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8064500" cy="5549900"/>
  <p:notesSz cx="6858000" cy="9144000"/>
  <p:embeddedFontLst>
    <p:embeddedFont>
      <p:font typeface="Pretendard Black" panose="020B0600000101010101" charset="-127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market Sans Medium" panose="020B0600000101010101" charset="-127"/>
      <p:regular r:id="rId15"/>
    </p:embeddedFont>
    <p:embeddedFont>
      <p:font typeface="Pretendard Regular" panose="020B0600000101010101" charset="-127"/>
      <p:regular r:id="rId16"/>
    </p:embeddedFont>
    <p:embeddedFont>
      <p:font typeface="Gmarket Sans Bold" panose="020B0600000101010101" charset="-127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32" d="100"/>
          <a:sy n="132" d="100"/>
        </p:scale>
        <p:origin x="146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9.png"/><Relationship Id="rId7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90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480000">
            <a:off x="5422900" y="1663700"/>
            <a:ext cx="2298700" cy="2755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">
            <a:off x="3340100" y="2514600"/>
            <a:ext cx="2336800" cy="29718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3300" y="5207000"/>
            <a:ext cx="762000" cy="228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6900" y="5207000"/>
            <a:ext cx="1041400" cy="2413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147483647" y="-1323822600"/>
            <a:ext cx="2147483647" cy="2147483647"/>
            <a:chOff x="0" y="0"/>
            <a:chExt cx="0" cy="0"/>
          </a:xfrm>
        </p:grpSpPr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400" y="-901700"/>
            <a:ext cx="3378200" cy="41402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2800" y="-977900"/>
            <a:ext cx="3378200" cy="4140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1300" y="-482600"/>
            <a:ext cx="3365500" cy="41529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7800" y="-546100"/>
            <a:ext cx="3467100" cy="42037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7800" y="1498600"/>
            <a:ext cx="3225800" cy="13208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ko-KR" sz="4000" b="0" i="0" u="none" strike="noStrike" spc="-100">
                <a:solidFill>
                  <a:srgbClr val="FDFEFF"/>
                </a:solidFill>
                <a:ea typeface="Gmarket Sans Bold"/>
              </a:rPr>
              <a:t>졸업생</a:t>
            </a:r>
            <a:r>
              <a:rPr lang="en-US" sz="4000" b="0" i="0" u="none" strike="noStrike" spc="-100">
                <a:solidFill>
                  <a:srgbClr val="FDFEFF"/>
                </a:solidFill>
                <a:latin typeface="Gmarket Sans Bold"/>
              </a:rPr>
              <a:t> </a:t>
            </a:r>
            <a:r>
              <a:rPr lang="ko-KR" sz="4000" b="0" i="0" u="none" strike="noStrike" spc="-100">
                <a:solidFill>
                  <a:srgbClr val="FDFEFF"/>
                </a:solidFill>
                <a:ea typeface="Gmarket Sans Bold"/>
              </a:rPr>
              <a:t>특화</a:t>
            </a:r>
            <a:r>
              <a:rPr lang="en-US" sz="4000" b="0" i="0" u="none" strike="noStrike" spc="-100">
                <a:solidFill>
                  <a:srgbClr val="FDFEFF"/>
                </a:solidFill>
                <a:latin typeface="Gmarket Sans Bold"/>
              </a:rPr>
              <a:t> </a:t>
            </a:r>
            <a:r>
              <a:rPr lang="ko-KR" sz="4000" b="0" i="0" u="none" strike="noStrike" spc="-100">
                <a:solidFill>
                  <a:srgbClr val="FDFEFF"/>
                </a:solidFill>
                <a:ea typeface="Gmarket Sans Bold"/>
              </a:rPr>
              <a:t>프로그램</a:t>
            </a:r>
            <a:r>
              <a:rPr lang="en-US" sz="4000" b="0" i="0" u="none" strike="noStrike" spc="-100">
                <a:solidFill>
                  <a:srgbClr val="FDFEFF"/>
                </a:solidFill>
                <a:latin typeface="Gmarket Sans Bold"/>
              </a:rPr>
              <a:t> </a:t>
            </a:r>
            <a:r>
              <a:rPr lang="ko-KR" sz="4000" b="0" i="0" u="none" strike="noStrike" spc="-100">
                <a:solidFill>
                  <a:srgbClr val="FDFEFF"/>
                </a:solidFill>
                <a:ea typeface="Gmarket Sans Bold"/>
              </a:rPr>
              <a:t>일정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1651000" y="152400"/>
          <a:ext cx="7023100" cy="5486400"/>
        </p:xfrm>
        <a:graphic>
          <a:graphicData uri="http://schemas.openxmlformats.org/drawingml/2006/table">
            <a:tbl>
              <a:tblPr/>
              <a:tblGrid>
                <a:gridCol w="1003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33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SUN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MON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TUE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WED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THU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FRI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SAT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3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4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5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6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7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8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9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10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11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12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13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14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15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16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17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18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19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20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21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22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23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24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25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26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27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28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29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30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 dirty="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3111500"/>
            <a:ext cx="1689100" cy="32131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739900"/>
            <a:ext cx="127000" cy="127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23900" y="1206500"/>
            <a:ext cx="635000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6199"/>
              </a:lnSpc>
            </a:pPr>
            <a:r>
              <a:rPr lang="en-US" sz="700" b="0" i="0" u="none" strike="noStrike">
                <a:solidFill>
                  <a:srgbClr val="5A90EF"/>
                </a:solidFill>
                <a:latin typeface="Gmarket Sans Medium"/>
              </a:rPr>
              <a:t>2025</a:t>
            </a:r>
          </a:p>
          <a:p>
            <a:pPr lvl="0" algn="l">
              <a:lnSpc>
                <a:spcPct val="116199"/>
              </a:lnSpc>
            </a:pPr>
            <a:r>
              <a:rPr lang="en-US" sz="700" b="0" i="0" u="none" strike="noStrike">
                <a:solidFill>
                  <a:srgbClr val="5A90EF"/>
                </a:solidFill>
                <a:latin typeface="Gmarket Sans Medium"/>
              </a:rPr>
              <a:t>April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8900" y="1104900"/>
            <a:ext cx="8001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2500" b="0" i="0" u="none" strike="noStrike">
                <a:solidFill>
                  <a:srgbClr val="5A90EF"/>
                </a:solidFill>
                <a:latin typeface="Gmarket Sans Bold"/>
              </a:rPr>
              <a:t>4</a:t>
            </a:r>
            <a:r>
              <a:rPr lang="ko-KR" sz="2500" b="0" i="0" u="none" strike="noStrike">
                <a:solidFill>
                  <a:srgbClr val="5A90EF"/>
                </a:solidFill>
                <a:ea typeface="Gmarket Sans Bold"/>
              </a:rPr>
              <a:t>월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600" y="2374900"/>
            <a:ext cx="5219700" cy="1651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425700" y="2387600"/>
            <a:ext cx="1377950" cy="152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ko-KR" sz="800" b="1" i="0" u="none" strike="noStrike" dirty="0">
                <a:solidFill>
                  <a:srgbClr val="000000"/>
                </a:solidFill>
                <a:ea typeface="Pretendard Regular"/>
              </a:rPr>
              <a:t>졸업생</a:t>
            </a:r>
            <a:r>
              <a:rPr lang="en-US" sz="800" b="1" i="0" u="none" strike="noStrike" dirty="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 dirty="0">
                <a:solidFill>
                  <a:srgbClr val="000000"/>
                </a:solidFill>
                <a:ea typeface="Pretendard Regular"/>
              </a:rPr>
              <a:t>집중관리</a:t>
            </a:r>
            <a:r>
              <a:rPr lang="en-US" sz="800" b="1" i="0" u="none" strike="noStrike" dirty="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 dirty="0">
                <a:solidFill>
                  <a:srgbClr val="000000"/>
                </a:solidFill>
                <a:ea typeface="Pretendard Regular"/>
              </a:rPr>
              <a:t>프로젝트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600" y="4330700"/>
            <a:ext cx="5270500" cy="16510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425700" y="4343400"/>
            <a:ext cx="1041400" cy="139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졸업생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집중관리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프로젝트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7600" y="3416300"/>
            <a:ext cx="5270500" cy="1651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425700" y="3429000"/>
            <a:ext cx="1041400" cy="139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졸업생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집중관리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프로젝트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5232400"/>
            <a:ext cx="2476500" cy="1651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489200" y="5257800"/>
            <a:ext cx="1041400" cy="139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졸업생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집중관리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프로젝트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17500" y="1714500"/>
            <a:ext cx="12192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졸업생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집중관리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프로젝트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(4~10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월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1524000" y="139700"/>
          <a:ext cx="6934200" cy="51816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26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SUN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MON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TUE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WED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THU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FRI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SAT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3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4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5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6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7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8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9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10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ko-KR" sz="700" b="0" i="0" u="none" strike="noStrike">
                          <a:solidFill>
                            <a:srgbClr val="5A90EF"/>
                          </a:solidFill>
                          <a:ea typeface="Gmarket Sans Medium"/>
                        </a:rPr>
                        <a:t>부처님오신날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ko-KR" sz="700" b="0" i="0" u="none" strike="noStrike">
                          <a:solidFill>
                            <a:srgbClr val="5A90EF"/>
                          </a:solidFill>
                          <a:ea typeface="Gmarket Sans Medium"/>
                        </a:rPr>
                        <a:t>대체공휴일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11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12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13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14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15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16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17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18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19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20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21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22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23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24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25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26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27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28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29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30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31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700" y="4013200"/>
            <a:ext cx="1727200" cy="15748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500" y="4737100"/>
            <a:ext cx="990600" cy="3429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600" y="4737100"/>
            <a:ext cx="1079500" cy="342900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700" y="5143500"/>
            <a:ext cx="5283200" cy="1651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501900" y="5156200"/>
            <a:ext cx="2311400" cy="139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(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비대면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)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졸업생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직무별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현직자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멘토링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5.26(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월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)~6.30(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월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136900" y="4762500"/>
            <a:ext cx="9906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(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비대면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) </a:t>
            </a:r>
          </a:p>
          <a:p>
            <a:pPr lvl="0" algn="l">
              <a:lnSpc>
                <a:spcPct val="99600"/>
              </a:lnSpc>
            </a:pP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탈락서류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 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집중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멘토링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292600" y="4775200"/>
            <a:ext cx="11049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(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비대면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) 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디자인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 </a:t>
            </a:r>
          </a:p>
          <a:p>
            <a:pPr lvl="0" algn="l">
              <a:lnSpc>
                <a:spcPct val="99600"/>
              </a:lnSpc>
            </a:pP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포트폴리오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집중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멘토링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6300" y="4737100"/>
            <a:ext cx="1409700" cy="4191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6032500" y="4800600"/>
            <a:ext cx="13208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(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대면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+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비대면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) 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실무역량강화</a:t>
            </a:r>
          </a:p>
          <a:p>
            <a:pPr lvl="0" algn="l">
              <a:lnSpc>
                <a:spcPct val="99600"/>
              </a:lnSpc>
            </a:pP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문화예술계열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특강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25500" y="1104900"/>
            <a:ext cx="635000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6199"/>
              </a:lnSpc>
            </a:pPr>
            <a:r>
              <a:rPr lang="en-US" sz="700" b="0" i="0" u="none" strike="noStrike">
                <a:solidFill>
                  <a:srgbClr val="5A90EF"/>
                </a:solidFill>
                <a:latin typeface="Gmarket Sans Medium"/>
              </a:rPr>
              <a:t>2025</a:t>
            </a:r>
          </a:p>
          <a:p>
            <a:pPr lvl="0" algn="l">
              <a:lnSpc>
                <a:spcPct val="116199"/>
              </a:lnSpc>
            </a:pPr>
            <a:r>
              <a:rPr lang="en-US" sz="700" b="0" i="0" u="none" strike="noStrike">
                <a:solidFill>
                  <a:srgbClr val="5A90EF"/>
                </a:solidFill>
                <a:latin typeface="Gmarket Sans Medium"/>
              </a:rPr>
              <a:t>May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90500" y="1016000"/>
            <a:ext cx="8001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2500" b="0" i="0" u="none" strike="noStrike">
                <a:solidFill>
                  <a:srgbClr val="5A90EF"/>
                </a:solidFill>
                <a:latin typeface="Gmarket Sans Bold"/>
              </a:rPr>
              <a:t>5</a:t>
            </a:r>
            <a:r>
              <a:rPr lang="ko-KR" sz="2500" b="0" i="0" u="none" strike="noStrike">
                <a:solidFill>
                  <a:srgbClr val="5A90EF"/>
                </a:solidFill>
                <a:ea typeface="Gmarket Sans Bold"/>
              </a:rPr>
              <a:t>월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00" y="1905000"/>
            <a:ext cx="127000" cy="12700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00" y="2235200"/>
            <a:ext cx="127000" cy="1270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00" y="2565400"/>
            <a:ext cx="127000" cy="1270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00" y="2908300"/>
            <a:ext cx="127000" cy="12700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27693" y="1894114"/>
            <a:ext cx="977900" cy="152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ko-KR" sz="900" b="1" i="0" u="none" strike="noStrike" dirty="0" err="1">
                <a:solidFill>
                  <a:srgbClr val="000000"/>
                </a:solidFill>
                <a:ea typeface="Pretendard Regular"/>
              </a:rPr>
              <a:t>직무별</a:t>
            </a:r>
            <a:r>
              <a:rPr lang="en-US" sz="900" b="1" i="0" u="none" strike="noStrike" dirty="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900" b="1" i="0" u="none" strike="noStrike" dirty="0" err="1">
                <a:solidFill>
                  <a:srgbClr val="000000"/>
                </a:solidFill>
                <a:ea typeface="Pretendard Regular"/>
              </a:rPr>
              <a:t>현직자</a:t>
            </a:r>
            <a:r>
              <a:rPr lang="en-US" sz="900" b="1" i="0" u="none" strike="noStrike" dirty="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900" b="1" i="0" u="none" strike="noStrike" dirty="0">
                <a:solidFill>
                  <a:srgbClr val="000000"/>
                </a:solidFill>
                <a:ea typeface="Pretendard Regular"/>
              </a:rPr>
              <a:t>멘토링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41300" y="2241550"/>
            <a:ext cx="1257300" cy="152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입사서류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탈락서류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멘토링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28600" y="2559050"/>
            <a:ext cx="1206500" cy="152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디자인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포트폴리오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멘토링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28600" y="2876550"/>
            <a:ext cx="977900" cy="152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문화예술계열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특강</a:t>
            </a:r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8">
            <a:alphaModFix amt="29000"/>
          </a:blip>
          <a:stretch>
            <a:fillRect/>
          </a:stretch>
        </p:blipFill>
        <p:spPr>
          <a:xfrm>
            <a:off x="3454400" y="4457700"/>
            <a:ext cx="266700" cy="241300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8">
            <a:alphaModFix amt="29000"/>
          </a:blip>
          <a:stretch>
            <a:fillRect/>
          </a:stretch>
        </p:blipFill>
        <p:spPr>
          <a:xfrm>
            <a:off x="4432300" y="4457700"/>
            <a:ext cx="266700" cy="2413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9">
            <a:alphaModFix amt="29000"/>
          </a:blip>
          <a:stretch>
            <a:fillRect/>
          </a:stretch>
        </p:blipFill>
        <p:spPr>
          <a:xfrm>
            <a:off x="6400800" y="4470400"/>
            <a:ext cx="266700" cy="2413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00" y="1612900"/>
            <a:ext cx="127000" cy="127000"/>
          </a:xfrm>
          <a:prstGeom prst="rect">
            <a:avLst/>
          </a:prstGeom>
        </p:spPr>
      </p:pic>
      <p:sp>
        <p:nvSpPr>
          <p:cNvPr id="33" name="TextBox 33"/>
          <p:cNvSpPr txBox="1"/>
          <p:nvPr/>
        </p:nvSpPr>
        <p:spPr>
          <a:xfrm>
            <a:off x="241300" y="1587500"/>
            <a:ext cx="1358900" cy="152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잡매칭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프로그램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 1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차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13000" y="1320800"/>
            <a:ext cx="5270500" cy="165100"/>
          </a:xfrm>
          <a:prstGeom prst="rect">
            <a:avLst/>
          </a:prstGeom>
        </p:spPr>
      </p:pic>
      <p:sp>
        <p:nvSpPr>
          <p:cNvPr id="36" name="TextBox 36"/>
          <p:cNvSpPr txBox="1"/>
          <p:nvPr/>
        </p:nvSpPr>
        <p:spPr>
          <a:xfrm>
            <a:off x="2463800" y="1333500"/>
            <a:ext cx="863600" cy="139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잡매칭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프로그램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(1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차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)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38" name="Picture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0300" y="2298700"/>
            <a:ext cx="5270500" cy="165100"/>
          </a:xfrm>
          <a:prstGeom prst="rect">
            <a:avLst/>
          </a:prstGeom>
        </p:spPr>
      </p:pic>
      <p:sp>
        <p:nvSpPr>
          <p:cNvPr id="39" name="TextBox 39"/>
          <p:cNvSpPr txBox="1"/>
          <p:nvPr/>
        </p:nvSpPr>
        <p:spPr>
          <a:xfrm>
            <a:off x="2451100" y="2311400"/>
            <a:ext cx="863600" cy="139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잡매칭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프로그램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(1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차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)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1" name="Picture 4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1100" y="4127500"/>
            <a:ext cx="5270500" cy="165100"/>
          </a:xfrm>
          <a:prstGeom prst="rect">
            <a:avLst/>
          </a:prstGeom>
        </p:spPr>
      </p:pic>
      <p:sp>
        <p:nvSpPr>
          <p:cNvPr id="42" name="TextBox 42"/>
          <p:cNvSpPr txBox="1"/>
          <p:nvPr/>
        </p:nvSpPr>
        <p:spPr>
          <a:xfrm>
            <a:off x="2501900" y="4140200"/>
            <a:ext cx="863600" cy="139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잡매칭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프로그램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(1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차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)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4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25700" y="3200400"/>
            <a:ext cx="5270500" cy="165100"/>
          </a:xfrm>
          <a:prstGeom prst="rect">
            <a:avLst/>
          </a:prstGeom>
        </p:spPr>
      </p:pic>
      <p:sp>
        <p:nvSpPr>
          <p:cNvPr id="45" name="TextBox 45"/>
          <p:cNvSpPr txBox="1"/>
          <p:nvPr/>
        </p:nvSpPr>
        <p:spPr>
          <a:xfrm>
            <a:off x="2463800" y="3213100"/>
            <a:ext cx="863600" cy="139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잡매칭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프로그램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(1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차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)</a:t>
            </a:r>
          </a:p>
        </p:txBody>
      </p:sp>
      <p:grpSp>
        <p:nvGrpSpPr>
          <p:cNvPr id="46" name="Group 4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47" name="Picture 4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25700" y="5334000"/>
            <a:ext cx="5283200" cy="165100"/>
          </a:xfrm>
          <a:prstGeom prst="rect">
            <a:avLst/>
          </a:prstGeom>
        </p:spPr>
      </p:pic>
      <p:sp>
        <p:nvSpPr>
          <p:cNvPr id="48" name="TextBox 48"/>
          <p:cNvSpPr txBox="1"/>
          <p:nvPr/>
        </p:nvSpPr>
        <p:spPr>
          <a:xfrm>
            <a:off x="2476500" y="5346700"/>
            <a:ext cx="863600" cy="139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잡매칭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프로그램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(1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차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1651000"/>
            <a:ext cx="127000" cy="12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1981200"/>
            <a:ext cx="127000" cy="12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2311400"/>
            <a:ext cx="127000" cy="12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3505200"/>
            <a:ext cx="1295400" cy="2159000"/>
          </a:xfrm>
          <a:prstGeom prst="rect">
            <a:avLst/>
          </a:prstGeom>
        </p:spPr>
      </p:pic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1651000" y="177800"/>
          <a:ext cx="6578600" cy="5321300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SUN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MON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TUE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WED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THU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FRI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SAT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1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3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4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5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6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7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ko-KR" sz="700" b="0" i="0" u="none" strike="noStrike">
                          <a:solidFill>
                            <a:srgbClr val="5A90EF"/>
                          </a:solidFill>
                          <a:ea typeface="Gmarket Sans Medium"/>
                        </a:rPr>
                        <a:t>현충일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8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9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10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11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12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13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14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15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16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17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18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19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20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21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22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23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24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25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26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27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28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29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30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7" name="Group 7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sp>
        <p:nvSpPr>
          <p:cNvPr id="8" name="TextBox 8"/>
          <p:cNvSpPr txBox="1"/>
          <p:nvPr/>
        </p:nvSpPr>
        <p:spPr>
          <a:xfrm>
            <a:off x="863600" y="1104900"/>
            <a:ext cx="635000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6199"/>
              </a:lnSpc>
            </a:pPr>
            <a:r>
              <a:rPr lang="en-US" sz="700" b="0" i="0" u="none" strike="noStrike">
                <a:solidFill>
                  <a:srgbClr val="5A90EF"/>
                </a:solidFill>
                <a:latin typeface="Gmarket Sans Medium"/>
              </a:rPr>
              <a:t>2025</a:t>
            </a:r>
          </a:p>
          <a:p>
            <a:pPr lvl="0" algn="l">
              <a:lnSpc>
                <a:spcPct val="116199"/>
              </a:lnSpc>
            </a:pPr>
            <a:r>
              <a:rPr lang="en-US" sz="700" b="0" i="0" u="none" strike="noStrike">
                <a:solidFill>
                  <a:srgbClr val="5A90EF"/>
                </a:solidFill>
                <a:latin typeface="Gmarket Sans Medium"/>
              </a:rPr>
              <a:t>June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8600" y="1016000"/>
            <a:ext cx="8001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2500" b="0" i="0" u="none" strike="noStrike">
                <a:solidFill>
                  <a:srgbClr val="5A90EF"/>
                </a:solidFill>
                <a:latin typeface="Gmarket Sans Bold"/>
              </a:rPr>
              <a:t>6</a:t>
            </a:r>
            <a:r>
              <a:rPr lang="ko-KR" sz="2500" b="0" i="0" u="none" strike="noStrike">
                <a:solidFill>
                  <a:srgbClr val="5A90EF"/>
                </a:solidFill>
                <a:ea typeface="Gmarket Sans Bold"/>
              </a:rPr>
              <a:t>월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500" y="1473200"/>
            <a:ext cx="5600700" cy="16510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879600" y="1473200"/>
            <a:ext cx="1422400" cy="139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(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직무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)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졸업생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직무별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현직자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멘토링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 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500" y="2451100"/>
            <a:ext cx="5600700" cy="1651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892300" y="2463800"/>
            <a:ext cx="1422400" cy="139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(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직무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)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졸업생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직무별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현직자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멘토링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 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500" y="3390900"/>
            <a:ext cx="5600700" cy="1651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892300" y="3416300"/>
            <a:ext cx="1422400" cy="139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(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직무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)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졸업생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직무별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현직자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멘토링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 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500" y="4356100"/>
            <a:ext cx="5600700" cy="165100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1892300" y="4368800"/>
            <a:ext cx="1422400" cy="139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(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직무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)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졸업생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직무별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현직자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멘토링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 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500" y="5232400"/>
            <a:ext cx="2108200" cy="165100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854200" y="5245100"/>
            <a:ext cx="2120900" cy="139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(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직무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)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졸업생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직무별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현직자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멘토링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~6.30(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월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)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까지</a:t>
            </a: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6700" y="1968500"/>
            <a:ext cx="1600200" cy="40640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7">
            <a:alphaModFix amt="29000"/>
          </a:blip>
          <a:stretch>
            <a:fillRect/>
          </a:stretch>
        </p:blipFill>
        <p:spPr>
          <a:xfrm>
            <a:off x="3479800" y="1765300"/>
            <a:ext cx="266700" cy="24130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7">
            <a:alphaModFix amt="29000"/>
          </a:blip>
          <a:stretch>
            <a:fillRect/>
          </a:stretch>
        </p:blipFill>
        <p:spPr>
          <a:xfrm>
            <a:off x="4394200" y="1778000"/>
            <a:ext cx="266700" cy="24130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7">
            <a:alphaModFix amt="29000"/>
          </a:blip>
          <a:stretch>
            <a:fillRect/>
          </a:stretch>
        </p:blipFill>
        <p:spPr>
          <a:xfrm>
            <a:off x="5372100" y="1778000"/>
            <a:ext cx="266700" cy="2413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7">
            <a:alphaModFix amt="29000"/>
          </a:blip>
          <a:stretch>
            <a:fillRect/>
          </a:stretch>
        </p:blipFill>
        <p:spPr>
          <a:xfrm>
            <a:off x="6337300" y="1778000"/>
            <a:ext cx="266700" cy="24130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79800" y="1968500"/>
            <a:ext cx="1727200" cy="406400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3422650" y="1993900"/>
            <a:ext cx="186055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900" b="1" i="0" u="none" strike="noStrike" dirty="0">
                <a:solidFill>
                  <a:srgbClr val="000000"/>
                </a:solidFill>
                <a:latin typeface="Pretendard Regular"/>
              </a:rPr>
              <a:t>(</a:t>
            </a:r>
            <a:r>
              <a:rPr lang="ko-KR" sz="900" b="1" i="0" u="none" strike="noStrike" dirty="0">
                <a:solidFill>
                  <a:srgbClr val="000000"/>
                </a:solidFill>
                <a:ea typeface="Pretendard Regular"/>
              </a:rPr>
              <a:t>대면</a:t>
            </a:r>
            <a:r>
              <a:rPr lang="en-US" sz="900" b="1" i="0" u="none" strike="noStrike" dirty="0">
                <a:solidFill>
                  <a:srgbClr val="000000"/>
                </a:solidFill>
                <a:latin typeface="Pretendard Regular"/>
              </a:rPr>
              <a:t>)</a:t>
            </a:r>
          </a:p>
          <a:p>
            <a:pPr lvl="0" algn="l">
              <a:lnSpc>
                <a:spcPct val="99600"/>
              </a:lnSpc>
            </a:pPr>
            <a:r>
              <a:rPr lang="en-US" sz="900" b="1" i="0" u="none" strike="noStrike" dirty="0">
                <a:solidFill>
                  <a:srgbClr val="000000"/>
                </a:solidFill>
                <a:latin typeface="Pretendard Regular"/>
              </a:rPr>
              <a:t>QA/QC(</a:t>
            </a:r>
            <a:r>
              <a:rPr lang="ko-KR" sz="900" b="1" i="0" u="none" strike="noStrike" dirty="0">
                <a:solidFill>
                  <a:srgbClr val="000000"/>
                </a:solidFill>
                <a:ea typeface="Pretendard Regular"/>
              </a:rPr>
              <a:t>품질관리</a:t>
            </a:r>
            <a:r>
              <a:rPr lang="en-US" sz="900" b="1" i="0" u="none" strike="noStrike" dirty="0">
                <a:solidFill>
                  <a:srgbClr val="000000"/>
                </a:solidFill>
                <a:latin typeface="Pretendard Regular"/>
              </a:rPr>
              <a:t>) HPLC </a:t>
            </a:r>
            <a:r>
              <a:rPr lang="ko-KR" sz="900" b="1" i="0" u="none" strike="noStrike" dirty="0">
                <a:solidFill>
                  <a:srgbClr val="000000"/>
                </a:solidFill>
                <a:ea typeface="Pretendard Regular"/>
              </a:rPr>
              <a:t>마스터</a:t>
            </a:r>
            <a:r>
              <a:rPr lang="en-US" sz="900" b="1" i="0" u="none" strike="noStrike" dirty="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900" b="1" i="0" u="none" strike="noStrike" dirty="0">
                <a:solidFill>
                  <a:srgbClr val="000000"/>
                </a:solidFill>
                <a:ea typeface="Pretendard Regular"/>
              </a:rPr>
              <a:t>과정</a:t>
            </a:r>
            <a:r>
              <a:rPr lang="en-US" sz="900" b="1" i="0" u="none" strike="noStrike" dirty="0">
                <a:solidFill>
                  <a:srgbClr val="000000"/>
                </a:solidFill>
                <a:latin typeface="Pretendard Regular"/>
              </a:rPr>
              <a:t> 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410200" y="1993900"/>
            <a:ext cx="12192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(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대면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)</a:t>
            </a:r>
          </a:p>
          <a:p>
            <a:pPr lvl="0" algn="l">
              <a:lnSpc>
                <a:spcPct val="99600"/>
              </a:lnSpc>
            </a:pP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PCR/q-PCR  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마스터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과정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355600" y="1625600"/>
            <a:ext cx="977900" cy="152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잡매칭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프로그램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(1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차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)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55600" y="1981200"/>
            <a:ext cx="1270000" cy="152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직무별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현직자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멘토링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55600" y="2324100"/>
            <a:ext cx="1270000" cy="152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QA/QC HPLC 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마스터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과정</a:t>
            </a:r>
          </a:p>
        </p:txBody>
      </p:sp>
      <p:pic>
        <p:nvPicPr>
          <p:cNvPr id="35" name="Picture 3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8800" y="1320800"/>
            <a:ext cx="5613400" cy="165100"/>
          </a:xfrm>
          <a:prstGeom prst="rect">
            <a:avLst/>
          </a:prstGeom>
        </p:spPr>
      </p:pic>
      <p:sp>
        <p:nvSpPr>
          <p:cNvPr id="36" name="TextBox 36"/>
          <p:cNvSpPr txBox="1"/>
          <p:nvPr/>
        </p:nvSpPr>
        <p:spPr>
          <a:xfrm>
            <a:off x="1917700" y="1320800"/>
            <a:ext cx="863600" cy="139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잡매칭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프로그램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(1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차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)</a:t>
            </a:r>
          </a:p>
        </p:txBody>
      </p:sp>
      <p:pic>
        <p:nvPicPr>
          <p:cNvPr id="37" name="Picture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92300" y="2298700"/>
            <a:ext cx="5549900" cy="165100"/>
          </a:xfrm>
          <a:prstGeom prst="rect">
            <a:avLst/>
          </a:prstGeom>
        </p:spPr>
      </p:pic>
      <p:sp>
        <p:nvSpPr>
          <p:cNvPr id="38" name="TextBox 38"/>
          <p:cNvSpPr txBox="1"/>
          <p:nvPr/>
        </p:nvSpPr>
        <p:spPr>
          <a:xfrm>
            <a:off x="1930400" y="2311400"/>
            <a:ext cx="863600" cy="139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잡매칭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프로그램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(1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차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)</a:t>
            </a:r>
          </a:p>
        </p:txBody>
      </p:sp>
      <p:pic>
        <p:nvPicPr>
          <p:cNvPr id="39" name="Picture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6900" y="4178300"/>
            <a:ext cx="5575300" cy="165100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1905000" y="4203700"/>
            <a:ext cx="863600" cy="139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잡매칭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프로그램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(1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차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)</a:t>
            </a:r>
          </a:p>
        </p:txBody>
      </p:sp>
      <p:pic>
        <p:nvPicPr>
          <p:cNvPr id="41" name="Picture 4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66900" y="3225800"/>
            <a:ext cx="5575300" cy="165100"/>
          </a:xfrm>
          <a:prstGeom prst="rect">
            <a:avLst/>
          </a:prstGeom>
        </p:spPr>
      </p:pic>
      <p:sp>
        <p:nvSpPr>
          <p:cNvPr id="42" name="TextBox 42"/>
          <p:cNvSpPr txBox="1"/>
          <p:nvPr/>
        </p:nvSpPr>
        <p:spPr>
          <a:xfrm>
            <a:off x="1917700" y="3238500"/>
            <a:ext cx="863600" cy="139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잡매칭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프로그램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(1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차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)</a:t>
            </a:r>
          </a:p>
        </p:txBody>
      </p:sp>
      <p:pic>
        <p:nvPicPr>
          <p:cNvPr id="43" name="Picture 4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16100" y="5054600"/>
            <a:ext cx="2133600" cy="165100"/>
          </a:xfrm>
          <a:prstGeom prst="rect">
            <a:avLst/>
          </a:prstGeom>
        </p:spPr>
      </p:pic>
      <p:sp>
        <p:nvSpPr>
          <p:cNvPr id="44" name="TextBox 44"/>
          <p:cNvSpPr txBox="1"/>
          <p:nvPr/>
        </p:nvSpPr>
        <p:spPr>
          <a:xfrm>
            <a:off x="1879600" y="5067300"/>
            <a:ext cx="863600" cy="139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잡매칭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프로그램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(1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차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)</a:t>
            </a:r>
          </a:p>
        </p:txBody>
      </p:sp>
      <p:pic>
        <p:nvPicPr>
          <p:cNvPr id="45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2616200"/>
            <a:ext cx="127000" cy="127000"/>
          </a:xfrm>
          <a:prstGeom prst="rect">
            <a:avLst/>
          </a:prstGeom>
        </p:spPr>
      </p:pic>
      <p:sp>
        <p:nvSpPr>
          <p:cNvPr id="46" name="TextBox 46"/>
          <p:cNvSpPr txBox="1"/>
          <p:nvPr/>
        </p:nvSpPr>
        <p:spPr>
          <a:xfrm>
            <a:off x="355600" y="2628900"/>
            <a:ext cx="1257300" cy="152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PCR/q-PCR 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마스터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과정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1714500" y="0"/>
          <a:ext cx="6400800" cy="532130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SUN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MON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TUE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WED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THU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FRI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SAT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3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4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5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6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7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8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9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10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11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12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13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14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15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16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17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18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19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20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21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22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23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24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25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26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27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28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29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30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31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3467100"/>
            <a:ext cx="1600200" cy="2286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943100" y="1193800"/>
            <a:ext cx="5803900" cy="35306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824342300" y="2147483647"/>
            <a:ext cx="2147483647" cy="2147483647"/>
            <a:chOff x="0" y="0"/>
            <a:chExt cx="0" cy="0"/>
          </a:xfrm>
        </p:grpSpPr>
      </p:grpSp>
      <p:grpSp>
        <p:nvGrpSpPr>
          <p:cNvPr id="6" name="Group 6"/>
          <p:cNvGrpSpPr/>
          <p:nvPr/>
        </p:nvGrpSpPr>
        <p:grpSpPr>
          <a:xfrm>
            <a:off x="2126157800" y="2147483647"/>
            <a:ext cx="1637830100" cy="2147483647"/>
            <a:chOff x="0" y="0"/>
            <a:chExt cx="0" cy="0"/>
          </a:xfrm>
        </p:grpSpPr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" y="1651000"/>
            <a:ext cx="127000" cy="12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" y="1981200"/>
            <a:ext cx="127000" cy="1270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" y="2311400"/>
            <a:ext cx="127000" cy="127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" y="2654300"/>
            <a:ext cx="127000" cy="1270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62000" y="1104900"/>
            <a:ext cx="635000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6199"/>
              </a:lnSpc>
            </a:pPr>
            <a:r>
              <a:rPr lang="en-US" sz="700" b="0" i="0" u="none" strike="noStrike">
                <a:solidFill>
                  <a:srgbClr val="5A90EF"/>
                </a:solidFill>
                <a:latin typeface="Gmarket Sans Medium"/>
              </a:rPr>
              <a:t>2025</a:t>
            </a:r>
          </a:p>
          <a:p>
            <a:pPr lvl="0" algn="l">
              <a:lnSpc>
                <a:spcPct val="116199"/>
              </a:lnSpc>
            </a:pPr>
            <a:r>
              <a:rPr lang="en-US" sz="700" b="0" i="0" u="none" strike="noStrike">
                <a:solidFill>
                  <a:srgbClr val="5A90EF"/>
                </a:solidFill>
                <a:latin typeface="Gmarket Sans Medium"/>
              </a:rPr>
              <a:t>July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9700" y="1016000"/>
            <a:ext cx="5715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2500" b="0" i="0" u="none" strike="noStrike">
                <a:solidFill>
                  <a:srgbClr val="5A90EF"/>
                </a:solidFill>
                <a:latin typeface="Gmarket Sans Bold"/>
              </a:rPr>
              <a:t>7</a:t>
            </a:r>
            <a:r>
              <a:rPr lang="ko-KR" sz="2500" b="0" i="0" u="none" strike="noStrike">
                <a:solidFill>
                  <a:srgbClr val="5A90EF"/>
                </a:solidFill>
                <a:ea typeface="Gmarket Sans Bold"/>
              </a:rPr>
              <a:t>월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108200" y="1714500"/>
            <a:ext cx="5702300" cy="26035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3300" b="0" i="0" u="none" strike="noStrike">
                <a:solidFill>
                  <a:srgbClr val="000000"/>
                </a:solidFill>
                <a:latin typeface="Pretendard Black"/>
              </a:rPr>
              <a:t>7</a:t>
            </a:r>
            <a:r>
              <a:rPr lang="ko-KR" sz="3300" b="0" i="0" u="none" strike="noStrike">
                <a:solidFill>
                  <a:srgbClr val="000000"/>
                </a:solidFill>
                <a:ea typeface="Pretendard Black"/>
              </a:rPr>
              <a:t>월</a:t>
            </a:r>
            <a:r>
              <a:rPr lang="en-US" sz="3300" b="0" i="0" u="none" strike="noStrike">
                <a:solidFill>
                  <a:srgbClr val="000000"/>
                </a:solidFill>
                <a:latin typeface="Pretendard Black"/>
              </a:rPr>
              <a:t> </a:t>
            </a:r>
          </a:p>
          <a:p>
            <a:pPr lvl="0" algn="l">
              <a:lnSpc>
                <a:spcPct val="99600"/>
              </a:lnSpc>
            </a:pPr>
            <a:endParaRPr lang="en-US" sz="3300" b="0" i="0" u="none" strike="noStrike">
              <a:solidFill>
                <a:srgbClr val="000000"/>
              </a:solidFill>
              <a:latin typeface="Pretendard Black"/>
            </a:endParaRPr>
          </a:p>
          <a:p>
            <a:pPr lvl="0" algn="l">
              <a:lnSpc>
                <a:spcPct val="99600"/>
              </a:lnSpc>
            </a:pPr>
            <a:r>
              <a:rPr lang="ko-KR" sz="3300" b="0" i="0" u="none" strike="noStrike">
                <a:solidFill>
                  <a:srgbClr val="000000"/>
                </a:solidFill>
                <a:ea typeface="Pretendard Black"/>
              </a:rPr>
              <a:t>대학일자리플러스센터사업</a:t>
            </a:r>
          </a:p>
          <a:p>
            <a:pPr lvl="0" algn="l">
              <a:lnSpc>
                <a:spcPct val="99600"/>
              </a:lnSpc>
            </a:pPr>
            <a:r>
              <a:rPr lang="ko-KR" sz="3300" b="0" i="0" u="none" strike="noStrike">
                <a:solidFill>
                  <a:srgbClr val="000000"/>
                </a:solidFill>
                <a:ea typeface="Pretendard Black"/>
              </a:rPr>
              <a:t>및</a:t>
            </a:r>
            <a:r>
              <a:rPr lang="en-US" sz="3300" b="0" i="0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3300" b="0" i="0" u="none" strike="noStrike">
                <a:solidFill>
                  <a:srgbClr val="000000"/>
                </a:solidFill>
                <a:ea typeface="Pretendard Black"/>
              </a:rPr>
              <a:t>재학생맞춤형</a:t>
            </a:r>
            <a:r>
              <a:rPr lang="en-US" sz="3300" b="0" i="0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3300" b="0" i="0" u="none" strike="noStrike">
                <a:solidFill>
                  <a:srgbClr val="000000"/>
                </a:solidFill>
                <a:ea typeface="Pretendard Black"/>
              </a:rPr>
              <a:t>고용서비스사업</a:t>
            </a:r>
            <a:r>
              <a:rPr lang="en-US" sz="3300" b="0" i="0" u="none" strike="noStrike">
                <a:solidFill>
                  <a:srgbClr val="000000"/>
                </a:solidFill>
                <a:latin typeface="Pretendard Black"/>
              </a:rPr>
              <a:t> </a:t>
            </a:r>
          </a:p>
          <a:p>
            <a:pPr lvl="0" algn="l">
              <a:lnSpc>
                <a:spcPct val="99600"/>
              </a:lnSpc>
            </a:pPr>
            <a:r>
              <a:rPr lang="ko-KR" sz="3300" b="0" i="0" u="none" strike="noStrike">
                <a:solidFill>
                  <a:srgbClr val="000000"/>
                </a:solidFill>
                <a:ea typeface="Pretendard Black"/>
              </a:rPr>
              <a:t>프로그램</a:t>
            </a:r>
            <a:r>
              <a:rPr lang="en-US" sz="3300" b="0" i="0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3300" b="0" i="0" u="none" strike="noStrike">
                <a:solidFill>
                  <a:srgbClr val="000000"/>
                </a:solidFill>
                <a:ea typeface="Pretendard Black"/>
              </a:rPr>
              <a:t>집중</a:t>
            </a:r>
            <a:r>
              <a:rPr lang="en-US" sz="3300" b="0" i="0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3300" b="0" i="0" u="none" strike="noStrike">
                <a:solidFill>
                  <a:srgbClr val="000000"/>
                </a:solidFill>
                <a:ea typeface="Pretendard Black"/>
              </a:rPr>
              <a:t>운영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1714500" y="114300"/>
          <a:ext cx="6489700" cy="5461000"/>
        </p:xfrm>
        <a:graphic>
          <a:graphicData uri="http://schemas.openxmlformats.org/drawingml/2006/table">
            <a:tbl>
              <a:tblPr/>
              <a:tblGrid>
                <a:gridCol w="92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SUN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MON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TUE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WED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THU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FRI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SAT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3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4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5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6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7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8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9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10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11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12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13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14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15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16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ko-KR" sz="700" b="0" i="0" u="none" strike="noStrike">
                          <a:solidFill>
                            <a:srgbClr val="5A90EF"/>
                          </a:solidFill>
                          <a:ea typeface="Gmarket Sans Medium"/>
                        </a:rPr>
                        <a:t>광복절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17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18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19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20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21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22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23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24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25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26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27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28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29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30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31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0000">
            <a:off x="12700" y="3530600"/>
            <a:ext cx="1574800" cy="19939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701800"/>
            <a:ext cx="127000" cy="127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00100" y="1168400"/>
            <a:ext cx="635000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6199"/>
              </a:lnSpc>
            </a:pPr>
            <a:r>
              <a:rPr lang="en-US" sz="700" b="0" i="0" u="none" strike="noStrike">
                <a:solidFill>
                  <a:srgbClr val="5A90EF"/>
                </a:solidFill>
                <a:latin typeface="Gmarket Sans Medium"/>
              </a:rPr>
              <a:t>2025</a:t>
            </a:r>
          </a:p>
          <a:p>
            <a:pPr lvl="0" algn="l">
              <a:lnSpc>
                <a:spcPct val="116199"/>
              </a:lnSpc>
            </a:pPr>
            <a:r>
              <a:rPr lang="en-US" sz="700" b="0" i="0" u="none" strike="noStrike">
                <a:solidFill>
                  <a:srgbClr val="5A90EF"/>
                </a:solidFill>
                <a:latin typeface="Gmarket Sans Medium"/>
              </a:rPr>
              <a:t>August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65100" y="1066800"/>
            <a:ext cx="6858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2500" b="0" i="0" u="none" strike="noStrike">
                <a:solidFill>
                  <a:srgbClr val="5A90EF"/>
                </a:solidFill>
                <a:latin typeface="Gmarket Sans Bold"/>
              </a:rPr>
              <a:t>8</a:t>
            </a:r>
            <a:r>
              <a:rPr lang="ko-KR" sz="2500" b="0" i="0" u="none" strike="noStrike">
                <a:solidFill>
                  <a:srgbClr val="5A90EF"/>
                </a:solidFill>
                <a:ea typeface="Gmarket Sans Bold"/>
              </a:rPr>
              <a:t>월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800" y="4279900"/>
            <a:ext cx="1206500" cy="342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alphaModFix amt="23000"/>
          </a:blip>
          <a:stretch>
            <a:fillRect/>
          </a:stretch>
        </p:blipFill>
        <p:spPr>
          <a:xfrm>
            <a:off x="5384800" y="3937000"/>
            <a:ext cx="266700" cy="2413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978400" y="4305300"/>
            <a:ext cx="1231900" cy="2667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99600"/>
              </a:lnSpc>
            </a:pP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(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대면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) 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면접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풀패키지</a:t>
            </a:r>
          </a:p>
          <a:p>
            <a:pPr lvl="0" algn="ctr">
              <a:lnSpc>
                <a:spcPct val="99600"/>
              </a:lnSpc>
            </a:pPr>
            <a:r>
              <a:rPr lang="en-US" sz="700" b="1" i="0" u="none" strike="noStrike">
                <a:solidFill>
                  <a:srgbClr val="000000"/>
                </a:solidFill>
                <a:latin typeface="Pretendard Regular"/>
              </a:rPr>
              <a:t>(</a:t>
            </a:r>
            <a:r>
              <a:rPr lang="ko-KR" sz="700" b="1" i="0" u="none" strike="noStrike">
                <a:solidFill>
                  <a:srgbClr val="000000"/>
                </a:solidFill>
                <a:ea typeface="Pretendard Regular"/>
              </a:rPr>
              <a:t>면접특강</a:t>
            </a:r>
            <a:r>
              <a:rPr lang="en-US" sz="700" b="1" i="0" u="none" strike="noStrike">
                <a:solidFill>
                  <a:srgbClr val="000000"/>
                </a:solidFill>
                <a:latin typeface="Pretendard Regular"/>
              </a:rPr>
              <a:t>,</a:t>
            </a:r>
            <a:r>
              <a:rPr lang="ko-KR" sz="700" b="1" i="0" u="none" strike="noStrike">
                <a:solidFill>
                  <a:srgbClr val="000000"/>
                </a:solidFill>
                <a:ea typeface="Pretendard Regular"/>
              </a:rPr>
              <a:t>이미지메이킹</a:t>
            </a:r>
            <a:r>
              <a:rPr lang="en-US" sz="700" b="1" i="0" u="none" strike="noStrike">
                <a:solidFill>
                  <a:srgbClr val="000000"/>
                </a:solidFill>
                <a:latin typeface="Pretendard Regular"/>
              </a:rPr>
              <a:t>,</a:t>
            </a:r>
            <a:r>
              <a:rPr lang="ko-KR" sz="700" b="1" i="0" u="none" strike="noStrike">
                <a:solidFill>
                  <a:srgbClr val="000000"/>
                </a:solidFill>
                <a:ea typeface="Pretendard Regular"/>
              </a:rPr>
              <a:t>면접사진</a:t>
            </a:r>
            <a:r>
              <a:rPr lang="en-US" sz="700" b="1" i="0" u="none" strike="noStrike">
                <a:solidFill>
                  <a:srgbClr val="000000"/>
                </a:solidFill>
                <a:latin typeface="Pretendard Regular"/>
              </a:rPr>
              <a:t>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8300" y="1701800"/>
            <a:ext cx="1168400" cy="431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 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면접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풀패키지</a:t>
            </a:r>
          </a:p>
          <a:p>
            <a:pPr lvl="0" algn="l">
              <a:lnSpc>
                <a:spcPct val="99600"/>
              </a:lnSpc>
            </a:pP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(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면접특강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, 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이미지메이킹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, 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면접사진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등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1714500" y="0"/>
          <a:ext cx="6489700" cy="5461000"/>
        </p:xfrm>
        <a:graphic>
          <a:graphicData uri="http://schemas.openxmlformats.org/drawingml/2006/table">
            <a:tbl>
              <a:tblPr/>
              <a:tblGrid>
                <a:gridCol w="92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SUN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MON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TUE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WED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THU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FRI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SAT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3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4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5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6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7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8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9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10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11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12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13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14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15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16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17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18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19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20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21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22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23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24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25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26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27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28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29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30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3111500"/>
            <a:ext cx="1638300" cy="30353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651000"/>
            <a:ext cx="127000" cy="12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981200"/>
            <a:ext cx="127000" cy="1270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23900" y="1104900"/>
            <a:ext cx="635000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6199"/>
              </a:lnSpc>
            </a:pPr>
            <a:r>
              <a:rPr lang="en-US" sz="700" b="0" i="0" u="none" strike="noStrike">
                <a:solidFill>
                  <a:srgbClr val="5A90EF"/>
                </a:solidFill>
                <a:latin typeface="Gmarket Sans Medium"/>
              </a:rPr>
              <a:t>2025</a:t>
            </a:r>
          </a:p>
          <a:p>
            <a:pPr lvl="0" algn="l">
              <a:lnSpc>
                <a:spcPct val="116199"/>
              </a:lnSpc>
            </a:pPr>
            <a:r>
              <a:rPr lang="en-US" sz="700" b="0" i="0" u="none" strike="noStrike">
                <a:solidFill>
                  <a:srgbClr val="5A90EF"/>
                </a:solidFill>
                <a:latin typeface="Gmarket Sans Medium"/>
              </a:rPr>
              <a:t>September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1600" y="1016000"/>
            <a:ext cx="6858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2500" b="0" i="0" u="none" strike="noStrike">
                <a:solidFill>
                  <a:srgbClr val="5A90EF"/>
                </a:solidFill>
                <a:latin typeface="Gmarket Sans Bold"/>
              </a:rPr>
              <a:t>9</a:t>
            </a:r>
            <a:r>
              <a:rPr lang="ko-KR" sz="2500" b="0" i="0" u="none" strike="noStrike">
                <a:solidFill>
                  <a:srgbClr val="5A90EF"/>
                </a:solidFill>
                <a:ea typeface="Gmarket Sans Bold"/>
              </a:rPr>
              <a:t>월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000" y="3873500"/>
            <a:ext cx="1727200" cy="3429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alphaModFix amt="23000"/>
          </a:blip>
          <a:stretch>
            <a:fillRect/>
          </a:stretch>
        </p:blipFill>
        <p:spPr>
          <a:xfrm>
            <a:off x="3517900" y="3581400"/>
            <a:ext cx="266700" cy="2413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alphaModFix amt="23000"/>
          </a:blip>
          <a:stretch>
            <a:fillRect/>
          </a:stretch>
        </p:blipFill>
        <p:spPr>
          <a:xfrm>
            <a:off x="4445000" y="3581400"/>
            <a:ext cx="266700" cy="2413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327400" y="3962400"/>
            <a:ext cx="1752600" cy="152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(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비대면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) 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인적성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/NCS 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완전정복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특강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30200" y="1981200"/>
            <a:ext cx="977900" cy="152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인적성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/ NCS 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특강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7600" y="1257300"/>
            <a:ext cx="5270500" cy="16510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425700" y="1270000"/>
            <a:ext cx="876300" cy="139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잡매칭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프로그램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(2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차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)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0300" y="2209800"/>
            <a:ext cx="5270500" cy="1651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2451100" y="2222500"/>
            <a:ext cx="876300" cy="139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잡매칭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프로그램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(2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차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489200" y="3238500"/>
            <a:ext cx="876300" cy="139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잡매칭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프로그램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(2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차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)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1100" y="4241800"/>
            <a:ext cx="5270500" cy="165100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2501900" y="4254500"/>
            <a:ext cx="876300" cy="139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잡매칭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프로그램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(2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차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)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5700" y="3238500"/>
            <a:ext cx="5270500" cy="165100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2463800" y="3251200"/>
            <a:ext cx="876300" cy="139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잡매칭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프로그램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(2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차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)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6500" y="5207000"/>
            <a:ext cx="5270500" cy="165100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2514600" y="5232400"/>
            <a:ext cx="876300" cy="139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잡매칭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프로그램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(2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차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)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30200" y="1638300"/>
            <a:ext cx="1066800" cy="152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잡매칭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프로그램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(2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차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/>
        </p:nvGraphicFramePr>
        <p:xfrm>
          <a:off x="1714500" y="88900"/>
          <a:ext cx="6578600" cy="5461000"/>
        </p:xfrm>
        <a:graphic>
          <a:graphicData uri="http://schemas.openxmlformats.org/drawingml/2006/table">
            <a:tbl>
              <a:tblPr/>
              <a:tblGrid>
                <a:gridCol w="93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SUN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MON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TUE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WED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THU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FRI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SAT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3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4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ko-KR" sz="700" b="0" i="0" u="none" strike="noStrike">
                          <a:solidFill>
                            <a:srgbClr val="5A90EF"/>
                          </a:solidFill>
                          <a:ea typeface="Gmarket Sans Medium"/>
                        </a:rPr>
                        <a:t>개천절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5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6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7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8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9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10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11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ko-KR" sz="700" b="0" i="0" u="none" strike="noStrike">
                          <a:solidFill>
                            <a:srgbClr val="5A90EF"/>
                          </a:solidFill>
                          <a:ea typeface="Gmarket Sans Medium"/>
                        </a:rPr>
                        <a:t>추석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ko-KR" sz="700" b="0" i="0" u="none" strike="noStrike">
                          <a:solidFill>
                            <a:srgbClr val="5A90EF"/>
                          </a:solidFill>
                          <a:ea typeface="Gmarket Sans Medium"/>
                        </a:rPr>
                        <a:t>추석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ko-KR" sz="700" b="0" i="0" u="none" strike="noStrike">
                          <a:solidFill>
                            <a:srgbClr val="5A90EF"/>
                          </a:solidFill>
                          <a:ea typeface="Gmarket Sans Medium"/>
                        </a:rPr>
                        <a:t>추석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ko-KR" sz="700" b="0" i="0" u="none" strike="noStrike">
                          <a:solidFill>
                            <a:srgbClr val="5A90EF"/>
                          </a:solidFill>
                          <a:ea typeface="Gmarket Sans Medium"/>
                        </a:rPr>
                        <a:t>대체공휴일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ko-KR" sz="700" b="0" i="0" u="none" strike="noStrike">
                          <a:solidFill>
                            <a:srgbClr val="5A90EF"/>
                          </a:solidFill>
                          <a:ea typeface="Gmarket Sans Medium"/>
                        </a:rPr>
                        <a:t>한글날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12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13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14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15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16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17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18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19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20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21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22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23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24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25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5A90EF"/>
                          </a:solidFill>
                          <a:latin typeface="Gmarket Sans Medium"/>
                        </a:rPr>
                        <a:t>26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27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28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29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30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r>
                        <a:rPr lang="en-US" sz="700" b="0" i="0" u="none" strike="noStrike">
                          <a:solidFill>
                            <a:srgbClr val="3D3D3D"/>
                          </a:solidFill>
                          <a:latin typeface="Gmarket Sans Medium"/>
                        </a:rPr>
                        <a:t>31</a:t>
                      </a: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83000"/>
                        </a:lnSpc>
                        <a:defRPr/>
                      </a:pPr>
                      <a:endParaRPr lang="en-US" sz="1100"/>
                    </a:p>
                  </a:txBody>
                  <a:tcPr marL="19050" marR="19050" marT="19050" marB="19050" anchor="ctr">
                    <a:lnL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41" cap="flat" cmpd="sng" algn="ctr">
                      <a:solidFill>
                        <a:srgbClr val="D0D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900" y="3911600"/>
            <a:ext cx="1651000" cy="1625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689100"/>
            <a:ext cx="127000" cy="127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2019300"/>
            <a:ext cx="127000" cy="12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2362200"/>
            <a:ext cx="127000" cy="1270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952500" y="1155700"/>
            <a:ext cx="635000" cy="254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16199"/>
              </a:lnSpc>
            </a:pPr>
            <a:r>
              <a:rPr lang="en-US" sz="700" b="0" i="0" u="none" strike="noStrike">
                <a:solidFill>
                  <a:srgbClr val="5A90EF"/>
                </a:solidFill>
                <a:latin typeface="Gmarket Sans Medium"/>
              </a:rPr>
              <a:t>2025</a:t>
            </a:r>
          </a:p>
          <a:p>
            <a:pPr lvl="0" algn="l">
              <a:lnSpc>
                <a:spcPct val="116199"/>
              </a:lnSpc>
            </a:pPr>
            <a:r>
              <a:rPr lang="en-US" sz="700" b="0" i="0" u="none" strike="noStrike">
                <a:solidFill>
                  <a:srgbClr val="5A90EF"/>
                </a:solidFill>
                <a:latin typeface="Gmarket Sans Medium"/>
              </a:rPr>
              <a:t>October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65100" y="1066800"/>
            <a:ext cx="749300" cy="444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99600"/>
              </a:lnSpc>
            </a:pPr>
            <a:r>
              <a:rPr lang="en-US" sz="2500" b="0" i="0" u="none" strike="noStrike">
                <a:solidFill>
                  <a:srgbClr val="5A90EF"/>
                </a:solidFill>
                <a:latin typeface="Gmarket Sans Bold"/>
              </a:rPr>
              <a:t>10</a:t>
            </a:r>
            <a:r>
              <a:rPr lang="ko-KR" sz="2500" b="0" i="0" u="none" strike="noStrike">
                <a:solidFill>
                  <a:srgbClr val="5A90EF"/>
                </a:solidFill>
                <a:ea typeface="Gmarket Sans Bold"/>
              </a:rPr>
              <a:t>월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alphaModFix amt="23000"/>
          </a:blip>
          <a:stretch>
            <a:fillRect/>
          </a:stretch>
        </p:blipFill>
        <p:spPr>
          <a:xfrm>
            <a:off x="3556000" y="3683000"/>
            <a:ext cx="266700" cy="2413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alphaModFix amt="23000"/>
          </a:blip>
          <a:stretch>
            <a:fillRect/>
          </a:stretch>
        </p:blipFill>
        <p:spPr>
          <a:xfrm>
            <a:off x="4508500" y="3670300"/>
            <a:ext cx="266700" cy="2413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alphaModFix amt="23000"/>
          </a:blip>
          <a:stretch>
            <a:fillRect/>
          </a:stretch>
        </p:blipFill>
        <p:spPr>
          <a:xfrm>
            <a:off x="5435600" y="3683000"/>
            <a:ext cx="266700" cy="2413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6000" y="3924300"/>
            <a:ext cx="2349500" cy="34290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3632200" y="4025900"/>
            <a:ext cx="1752600" cy="152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(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비대면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) 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인문계열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자격증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과정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81000" y="1993900"/>
            <a:ext cx="977900" cy="152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인문계열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자격증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과정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1371600"/>
            <a:ext cx="3111500" cy="165100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4648200" y="1397000"/>
            <a:ext cx="876300" cy="139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잡매칭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프로그램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(2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차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)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19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6500" y="2387600"/>
            <a:ext cx="5270500" cy="165100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2527300" y="2400300"/>
            <a:ext cx="876300" cy="139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잡매칭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프로그램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(2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차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)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6500" y="3352800"/>
            <a:ext cx="5270500" cy="165100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2527300" y="3365500"/>
            <a:ext cx="876300" cy="139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잡매칭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프로그램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(2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차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)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2147483647" y="2147483647"/>
            <a:ext cx="2147483647" cy="2147483647"/>
            <a:chOff x="0" y="0"/>
            <a:chExt cx="0" cy="0"/>
          </a:xfrm>
        </p:grpSpPr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1900" y="4318000"/>
            <a:ext cx="5270500" cy="16510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2552700" y="4343400"/>
            <a:ext cx="876300" cy="139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잡매칭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프로그램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(2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차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)</a:t>
            </a: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5400" y="5334000"/>
            <a:ext cx="4165600" cy="165100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2616200" y="5359400"/>
            <a:ext cx="876300" cy="139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잡매칭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프로그램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(2</a:t>
            </a:r>
            <a:r>
              <a:rPr lang="ko-KR" sz="800" b="1" i="0" u="none" strike="noStrike">
                <a:solidFill>
                  <a:srgbClr val="000000"/>
                </a:solidFill>
                <a:ea typeface="Pretendard Regular"/>
              </a:rPr>
              <a:t>차</a:t>
            </a:r>
            <a:r>
              <a:rPr lang="en-US" sz="800" b="1" i="0" u="none" strike="noStrike">
                <a:solidFill>
                  <a:srgbClr val="000000"/>
                </a:solidFill>
                <a:latin typeface="Pretendard Regular"/>
              </a:rPr>
              <a:t>)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81000" y="1689100"/>
            <a:ext cx="1066800" cy="152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잡매칭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프로그램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(2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차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93700" y="2336800"/>
            <a:ext cx="10541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실무역량강화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프로그램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(AI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툴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, 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온보딩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)</a:t>
            </a: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9">
            <a:alphaModFix amt="23000"/>
          </a:blip>
          <a:stretch>
            <a:fillRect/>
          </a:stretch>
        </p:blipFill>
        <p:spPr>
          <a:xfrm>
            <a:off x="3556000" y="4699000"/>
            <a:ext cx="266700" cy="241300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9">
            <a:alphaModFix amt="23000"/>
          </a:blip>
          <a:stretch>
            <a:fillRect/>
          </a:stretch>
        </p:blipFill>
        <p:spPr>
          <a:xfrm>
            <a:off x="4483100" y="4711700"/>
            <a:ext cx="266700" cy="241300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9">
            <a:alphaModFix amt="23000"/>
          </a:blip>
          <a:stretch>
            <a:fillRect/>
          </a:stretch>
        </p:blipFill>
        <p:spPr>
          <a:xfrm>
            <a:off x="5422900" y="4711700"/>
            <a:ext cx="266700" cy="241300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6000" y="4927600"/>
            <a:ext cx="2349500" cy="444500"/>
          </a:xfrm>
          <a:prstGeom prst="rect">
            <a:avLst/>
          </a:prstGeom>
        </p:spPr>
      </p:pic>
      <p:sp>
        <p:nvSpPr>
          <p:cNvPr id="35" name="TextBox 35"/>
          <p:cNvSpPr txBox="1"/>
          <p:nvPr/>
        </p:nvSpPr>
        <p:spPr>
          <a:xfrm>
            <a:off x="3657600" y="5003800"/>
            <a:ext cx="1968500" cy="304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99600"/>
              </a:lnSpc>
            </a:pP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(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대면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) </a:t>
            </a:r>
          </a:p>
          <a:p>
            <a:pPr lvl="0" algn="l">
              <a:lnSpc>
                <a:spcPct val="99600"/>
              </a:lnSpc>
            </a:pP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실무역량강화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프로그램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(AI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툴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, </a:t>
            </a:r>
            <a:r>
              <a:rPr lang="ko-KR" sz="900" b="1" i="0" u="none" strike="noStrike">
                <a:solidFill>
                  <a:srgbClr val="000000"/>
                </a:solidFill>
                <a:ea typeface="Pretendard Regular"/>
              </a:rPr>
              <a:t>온보딩교육</a:t>
            </a:r>
            <a:r>
              <a:rPr lang="en-US" sz="900" b="1" i="0" u="none" strike="noStrike">
                <a:solidFill>
                  <a:srgbClr val="000000"/>
                </a:solidFill>
                <a:latin typeface="Pretendard Regular"/>
              </a:rPr>
              <a:t>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672</Words>
  <Application>Microsoft Office PowerPoint</Application>
  <PresentationFormat>사용자 지정</PresentationFormat>
  <Paragraphs>364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5" baseType="lpstr">
      <vt:lpstr>Pretendard Black</vt:lpstr>
      <vt:lpstr>Calibri</vt:lpstr>
      <vt:lpstr>Gmarket Sans Medium</vt:lpstr>
      <vt:lpstr>Pretendard Regular</vt:lpstr>
      <vt:lpstr>Arial</vt:lpstr>
      <vt:lpstr>Gmarket Sans Bold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4</cp:revision>
  <dcterms:created xsi:type="dcterms:W3CDTF">2006-08-16T00:00:00Z</dcterms:created>
  <dcterms:modified xsi:type="dcterms:W3CDTF">2025-04-09T01:43:32Z</dcterms:modified>
</cp:coreProperties>
</file>