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69"/>
  </p:notesMasterIdLst>
  <p:sldIdLst>
    <p:sldId id="256" r:id="rId4"/>
    <p:sldId id="257" r:id="rId5"/>
    <p:sldId id="360" r:id="rId6"/>
    <p:sldId id="380" r:id="rId7"/>
    <p:sldId id="381" r:id="rId8"/>
    <p:sldId id="385" r:id="rId9"/>
    <p:sldId id="386" r:id="rId10"/>
    <p:sldId id="375" r:id="rId11"/>
    <p:sldId id="285" r:id="rId12"/>
    <p:sldId id="290" r:id="rId13"/>
    <p:sldId id="291" r:id="rId14"/>
    <p:sldId id="292" r:id="rId15"/>
    <p:sldId id="293" r:id="rId16"/>
    <p:sldId id="294" r:id="rId17"/>
    <p:sldId id="307" r:id="rId18"/>
    <p:sldId id="286" r:id="rId19"/>
    <p:sldId id="288" r:id="rId20"/>
    <p:sldId id="289" r:id="rId21"/>
    <p:sldId id="467" r:id="rId22"/>
    <p:sldId id="468" r:id="rId23"/>
    <p:sldId id="296" r:id="rId24"/>
    <p:sldId id="297" r:id="rId25"/>
    <p:sldId id="299" r:id="rId26"/>
    <p:sldId id="298" r:id="rId27"/>
    <p:sldId id="300" r:id="rId28"/>
    <p:sldId id="302" r:id="rId29"/>
    <p:sldId id="303" r:id="rId30"/>
    <p:sldId id="304" r:id="rId31"/>
    <p:sldId id="305" r:id="rId32"/>
    <p:sldId id="306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0" r:id="rId45"/>
    <p:sldId id="481" r:id="rId46"/>
    <p:sldId id="482" r:id="rId47"/>
    <p:sldId id="483" r:id="rId48"/>
    <p:sldId id="484" r:id="rId49"/>
    <p:sldId id="271" r:id="rId50"/>
    <p:sldId id="274" r:id="rId51"/>
    <p:sldId id="275" r:id="rId52"/>
    <p:sldId id="276" r:id="rId53"/>
    <p:sldId id="279" r:id="rId54"/>
    <p:sldId id="485" r:id="rId55"/>
    <p:sldId id="280" r:id="rId56"/>
    <p:sldId id="486" r:id="rId57"/>
    <p:sldId id="273" r:id="rId58"/>
    <p:sldId id="263" r:id="rId59"/>
    <p:sldId id="487" r:id="rId60"/>
    <p:sldId id="488" r:id="rId61"/>
    <p:sldId id="489" r:id="rId62"/>
    <p:sldId id="490" r:id="rId63"/>
    <p:sldId id="281" r:id="rId64"/>
    <p:sldId id="282" r:id="rId65"/>
    <p:sldId id="283" r:id="rId66"/>
    <p:sldId id="284" r:id="rId67"/>
    <p:sldId id="46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pPr/>
              <a:t>2023-06-06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097B19-0EA3-678D-D166-FC5E9B2E7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C6B5FD-06FD-37AE-544C-23D61A9D5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BB6C52-8822-E97F-4E24-E2AA7643A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BAA6-2FFC-44FE-A1DE-8D841B52B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42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11449D-4A61-3E82-1B99-53828CE7C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2AB2C6-ABF7-3D84-0238-CE5F3912D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C2AB09-CA18-D7FD-C9D8-076417056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C1B2-0CD6-4AFC-9C96-984ABAA24D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652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C1FDF-1337-E50B-726D-918C82A0E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627E7-0D6A-6554-7627-5587DC10A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6D4F4-9A20-2DEE-60F1-1E4F7FD21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5EA-FB80-4275-AE66-BB452C7B40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839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DDB62-BA1C-64FE-362A-34CC12812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12B60-3C8F-99D6-867C-21098B5E3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E5ABB-2DB5-0864-DC5C-527A977F3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09B1-5DDA-414F-BDD9-6D69756E9C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974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5C6F4-7228-32DF-AD3B-F05095427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D9BE6-234C-16DE-928C-AA2C0B1FB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D3922-9129-0251-BB03-7C7D5D37B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BE16-0C55-4E2A-8DEA-DCE0BEAC96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612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6C71A-140E-4693-F65B-805445C76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A6226-A9D7-EF5F-B552-C96F2FA74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7D490F-6613-4989-3A72-78AECA4EF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0143-4501-415C-85E9-436A4D8244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663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8A7C8CDB-6461-4F43-1DC4-B72B2F1A50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72250"/>
            <a:ext cx="9144000" cy="285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/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C5D44F49-5AA0-258B-F9E7-D8DDABE7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5072074"/>
            <a:ext cx="655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3501008"/>
            <a:ext cx="9144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1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22231"/>
            <a:ext cx="8458200" cy="563563"/>
          </a:xfrm>
        </p:spPr>
        <p:txBody>
          <a:bodyPr/>
          <a:lstStyle>
            <a:lvl1pPr algn="l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689118F-A73C-76C9-DF5C-45177E044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13" y="6537325"/>
            <a:ext cx="776287" cy="320675"/>
          </a:xfrm>
        </p:spPr>
        <p:txBody>
          <a:bodyPr/>
          <a:lstStyle>
            <a:lvl1pPr>
              <a:defRPr/>
            </a:lvl1pPr>
          </a:lstStyle>
          <a:p>
            <a:fld id="{B61593A2-900F-4A8A-872B-2C0C0AD98C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52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773F863-0B36-3B06-3CEB-C00757E9C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7115C9-A6F3-4271-ABF4-2DCCD472C5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241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65E9533-8C95-614D-8ED5-835DDBF1A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2B7A5AB-56E0-4800-8CC5-EC13D5A9F49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6">
            <a:extLst>
              <a:ext uri="{FF2B5EF4-FFF2-40B4-BE49-F238E27FC236}">
                <a16:creationId xmlns:a16="http://schemas.microsoft.com/office/drawing/2014/main" id="{706C6866-BC0E-3B87-9E8D-38A0DDFC8F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192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7">
            <a:extLst>
              <a:ext uri="{FF2B5EF4-FFF2-40B4-BE49-F238E27FC236}">
                <a16:creationId xmlns:a16="http://schemas.microsoft.com/office/drawing/2014/main" id="{D3A44092-F25B-3BA3-D4D5-575EA0A08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8AE90C3-3292-4472-B6C4-918E75141B1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8">
            <a:extLst>
              <a:ext uri="{FF2B5EF4-FFF2-40B4-BE49-F238E27FC236}">
                <a16:creationId xmlns:a16="http://schemas.microsoft.com/office/drawing/2014/main" id="{3748A2BA-A2C4-A279-0A1C-E88EE47347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7111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9909CF33-C584-C1A9-1B88-C50DB4273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C608F16-2481-49EB-8E79-F5E1D68FEE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081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354A61DB-90A9-9070-0A29-3780B275E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F46520B-CCE7-4534-A342-0D8776A1F0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13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908683-5449-A98F-D327-6885602AB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9D5E7D-8C75-5B29-01E0-57995A5D84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09B719-0543-4FC1-9E62-0F95341693C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6E46E5-6840-3AE4-6D62-D28281CA77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7857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00EE84-838C-44B8-E72C-978D8C5FE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3948A6-2E4C-9CD5-F84B-AED80DB91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65DE52C-15DA-432D-A5EC-6616C903B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20A876-8945-6D8C-3AA1-BB8D036877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988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C4C883-7179-FB39-13D7-7601F93D6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9CD090-7143-695F-0191-24661B19A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6BF6F3-A12F-404C-AF9D-CAE5BA6845E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0F9454AB-9578-69E1-E571-6B941AB1F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4593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EAB2D0-0902-D9AA-4CFF-030B16F73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AA6B18-CDC4-4D86-B5D0-2A1387D8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DCDBC7-9E25-4D00-B58C-21C927E119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2DF782F-B689-C4DC-D822-C3F50874E8B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2519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241A856-92BF-D4B8-A8AA-30BE4D21E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5A2777-0F80-1ABE-5649-650E12FCC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5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3811D2-71CD-442F-83BA-3516F6AD6B3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FC98DA9-554C-BE8E-8108-E81E009F113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2008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518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/>
              <a:t>소제목 스타일 편집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68AB0-07DD-0B3B-3C64-C39A7C618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FAA4E-C030-68AE-E87B-ECBD2F0E5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3D59A-51DF-9496-C469-CD19CD505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5888-1B07-4637-B42C-DD5223BE61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29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41A45-63AA-F4A2-A28F-51479EBE3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DF360-42C9-781E-3D84-3B3C11534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B8EF3-9A5A-042F-5288-E545D5A6D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13F4-95A6-4E4C-85D1-9B8D68DEE1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48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4CEB0C-39F0-3C16-A2A6-9D52A7E92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AFD81-1443-BAE7-6CE8-6BA8B9972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ADEF2-6C7E-3848-872F-5AF7048B5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4930-1E31-4856-91E8-9C02338A3D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63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7560E-C22F-D25F-6ED4-97BCFD957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19AB6-5E3E-9647-779D-FD6FD3264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D7A7F-210B-60F9-2089-FB4FCB177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F659-3075-4AED-8276-53F3F2F3C9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93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54BA64-F98E-E893-E1D8-98BB94061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622E3B-0A39-87C0-8562-22D27FAF0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28ECCF-A03C-3FDA-AB9B-9EF349AFA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D301-250E-4139-AFB5-66956D3C9E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625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1D6DCC-54C8-B0D9-7A6A-EB9F683D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DE2D8C-50F8-1AD4-30C0-69541467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BA4BF6-6795-C35F-E873-71E75944A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587036-8F42-4397-5751-77CECFF10C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1B1661-5249-6919-487E-2D6EB35965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903AFB28-98F0-41F3-A0D8-C3FD692111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5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>
            <a:extLst>
              <a:ext uri="{FF2B5EF4-FFF2-40B4-BE49-F238E27FC236}">
                <a16:creationId xmlns:a16="http://schemas.microsoft.com/office/drawing/2014/main" id="{7B90C907-59D5-52D7-D3D1-D37DDED4C77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D52524-AF5B-549B-660A-E4B94CC08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6C731DB1-A8BF-CD00-21CD-5C7FD1709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9" name="Text Box 16">
            <a:extLst>
              <a:ext uri="{FF2B5EF4-FFF2-40B4-BE49-F238E27FC236}">
                <a16:creationId xmlns:a16="http://schemas.microsoft.com/office/drawing/2014/main" id="{EC4712F4-24B2-FA3E-3BEC-138FDD3139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838200"/>
            <a:ext cx="9144000" cy="244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defRPr/>
            </a:pPr>
            <a:endParaRPr kumimoji="0" lang="ko-KR" altLang="ko-KR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A2E81DA-584C-BA5A-A09D-8209AFB159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513513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 b="1">
                <a:latin typeface="Verdana" panose="020B0604030504040204" pitchFamily="34" charset="0"/>
              </a:defRPr>
            </a:lvl1pPr>
          </a:lstStyle>
          <a:p>
            <a:fld id="{E586D75D-B18D-4101-A8EF-29E7048E3814}" type="slidenum">
              <a:rPr lang="en-US" altLang="ko-KR"/>
              <a:pPr/>
              <a:t>‹#›</a:t>
            </a:fld>
            <a:endParaRPr lang="en-US" altLang="ko-KR"/>
          </a:p>
        </p:txBody>
      </p:sp>
      <p:cxnSp>
        <p:nvCxnSpPr>
          <p:cNvPr id="1031" name="직선 연결선 9">
            <a:extLst>
              <a:ext uri="{FF2B5EF4-FFF2-40B4-BE49-F238E27FC236}">
                <a16:creationId xmlns:a16="http://schemas.microsoft.com/office/drawing/2014/main" id="{0715AD5C-8C66-820E-134F-E05D0C13A5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42875" y="6715125"/>
            <a:ext cx="828675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95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351080&amp;ref=y" TargetMode="External"/><Relationship Id="rId2" Type="http://schemas.openxmlformats.org/officeDocument/2006/relationships/hyperlink" Target="https://terms.naver.com/entry.nhn?docId=3350637&amp;ref=y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erms.naver.com/entry.nhn?docId=3351066&amp;ref=y" TargetMode="External"/><Relationship Id="rId5" Type="http://schemas.openxmlformats.org/officeDocument/2006/relationships/hyperlink" Target="https://terms.naver.com/entry.nhn?docId=3350555&amp;ref=y" TargetMode="External"/><Relationship Id="rId4" Type="http://schemas.openxmlformats.org/officeDocument/2006/relationships/hyperlink" Target="https://terms.naver.com/entry.nhn?docId=3350529&amp;ref=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350962&amp;ref=y" TargetMode="External"/><Relationship Id="rId2" Type="http://schemas.openxmlformats.org/officeDocument/2006/relationships/hyperlink" Target="https://terms.naver.com/entry.nhn?docId=3350925&amp;ref=y" TargetMode="Externa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350942&amp;ref=y" TargetMode="External"/><Relationship Id="rId2" Type="http://schemas.openxmlformats.org/officeDocument/2006/relationships/hyperlink" Target="https://terms.naver.com/entry.nhn?docId=3350765&amp;ref=y" TargetMode="Externa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erms.naver.com/entry.nhn?docId=3350528&amp;ref=y" TargetMode="External"/><Relationship Id="rId3" Type="http://schemas.openxmlformats.org/officeDocument/2006/relationships/hyperlink" Target="https://terms.naver.com/entry.nhn?docId=3350502&amp;ref=y" TargetMode="External"/><Relationship Id="rId7" Type="http://schemas.openxmlformats.org/officeDocument/2006/relationships/hyperlink" Target="https://terms.naver.com/entry.nhn?docId=3350555&amp;ref=y" TargetMode="External"/><Relationship Id="rId2" Type="http://schemas.openxmlformats.org/officeDocument/2006/relationships/hyperlink" Target="https://terms.naver.com/entry.nhn?docId=3350472&amp;ref=y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erms.naver.com/entry.nhn?docId=3350529&amp;ref=y" TargetMode="External"/><Relationship Id="rId5" Type="http://schemas.openxmlformats.org/officeDocument/2006/relationships/hyperlink" Target="https://terms.naver.com/entry.nhn?docId=3351080&amp;ref=y" TargetMode="External"/><Relationship Id="rId4" Type="http://schemas.openxmlformats.org/officeDocument/2006/relationships/hyperlink" Target="https://terms.naver.com/entry.nhn?docId=3350616&amp;ref=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hn?docId=3350772&amp;ref=y" TargetMode="Externa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350983&amp;ref=y" TargetMode="External"/><Relationship Id="rId2" Type="http://schemas.openxmlformats.org/officeDocument/2006/relationships/hyperlink" Target="https://terms.naver.com/entry.nhn?docId=3350848&amp;ref=y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terms.naver.com/entry.nhn?docId=3350698&amp;ref=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350772&amp;ref=y" TargetMode="External"/><Relationship Id="rId2" Type="http://schemas.openxmlformats.org/officeDocument/2006/relationships/hyperlink" Target="https://terms.naver.com/entry.nhn?docId=3350477&amp;ref=y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terms.naver.com/entry.nhn?docId=3351080&amp;ref=y" TargetMode="External"/><Relationship Id="rId4" Type="http://schemas.openxmlformats.org/officeDocument/2006/relationships/hyperlink" Target="https://terms.naver.com/entry.nhn?docId=3351059&amp;ref=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hn?docId=3350751&amp;ref=y" TargetMode="Externa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899592" y="4725144"/>
            <a:ext cx="7272808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3200" b="1" dirty="0"/>
              <a:t>김 준 모</a:t>
            </a: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16" y="2060848"/>
            <a:ext cx="7632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정규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/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단위 프로그램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개별 프로그램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드라마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: </a:t>
            </a:r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기획 프로그램</a:t>
            </a: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임시 편성 특집 프로그램</a:t>
            </a: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  </a:t>
            </a:r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임시 프로그램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04143" y="921494"/>
            <a:ext cx="404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편성상의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구분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77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16" y="2060848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 err="1">
                <a:latin typeface="+mj-ea"/>
                <a:ea typeface="+mj-ea"/>
              </a:rPr>
              <a:t>비드라마</a:t>
            </a:r>
            <a:r>
              <a:rPr lang="ko-KR" altLang="en-US" sz="2800" dirty="0">
                <a:latin typeface="+mj-ea"/>
                <a:ea typeface="+mj-ea"/>
              </a:rPr>
              <a:t>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/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뉴스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인터뷰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토론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경쟁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여성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어린이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청소년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교육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정보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종교 프로그램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버라이어티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음악 프로그램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드라마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: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연속극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시추에이션 코미디서부극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탐정극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문예물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특집 드라마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2593" y="921494"/>
            <a:ext cx="4852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포맷에 의한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0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383159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보도방송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정치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경제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사회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문화 등 모든 분야의 시사에 관한 속보 또는 해설을 목적으로 하는 방송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교양방송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민족 고유문화의 계승 발전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공중의 일반적인 교양의 향상 및 교육을 목적으로 하는 방송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오락방송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국민정서의 함양과 생활의 명랑화를 목적으로 하는 방송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6021" y="459829"/>
            <a:ext cx="4852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기능에 의한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50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8" y="1571612"/>
            <a:ext cx="3940747" cy="427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⑨ 버라이어티 프로그램</a:t>
            </a: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⑩ 음악 프로그램</a:t>
            </a: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⑪게임</a:t>
            </a:r>
            <a:r>
              <a:rPr lang="en-US" altLang="ko-KR" sz="23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퀴즈 쇼     ⑫코미디</a:t>
            </a: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⑬ 토크쇼 </a:t>
            </a:r>
            <a:endParaRPr lang="en-US" altLang="ko-KR" sz="2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⑭ 유아</a:t>
            </a:r>
            <a:r>
              <a:rPr lang="en-US" altLang="ko-KR" sz="23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어린이 프로그램</a:t>
            </a:r>
          </a:p>
          <a:p>
            <a:pPr>
              <a:lnSpc>
                <a:spcPct val="150000"/>
              </a:lnSpc>
            </a:pP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⑮ 중계 프로그램   ⑯</a:t>
            </a:r>
            <a:r>
              <a:rPr lang="en-US" altLang="ko-KR" sz="2300" dirty="0">
                <a:latin typeface="맑은 고딕" pitchFamily="50" charset="-127"/>
                <a:ea typeface="맑은 고딕" pitchFamily="50" charset="-127"/>
              </a:rPr>
              <a:t>SB(Station Break)</a:t>
            </a:r>
            <a:r>
              <a:rPr lang="ko-KR" altLang="en-US" sz="2300" dirty="0">
                <a:latin typeface="맑은 고딕" pitchFamily="50" charset="-127"/>
                <a:ea typeface="맑은 고딕" pitchFamily="50" charset="-127"/>
              </a:rPr>
              <a:t>：방송사 예고</a:t>
            </a:r>
            <a:r>
              <a:rPr lang="en-US" altLang="ko-KR" sz="23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300" dirty="0" err="1">
                <a:latin typeface="맑은 고딕" pitchFamily="50" charset="-127"/>
                <a:ea typeface="맑은 고딕" pitchFamily="50" charset="-127"/>
              </a:rPr>
              <a:t>스폿</a:t>
            </a:r>
            <a:endParaRPr lang="ko-KR" altLang="en-US" sz="2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2963" y="486136"/>
            <a:ext cx="6689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제작자 관점에서의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28596" y="1571612"/>
            <a:ext cx="4016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① 보도뉴스 프로그램  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② 정보 프로그램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③스포츠 프로그램       ④드라마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⑤ 리얼리티 프로그램 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⑥ 다큐멘터리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⑦영화 프로그램            ⑧만화영화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47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38378" y="486136"/>
            <a:ext cx="6458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제작 형태에 의한 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3688" y="2276872"/>
            <a:ext cx="6030416" cy="295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스튜디오 제작프로그램</a:t>
            </a:r>
            <a:endParaRPr lang="en-US" altLang="ko-KR" sz="32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중계방송 프로그램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올 로케이션 프로그램 </a:t>
            </a:r>
            <a:endParaRPr lang="en-US" altLang="ko-KR" sz="32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ENG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취재 프로그램</a:t>
            </a:r>
          </a:p>
        </p:txBody>
      </p:sp>
    </p:spTree>
    <p:extLst>
      <p:ext uri="{BB962C8B-B14F-4D97-AF65-F5344CB8AC3E}">
        <p14:creationId xmlns:p14="http://schemas.microsoft.com/office/powerpoint/2010/main" val="22433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방송 프로그램의 기획 정의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/>
              <a:t>현대사회에서 기획이란</a:t>
            </a:r>
            <a:r>
              <a:rPr lang="en-US" altLang="ko-KR" sz="3200" b="1" dirty="0"/>
              <a:t> </a:t>
            </a:r>
            <a:r>
              <a:rPr lang="ko-KR" altLang="en-US" sz="3200" b="1" dirty="0"/>
              <a:t>경제 및 문화 활동의 모든 측면에서 가장 기본적인 방향과 방침을 결정하는 일</a:t>
            </a:r>
            <a:endParaRPr lang="en-US" altLang="ko-KR" sz="3200" b="1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/>
              <a:t>어떤 제작 의도에서 어떤 내용을 어떻게 제작할 것인가를 체계화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518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방송 프로그램의 기획 회의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/>
              <a:t>기획회의 평가 기준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프로그램의 내용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차별성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시의성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현실성 </a:t>
            </a:r>
            <a:endParaRPr lang="en-US" altLang="ko-KR" sz="3200" b="1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/>
              <a:t>기획회의 결정사항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프로그램 포맷과 내용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주요 스태프 및 주요 출연진 결정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예상 제작비 책정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제작 기획제안서 작성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30390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프로그램의 기획의 단계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-72009" y="1599847"/>
            <a:ext cx="9144000" cy="5283538"/>
            <a:chOff x="-72009" y="1599847"/>
            <a:chExt cx="9144000" cy="5283538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009" y="1599847"/>
              <a:ext cx="9144000" cy="3997533"/>
            </a:xfrm>
            <a:prstGeom prst="rect">
              <a:avLst/>
            </a:prstGeom>
          </p:spPr>
        </p:pic>
        <p:grpSp>
          <p:nvGrpSpPr>
            <p:cNvPr id="15" name="Diagram group"/>
            <p:cNvGrpSpPr/>
            <p:nvPr/>
          </p:nvGrpSpPr>
          <p:grpSpPr>
            <a:xfrm>
              <a:off x="251520" y="5913193"/>
              <a:ext cx="8568952" cy="970192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6" name="그룹 15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90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400" b="1" dirty="0">
                      <a:latin typeface="맑은 고딕" pitchFamily="50" charset="-127"/>
                      <a:ea typeface="맑은 고딕" pitchFamily="50" charset="-127"/>
                    </a:rPr>
                    <a:t>발상의 창출</a:t>
                  </a:r>
                  <a:endParaRPr lang="ko-KR" altLang="en-US" sz="2400" b="1" kern="12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grpSp>
          <p:nvGrpSpPr>
            <p:cNvPr id="19" name="Diagram group"/>
            <p:cNvGrpSpPr/>
            <p:nvPr/>
          </p:nvGrpSpPr>
          <p:grpSpPr>
            <a:xfrm>
              <a:off x="899592" y="5301208"/>
              <a:ext cx="7272808" cy="936104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20" name="그룹 19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78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400" b="1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기획 원안 기안</a:t>
                  </a:r>
                  <a:endParaRPr lang="ko-KR" altLang="en-US" sz="2400" b="1" kern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grpSp>
          <p:nvGrpSpPr>
            <p:cNvPr id="23" name="Diagram group"/>
            <p:cNvGrpSpPr/>
            <p:nvPr/>
          </p:nvGrpSpPr>
          <p:grpSpPr>
            <a:xfrm>
              <a:off x="1429686" y="4437112"/>
              <a:ext cx="6140613" cy="1177264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24" name="그룹 23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67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dirty="0">
                      <a:latin typeface="맑은 고딕" pitchFamily="50" charset="-127"/>
                      <a:ea typeface="맑은 고딕" pitchFamily="50" charset="-127"/>
                    </a:rPr>
                    <a:t>시청자의  분석 조사</a:t>
                  </a:r>
                  <a:r>
                    <a:rPr lang="en-US" altLang="ko-KR" sz="2000" b="1" dirty="0">
                      <a:latin typeface="맑은 고딕" pitchFamily="50" charset="-127"/>
                      <a:ea typeface="맑은 고딕" pitchFamily="50" charset="-127"/>
                    </a:rPr>
                    <a:t>, </a:t>
                  </a:r>
                </a:p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dirty="0">
                      <a:latin typeface="맑은 고딕" pitchFamily="50" charset="-127"/>
                      <a:ea typeface="맑은 고딕" pitchFamily="50" charset="-127"/>
                    </a:rPr>
                    <a:t>자료 조사를 통한 제작 내용 및 소재 상정</a:t>
                  </a:r>
                  <a:r>
                    <a:rPr lang="en-US" altLang="ko-KR" sz="2000" b="1" dirty="0">
                      <a:latin typeface="맑은 고딕" pitchFamily="50" charset="-127"/>
                      <a:ea typeface="맑은 고딕" pitchFamily="50" charset="-127"/>
                    </a:rPr>
                    <a:t>, </a:t>
                  </a:r>
                </a:p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dirty="0">
                      <a:latin typeface="맑은 고딕" pitchFamily="50" charset="-127"/>
                      <a:ea typeface="맑은 고딕" pitchFamily="50" charset="-127"/>
                    </a:rPr>
                    <a:t>제작비 설정</a:t>
                  </a:r>
                  <a:endParaRPr lang="ko-KR" altLang="en-US" sz="2000" b="1" kern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grpSp>
          <p:nvGrpSpPr>
            <p:cNvPr id="27" name="Diagram group"/>
            <p:cNvGrpSpPr/>
            <p:nvPr/>
          </p:nvGrpSpPr>
          <p:grpSpPr>
            <a:xfrm>
              <a:off x="2015716" y="3686514"/>
              <a:ext cx="5040560" cy="1067237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28" name="그룹 27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29" name="모서리가 둥근 직사각형 28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55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kern="1200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각 부문에 대한 </a:t>
                  </a:r>
                  <a:r>
                    <a:rPr lang="ko-KR" altLang="en-US" sz="2000" b="1" kern="1200" dirty="0" err="1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기획안</a:t>
                  </a:r>
                  <a:r>
                    <a:rPr lang="ko-KR" altLang="en-US" sz="2000" b="1" kern="1200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 검토 의뢰</a:t>
                  </a:r>
                </a:p>
              </p:txBody>
            </p:sp>
          </p:grpSp>
        </p:grpSp>
        <p:grpSp>
          <p:nvGrpSpPr>
            <p:cNvPr id="31" name="Diagram group"/>
            <p:cNvGrpSpPr/>
            <p:nvPr/>
          </p:nvGrpSpPr>
          <p:grpSpPr>
            <a:xfrm>
              <a:off x="2231740" y="3101107"/>
              <a:ext cx="4608512" cy="855002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32" name="그룹 31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45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kern="1200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방송 시간과 범위 결정</a:t>
                  </a:r>
                </a:p>
              </p:txBody>
            </p:sp>
          </p:grpSp>
        </p:grpSp>
        <p:grpSp>
          <p:nvGrpSpPr>
            <p:cNvPr id="35" name="Diagram group"/>
            <p:cNvGrpSpPr/>
            <p:nvPr/>
          </p:nvGrpSpPr>
          <p:grpSpPr>
            <a:xfrm>
              <a:off x="2627784" y="2348880"/>
              <a:ext cx="3744415" cy="982882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36" name="그룹 35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35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프로그램 기획 최종안 결정</a:t>
                  </a:r>
                  <a:endParaRPr lang="ko-KR" altLang="en-US" sz="2000" b="1" kern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grpSp>
          <p:nvGrpSpPr>
            <p:cNvPr id="39" name="Diagram group"/>
            <p:cNvGrpSpPr/>
            <p:nvPr/>
          </p:nvGrpSpPr>
          <p:grpSpPr>
            <a:xfrm>
              <a:off x="3080273" y="1911000"/>
              <a:ext cx="3055461" cy="688220"/>
              <a:chOff x="3765" y="971690"/>
              <a:chExt cx="1646427" cy="1168738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40" name="그룹 39"/>
              <p:cNvGrpSpPr/>
              <p:nvPr/>
            </p:nvGrpSpPr>
            <p:grpSpPr>
              <a:xfrm>
                <a:off x="3765" y="971690"/>
                <a:ext cx="1646427" cy="1168738"/>
                <a:chOff x="3765" y="971690"/>
                <a:chExt cx="1646427" cy="1168738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3765" y="971690"/>
                  <a:ext cx="1646427" cy="11687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hueOff val="0"/>
                    <a:satOff val="0"/>
                    <a:lumOff val="0"/>
                    <a:alpha val="30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모서리가 둥근 직사각형 4"/>
                <p:cNvSpPr/>
                <p:nvPr/>
              </p:nvSpPr>
              <p:spPr>
                <a:xfrm>
                  <a:off x="37996" y="1005921"/>
                  <a:ext cx="1577965" cy="11002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ko-KR" altLang="en-US" sz="2000" b="1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제작 준비 및 시작</a:t>
                  </a:r>
                  <a:endParaRPr lang="ko-KR" altLang="en-US" sz="2000" b="1" kern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32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0241" y="1709003"/>
            <a:ext cx="66520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기본 개념의 설정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시간대 고려</a:t>
            </a: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시청 </a:t>
            </a:r>
            <a:r>
              <a:rPr lang="ko-KR" altLang="en-US" sz="2400" dirty="0" err="1">
                <a:latin typeface="산돌고딕 L" pitchFamily="50" charset="-127"/>
                <a:ea typeface="산돌고딕 L" pitchFamily="50" charset="-127"/>
              </a:rPr>
              <a:t>대상층</a:t>
            </a:r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 고려</a:t>
            </a: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프로그램 유형 고려</a:t>
            </a: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경쟁 방송사 프로그램 고려</a:t>
            </a: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endParaRPr lang="en-US" altLang="ko-KR" sz="2400" dirty="0">
              <a:latin typeface="산돌고딕B" pitchFamily="50" charset="-127"/>
              <a:ea typeface="산돌고딕B" pitchFamily="50" charset="-127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자료 수집과 분석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프로그램과 연관된 다양한 정보를 모든 매체 이용해 수집</a:t>
            </a: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dirty="0">
                <a:latin typeface="산돌고딕 L" pitchFamily="50" charset="-127"/>
                <a:ea typeface="산돌고딕 L" pitchFamily="50" charset="-127"/>
              </a:rPr>
              <a:t>수집한 모든 정보는 체계적으로 분류하여 정리</a:t>
            </a: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endParaRPr lang="ko-KR" altLang="en-US" dirty="0">
              <a:latin typeface="산돌고딕 L" pitchFamily="50" charset="-127"/>
              <a:ea typeface="산돌고딕 L" pitchFamily="50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49623" y="476672"/>
            <a:ext cx="7553273" cy="743744"/>
          </a:xfrm>
        </p:spPr>
        <p:txBody>
          <a:bodyPr>
            <a:normAutofit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프로그램의 기획의 체계화 과정</a:t>
            </a:r>
          </a:p>
        </p:txBody>
      </p:sp>
    </p:spTree>
    <p:extLst>
      <p:ext uri="{BB962C8B-B14F-4D97-AF65-F5344CB8AC3E}">
        <p14:creationId xmlns:p14="http://schemas.microsoft.com/office/powerpoint/2010/main" val="7533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제작 기획서 작성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611560" y="1976646"/>
            <a:ext cx="7992888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600" b="1" dirty="0"/>
              <a:t>프로그램 제목</a:t>
            </a:r>
            <a:r>
              <a:rPr lang="en-US" altLang="ko-KR" sz="3600" b="1" dirty="0"/>
              <a:t> | </a:t>
            </a:r>
            <a:r>
              <a:rPr lang="ko-KR" altLang="en-US" sz="3600" b="1" dirty="0"/>
              <a:t>방송 일시</a:t>
            </a:r>
            <a:r>
              <a:rPr lang="en-US" altLang="ko-KR" sz="3600" b="1" dirty="0"/>
              <a:t> | </a:t>
            </a:r>
            <a:r>
              <a:rPr lang="ko-KR" altLang="en-US" sz="3600" b="1" dirty="0"/>
              <a:t>방송 형식</a:t>
            </a:r>
            <a:r>
              <a:rPr lang="en-US" altLang="ko-KR" sz="3600" b="1" dirty="0"/>
              <a:t>  | </a:t>
            </a:r>
            <a:r>
              <a:rPr lang="ko-KR" altLang="en-US" sz="3600" b="1" dirty="0"/>
              <a:t>기획 의도</a:t>
            </a:r>
            <a:r>
              <a:rPr lang="en-US" altLang="ko-KR" sz="3600" b="1" dirty="0"/>
              <a:t> | </a:t>
            </a:r>
            <a:r>
              <a:rPr lang="ko-KR" altLang="en-US" sz="3600" b="1" dirty="0"/>
              <a:t>주요 내용</a:t>
            </a:r>
            <a:r>
              <a:rPr lang="en-US" altLang="ko-KR" sz="3600" b="1" dirty="0"/>
              <a:t> | </a:t>
            </a:r>
            <a:r>
              <a:rPr lang="ko-KR" altLang="en-US" sz="3600" b="1" dirty="0"/>
              <a:t>주요 출연자</a:t>
            </a:r>
            <a:r>
              <a:rPr lang="en-US" altLang="ko-KR" sz="3600" b="1" dirty="0"/>
              <a:t> | </a:t>
            </a:r>
            <a:r>
              <a:rPr lang="ko-KR" altLang="en-US" sz="3600" b="1" dirty="0"/>
              <a:t>예산 </a:t>
            </a:r>
            <a:endParaRPr lang="en-US" altLang="ko-KR" sz="3600" b="1" dirty="0"/>
          </a:p>
        </p:txBody>
      </p:sp>
      <p:sp>
        <p:nvSpPr>
          <p:cNvPr id="4" name="직사각형 3"/>
          <p:cNvSpPr/>
          <p:nvPr/>
        </p:nvSpPr>
        <p:spPr>
          <a:xfrm>
            <a:off x="539552" y="1268760"/>
            <a:ext cx="5052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돋움체" pitchFamily="49" charset="-127"/>
                <a:ea typeface="돋움체" pitchFamily="49" charset="-127"/>
              </a:rPr>
              <a:t>제작기획서 명시사항</a:t>
            </a:r>
          </a:p>
        </p:txBody>
      </p:sp>
    </p:spTree>
    <p:extLst>
      <p:ext uri="{BB962C8B-B14F-4D97-AF65-F5344CB8AC3E}">
        <p14:creationId xmlns:p14="http://schemas.microsoft.com/office/powerpoint/2010/main" val="5649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/>
              <a:t>방송매체의 특성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ko-KR"/>
          </a:p>
          <a:p>
            <a:pPr eaLnBrk="1" hangingPunct="1"/>
            <a:r>
              <a:rPr lang="ko-KR" altLang="en-US">
                <a:solidFill>
                  <a:srgbClr val="000099"/>
                </a:solidFill>
              </a:rPr>
              <a:t>百聞以 不如一見</a:t>
            </a:r>
          </a:p>
          <a:p>
            <a:pPr eaLnBrk="1" hangingPunct="1"/>
            <a:r>
              <a:rPr lang="ko-KR" altLang="en-US">
                <a:solidFill>
                  <a:srgbClr val="00CC00"/>
                </a:solidFill>
              </a:rPr>
              <a:t>현재진행형의 매체</a:t>
            </a:r>
          </a:p>
          <a:p>
            <a:pPr eaLnBrk="1" hangingPunct="1"/>
            <a:r>
              <a:rPr lang="ko-KR" altLang="en-US">
                <a:solidFill>
                  <a:srgbClr val="663300"/>
                </a:solidFill>
              </a:rPr>
              <a:t>인간관계의 중요한 매체</a:t>
            </a:r>
          </a:p>
          <a:p>
            <a:pPr eaLnBrk="1" hangingPunct="1"/>
            <a:r>
              <a:rPr lang="ko-KR" altLang="en-US">
                <a:solidFill>
                  <a:srgbClr val="CC3300"/>
                </a:solidFill>
              </a:rPr>
              <a:t>살아 움직이는 매체</a:t>
            </a:r>
          </a:p>
          <a:p>
            <a:pPr eaLnBrk="1" hangingPunct="1"/>
            <a:r>
              <a:rPr lang="ko-KR" altLang="en-US">
                <a:solidFill>
                  <a:srgbClr val="FF00FF"/>
                </a:solidFill>
              </a:rPr>
              <a:t>친밀한 매체</a:t>
            </a:r>
          </a:p>
          <a:p>
            <a:pPr algn="ctr" eaLnBrk="1" hangingPunct="1">
              <a:buFontTx/>
              <a:buNone/>
            </a:pPr>
            <a:endParaRPr lang="en-US" altLang="ko-K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프로그램 구성과 대본 작성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827584" y="1196752"/>
            <a:ext cx="7704856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b="1" dirty="0"/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ko-KR" altLang="en-US" b="1" dirty="0"/>
              <a:t>구성안 </a:t>
            </a:r>
            <a:r>
              <a:rPr lang="en-US" altLang="ko-KR" b="1" dirty="0"/>
              <a:t>: </a:t>
            </a:r>
            <a:r>
              <a:rPr lang="ko-KR" altLang="en-US" b="1" dirty="0"/>
              <a:t>프로그램의 개요를 파악할 수 있도록 구성의 내용과 순서를 문서화</a:t>
            </a:r>
            <a:endParaRPr lang="en-US" altLang="ko-KR" b="1" dirty="0"/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ko-KR" altLang="en-US" b="1" dirty="0"/>
              <a:t>대본</a:t>
            </a:r>
            <a:r>
              <a:rPr lang="en-US" altLang="ko-KR" b="1" dirty="0"/>
              <a:t>: </a:t>
            </a:r>
            <a:r>
              <a:rPr lang="ko-KR" altLang="en-US" b="1" dirty="0"/>
              <a:t>프로그램 진행 순서</a:t>
            </a:r>
            <a:r>
              <a:rPr lang="en-US" altLang="ko-KR" b="1" dirty="0"/>
              <a:t>, </a:t>
            </a:r>
            <a:r>
              <a:rPr lang="ko-KR" altLang="en-US" b="1" dirty="0"/>
              <a:t>사회자 </a:t>
            </a:r>
            <a:r>
              <a:rPr lang="ko-KR" altLang="en-US" b="1" dirty="0" err="1"/>
              <a:t>멘트</a:t>
            </a:r>
            <a:r>
              <a:rPr lang="en-US" altLang="ko-KR" b="1" dirty="0"/>
              <a:t>, </a:t>
            </a:r>
            <a:r>
              <a:rPr lang="ko-KR" altLang="en-US" b="1" dirty="0"/>
              <a:t>화면 설명</a:t>
            </a:r>
            <a:r>
              <a:rPr lang="en-US" altLang="ko-KR" b="1" dirty="0"/>
              <a:t>, </a:t>
            </a:r>
            <a:r>
              <a:rPr lang="ko-KR" altLang="en-US" b="1" dirty="0"/>
              <a:t>음향 등을 구체적으로 기록한 것</a:t>
            </a:r>
            <a:endParaRPr lang="en-US" altLang="ko-KR" b="1" dirty="0"/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ko-KR" altLang="en-US" b="1" dirty="0"/>
              <a:t>촬영 콘티</a:t>
            </a:r>
            <a:r>
              <a:rPr lang="en-US" altLang="ko-KR" b="1" dirty="0"/>
              <a:t>: </a:t>
            </a:r>
            <a:r>
              <a:rPr lang="ko-KR" altLang="en-US" b="1" dirty="0" err="1"/>
              <a:t>콘티뉴이티의</a:t>
            </a:r>
            <a:r>
              <a:rPr lang="ko-KR" altLang="en-US" b="1" dirty="0"/>
              <a:t> 준말로 촬영에 사용하는 연출대본</a:t>
            </a:r>
            <a:endParaRPr lang="en-US" altLang="ko-KR" b="1" dirty="0"/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ko-KR" altLang="en-US" b="1" dirty="0" err="1"/>
              <a:t>큐시트</a:t>
            </a:r>
            <a:r>
              <a:rPr lang="en-US" altLang="ko-KR" b="1" dirty="0"/>
              <a:t>: </a:t>
            </a:r>
            <a:r>
              <a:rPr lang="ko-KR" altLang="en-US" b="1" dirty="0"/>
              <a:t>프로그램의 진행순서와 내용을 일목요연하게 적어놓은 종이 </a:t>
            </a:r>
            <a:endParaRPr lang="en-US" altLang="ko-KR" b="1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30520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/>
              <a:t>방송기획이란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이란 새로운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방송 프로그램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을 만드는 것을 말한다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새로운 방송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프로그램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은 매일이나 매주 방송되는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정규물일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수도 있고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새로운 형식과 내용의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다큐멘터리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나 시사물일 수도 있고 예능 프로그램이나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5"/>
              </a:rPr>
              <a:t>드라마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 될 수도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새로운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6"/>
              </a:rPr>
              <a:t>포맷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(format,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형식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을 만들어내는 것도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때로는 정규물의 경우 새로운 아이템을 찾는 것도 기획이 될 수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0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/>
              <a:t>방송기획이란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기획은 방송에서 가장 중요한 일 중 하나다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기획에서 가장 중요한 것은 창의성으로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여기서 창의성이란 단순한 창의성이 아닌 프로그램과 관련된 실용적 창의성이다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선진국에서는 프로듀서의 가장 중요한 역할로 기획을 꼽는다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방송기획의 요소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① 창의성이 생명이다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남이 하지 않은 새로운 것을 찾아라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전체가 새로운 것이 아니라면 부분적인 것에서 새로움을 찾아라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② 정통 포맷의 교집합을 찾아라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드라마나 예능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다큐나 시사 등 정통 영역이 겹치는 부분이 무엇인지를 생각하라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다큐나 시사의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재연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은 드라마와의 교집합이고 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〈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진짜 사나이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〉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〈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아빠어디가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등은 다큐의 예능화다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③ 현재 잘나가는 프로그램을 재창조하라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잘나가는 프로를 변형시켜라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창조적 모방은 기획의 핵심이다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56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방송기획의 요소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④ 본능을 활용하라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⑤ 현재의 추세를 거슬러라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어느 포맷도 시간이 지나면 식상하고 수명을 다한다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단지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언제가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될지 모를 뿐이다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현재 잘나가는 형식을 거슬러 생각하라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야외가 추세이면 스튜디오로 들어가고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여러 명의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MC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 유행이면 단독이나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2MC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로 가 보라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⑥ 추상적인 주제를 현실화하라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추상적인 주제를 현실화하는 작업은 모든 영역에서 중요한 기획의 방법이 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사랑보다는 불륜이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그냥 불륜보다는 처제와의 불륜이 시청자들에게 더 어필할 수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이미지가 선명하게 떠오르도록 구체적으로 서술하라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9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방송기획의 요소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⑦ 하나를 깊이 파고들어서 분석하라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넓은 주제는 그 소재가 다뤄지는 초기 시점에서는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소구력이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그러나 시간이 지나면 구체적이 되어야 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어머니보다는 어머니의 불행이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어머니의 불행보다는 어머니가 장남을 잃어버렸을 때의 불행이 좋다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소재를 최대한 좁혀라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⑧ 세상을 읽고 미래를 예측하라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항상 세상 돌아가는 일에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민감하라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신문은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시사 프로그램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제작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자만 읽는 게 아니다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시사 문제는 드라마나 예능이나 모든 프로그램의 소재가 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현실만큼 뛰어난 비극이 없고 현실만큼 재밌는 코미디가 없다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시사를 원용하라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⑨ 정답은 대형 서점에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기획이 안 되면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혹은 좋은 소재가 없으면 대형 서점을 가라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서점에 가서 책 냄새를 맡으며 책 제목들을 보라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거기에 답이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책의 머리말은 기획 의도이고 목차는 구성안이다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88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방송기획안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① 제목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제목은 창의적이면서 간결하고 운율이 맞아 발음하기 편한 것이 좋다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예를 들어 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〈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그것이 알고 싶다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〉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 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〈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나는 가수다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〉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 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〈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무한도전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〉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〈1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박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2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긴 제목을 줄여서 요약된 제목을 쓰는 것도 괜찮은 방법이다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〈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세바퀴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세상을 바꾸는 퀴즈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〈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아궁이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아주 궁금한 이야기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서술형도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예를 들어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〈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슈퍼맨이 돌아왔다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제목도 유행이 있다는 점을 생각하라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② 작성자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제작자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③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5"/>
              </a:rPr>
              <a:t>프로그램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 형식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 ENG,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스튜디오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 ENG+ST,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④ 제작 형태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녹화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생방송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⑤ 장르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6"/>
              </a:rPr>
              <a:t>다큐멘터리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교양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예능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리얼리티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버라이어티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7"/>
              </a:rPr>
              <a:t>드라마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8"/>
              </a:rPr>
              <a:t>다큐드라마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⑥ 엠시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출연자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4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방송기획안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⑦ 타깃시청층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전체 연령층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50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대 이상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2049, 20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10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어린이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취학 전 어린이 등 타깃시청층을 적는다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일반적으로 어린이 프로그램 등 특정 층을 겨냥한 것이 아니면 타깃시청층이 너무 좁으면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시청률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 낮아지기 때문에 바람직하지 않다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가장 좋은 타깃시청층은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2049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광고주 선호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시청층이고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트렌드를 주도하기 때문이다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중장년층 대상인 경우에는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50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대 이상을 주 타깃으로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40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대까지 끌어들이는 전략도 괜찮다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가장 좋은 것은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2049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주 타깃에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10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대와 노년층도 들어오는 것이다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〈1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박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2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〈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무한도전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〉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등이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2049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를 주로 하면서 기타 연령에 폭넓은 시청층을 가지고 있는 프로그램이다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⑧ 방송 예정일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⑨ 기획의도와 특성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 의도에는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왜 이 프로그램을 하는지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 프로그램을 해서 방송사에 어떤 이익이 있는지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를 적는다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사실 이 기획 의도와 개요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시놉시스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만 봐도 이 프로그램이 될 것인지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방송사에서 여기에 투자를 할 것인지를 알 수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따라서 기획 의도에는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왜 이 기획이 독창적이고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시청자들에게 어필을 할 수 있는지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 일목요연하게 설명되어야 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 부분에서는 전략을 피력할 필요도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초기 시청률 몇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%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에서 시작해 몇 회를 거치면서 몇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%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까지 상승할 수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'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3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방송기획안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⑩ 시놉시스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·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구성 개요 예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시놉은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기획 의도를 어떻게 스토리로 전개할 것인가를 적는다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길지 않게 설명적으로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영상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을 표현한다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⑪ 구성 개요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시놉시스와 같이 쓰기도 하는데 구성 개요는 이야기의 흐름을 순서대로 요약한다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한 편의 예를 구성 요약하라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⑫ 전체 제작총액과 세부 내역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⑬ 구체적인 기획안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(full version of proposal)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을 첨부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제작비 세부 내역에는 원고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출연료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다큐 구성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사회자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 출연료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일반 출연료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음향 효과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의상 코디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외주 제작비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진행비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제작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진행비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스태프 비용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 조사비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해외 현지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진행비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국내 여비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항공료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숙박비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식비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일비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국외 여비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항공료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숙박비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식비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일비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도서 인쇄비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인쇄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·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출판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지급 수수료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특수 영상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자료 구입비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외부 요원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자료 조사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 FD,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장소 사용료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통역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가이드료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차량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렌트비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지급 임차료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발전기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지미집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조명료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등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미술 재료비 등을 기입한다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이때 제작비를 산정할 때는 기존에 통과된 비슷한 프로그램의 것을 참고하는 것이 도움이 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왜냐하면 예산 부서에서는 현재 기획에 대한 예산을 비슷한 형태의 지난 프로그램을 참고로 해서 계산하기 때문이다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예산 항목은 예산 부서에서 철저히 체크하기 때문에 터무니없는 금액을 적어 넣는 것은 신뢰도에 영향을 주기에 조심하는 것이 좋다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기획안의 채택 가능성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기획안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에 기본적으로 써 넣을 것을 다 넣었다고 해서 채택이 될까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?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아니다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그것은 기본이다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기획안이 채택되는 이유는 그 기획안이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시청률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과 광고를 포함해 방송사의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편성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에 도움이 될 것이라고 생각하기 때문이다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그중 가장 중요한 것은 동시간대 다른 경쟁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5"/>
              </a:rPr>
              <a:t>프로그램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에 비해서 시청률이 우수할 수밖에 없는 이유를 설득력 있게 피력하는 것이다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따라서 가장 중요한 점은 동시간대 다른 프로그램이나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동시간대는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아니라도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비슷한 장르의 다른 프로그램에 비해 어떤 경쟁력을 가지는지를 설득하는 것이다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0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918E627-C6E3-F831-C8D6-0A6AC745C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F00D237-AA53-416E-7FD5-F03E92C63435}"/>
              </a:ext>
            </a:extLst>
          </p:cNvPr>
          <p:cNvSpPr/>
          <p:nvPr/>
        </p:nvSpPr>
        <p:spPr bwMode="auto">
          <a:xfrm>
            <a:off x="642938" y="1168400"/>
            <a:ext cx="7929562" cy="52847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프로그램의 의미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방송사에서 시청자에게 전달하기 위해 만든 일련의 독립된 방송항목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방송이 행해진 나라나 사회의 특성을 어느 정도 파악 가능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프로그램 유형 분류기준의 필요성 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방송사의 편성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광고전략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규제 등에 필수적인 사항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현상의 기준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사회나 국가의 수용자들을 보다 잘 파악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국가간 비교는 프로그램의 유통과도 밀접한 관계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사회간 국가간 방송 현상의 비교는 어떤 유형의 프로그램이 어떻게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어느 정도 편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성되어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있는지를 통해 살펴볼 수 있음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∴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유네스코에서 프로그램 분류 기준을 마련해 놓고 있음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A6CCC-94E6-45A8-707D-4A5113C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기획안의 채택 가능성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115EF6-CBC3-8140-3191-8054224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기획안은 길거나 복잡할 필요가 없다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화려하고 복잡한 기획안은 별 볼 일 없을 가능성이 높다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① 길지 않고 간결하지만 어떻게 성공할 수 있는지를 잘 설명하라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② 비슷한 프로그램이 외국에서 성공한 케이스가 있으면 이를 설명하라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③ 성공한 프로그램의 창조적 모방이면 성공할 가능성이 높다는 점을 설명하라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④ 시놉시스나 한 회의 구성 요약을 길지 않고 재미있게 </a:t>
            </a:r>
            <a:r>
              <a:rPr lang="ko-KR" altLang="en-US" b="0" i="0" u="none" strike="noStrike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2"/>
              </a:rPr>
              <a:t>스토리텔링</a:t>
            </a:r>
            <a:r>
              <a:rPr lang="ko-KR" altLang="en-US" b="0" i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하라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6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ko-KR" altLang="en-US" dirty="0"/>
              <a:t>기획과 계획</a:t>
            </a:r>
            <a:endParaRPr lang="en-US" altLang="ko-KR" dirty="0"/>
          </a:p>
          <a:p>
            <a:pPr marL="0" indent="0" eaLnBrk="1" hangingPunct="1">
              <a:buNone/>
            </a:pPr>
            <a:r>
              <a:rPr lang="en-US" altLang="ko-KR" dirty="0"/>
              <a:t>1) </a:t>
            </a:r>
            <a:r>
              <a:rPr lang="ko-KR" altLang="en-US" dirty="0"/>
              <a:t>기획</a:t>
            </a:r>
            <a:endParaRPr lang="en-US" altLang="ko-KR" dirty="0"/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기획은 어떤 목표를 달성하기 위해 설정하는</a:t>
            </a:r>
            <a:endParaRPr lang="en-US" altLang="ko-KR" sz="2800" dirty="0">
              <a:solidFill>
                <a:srgbClr val="FF00FF"/>
              </a:solidFill>
            </a:endParaRPr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큰 계획</a:t>
            </a:r>
            <a:r>
              <a:rPr lang="en-US" altLang="ko-KR" sz="2800" dirty="0">
                <a:solidFill>
                  <a:srgbClr val="FF00FF"/>
                </a:solidFill>
              </a:rPr>
              <a:t>!</a:t>
            </a:r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기획은 주어진 시간과 예산</a:t>
            </a:r>
            <a:r>
              <a:rPr lang="en-US" altLang="ko-KR" sz="2800" dirty="0">
                <a:solidFill>
                  <a:srgbClr val="FF00FF"/>
                </a:solidFill>
              </a:rPr>
              <a:t>, </a:t>
            </a:r>
            <a:r>
              <a:rPr lang="ko-KR" altLang="en-US" sz="2800" dirty="0">
                <a:solidFill>
                  <a:srgbClr val="FF00FF"/>
                </a:solidFill>
              </a:rPr>
              <a:t>인력을 기반으로 설정된 목표를 실현하기 위해서 일련의 수행과정을 설정하고 어떤 결과가 도출될지 예측하는 작업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목표를 최대한 달성하기 위해 다양한 아이디어를 기획서의 형태로 만드는 과정</a:t>
            </a:r>
            <a:r>
              <a:rPr lang="en-US" altLang="ko-KR" sz="2800" dirty="0">
                <a:solidFill>
                  <a:srgbClr val="FF00FF"/>
                </a:solidFill>
              </a:rPr>
              <a:t>!</a:t>
            </a:r>
            <a:endParaRPr lang="ko-KR" altLang="en-US" sz="2800" dirty="0">
              <a:solidFill>
                <a:srgbClr val="FF00FF"/>
              </a:solidFill>
            </a:endParaRPr>
          </a:p>
          <a:p>
            <a:pPr algn="ctr" eaLnBrk="1" hangingPunct="1">
              <a:buFontTx/>
              <a:buNone/>
            </a:pPr>
            <a:endParaRPr lang="en-US" altLang="ko-K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ko-KR" altLang="en-US" dirty="0"/>
              <a:t>기획과 계획</a:t>
            </a:r>
            <a:endParaRPr lang="en-US" altLang="ko-KR" dirty="0"/>
          </a:p>
          <a:p>
            <a:pPr marL="0" indent="0" eaLnBrk="1" hangingPunct="1">
              <a:buNone/>
            </a:pPr>
            <a:r>
              <a:rPr lang="en-US" altLang="ko-KR" dirty="0"/>
              <a:t>2) </a:t>
            </a:r>
            <a:r>
              <a:rPr lang="ko-KR" altLang="en-US" dirty="0"/>
              <a:t>계획</a:t>
            </a:r>
            <a:endParaRPr lang="en-US" altLang="ko-KR" dirty="0"/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계획은 기획의 하부개념으로 이해될 수 있는데</a:t>
            </a:r>
            <a:r>
              <a:rPr lang="en-US" altLang="ko-KR" sz="2800" dirty="0">
                <a:solidFill>
                  <a:srgbClr val="FF00FF"/>
                </a:solidFill>
              </a:rPr>
              <a:t>, </a:t>
            </a:r>
            <a:r>
              <a:rPr lang="ko-KR" altLang="en-US" sz="2800" dirty="0">
                <a:solidFill>
                  <a:srgbClr val="FF00FF"/>
                </a:solidFill>
              </a:rPr>
              <a:t>기획단계에서 검토된 다양한 내용을 바탕으로 구체적인 목표 달성 방법을 설정하는 것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계획은 기획에서 나타난 다양한 아이디어를 구체적으로 실천하기 위한 목표실현방법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  <a:endParaRPr lang="ko-KR" altLang="en-US" sz="2800" dirty="0">
              <a:solidFill>
                <a:srgbClr val="FF00FF"/>
              </a:solidFill>
            </a:endParaRPr>
          </a:p>
          <a:p>
            <a:pPr algn="ctr" eaLnBrk="1" hangingPunct="1">
              <a:buFontTx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97926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2.</a:t>
            </a:r>
            <a:r>
              <a:rPr lang="ko-KR" altLang="en-US" dirty="0"/>
              <a:t>방송 콘텐츠 기획</a:t>
            </a:r>
            <a:endParaRPr lang="en-US" altLang="ko-KR" dirty="0"/>
          </a:p>
          <a:p>
            <a:pPr marL="0" indent="0" eaLnBrk="1" hangingPunct="1">
              <a:buNone/>
            </a:pPr>
            <a:r>
              <a:rPr lang="en-US" altLang="ko-KR" sz="2800" dirty="0">
                <a:solidFill>
                  <a:srgbClr val="FF00FF"/>
                </a:solidFill>
              </a:rPr>
              <a:t>‘</a:t>
            </a:r>
            <a:r>
              <a:rPr lang="ko-KR" altLang="en-US" sz="2800" dirty="0">
                <a:solidFill>
                  <a:srgbClr val="FF00FF"/>
                </a:solidFill>
              </a:rPr>
              <a:t>무슨 내용을 어떻게 방송해서 어떤 효과를 거둘 것인가</a:t>
            </a:r>
            <a:r>
              <a:rPr lang="en-US" altLang="ko-KR" sz="2800" dirty="0">
                <a:solidFill>
                  <a:srgbClr val="FF00FF"/>
                </a:solidFill>
              </a:rPr>
              <a:t>?’</a:t>
            </a:r>
            <a:r>
              <a:rPr lang="ko-KR" altLang="en-US" sz="2800" dirty="0">
                <a:solidFill>
                  <a:srgbClr val="FF00FF"/>
                </a:solidFill>
              </a:rPr>
              <a:t>를 생각하고 계획하는 작업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ko-KR" sz="2800" dirty="0">
                <a:solidFill>
                  <a:srgbClr val="FF00FF"/>
                </a:solidFill>
              </a:rPr>
              <a:t>   *</a:t>
            </a:r>
            <a:r>
              <a:rPr lang="ko-KR" altLang="en-US" sz="2800" dirty="0">
                <a:solidFill>
                  <a:srgbClr val="FF00FF"/>
                </a:solidFill>
              </a:rPr>
              <a:t>내용 </a:t>
            </a:r>
            <a:r>
              <a:rPr lang="en-US" altLang="ko-KR" sz="2800" dirty="0">
                <a:solidFill>
                  <a:srgbClr val="FF00FF"/>
                </a:solidFill>
              </a:rPr>
              <a:t>= </a:t>
            </a:r>
            <a:r>
              <a:rPr lang="ko-KR" altLang="en-US" sz="2800" dirty="0">
                <a:solidFill>
                  <a:srgbClr val="FF00FF"/>
                </a:solidFill>
              </a:rPr>
              <a:t>방송할 </a:t>
            </a:r>
            <a:r>
              <a:rPr lang="en-US" altLang="ko-KR" sz="2800" dirty="0">
                <a:solidFill>
                  <a:srgbClr val="FF00FF"/>
                </a:solidFill>
              </a:rPr>
              <a:t>‘</a:t>
            </a:r>
            <a:r>
              <a:rPr lang="ko-KR" altLang="en-US" sz="2800" dirty="0">
                <a:solidFill>
                  <a:srgbClr val="FF00FF"/>
                </a:solidFill>
              </a:rPr>
              <a:t>아이템</a:t>
            </a:r>
            <a:r>
              <a:rPr lang="en-US" altLang="ko-KR" sz="2800" dirty="0">
                <a:solidFill>
                  <a:srgbClr val="FF00FF"/>
                </a:solidFill>
              </a:rPr>
              <a:t>’</a:t>
            </a:r>
          </a:p>
          <a:p>
            <a:pPr marL="0" indent="0" eaLnBrk="1" hangingPunct="1">
              <a:buNone/>
            </a:pPr>
            <a:r>
              <a:rPr lang="en-US" altLang="ko-KR" sz="2800" dirty="0">
                <a:solidFill>
                  <a:srgbClr val="FF00FF"/>
                </a:solidFill>
              </a:rPr>
              <a:t>    --- </a:t>
            </a:r>
            <a:r>
              <a:rPr lang="ko-KR" altLang="en-US" sz="2800" dirty="0">
                <a:solidFill>
                  <a:srgbClr val="FF00FF"/>
                </a:solidFill>
              </a:rPr>
              <a:t>어떤 방송 소재를 선택해서 시청자들에게</a:t>
            </a:r>
            <a:endParaRPr lang="en-US" altLang="ko-KR" sz="2800" dirty="0">
              <a:solidFill>
                <a:srgbClr val="FF00FF"/>
              </a:solidFill>
            </a:endParaRPr>
          </a:p>
          <a:p>
            <a:pPr marL="0" indent="0" eaLnBrk="1" hangingPunct="1">
              <a:buNone/>
            </a:pPr>
            <a:r>
              <a:rPr lang="en-US" altLang="ko-KR" sz="2800" dirty="0">
                <a:solidFill>
                  <a:srgbClr val="FF00FF"/>
                </a:solidFill>
              </a:rPr>
              <a:t>       </a:t>
            </a:r>
            <a:r>
              <a:rPr lang="ko-KR" altLang="en-US" sz="2800" dirty="0" err="1">
                <a:solidFill>
                  <a:srgbClr val="FF00FF"/>
                </a:solidFill>
              </a:rPr>
              <a:t>소구</a:t>
            </a:r>
            <a:r>
              <a:rPr lang="ko-KR" altLang="en-US" sz="2800" dirty="0">
                <a:solidFill>
                  <a:srgbClr val="FF00FF"/>
                </a:solidFill>
              </a:rPr>
              <a:t> 할 것인가를 결정해야 한다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ko-KR" altLang="en-US" sz="2800" dirty="0">
                <a:solidFill>
                  <a:srgbClr val="FF00FF"/>
                </a:solidFill>
              </a:rPr>
              <a:t>예산과 인력에 대한 구체적인 계획도 포함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ko-KR" sz="2800" dirty="0">
                <a:solidFill>
                  <a:srgbClr val="FF00FF"/>
                </a:solidFill>
              </a:rPr>
              <a:t> *</a:t>
            </a:r>
            <a:r>
              <a:rPr lang="ko-KR" altLang="en-US" sz="2800" dirty="0">
                <a:solidFill>
                  <a:srgbClr val="FF00FF"/>
                </a:solidFill>
              </a:rPr>
              <a:t>방송의 완성도는 예산정도에 정비례한다</a:t>
            </a:r>
            <a:r>
              <a:rPr lang="en-US" altLang="ko-KR" sz="2800" dirty="0">
                <a:solidFill>
                  <a:srgbClr val="FF00FF"/>
                </a:solidFill>
              </a:rPr>
              <a:t>.</a:t>
            </a:r>
            <a:endParaRPr lang="ko-KR" altLang="en-US" sz="2800" dirty="0">
              <a:solidFill>
                <a:srgbClr val="FF00FF"/>
              </a:solidFill>
            </a:endParaRPr>
          </a:p>
          <a:p>
            <a:pPr algn="ctr" eaLnBrk="1" hangingPunct="1">
              <a:buFontTx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408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2.</a:t>
            </a:r>
            <a:r>
              <a:rPr lang="ko-KR" altLang="en-US" dirty="0"/>
              <a:t>방송 콘텐츠 기획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ko-KR" altLang="en-US" dirty="0"/>
              <a:t>방송 콘텐츠의 기획이란 아이템의 선정</a:t>
            </a:r>
            <a:r>
              <a:rPr lang="en-US" altLang="ko-KR" dirty="0"/>
              <a:t>, </a:t>
            </a:r>
          </a:p>
          <a:p>
            <a:pPr eaLnBrk="1" hangingPunct="1">
              <a:buFontTx/>
              <a:buNone/>
            </a:pPr>
            <a:r>
              <a:rPr lang="ko-KR" altLang="en-US" dirty="0"/>
              <a:t>표현방식의 결정</a:t>
            </a:r>
            <a:r>
              <a:rPr lang="en-US" altLang="ko-KR" dirty="0"/>
              <a:t>, </a:t>
            </a:r>
            <a:r>
              <a:rPr lang="ko-KR" altLang="en-US" dirty="0"/>
              <a:t>결과에 대한 예측 등에 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ko-KR" altLang="en-US" dirty="0"/>
              <a:t>대한 일련의 계획 과정이며 여기에는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ko-KR" altLang="en-US" dirty="0"/>
              <a:t>구체적인 예산선정과 인력투입</a:t>
            </a:r>
            <a:r>
              <a:rPr lang="en-US" altLang="ko-KR" dirty="0"/>
              <a:t>, </a:t>
            </a:r>
            <a:r>
              <a:rPr lang="ko-KR" altLang="en-US" dirty="0"/>
              <a:t>제작일정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ko-KR" altLang="en-US" dirty="0"/>
              <a:t>등에 대한 계획도 포함된다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63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#</a:t>
            </a:r>
            <a:r>
              <a:rPr lang="ko-KR" altLang="en-US" dirty="0"/>
              <a:t>방송 콘텐츠의 성공여부는 기획에서 </a:t>
            </a:r>
            <a:r>
              <a:rPr lang="en-US" altLang="ko-KR" dirty="0"/>
              <a:t>80%</a:t>
            </a:r>
          </a:p>
          <a:p>
            <a:pPr eaLnBrk="1" hangingPunct="1">
              <a:buFontTx/>
              <a:buNone/>
            </a:pPr>
            <a:r>
              <a:rPr lang="ko-KR" altLang="en-US" dirty="0"/>
              <a:t>에서 </a:t>
            </a:r>
            <a:r>
              <a:rPr lang="en-US" altLang="ko-KR" dirty="0"/>
              <a:t>90% </a:t>
            </a:r>
            <a:r>
              <a:rPr lang="ko-KR" altLang="en-US" dirty="0"/>
              <a:t>정도 결정된다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r>
              <a:rPr lang="ko-KR" altLang="en-US" dirty="0"/>
              <a:t>그만큼 콘텐츠 기획이 콘텐츠 제작과정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ko-KR" altLang="en-US" dirty="0"/>
              <a:t>전체에서 중요하다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#</a:t>
            </a:r>
            <a:r>
              <a:rPr lang="ko-KR" altLang="en-US" dirty="0"/>
              <a:t>브레인스토밍으로 머리를 쥐어 </a:t>
            </a:r>
            <a:r>
              <a:rPr lang="ko-KR" altLang="en-US" dirty="0" err="1"/>
              <a:t>짜내기도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8100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#</a:t>
            </a:r>
            <a:r>
              <a:rPr lang="ko-KR" altLang="en-US" dirty="0"/>
              <a:t>성공적인 콘텐츠 기획을 위한 </a:t>
            </a:r>
            <a:r>
              <a:rPr lang="en-US" altLang="ko-KR" dirty="0"/>
              <a:t>‘</a:t>
            </a:r>
            <a:r>
              <a:rPr lang="ko-KR" altLang="en-US" dirty="0"/>
              <a:t>핵심전략</a:t>
            </a:r>
            <a:r>
              <a:rPr lang="en-US" altLang="ko-KR" dirty="0"/>
              <a:t>‘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= ‘</a:t>
            </a:r>
            <a:r>
              <a:rPr lang="ko-KR" altLang="en-US" dirty="0"/>
              <a:t>새로움</a:t>
            </a:r>
            <a:r>
              <a:rPr lang="en-US" altLang="ko-KR" dirty="0"/>
              <a:t>’</a:t>
            </a:r>
            <a:r>
              <a:rPr lang="ko-KR" altLang="en-US" dirty="0"/>
              <a:t>을 찾는 것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1)</a:t>
            </a:r>
            <a:r>
              <a:rPr lang="ko-KR" altLang="en-US" dirty="0"/>
              <a:t>듣지도 보지도 못한 것</a:t>
            </a:r>
            <a:r>
              <a:rPr lang="en-US" altLang="ko-KR" dirty="0"/>
              <a:t>!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 :</a:t>
            </a:r>
            <a:r>
              <a:rPr lang="ko-KR" altLang="en-US" dirty="0"/>
              <a:t>지금까지 존재하지 않았던 처음 보고 처음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듣는 것을 기획 한다면 그 콘텐츠는 이미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성공한 것이다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   --- ‘</a:t>
            </a:r>
            <a:r>
              <a:rPr lang="ko-KR" altLang="en-US" dirty="0"/>
              <a:t>갯벌은 살아있다</a:t>
            </a:r>
            <a:r>
              <a:rPr lang="en-US" altLang="ko-KR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071162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#</a:t>
            </a:r>
            <a:r>
              <a:rPr lang="ko-KR" altLang="en-US" dirty="0"/>
              <a:t>성공적인 콘텐츠 기획을 위한 </a:t>
            </a:r>
            <a:r>
              <a:rPr lang="en-US" altLang="ko-KR" dirty="0"/>
              <a:t>‘</a:t>
            </a:r>
            <a:r>
              <a:rPr lang="ko-KR" altLang="en-US" dirty="0"/>
              <a:t>핵심전략</a:t>
            </a:r>
            <a:r>
              <a:rPr lang="en-US" altLang="ko-KR" dirty="0"/>
              <a:t>‘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= ‘</a:t>
            </a:r>
            <a:r>
              <a:rPr lang="ko-KR" altLang="en-US" dirty="0"/>
              <a:t>새로움</a:t>
            </a:r>
            <a:r>
              <a:rPr lang="en-US" altLang="ko-KR" dirty="0"/>
              <a:t>’</a:t>
            </a:r>
            <a:r>
              <a:rPr lang="ko-KR" altLang="en-US" dirty="0"/>
              <a:t>을 찾는 것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2)</a:t>
            </a:r>
            <a:r>
              <a:rPr lang="ko-KR" altLang="en-US" dirty="0"/>
              <a:t>기존의 것에 새 옷 입히기</a:t>
            </a:r>
            <a:r>
              <a:rPr lang="en-US" altLang="ko-KR" dirty="0"/>
              <a:t>!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 :</a:t>
            </a:r>
            <a:r>
              <a:rPr lang="ko-KR" altLang="en-US" dirty="0"/>
              <a:t>누구나 잘 아는 사실 또는 정보지만 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제작자가 기존과는 다른 관점에서 새롭게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기획한 것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   --- ‘</a:t>
            </a:r>
            <a:r>
              <a:rPr lang="ko-KR" altLang="en-US" dirty="0"/>
              <a:t>나는 신이다</a:t>
            </a:r>
            <a:r>
              <a:rPr lang="en-US" altLang="ko-KR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1282486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(1)</a:t>
            </a:r>
            <a:r>
              <a:rPr lang="ko-KR" altLang="en-US" dirty="0"/>
              <a:t>아이템 탐색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-</a:t>
            </a:r>
            <a:r>
              <a:rPr lang="ko-KR" altLang="en-US" dirty="0"/>
              <a:t>기획과정 최초의 단계</a:t>
            </a:r>
            <a:r>
              <a:rPr lang="en-US" altLang="ko-KR" dirty="0"/>
              <a:t>, </a:t>
            </a:r>
            <a:r>
              <a:rPr lang="ko-KR" altLang="en-US" dirty="0"/>
              <a:t>가장 중요한 과정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-</a:t>
            </a:r>
            <a:r>
              <a:rPr lang="ko-KR" altLang="en-US" dirty="0"/>
              <a:t>그것이 새로운 것인가</a:t>
            </a:r>
            <a:r>
              <a:rPr lang="en-US" altLang="ko-KR" dirty="0"/>
              <a:t>?</a:t>
            </a:r>
            <a:r>
              <a:rPr lang="ko-KR" altLang="en-US" dirty="0"/>
              <a:t>에 대한 물음 시작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-</a:t>
            </a:r>
            <a:r>
              <a:rPr lang="ko-KR" altLang="en-US" dirty="0"/>
              <a:t>기존의 프로그램이나 콘텐츠를 많이 봐야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-</a:t>
            </a:r>
            <a:r>
              <a:rPr lang="ko-KR" altLang="en-US" dirty="0"/>
              <a:t>해당 아이템에 대한 </a:t>
            </a:r>
            <a:r>
              <a:rPr lang="en-US" altLang="ko-KR" dirty="0"/>
              <a:t>1</a:t>
            </a:r>
            <a:r>
              <a:rPr lang="ko-KR" altLang="en-US" dirty="0"/>
              <a:t>차 자료조사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:</a:t>
            </a:r>
            <a:r>
              <a:rPr lang="ko-KR" altLang="en-US" dirty="0"/>
              <a:t>인터넷을 통한 신문기사</a:t>
            </a:r>
            <a:r>
              <a:rPr lang="en-US" altLang="ko-KR" dirty="0"/>
              <a:t>, </a:t>
            </a:r>
            <a:r>
              <a:rPr lang="ko-KR" altLang="en-US" dirty="0"/>
              <a:t>관련 블로그나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 </a:t>
            </a:r>
            <a:r>
              <a:rPr lang="ko-KR" altLang="en-US" dirty="0"/>
              <a:t>카페</a:t>
            </a:r>
            <a:r>
              <a:rPr lang="en-US" altLang="ko-KR" dirty="0"/>
              <a:t>, </a:t>
            </a:r>
            <a:r>
              <a:rPr lang="ko-KR" altLang="en-US" dirty="0"/>
              <a:t>인터넷 서점 등을 조사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0986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(1)</a:t>
            </a:r>
            <a:r>
              <a:rPr lang="ko-KR" altLang="en-US" dirty="0"/>
              <a:t>아이템 탐색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-2</a:t>
            </a:r>
            <a:r>
              <a:rPr lang="ko-KR" altLang="en-US" dirty="0"/>
              <a:t>차 자료조사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:</a:t>
            </a:r>
            <a:r>
              <a:rPr lang="ko-KR" altLang="en-US" dirty="0"/>
              <a:t>해당 아이템과 관련된 학회 사이트 검색</a:t>
            </a:r>
            <a:r>
              <a:rPr lang="en-US" altLang="ko-KR" dirty="0"/>
              <a:t>,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학술 논문</a:t>
            </a:r>
            <a:r>
              <a:rPr lang="en-US" altLang="ko-KR" dirty="0"/>
              <a:t>, </a:t>
            </a:r>
            <a:r>
              <a:rPr lang="ko-KR" altLang="en-US" dirty="0"/>
              <a:t>전문가가 누구인지 조사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-3</a:t>
            </a:r>
            <a:r>
              <a:rPr lang="ko-KR" altLang="en-US" dirty="0"/>
              <a:t>차 자료조사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:</a:t>
            </a:r>
            <a:r>
              <a:rPr lang="ko-KR" altLang="en-US" dirty="0"/>
              <a:t>전문가를 직접 찾아 면담</a:t>
            </a:r>
            <a:r>
              <a:rPr lang="en-US" altLang="ko-KR" dirty="0"/>
              <a:t>, </a:t>
            </a:r>
            <a:r>
              <a:rPr lang="ko-KR" altLang="en-US" dirty="0"/>
              <a:t>면담 내용을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토대로 아이템의 신선도</a:t>
            </a:r>
            <a:r>
              <a:rPr lang="en-US" altLang="ko-KR" dirty="0"/>
              <a:t>, </a:t>
            </a:r>
            <a:r>
              <a:rPr lang="ko-KR" altLang="en-US" dirty="0"/>
              <a:t>구성방식 확인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9374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A299FBE-493A-95E8-DF73-9B4AC075E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EE7BAF5-3707-E6F8-14B9-A32CDC217431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분류 기준 설정의 어려움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프로그램은 창의적 활동의 산물이기 때문에 항구적인 것이 아님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연구자마다 사고의 틀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가치관 등이 다르며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국가 혹은 방송사마다 방송 이념 및 정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책과 목표가 상이함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속성상 방송프로그램은 상당히 종합적이고 복합적이기 때문에 어디에 초점을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두느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냐에 따라서 분류기준이 달라질 수 있음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새로운 장르의 출현으로 분류의 기준이 수시로 변화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(1)</a:t>
            </a:r>
            <a:r>
              <a:rPr lang="ko-KR" altLang="en-US" dirty="0"/>
              <a:t>표현방식의 결정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:</a:t>
            </a:r>
            <a:r>
              <a:rPr lang="ko-KR" altLang="en-US" dirty="0"/>
              <a:t>아이템이 선정 되었다면 이를 어떻게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표현할 것인지 결정</a:t>
            </a:r>
            <a:r>
              <a:rPr lang="en-US" altLang="ko-KR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dirty="0"/>
              <a:t> :</a:t>
            </a:r>
            <a:r>
              <a:rPr lang="ko-KR" altLang="en-US" dirty="0"/>
              <a:t>드라마</a:t>
            </a:r>
            <a:r>
              <a:rPr lang="en-US" altLang="ko-KR" dirty="0"/>
              <a:t>, </a:t>
            </a:r>
            <a:r>
              <a:rPr lang="ko-KR" altLang="en-US" dirty="0"/>
              <a:t>다큐멘터리</a:t>
            </a:r>
            <a:r>
              <a:rPr lang="en-US" altLang="ko-KR" dirty="0"/>
              <a:t>, </a:t>
            </a:r>
            <a:r>
              <a:rPr lang="ko-KR" altLang="en-US" dirty="0"/>
              <a:t>종합구성 등과 같은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</a:t>
            </a:r>
            <a:r>
              <a:rPr lang="ko-KR" altLang="en-US" dirty="0"/>
              <a:t>기존 방송 프로그램 종류에 따라 설명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735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(1)</a:t>
            </a:r>
            <a:r>
              <a:rPr lang="ko-KR" altLang="en-US" dirty="0"/>
              <a:t>표현방식의 결정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* </a:t>
            </a:r>
            <a:r>
              <a:rPr lang="ko-KR" altLang="en-US" dirty="0"/>
              <a:t>드라마 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 </a:t>
            </a:r>
            <a:r>
              <a:rPr lang="en-US" altLang="ko-KR" sz="2800" dirty="0"/>
              <a:t>:</a:t>
            </a:r>
            <a:r>
              <a:rPr lang="ko-KR" altLang="en-US" sz="2800" dirty="0"/>
              <a:t>특정한 사실에 대해 그것을 있는 그대로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취재하여 구성할 수 없을 경우</a:t>
            </a:r>
            <a:r>
              <a:rPr lang="en-US" altLang="ko-KR" sz="2800" dirty="0"/>
              <a:t>, </a:t>
            </a:r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사실 취재보다 극적 표현이 시청자들에게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더 높은 </a:t>
            </a:r>
            <a:r>
              <a:rPr lang="ko-KR" altLang="en-US" sz="2800" dirty="0" err="1"/>
              <a:t>소구력을</a:t>
            </a:r>
            <a:r>
              <a:rPr lang="ko-KR" altLang="en-US" sz="2800" dirty="0"/>
              <a:t> 가질 것으로 판단될 때</a:t>
            </a:r>
            <a:r>
              <a:rPr lang="en-US" altLang="ko-KR" sz="2800" dirty="0"/>
              <a:t>,</a:t>
            </a:r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실제의 사실이 없더라도 상상할 수 있을 때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448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(1)</a:t>
            </a:r>
            <a:r>
              <a:rPr lang="ko-KR" altLang="en-US" dirty="0"/>
              <a:t>표현방식의 결정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* </a:t>
            </a:r>
            <a:r>
              <a:rPr lang="ko-KR" altLang="en-US" dirty="0"/>
              <a:t>다큐멘터리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 </a:t>
            </a:r>
            <a:r>
              <a:rPr lang="en-US" altLang="ko-KR" sz="2800" dirty="0"/>
              <a:t>:</a:t>
            </a:r>
            <a:r>
              <a:rPr lang="ko-KR" altLang="en-US" sz="2800" dirty="0"/>
              <a:t>특정한 사실이나 새로운 정보를 찾아 있는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그대로를 가감 없이 보여줌으로써 진실을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추구하는 표현방식</a:t>
            </a:r>
            <a:r>
              <a:rPr lang="en-US" altLang="ko-KR" sz="28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인간 세상의 다양한 이야기</a:t>
            </a:r>
            <a:r>
              <a:rPr lang="en-US" altLang="ko-KR" sz="2800" dirty="0"/>
              <a:t>, </a:t>
            </a:r>
            <a:r>
              <a:rPr lang="ko-KR" altLang="en-US" sz="2800" dirty="0"/>
              <a:t>숨겨진 역사적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사실</a:t>
            </a:r>
            <a:r>
              <a:rPr lang="en-US" altLang="ko-KR" sz="2800" dirty="0"/>
              <a:t>, </a:t>
            </a:r>
            <a:r>
              <a:rPr lang="ko-KR" altLang="en-US" sz="2800" dirty="0"/>
              <a:t>자연의 신비스러움</a:t>
            </a:r>
            <a:r>
              <a:rPr lang="en-US" altLang="ko-KR" sz="2800" dirty="0"/>
              <a:t>, </a:t>
            </a:r>
            <a:r>
              <a:rPr lang="ko-KR" altLang="en-US" sz="2800" dirty="0"/>
              <a:t>과학의 엄밀성 등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그 소재는 무궁무진하다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799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/>
              <a:t>방송 콘텐츠의 기획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3.</a:t>
            </a:r>
            <a:r>
              <a:rPr lang="ko-KR" altLang="en-US" dirty="0"/>
              <a:t>기획의 맥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(1)</a:t>
            </a:r>
            <a:r>
              <a:rPr lang="ko-KR" altLang="en-US" dirty="0"/>
              <a:t>표현방식의 결정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* </a:t>
            </a:r>
            <a:r>
              <a:rPr lang="ko-KR" altLang="en-US" dirty="0"/>
              <a:t>종합구성</a:t>
            </a:r>
            <a:endParaRPr lang="en-US" altLang="ko-KR" dirty="0"/>
          </a:p>
          <a:p>
            <a:pPr eaLnBrk="1" hangingPunct="1">
              <a:buFontTx/>
              <a:buNone/>
            </a:pPr>
            <a:r>
              <a:rPr lang="en-US" altLang="ko-KR" dirty="0"/>
              <a:t>   </a:t>
            </a:r>
            <a:r>
              <a:rPr lang="en-US" altLang="ko-KR" sz="2800" dirty="0"/>
              <a:t>:</a:t>
            </a:r>
            <a:r>
              <a:rPr lang="ko-KR" altLang="en-US" sz="2800" dirty="0"/>
              <a:t>드라마와 다큐멘터리 이외에 우리가 흔히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볼 수 있는 모든 형태의 프로그램</a:t>
            </a:r>
            <a:r>
              <a:rPr lang="en-US" altLang="ko-KR" sz="28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ko-KR" sz="2800" dirty="0"/>
              <a:t>   :</a:t>
            </a:r>
            <a:r>
              <a:rPr lang="ko-KR" altLang="en-US" sz="2800" dirty="0"/>
              <a:t>스튜디오에서 제작한 내용과 야외에서</a:t>
            </a: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/>
              <a:t>    </a:t>
            </a:r>
            <a:r>
              <a:rPr lang="ko-KR" altLang="en-US" sz="2800" dirty="0"/>
              <a:t>촬영한 내용을 효과적으로 섞어서 구성하는 것</a:t>
            </a:r>
            <a:r>
              <a:rPr lang="en-US" altLang="ko-KR" sz="2800"/>
              <a:t>.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099104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창의성이 생명이다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아이디어를 떠올리는 일곱 가지 기법</a:t>
            </a:r>
          </a:p>
          <a:p>
            <a:pPr>
              <a:lnSpc>
                <a:spcPct val="130000"/>
              </a:lnSpc>
            </a:pPr>
            <a:r>
              <a:rPr lang="ko-KR" altLang="en-US" sz="2400" dirty="0"/>
              <a:t>더하기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빼기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반대로 생각하기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축소 또는 확대하기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새로운 용도를 찾아보기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재료 바꾸기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남의 아이디어 활용하기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79928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창의성</a:t>
            </a:r>
          </a:p>
          <a:p>
            <a:pPr>
              <a:lnSpc>
                <a:spcPct val="130000"/>
              </a:lnSpc>
            </a:pPr>
            <a:r>
              <a:rPr lang="ko-KR" altLang="en-US" sz="2400" dirty="0"/>
              <a:t>일상생활에서 일어날 수는 있지만 흔히 발생하지는 않는 일을 형상화하는 것</a:t>
            </a:r>
            <a:endParaRPr lang="en-US" altLang="ko-KR" sz="2400" dirty="0"/>
          </a:p>
        </p:txBody>
      </p:sp>
      <p:pic>
        <p:nvPicPr>
          <p:cNvPr id="4" name="그림 3" descr="블라인드 데이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67932"/>
            <a:ext cx="37719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동물의왕국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4015289" cy="267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57332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블라인드 데이트</a:t>
            </a:r>
            <a:r>
              <a:rPr lang="en-US" altLang="ko-KR" dirty="0"/>
              <a:t>&gt;</a:t>
            </a:r>
            <a:r>
              <a:rPr lang="ko-KR" altLang="en-US" dirty="0"/>
              <a:t>와 </a:t>
            </a:r>
            <a:r>
              <a:rPr lang="en-US" altLang="ko-KR" dirty="0"/>
              <a:t>&lt;</a:t>
            </a:r>
            <a:r>
              <a:rPr lang="ko-KR" altLang="en-US" dirty="0"/>
              <a:t>동물의 왕국</a:t>
            </a:r>
            <a:r>
              <a:rPr lang="en-US" altLang="ko-KR" dirty="0"/>
              <a:t>&gt;. </a:t>
            </a:r>
            <a:r>
              <a:rPr lang="ko-KR" altLang="en-US" dirty="0"/>
              <a:t>지구상의 모든 프로그램은 섹스와 생존의 코드로 해석될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86488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생존본능</a:t>
            </a:r>
          </a:p>
          <a:p>
            <a:pPr>
              <a:lnSpc>
                <a:spcPct val="130000"/>
              </a:lnSpc>
            </a:pPr>
            <a:r>
              <a:rPr lang="ko-KR" altLang="en-US" sz="2400" dirty="0"/>
              <a:t>싸우기</a:t>
            </a:r>
            <a:r>
              <a:rPr lang="en-US" altLang="ko-KR" sz="2400" dirty="0"/>
              <a:t> </a:t>
            </a:r>
            <a:r>
              <a:rPr lang="ko-KR" altLang="en-US" sz="2400" dirty="0"/>
              <a:t>아니면 도망가기 반응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위기</a:t>
            </a:r>
            <a:r>
              <a:rPr lang="en-US" altLang="ko-KR" sz="2400" dirty="0"/>
              <a:t>: </a:t>
            </a:r>
            <a:r>
              <a:rPr lang="ko-KR" altLang="en-US" sz="2400" dirty="0"/>
              <a:t>생명을 위협하는 상황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극단적 생존 위협에 본능적 반응을 보이는 시청자들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긴장 </a:t>
            </a:r>
            <a:r>
              <a:rPr lang="en-US" altLang="ko-KR" sz="2400" dirty="0"/>
              <a:t>– </a:t>
            </a:r>
            <a:r>
              <a:rPr lang="ko-KR" altLang="en-US" sz="2400" dirty="0"/>
              <a:t>이완 구조로 구성</a:t>
            </a:r>
            <a:endParaRPr lang="en-US" altLang="ko-KR" sz="2400" dirty="0"/>
          </a:p>
        </p:txBody>
      </p:sp>
      <p:pic>
        <p:nvPicPr>
          <p:cNvPr id="7" name="그림 6" descr="생로병사의비밀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17884"/>
            <a:ext cx="4416152" cy="24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개그콘서트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08648"/>
            <a:ext cx="3663107" cy="245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59492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생로병사의 비밀</a:t>
            </a:r>
            <a:r>
              <a:rPr lang="en-US" altLang="ko-KR" dirty="0"/>
              <a:t>&gt;</a:t>
            </a:r>
            <a:r>
              <a:rPr lang="ko-KR" altLang="en-US" dirty="0"/>
              <a:t>과 </a:t>
            </a:r>
            <a:r>
              <a:rPr lang="en-US" altLang="ko-KR" dirty="0"/>
              <a:t>&lt;</a:t>
            </a:r>
            <a:r>
              <a:rPr lang="ko-KR" altLang="en-US" dirty="0"/>
              <a:t>개그콘서트</a:t>
            </a:r>
            <a:r>
              <a:rPr lang="en-US" altLang="ko-KR" dirty="0"/>
              <a:t>&gt;. </a:t>
            </a:r>
            <a:r>
              <a:rPr lang="ko-KR" altLang="en-US" dirty="0"/>
              <a:t>생존본능을 자극시키는 방법으로 시청자에게 </a:t>
            </a:r>
            <a:r>
              <a:rPr lang="ko-KR" altLang="en-US" dirty="0" err="1"/>
              <a:t>소구한다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현재 잘나가는 프로그램을 재창조하라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86488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재창조</a:t>
            </a:r>
          </a:p>
          <a:p>
            <a:pPr>
              <a:lnSpc>
                <a:spcPct val="130000"/>
              </a:lnSpc>
            </a:pPr>
            <a:r>
              <a:rPr lang="ko-KR" altLang="en-US" sz="2400" dirty="0"/>
              <a:t>기존 프로그램을 </a:t>
            </a:r>
            <a:r>
              <a:rPr lang="ko-KR" altLang="en-US" sz="2400" dirty="0" err="1"/>
              <a:t>리모델링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&lt;</a:t>
            </a:r>
            <a:r>
              <a:rPr lang="ko-KR" altLang="en-US" sz="2400" dirty="0"/>
              <a:t>무한도전</a:t>
            </a:r>
            <a:r>
              <a:rPr lang="en-US" altLang="ko-KR" sz="2400" dirty="0"/>
              <a:t>&gt;</a:t>
            </a:r>
            <a:r>
              <a:rPr lang="ko-KR" altLang="en-US" sz="2400" dirty="0"/>
              <a:t>의 리얼리티 </a:t>
            </a:r>
            <a:r>
              <a:rPr lang="en-US" altLang="ko-KR" sz="2400" dirty="0"/>
              <a:t>&lt;1</a:t>
            </a:r>
            <a:r>
              <a:rPr lang="ko-KR" altLang="en-US" sz="2400" dirty="0"/>
              <a:t>박 </a:t>
            </a:r>
            <a:r>
              <a:rPr lang="en-US" altLang="ko-KR" sz="2400" dirty="0"/>
              <a:t>2</a:t>
            </a:r>
            <a:r>
              <a:rPr lang="ko-KR" altLang="en-US" sz="2400" dirty="0"/>
              <a:t>일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 야외 취침과 복불복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내고장</a:t>
            </a:r>
            <a:r>
              <a:rPr lang="ko-KR" altLang="en-US" sz="2400" dirty="0"/>
              <a:t> 탐방으로 재탄생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현재 프로그램의 단점을 파악하는 데서 시작</a:t>
            </a:r>
            <a:endParaRPr lang="en-US" altLang="ko-KR" sz="2400" dirty="0"/>
          </a:p>
        </p:txBody>
      </p:sp>
      <p:pic>
        <p:nvPicPr>
          <p:cNvPr id="5" name="그림 4" descr="역사스페셜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4104456" cy="227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환경스페셜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14154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59492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역사 </a:t>
            </a:r>
            <a:r>
              <a:rPr lang="ko-KR" altLang="en-US" dirty="0" err="1"/>
              <a:t>스페셜</a:t>
            </a:r>
            <a:r>
              <a:rPr lang="en-US" altLang="ko-KR" dirty="0"/>
              <a:t>&gt;</a:t>
            </a:r>
            <a:r>
              <a:rPr lang="ko-KR" altLang="en-US" dirty="0"/>
              <a:t>과 </a:t>
            </a:r>
            <a:r>
              <a:rPr lang="en-US" altLang="ko-KR" dirty="0"/>
              <a:t>&lt;</a:t>
            </a:r>
            <a:r>
              <a:rPr lang="ko-KR" altLang="en-US" dirty="0"/>
              <a:t>환경 </a:t>
            </a:r>
            <a:r>
              <a:rPr lang="ko-KR" altLang="en-US" dirty="0" err="1"/>
              <a:t>스페셜</a:t>
            </a:r>
            <a:r>
              <a:rPr lang="en-US" altLang="ko-KR" dirty="0"/>
              <a:t>&gt;. &lt;</a:t>
            </a:r>
            <a:r>
              <a:rPr lang="ko-KR" altLang="en-US" dirty="0"/>
              <a:t>일요 </a:t>
            </a:r>
            <a:r>
              <a:rPr lang="ko-KR" altLang="en-US" dirty="0" err="1"/>
              <a:t>스페셜</a:t>
            </a:r>
            <a:r>
              <a:rPr lang="en-US" altLang="ko-KR" dirty="0"/>
              <a:t>&gt;</a:t>
            </a:r>
            <a:r>
              <a:rPr lang="ko-KR" altLang="en-US" dirty="0"/>
              <a:t>이 </a:t>
            </a:r>
            <a:r>
              <a:rPr lang="en-US" altLang="ko-KR" dirty="0"/>
              <a:t>&lt;</a:t>
            </a:r>
            <a:r>
              <a:rPr lang="ko-KR" altLang="en-US" dirty="0"/>
              <a:t>역사 </a:t>
            </a:r>
            <a:r>
              <a:rPr lang="ko-KR" altLang="en-US" dirty="0" err="1"/>
              <a:t>스페셜</a:t>
            </a:r>
            <a:r>
              <a:rPr lang="en-US" altLang="ko-KR" dirty="0"/>
              <a:t>&gt;</a:t>
            </a:r>
            <a:r>
              <a:rPr lang="ko-KR" altLang="en-US" dirty="0"/>
              <a:t>과 </a:t>
            </a:r>
            <a:r>
              <a:rPr lang="en-US" altLang="ko-KR" dirty="0"/>
              <a:t>&lt;</a:t>
            </a:r>
            <a:r>
              <a:rPr lang="ko-KR" altLang="en-US" dirty="0"/>
              <a:t>환경 </a:t>
            </a:r>
            <a:r>
              <a:rPr lang="ko-KR" altLang="en-US" dirty="0" err="1"/>
              <a:t>스페셜</a:t>
            </a:r>
            <a:r>
              <a:rPr lang="en-US" altLang="ko-KR" dirty="0"/>
              <a:t>&gt;</a:t>
            </a:r>
            <a:r>
              <a:rPr lang="ko-KR" altLang="en-US" dirty="0"/>
              <a:t>로 분화한 것도 재창조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86488"/>
            <a:ext cx="7992888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추상적 소재</a:t>
            </a:r>
            <a:endParaRPr lang="en-US" altLang="ko-KR" sz="24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철학이란 무엇인가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이념이란 무엇인가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진보와 보수</a:t>
            </a:r>
            <a:r>
              <a:rPr lang="en-US" altLang="ko-KR" sz="2400" dirty="0"/>
              <a:t>, </a:t>
            </a:r>
            <a:r>
              <a:rPr lang="ko-KR" altLang="en-US" sz="2400" dirty="0"/>
              <a:t>보수와 진보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아름다움과 추함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과학이란 무엇인가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한국인 심성 연구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심리 연구 </a:t>
            </a:r>
            <a:r>
              <a:rPr lang="en-US" altLang="ko-KR" sz="2400" dirty="0"/>
              <a:t>– </a:t>
            </a:r>
            <a:r>
              <a:rPr lang="ko-KR" altLang="en-US" sz="2400" dirty="0"/>
              <a:t>상담의 </a:t>
            </a:r>
            <a:r>
              <a:rPr lang="ko-KR" altLang="en-US" sz="2400" dirty="0" err="1"/>
              <a:t>은밀성</a:t>
            </a:r>
            <a:r>
              <a:rPr lang="ko-KR" altLang="en-US" sz="2400" dirty="0"/>
              <a:t> 보장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오이디푸스 콤플렉스 </a:t>
            </a:r>
            <a:r>
              <a:rPr lang="en-US" altLang="ko-KR" sz="2400" dirty="0"/>
              <a:t>or </a:t>
            </a:r>
            <a:r>
              <a:rPr lang="ko-KR" altLang="en-US" sz="2400" dirty="0"/>
              <a:t>엘렉트라 콤플렉스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징크스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 err="1"/>
              <a:t>머피의</a:t>
            </a:r>
            <a:r>
              <a:rPr lang="ko-KR" altLang="en-US" sz="2400" dirty="0"/>
              <a:t> 법칙과 </a:t>
            </a:r>
            <a:r>
              <a:rPr lang="ko-KR" altLang="en-US" sz="2400" dirty="0" err="1"/>
              <a:t>샐리의</a:t>
            </a:r>
            <a:r>
              <a:rPr lang="ko-KR" altLang="en-US" sz="2400" dirty="0"/>
              <a:t> 법칙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39697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600" b="1" dirty="0"/>
              <a:t>근본적 소재의 장점</a:t>
            </a:r>
            <a:endParaRPr lang="en-US" altLang="ko-KR" sz="26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시간이 흘러도 계속 살아남는다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케이스 보완하면 언제든 개정 가능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방송 후 책 출판 가능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4C53793-79AC-4FB4-02BF-2981E46A7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2B4BE4F-A819-9645-66D9-FAFE32D089FF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프로그램 유형 분류기준에 의한 분류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내용에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프로그램이 담고 있는 내용물이나 주제가 무엇인가에 따라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형식에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프로그램의 내용이나 기능보다는 주로 프로그램의 구조나 전달방식에 초점을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맞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춘 것으로 일종의 장르에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 대상에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대상으로 하는 시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Arial"/>
                <a:ea typeface="굴림" pitchFamily="50" charset="-127"/>
                <a:cs typeface="+mn-cs"/>
              </a:rPr>
              <a:t>⋅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청취자의 특성에 따라 프로그램을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④ 기능에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대체로 보도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교양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오락으로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등분하거나 정보나 교육을 첨가시켜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등분하는 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법을 사용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하나를 깊이 파고들어 분석하라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86488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정보의 개인화 </a:t>
            </a:r>
          </a:p>
          <a:p>
            <a:pPr>
              <a:lnSpc>
                <a:spcPct val="130000"/>
              </a:lnSpc>
            </a:pPr>
            <a:r>
              <a:rPr lang="ko-KR" altLang="en-US" sz="2400" dirty="0"/>
              <a:t>인터넷 시대</a:t>
            </a:r>
            <a:r>
              <a:rPr lang="en-US" altLang="ko-KR" sz="2400" dirty="0"/>
              <a:t>, </a:t>
            </a:r>
            <a:r>
              <a:rPr lang="ko-KR" altLang="en-US" sz="2400" dirty="0"/>
              <a:t>정보 매거진 프로그램 가장 좋지 않음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정보 </a:t>
            </a:r>
            <a:r>
              <a:rPr lang="en-US" altLang="ko-KR" sz="2400" dirty="0"/>
              <a:t>= </a:t>
            </a:r>
            <a:r>
              <a:rPr lang="ko-KR" altLang="en-US" sz="2400" dirty="0" err="1"/>
              <a:t>퍼스낼리티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정보 파고들기</a:t>
            </a:r>
            <a:endParaRPr lang="en-US" altLang="ko-KR" sz="2400" b="1" dirty="0"/>
          </a:p>
        </p:txBody>
      </p:sp>
      <p:pic>
        <p:nvPicPr>
          <p:cNvPr id="10" name="그림 9" descr="뉴욕에서의최후의만찬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505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148064" y="437671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뉴욕에서의 최후의 만찬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레오나르도 다빈치 </a:t>
            </a:r>
            <a:r>
              <a:rPr lang="en-US" altLang="ko-KR" dirty="0"/>
              <a:t>‘</a:t>
            </a:r>
            <a:r>
              <a:rPr lang="ko-KR" altLang="en-US" dirty="0"/>
              <a:t>최후의 만찬</a:t>
            </a:r>
            <a:r>
              <a:rPr lang="en-US" altLang="ko-KR" dirty="0"/>
              <a:t>’</a:t>
            </a:r>
            <a:r>
              <a:rPr lang="ko-KR" altLang="en-US" dirty="0"/>
              <a:t>을 </a:t>
            </a:r>
            <a:r>
              <a:rPr lang="en-US" altLang="ko-KR" dirty="0"/>
              <a:t>HD</a:t>
            </a:r>
            <a:r>
              <a:rPr lang="ko-KR" altLang="en-US" dirty="0"/>
              <a:t>로 복원하면서 분석한다</a:t>
            </a:r>
            <a:r>
              <a:rPr lang="en-US" altLang="ko-KR" dirty="0"/>
              <a:t>. </a:t>
            </a:r>
            <a:r>
              <a:rPr lang="ko-KR" altLang="en-US" dirty="0"/>
              <a:t>분석 내용을 뉴욕의 고등학교 학생들을 대상으로 쌍방 커뮤니케이션 형식으로 보여준다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정답은 대형 서점에 있다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32" y="2391956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책과 기획의 연결</a:t>
            </a:r>
            <a:endParaRPr lang="en-US" altLang="ko-KR" sz="24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책 내용 프로그램화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책 내용 일부 확장 </a:t>
            </a:r>
            <a:r>
              <a:rPr lang="en-US" altLang="ko-KR" sz="2400" dirty="0"/>
              <a:t>or </a:t>
            </a:r>
            <a:r>
              <a:rPr lang="ko-KR" altLang="en-US" sz="2400" dirty="0"/>
              <a:t>부분적 아이디어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여러 책 묶기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저자와의 만남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기획은 창의적 </a:t>
            </a:r>
            <a:r>
              <a:rPr lang="ko-KR" altLang="en-US" sz="3000" dirty="0" err="1"/>
              <a:t>틀짓기</a:t>
            </a:r>
            <a:endParaRPr lang="ko-KR" alt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22176"/>
            <a:ext cx="799288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기획</a:t>
            </a:r>
            <a:endParaRPr lang="en-US" altLang="ko-KR" sz="24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새로운 방송 프로그램을 만드는 것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-</a:t>
            </a:r>
            <a:r>
              <a:rPr lang="ko-KR" altLang="en-US" sz="2400" dirty="0"/>
              <a:t>정규물의 새로운 아이템을 찾는 것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-</a:t>
            </a:r>
            <a:r>
              <a:rPr lang="ko-KR" altLang="en-US" sz="2400" dirty="0"/>
              <a:t>정규물의 기본적으로 유지할 틀 만드는 것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-</a:t>
            </a:r>
            <a:r>
              <a:rPr lang="ko-KR" altLang="en-US" sz="2400" dirty="0"/>
              <a:t>새로운 형식과 내용을 만들어내는 것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-</a:t>
            </a:r>
            <a:r>
              <a:rPr lang="ko-KR" altLang="en-US" sz="2400" dirty="0" err="1"/>
              <a:t>시리즈물</a:t>
            </a:r>
            <a:r>
              <a:rPr lang="ko-KR" altLang="en-US" sz="2400" dirty="0"/>
              <a:t> 유지하는 틀이나 이야기 구조 만드는 것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출연자의 일정한 </a:t>
            </a:r>
            <a:r>
              <a:rPr lang="ko-KR" altLang="en-US" sz="2400" dirty="0" err="1"/>
              <a:t>롤</a:t>
            </a:r>
            <a:r>
              <a:rPr lang="en-US" altLang="ko-KR" sz="2400" dirty="0"/>
              <a:t>, </a:t>
            </a:r>
            <a:r>
              <a:rPr lang="ko-KR" altLang="en-US" sz="2400" dirty="0"/>
              <a:t>반복되는 세트와 구성 틀을 결정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/>
              <a:t>PD_</a:t>
            </a:r>
            <a:r>
              <a:rPr lang="ko-KR" altLang="en-US" sz="3000" dirty="0"/>
              <a:t>프로그램</a:t>
            </a:r>
            <a:r>
              <a:rPr lang="en-US" altLang="ko-KR" sz="3000" dirty="0"/>
              <a:t> </a:t>
            </a:r>
            <a:r>
              <a:rPr lang="ko-KR" altLang="en-US" sz="3000" dirty="0"/>
              <a:t>기획과 전체 책임자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b="1" dirty="0"/>
              <a:t>PD</a:t>
            </a:r>
          </a:p>
          <a:p>
            <a:pPr>
              <a:lnSpc>
                <a:spcPct val="130000"/>
              </a:lnSpc>
            </a:pPr>
            <a:r>
              <a:rPr lang="en-US" altLang="ko-KR" sz="2400" dirty="0"/>
              <a:t>Producer</a:t>
            </a:r>
          </a:p>
          <a:p>
            <a:pPr>
              <a:lnSpc>
                <a:spcPct val="130000"/>
              </a:lnSpc>
            </a:pPr>
            <a:r>
              <a:rPr lang="en-US" altLang="ko-KR" sz="2400" dirty="0"/>
              <a:t>Program Director</a:t>
            </a:r>
          </a:p>
          <a:p>
            <a:pPr>
              <a:lnSpc>
                <a:spcPct val="130000"/>
              </a:lnSpc>
            </a:pPr>
            <a:r>
              <a:rPr lang="en-US" altLang="ko-KR" sz="2400" dirty="0"/>
              <a:t>Producer &amp; Director</a:t>
            </a:r>
          </a:p>
          <a:p>
            <a:pPr>
              <a:lnSpc>
                <a:spcPct val="130000"/>
              </a:lnSpc>
            </a:pP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프로듀서 역할</a:t>
            </a:r>
            <a:endParaRPr lang="en-US" altLang="ko-KR" sz="24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프로그램 기획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결정된 프로그램이나 아이템 방송 완료까지 책임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책임 프로듀서 역할</a:t>
            </a:r>
            <a:endParaRPr lang="en-US" altLang="ko-KR" sz="24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규모가 큰 프로그램 아이템 결정</a:t>
            </a:r>
            <a:r>
              <a:rPr lang="en-US" altLang="ko-KR" sz="2400" dirty="0"/>
              <a:t>, </a:t>
            </a:r>
            <a:r>
              <a:rPr lang="ko-KR" altLang="en-US" sz="2400" dirty="0"/>
              <a:t>출장 결재</a:t>
            </a:r>
            <a:r>
              <a:rPr lang="en-US" altLang="ko-KR" sz="2400" dirty="0"/>
              <a:t>, </a:t>
            </a:r>
            <a:r>
              <a:rPr lang="ko-KR" altLang="en-US" sz="2400" dirty="0"/>
              <a:t>프로그램에 대한 책임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413196"/>
          </a:xfrm>
        </p:spPr>
        <p:txBody>
          <a:bodyPr/>
          <a:lstStyle/>
          <a:p>
            <a:r>
              <a:rPr lang="ko-KR" altLang="en-US" sz="3000" dirty="0"/>
              <a:t>구성이란 무엇인가</a:t>
            </a:r>
            <a:r>
              <a:rPr lang="en-US" altLang="ko-KR" sz="3000" dirty="0"/>
              <a:t>?</a:t>
            </a:r>
            <a:endParaRPr lang="ko-KR" alt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992888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구성</a:t>
            </a:r>
            <a:endParaRPr lang="en-US" altLang="ko-KR" sz="2400" b="1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방송제작에서 카메라 촬영과 더불어 중요한 작업 중 하나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--</a:t>
            </a:r>
            <a:r>
              <a:rPr lang="ko-KR" altLang="en-US" sz="2000" dirty="0"/>
              <a:t>무엇을 어떤 순서로 할 것인가를 결정</a:t>
            </a:r>
            <a:r>
              <a:rPr lang="en-US" altLang="ko-KR" sz="2000" dirty="0"/>
              <a:t>!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--</a:t>
            </a:r>
            <a:r>
              <a:rPr lang="ko-KR" altLang="en-US" sz="2000" dirty="0"/>
              <a:t>작가의 고유 영역이 아니라 연출작업의 일부</a:t>
            </a:r>
            <a:r>
              <a:rPr lang="en-US" altLang="ko-KR" sz="2000" dirty="0"/>
              <a:t>!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--</a:t>
            </a:r>
            <a:r>
              <a:rPr lang="ko-KR" altLang="en-US" sz="2000" dirty="0"/>
              <a:t>기획과 동시에 구성은 시작된다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endParaRPr lang="ko-KR" altLang="en-US" sz="2000" dirty="0"/>
          </a:p>
          <a:p>
            <a:pPr>
              <a:lnSpc>
                <a:spcPct val="130000"/>
              </a:lnSpc>
            </a:pPr>
            <a:r>
              <a:rPr lang="ko-KR" altLang="en-US" sz="2000" b="1" dirty="0"/>
              <a:t>프로듀서가 프로그램을 통해 말하고자 하는 내용의 논리적 연결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기획 의도의 구체적 표현 양식</a:t>
            </a:r>
            <a:r>
              <a:rPr lang="en-US" altLang="ko-KR" sz="2000" dirty="0"/>
              <a:t>—</a:t>
            </a:r>
            <a:r>
              <a:rPr lang="ko-KR" altLang="en-US" sz="2000" dirty="0"/>
              <a:t>잘 된 구성양식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기획 의도</a:t>
            </a:r>
            <a:r>
              <a:rPr lang="en-US" altLang="ko-KR" sz="2000" dirty="0"/>
              <a:t>: </a:t>
            </a:r>
            <a:r>
              <a:rPr lang="ko-KR" altLang="en-US" sz="2000" dirty="0"/>
              <a:t>완성하기 전의 아이디어 </a:t>
            </a:r>
            <a:r>
              <a:rPr lang="ko-KR" altLang="en-US" sz="2000" dirty="0" err="1"/>
              <a:t>스케치ㅡ집</a:t>
            </a:r>
            <a:r>
              <a:rPr lang="ko-KR" altLang="en-US" sz="2000" dirty="0"/>
              <a:t> 지을 때 설계자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endParaRPr lang="en-US" altLang="ko-KR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구성이란 무엇인가</a:t>
            </a:r>
            <a:r>
              <a:rPr lang="en-US" altLang="ko-KR" sz="3000" dirty="0"/>
              <a:t>?</a:t>
            </a:r>
            <a:endParaRPr lang="ko-KR" alt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7992888" cy="545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구성은 건물을 짓는 것이다</a:t>
            </a:r>
            <a:r>
              <a:rPr lang="en-US" altLang="ko-KR" sz="2400" b="1" dirty="0"/>
              <a:t>!</a:t>
            </a:r>
          </a:p>
          <a:p>
            <a:pPr>
              <a:lnSpc>
                <a:spcPct val="130000"/>
              </a:lnSpc>
            </a:pPr>
            <a:r>
              <a:rPr lang="ko-KR" altLang="en-US" sz="2000" dirty="0"/>
              <a:t>구성은 설계도에 맞게 필요한 자재를 갖고 집을 짓는 것이다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--</a:t>
            </a:r>
            <a:r>
              <a:rPr lang="ko-KR" altLang="en-US" sz="2000" dirty="0"/>
              <a:t>기획자 </a:t>
            </a:r>
            <a:r>
              <a:rPr lang="en-US" altLang="ko-KR" sz="2000" dirty="0"/>
              <a:t>= </a:t>
            </a:r>
            <a:r>
              <a:rPr lang="ko-KR" altLang="en-US" sz="2000" dirty="0" err="1"/>
              <a:t>시행사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구성자</a:t>
            </a:r>
            <a:r>
              <a:rPr lang="ko-KR" altLang="en-US" sz="2000" dirty="0"/>
              <a:t> </a:t>
            </a:r>
            <a:r>
              <a:rPr lang="en-US" altLang="ko-KR" sz="2000" dirty="0"/>
              <a:t>= </a:t>
            </a:r>
            <a:r>
              <a:rPr lang="ko-KR" altLang="en-US" sz="2000" dirty="0" err="1"/>
              <a:t>시공사</a:t>
            </a:r>
            <a:r>
              <a:rPr lang="en-US" altLang="ko-KR" sz="2000" dirty="0"/>
              <a:t>!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--</a:t>
            </a:r>
            <a:r>
              <a:rPr lang="ko-KR" altLang="en-US" sz="2000" dirty="0"/>
              <a:t>방송의 경우 설계도가 정확하지 않다</a:t>
            </a:r>
            <a:r>
              <a:rPr lang="en-US" altLang="ko-KR" sz="2000" dirty="0"/>
              <a:t>!</a:t>
            </a:r>
          </a:p>
          <a:p>
            <a:pPr>
              <a:lnSpc>
                <a:spcPct val="130000"/>
              </a:lnSpc>
            </a:pPr>
            <a:endParaRPr lang="ko-KR" altLang="en-US" sz="20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구성은 양파를 까는 것과 같다</a:t>
            </a:r>
            <a:r>
              <a:rPr lang="en-US" altLang="ko-KR" sz="2400" b="1" dirty="0"/>
              <a:t>!</a:t>
            </a:r>
          </a:p>
          <a:p>
            <a:pPr>
              <a:lnSpc>
                <a:spcPct val="130000"/>
              </a:lnSpc>
            </a:pPr>
            <a:r>
              <a:rPr lang="ko-KR" altLang="en-US" sz="2000" dirty="0"/>
              <a:t>시청자의 호기심을 자극하는 구성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시청자가 다음에 나올 것을 궁금하게 만드는 구성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       </a:t>
            </a:r>
            <a:r>
              <a:rPr lang="ko-KR" altLang="en-US" sz="2000" dirty="0"/>
              <a:t>희망을 가지고 매번 긴장하면서 껍질을 까 나가는 것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      </a:t>
            </a:r>
            <a:r>
              <a:rPr lang="ko-KR" altLang="en-US" sz="2000" b="1" dirty="0"/>
              <a:t>매번 같을 것 같은데 그 속에서 변화를 추구하면서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            </a:t>
            </a:r>
            <a:r>
              <a:rPr lang="ko-KR" altLang="en-US" sz="2000" b="1" dirty="0"/>
              <a:t>정성스럽게 까 나가게 하는 것이 구성의 힘이다</a:t>
            </a:r>
            <a:r>
              <a:rPr lang="en-US" altLang="ko-KR" sz="2000" b="1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       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1000100" y="521495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구성하는 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구성 </a:t>
            </a:r>
            <a:r>
              <a:rPr lang="en-US" altLang="ko-KR" sz="2000" b="1" dirty="0"/>
              <a:t>= </a:t>
            </a:r>
            <a:r>
              <a:rPr lang="ko-KR" altLang="en-US" sz="2000" b="1" dirty="0"/>
              <a:t>창의성을 조직화하는 것</a:t>
            </a:r>
            <a:r>
              <a:rPr lang="en-US" altLang="ko-KR" sz="2000" b="1" dirty="0"/>
              <a:t>!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             </a:t>
            </a:r>
            <a:r>
              <a:rPr lang="en-US" altLang="ko-KR" sz="2000" dirty="0"/>
              <a:t>-</a:t>
            </a:r>
            <a:r>
              <a:rPr lang="ko-KR" altLang="en-US" sz="2000" dirty="0"/>
              <a:t>창의성은 방향성이 없다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       -</a:t>
            </a:r>
            <a:r>
              <a:rPr lang="ko-KR" altLang="en-US" sz="2000" dirty="0"/>
              <a:t>방황하지 않으면 창의적이지 않다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endParaRPr lang="ko-KR" altLang="en-US" sz="2000" dirty="0"/>
          </a:p>
          <a:p>
            <a:pPr>
              <a:lnSpc>
                <a:spcPct val="130000"/>
              </a:lnSpc>
            </a:pP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ko-KR" altLang="en-US" sz="2000" b="1" dirty="0"/>
              <a:t>창의성의 조직화 </a:t>
            </a:r>
            <a:r>
              <a:rPr lang="en-US" altLang="ko-KR" sz="2000" b="1" dirty="0"/>
              <a:t>--- </a:t>
            </a:r>
            <a:r>
              <a:rPr lang="ko-KR" altLang="en-US" sz="2000" b="1" dirty="0"/>
              <a:t>시청자들이 이해 할 수 있게 하기 위해서</a:t>
            </a:r>
            <a:r>
              <a:rPr lang="en-US" altLang="ko-KR" sz="2000" b="1" dirty="0"/>
              <a:t>!</a:t>
            </a:r>
          </a:p>
          <a:p>
            <a:pPr>
              <a:lnSpc>
                <a:spcPct val="130000"/>
              </a:lnSpc>
            </a:pPr>
            <a:endParaRPr lang="en-US" altLang="ko-KR" sz="2000" b="1" dirty="0"/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b="1" dirty="0"/>
              <a:t>창의성을 최대한 살리면서 그 내용을 사람들이 제대로 이해할 수 있게 하라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그것이 바로 구성이다</a:t>
            </a:r>
            <a:r>
              <a:rPr lang="en-US" altLang="ko-KR" sz="2000" b="1" dirty="0"/>
              <a:t>&gt;</a:t>
            </a:r>
          </a:p>
          <a:p>
            <a:pPr>
              <a:lnSpc>
                <a:spcPct val="130000"/>
              </a:lnSpc>
            </a:pPr>
            <a:endParaRPr lang="en-US" altLang="ko-KR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구성하는 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① 상상하라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-</a:t>
            </a:r>
            <a:r>
              <a:rPr lang="ko-KR" altLang="en-US" sz="2000" dirty="0"/>
              <a:t>구성은 온갖 자재로 건물을 짓는 것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-</a:t>
            </a:r>
            <a:r>
              <a:rPr lang="ko-KR" altLang="en-US" sz="2000" dirty="0"/>
              <a:t>시작은 구성자의 상상에서 시작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</a:t>
            </a:r>
            <a:r>
              <a:rPr lang="ko-KR" altLang="en-US" sz="2000" dirty="0"/>
              <a:t>리서치가 시작되기 전에 구성은 시작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</a:t>
            </a:r>
            <a:r>
              <a:rPr lang="ko-KR" altLang="en-US" sz="2000" dirty="0"/>
              <a:t>사례</a:t>
            </a:r>
            <a:r>
              <a:rPr lang="en-US" altLang="ko-KR" sz="2000" dirty="0"/>
              <a:t>) “</a:t>
            </a:r>
            <a:r>
              <a:rPr lang="ko-KR" altLang="en-US" sz="2000" dirty="0"/>
              <a:t>달</a:t>
            </a:r>
            <a:r>
              <a:rPr lang="en-US" altLang="ko-KR" sz="2000" dirty="0"/>
              <a:t>”(</a:t>
            </a:r>
            <a:r>
              <a:rPr lang="ko-KR" altLang="en-US" sz="2000" dirty="0"/>
              <a:t>다큐멘터리</a:t>
            </a:r>
            <a:r>
              <a:rPr lang="en-US" altLang="ko-KR" sz="2000" dirty="0"/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</a:t>
            </a:r>
            <a:r>
              <a:rPr lang="ko-KR" altLang="en-US" sz="2000" dirty="0"/>
              <a:t>의도</a:t>
            </a:r>
            <a:r>
              <a:rPr lang="en-US" altLang="ko-KR" sz="2000" dirty="0"/>
              <a:t>:</a:t>
            </a:r>
            <a:r>
              <a:rPr lang="ko-KR" altLang="en-US" sz="2000" dirty="0"/>
              <a:t> 우리의 마음속에 있는 달의 모습을 그려 보는 것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</a:t>
            </a:r>
            <a:r>
              <a:rPr lang="ko-KR" altLang="en-US" sz="2000" dirty="0"/>
              <a:t>포인트</a:t>
            </a:r>
            <a:r>
              <a:rPr lang="en-US" altLang="ko-KR" sz="2000" dirty="0"/>
              <a:t>: </a:t>
            </a:r>
            <a:r>
              <a:rPr lang="ko-KR" altLang="en-US" sz="2000" dirty="0"/>
              <a:t>지상 최대의 천체 망원경을 통해 본 달의 모습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--</a:t>
            </a:r>
            <a:r>
              <a:rPr lang="ko-KR" altLang="en-US" sz="2000" dirty="0"/>
              <a:t>단순한 기획이지만 구성을 창의적으로 상상력을 가지고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거친 구성의 예시</a:t>
            </a:r>
            <a:r>
              <a:rPr lang="en-US" altLang="ko-KR" sz="2000" dirty="0"/>
              <a:t>) -- P157 </a:t>
            </a:r>
            <a:r>
              <a:rPr lang="ko-KR" altLang="en-US" sz="2000" dirty="0"/>
              <a:t>참고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endParaRPr lang="ko-KR" altLang="en-US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구성하는 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② 상상과 현실을 조화시켜라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-</a:t>
            </a:r>
            <a:r>
              <a:rPr lang="ko-KR" altLang="en-US" sz="2000" dirty="0"/>
              <a:t>창의성을 위해 상상력으로 만든 구성안은 리서치로 현실성 저하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 = </a:t>
            </a:r>
            <a:r>
              <a:rPr lang="ko-KR" altLang="en-US" sz="2000" dirty="0"/>
              <a:t>실제로 달 </a:t>
            </a:r>
            <a:r>
              <a:rPr lang="ko-KR" altLang="en-US" sz="2000" dirty="0" err="1"/>
              <a:t>착륙선을</a:t>
            </a:r>
            <a:r>
              <a:rPr lang="ko-KR" altLang="en-US" sz="2000" dirty="0"/>
              <a:t> 타고 가서 달을 관찰해 본다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-</a:t>
            </a:r>
            <a:r>
              <a:rPr lang="ko-KR" altLang="en-US" sz="2000" dirty="0"/>
              <a:t>상상을 구체화</a:t>
            </a:r>
            <a:r>
              <a:rPr lang="en-US" altLang="ko-KR" sz="2000" dirty="0"/>
              <a:t>, </a:t>
            </a:r>
            <a:r>
              <a:rPr lang="ko-KR" altLang="en-US" sz="2000" dirty="0"/>
              <a:t>현실화 하는 방법을 적극적으로 찾을 것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 = </a:t>
            </a:r>
            <a:r>
              <a:rPr lang="ko-KR" altLang="en-US" sz="2000" dirty="0"/>
              <a:t>자료화면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리얼</a:t>
            </a:r>
            <a:r>
              <a:rPr lang="ko-KR" altLang="en-US" sz="2000" dirty="0"/>
              <a:t> 애니메이션</a:t>
            </a:r>
            <a:r>
              <a:rPr lang="en-US" altLang="ko-KR" sz="2000" dirty="0"/>
              <a:t>, </a:t>
            </a:r>
            <a:r>
              <a:rPr lang="ko-KR" altLang="en-US" sz="2000" dirty="0"/>
              <a:t>사진</a:t>
            </a:r>
            <a:r>
              <a:rPr lang="en-US" altLang="ko-KR" sz="2000" dirty="0"/>
              <a:t>, CG </a:t>
            </a:r>
            <a:r>
              <a:rPr lang="ko-KR" altLang="en-US" sz="2000" dirty="0"/>
              <a:t>등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-</a:t>
            </a:r>
            <a:r>
              <a:rPr lang="ko-KR" altLang="en-US" sz="2000" dirty="0"/>
              <a:t>필요하다면 버리지 말고 다른 표현 방법을 찾을 것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b="1" dirty="0"/>
              <a:t>선입감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구성이란 찍어 온 것을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혹은 찍어 올 것을 가지고 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           </a:t>
            </a:r>
            <a:r>
              <a:rPr lang="ko-KR" altLang="en-US" sz="2000" b="1" dirty="0"/>
              <a:t>인터뷰를 넣어 순서를 만드는 것</a:t>
            </a:r>
            <a:r>
              <a:rPr lang="en-US" altLang="ko-KR" sz="2000" b="1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           </a:t>
            </a:r>
            <a:r>
              <a:rPr lang="ko-KR" altLang="en-US" sz="2000" b="1" dirty="0"/>
              <a:t>드라마와 </a:t>
            </a:r>
            <a:r>
              <a:rPr lang="ko-KR" altLang="en-US" sz="2000" b="1" dirty="0" err="1"/>
              <a:t>다큐나</a:t>
            </a:r>
            <a:r>
              <a:rPr lang="ko-KR" altLang="en-US" sz="2000" b="1" dirty="0"/>
              <a:t> 시사가 완전히 다른 영역의 구성을 한다</a:t>
            </a:r>
            <a:r>
              <a:rPr lang="en-US" altLang="ko-KR" sz="2000" b="1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-</a:t>
            </a:r>
            <a:r>
              <a:rPr lang="ko-KR" altLang="en-US" sz="2000" dirty="0"/>
              <a:t>드라마</a:t>
            </a:r>
            <a:r>
              <a:rPr lang="en-US" altLang="ko-KR" sz="2000" dirty="0"/>
              <a:t>:</a:t>
            </a:r>
            <a:r>
              <a:rPr lang="ko-KR" altLang="en-US" sz="2000" dirty="0"/>
              <a:t>작가의 상상력을 연출이 가시적으로 구체화한 것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-</a:t>
            </a:r>
            <a:r>
              <a:rPr lang="ko-KR" altLang="en-US" sz="2000" dirty="0" err="1"/>
              <a:t>다큐</a:t>
            </a:r>
            <a:r>
              <a:rPr lang="en-US" altLang="ko-KR" sz="2000" dirty="0"/>
              <a:t>, </a:t>
            </a:r>
            <a:r>
              <a:rPr lang="ko-KR" altLang="en-US" sz="2000" dirty="0"/>
              <a:t>시사</a:t>
            </a:r>
            <a:r>
              <a:rPr lang="en-US" altLang="ko-KR" sz="2000" dirty="0"/>
              <a:t>:</a:t>
            </a:r>
            <a:r>
              <a:rPr lang="ko-KR" altLang="en-US" sz="2000" dirty="0"/>
              <a:t>현실에 바탕을 둔 것</a:t>
            </a:r>
            <a:r>
              <a:rPr lang="en-US" altLang="ko-KR" sz="2000" dirty="0"/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구성하는 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ko-KR" sz="2000" b="1" dirty="0"/>
              <a:t>③</a:t>
            </a:r>
            <a:r>
              <a:rPr lang="ko-KR" altLang="en-US" sz="2000" b="1" dirty="0"/>
              <a:t>리서치를 충실히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풍부하게 하라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리서치</a:t>
            </a:r>
            <a:r>
              <a:rPr lang="en-US" altLang="ko-KR" sz="2000" dirty="0"/>
              <a:t>: </a:t>
            </a:r>
            <a:r>
              <a:rPr lang="ko-KR" altLang="en-US" sz="2000" dirty="0"/>
              <a:t>인터넷을 통한 조사</a:t>
            </a:r>
            <a:r>
              <a:rPr lang="en-US" altLang="ko-KR" sz="2000" dirty="0"/>
              <a:t>, </a:t>
            </a:r>
            <a:r>
              <a:rPr lang="ko-KR" altLang="en-US" sz="2000" dirty="0"/>
              <a:t>전문가들을 만나는 것</a:t>
            </a:r>
            <a:r>
              <a:rPr lang="en-US" altLang="ko-KR" sz="2000" dirty="0"/>
              <a:t>, </a:t>
            </a:r>
            <a:r>
              <a:rPr lang="ko-KR" altLang="en-US" sz="2000" dirty="0"/>
              <a:t>연구 논문을 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    </a:t>
            </a:r>
            <a:r>
              <a:rPr lang="ko-KR" altLang="en-US" sz="2000" dirty="0"/>
              <a:t>충실히 살펴보는 것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*</a:t>
            </a:r>
            <a:r>
              <a:rPr lang="ko-KR" altLang="en-US" sz="2000" dirty="0"/>
              <a:t>연구 논문 </a:t>
            </a:r>
            <a:r>
              <a:rPr lang="en-US" altLang="ko-KR" sz="2000" dirty="0"/>
              <a:t>= </a:t>
            </a:r>
            <a:r>
              <a:rPr lang="ko-KR" altLang="en-US" sz="2000" dirty="0"/>
              <a:t>주제에 대한 찬성</a:t>
            </a:r>
            <a:r>
              <a:rPr lang="en-US" altLang="ko-KR" sz="2000" dirty="0"/>
              <a:t>, </a:t>
            </a:r>
            <a:r>
              <a:rPr lang="ko-KR" altLang="en-US" sz="2000" dirty="0"/>
              <a:t>반대</a:t>
            </a:r>
            <a:r>
              <a:rPr lang="en-US" altLang="ko-KR" sz="2000" dirty="0"/>
              <a:t>, </a:t>
            </a:r>
            <a:r>
              <a:rPr lang="ko-KR" altLang="en-US" sz="2000" dirty="0"/>
              <a:t>중립으로 분류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--- </a:t>
            </a:r>
            <a:r>
              <a:rPr lang="ko-KR" altLang="en-US" sz="2000" dirty="0"/>
              <a:t>여러 성향의 논문을 골고루 파악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</a:t>
            </a:r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    </a:t>
            </a:r>
            <a:r>
              <a:rPr lang="ko-KR" altLang="en-US" sz="2000" dirty="0"/>
              <a:t>제작하고자 하는 프로그램에 대한 찬성</a:t>
            </a:r>
            <a:r>
              <a:rPr lang="en-US" altLang="ko-KR" sz="2000" dirty="0"/>
              <a:t>, </a:t>
            </a:r>
            <a:r>
              <a:rPr lang="ko-KR" altLang="en-US" sz="2000" dirty="0"/>
              <a:t>반대를 정확히 파악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            </a:t>
            </a:r>
            <a:r>
              <a:rPr lang="ko-KR" altLang="en-US" sz="2000" b="1" dirty="0"/>
              <a:t>아직은 프로그램의 성향이나 방향이 정확이 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                                          </a:t>
            </a:r>
            <a:r>
              <a:rPr lang="ko-KR" altLang="en-US" sz="2000" b="1" dirty="0"/>
              <a:t>형성 되어 있지 않은 단계</a:t>
            </a:r>
            <a:endParaRPr lang="en-US" altLang="ko-KR" sz="2000" b="1" dirty="0"/>
          </a:p>
        </p:txBody>
      </p:sp>
      <p:sp>
        <p:nvSpPr>
          <p:cNvPr id="5" name="오른쪽 화살표 4"/>
          <p:cNvSpPr/>
          <p:nvPr/>
        </p:nvSpPr>
        <p:spPr>
          <a:xfrm>
            <a:off x="785786" y="3786190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2BC7B4C-3E81-C57D-F14D-C62CE0E393F7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목표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시청자에게 호의적인 이미지를 각인시켜 가급적 최대의 수용자를 확보하기 위하여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경쟁적 순서를 마련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 편성은 일종의 전투에 비교되기도 하는데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타 방송사와의 경쟁에서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우위를 점하기 위해서 각종 전술과 전략이 동원되며 궁극적으로 경쟁 방송사보다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많은 시청자를 확보하려는 것이 편성의 목표 중의 하나이기 때문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579" name="제목 1">
            <a:extLst>
              <a:ext uri="{FF2B5EF4-FFF2-40B4-BE49-F238E27FC236}">
                <a16:creationId xmlns:a16="http://schemas.microsoft.com/office/drawing/2014/main" id="{C4C04240-790D-0D7B-5477-E3EDDC26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96752"/>
            <a:ext cx="7992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④ 주요 내용을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묶어서</a:t>
            </a:r>
            <a:r>
              <a:rPr lang="en-US" altLang="ko-KR" sz="2000" b="1" dirty="0"/>
              <a:t>’ </a:t>
            </a:r>
            <a:r>
              <a:rPr lang="ko-KR" altLang="en-US" sz="2000" b="1" dirty="0"/>
              <a:t>간략히 순서를 정한다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전체의 흐름을 보기 위함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조그만 구성 요소는 생략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    =</a:t>
            </a:r>
            <a:r>
              <a:rPr lang="ko-KR" altLang="en-US" sz="2000" dirty="0"/>
              <a:t>전체 흐름을 왜곡 시킬 수 있다</a:t>
            </a:r>
            <a:r>
              <a:rPr lang="en-US" altLang="ko-KR" sz="2000" dirty="0"/>
              <a:t>.(P159 </a:t>
            </a:r>
            <a:r>
              <a:rPr lang="ko-KR" altLang="en-US" sz="2000" dirty="0"/>
              <a:t>표 참고</a:t>
            </a:r>
            <a:r>
              <a:rPr lang="en-US" altLang="ko-KR" sz="2000" dirty="0"/>
              <a:t>)</a:t>
            </a:r>
          </a:p>
          <a:p>
            <a:pPr>
              <a:lnSpc>
                <a:spcPct val="130000"/>
              </a:lnSpc>
            </a:pP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ko-KR" altLang="ko-KR" sz="2000" b="1" dirty="0"/>
              <a:t>⑤</a:t>
            </a:r>
            <a:r>
              <a:rPr lang="en-US" altLang="ko-KR" sz="2000" b="1" dirty="0"/>
              <a:t> A4 </a:t>
            </a:r>
            <a:r>
              <a:rPr lang="ko-KR" altLang="en-US" sz="2000" b="1" dirty="0"/>
              <a:t>한 장 이내의 스토리로 써라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ko-KR" altLang="en-US" sz="2000" dirty="0" err="1"/>
              <a:t>스토리텔링</a:t>
            </a:r>
            <a:r>
              <a:rPr lang="en-US" altLang="ko-KR" sz="2000" dirty="0"/>
              <a:t>(</a:t>
            </a:r>
            <a:r>
              <a:rPr lang="ko-KR" altLang="en-US" sz="2000" dirty="0"/>
              <a:t>이야기 구조</a:t>
            </a:r>
            <a:r>
              <a:rPr lang="en-US" altLang="ko-KR" sz="2000" dirty="0"/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sz="2000" dirty="0"/>
              <a:t>옛날이야기 구조로 구성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=</a:t>
            </a:r>
            <a:r>
              <a:rPr lang="ko-KR" altLang="en-US" sz="2000" dirty="0"/>
              <a:t>옛날 얘기를 들으며 가슴 졸이고</a:t>
            </a:r>
            <a:r>
              <a:rPr lang="en-US" altLang="ko-KR" sz="2000" dirty="0"/>
              <a:t>, </a:t>
            </a:r>
            <a:r>
              <a:rPr lang="ko-KR" altLang="en-US" sz="2000" dirty="0"/>
              <a:t>눈물 흘리던 기억으로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=</a:t>
            </a:r>
            <a:r>
              <a:rPr lang="ko-KR" altLang="en-US" sz="2000" dirty="0"/>
              <a:t>감동으로 남게</a:t>
            </a:r>
            <a:endParaRPr lang="en-US" altLang="ko-KR" sz="2000" dirty="0"/>
          </a:p>
          <a:p>
            <a:pPr>
              <a:lnSpc>
                <a:spcPct val="130000"/>
              </a:lnSpc>
            </a:pPr>
            <a:r>
              <a:rPr lang="en-US" altLang="ko-KR" sz="2000" dirty="0"/>
              <a:t>  =‘</a:t>
            </a:r>
            <a:r>
              <a:rPr lang="ko-KR" altLang="en-US" sz="2000" dirty="0"/>
              <a:t>아빠 다음은요</a:t>
            </a:r>
            <a:r>
              <a:rPr lang="en-US" altLang="ko-KR" sz="2000" dirty="0"/>
              <a:t>?’</a:t>
            </a:r>
            <a:r>
              <a:rPr lang="ko-KR" altLang="en-US" sz="2000" dirty="0"/>
              <a:t>라고 물을 때</a:t>
            </a:r>
            <a:endParaRPr lang="en-US" altLang="ko-KR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92205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dirty="0" err="1"/>
              <a:t>스토리텔링</a:t>
            </a:r>
            <a:endParaRPr lang="ko-KR" altLang="en-US" sz="2800" b="1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스토리를 연결성과 완결성을 가지고 이끌어 가는 것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- </a:t>
            </a:r>
            <a:r>
              <a:rPr lang="ko-KR" altLang="en-US" sz="2400" dirty="0"/>
              <a:t>스토리</a:t>
            </a:r>
            <a:r>
              <a:rPr lang="en-US" altLang="ko-KR" sz="2400" dirty="0"/>
              <a:t>: </a:t>
            </a:r>
            <a:r>
              <a:rPr lang="ko-KR" altLang="en-US" sz="2400" dirty="0"/>
              <a:t>방송의 내용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- </a:t>
            </a:r>
            <a:r>
              <a:rPr lang="ko-KR" altLang="en-US" sz="2400" dirty="0" err="1"/>
              <a:t>스토리텔링</a:t>
            </a:r>
            <a:r>
              <a:rPr lang="en-US" altLang="ko-KR" sz="2400" dirty="0"/>
              <a:t>: </a:t>
            </a:r>
            <a:r>
              <a:rPr lang="ko-KR" altLang="en-US" sz="2400" dirty="0"/>
              <a:t>구성의 방법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성공적인 </a:t>
            </a:r>
            <a:r>
              <a:rPr lang="ko-KR" altLang="en-US" sz="3000" dirty="0" err="1"/>
              <a:t>스토리텔링</a:t>
            </a:r>
            <a:r>
              <a:rPr lang="ko-KR" altLang="en-US" sz="3000" dirty="0"/>
              <a:t> 방법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992205"/>
            <a:ext cx="799288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/>
              <a:t>스토리</a:t>
            </a:r>
            <a:endParaRPr lang="en-US" altLang="ko-KR" sz="2400" b="1" dirty="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ko-KR" altLang="en-US" sz="2400" dirty="0"/>
              <a:t>조작된 내용이 아니라 독자나 시청자가 이해하기 쉽게 어떤 형식을 갖추어 제시하는 것</a:t>
            </a:r>
            <a:endParaRPr lang="en-US" altLang="ko-KR" sz="2400" dirty="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ko-KR" altLang="en-US" sz="2400" dirty="0"/>
              <a:t>형식의 문제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24" y="1087077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b="1" dirty="0"/>
              <a:t>&lt;</a:t>
            </a:r>
            <a:r>
              <a:rPr lang="ko-KR" altLang="en-US" sz="2400" b="1" dirty="0"/>
              <a:t>기승전결</a:t>
            </a:r>
            <a:r>
              <a:rPr lang="en-US" altLang="ko-KR" sz="2400" b="1" dirty="0"/>
              <a:t>&gt;</a:t>
            </a:r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起</a:t>
            </a:r>
            <a:r>
              <a:rPr lang="en-US" altLang="ko-KR" sz="2400" b="1" dirty="0"/>
              <a:t>): </a:t>
            </a:r>
            <a:r>
              <a:rPr lang="ko-KR" altLang="en-US" sz="2400" dirty="0"/>
              <a:t>이야기의 시작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승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承</a:t>
            </a:r>
            <a:r>
              <a:rPr lang="en-US" altLang="ko-KR" sz="2400" b="1" dirty="0"/>
              <a:t>): </a:t>
            </a:r>
            <a:r>
              <a:rPr lang="ko-KR" altLang="en-US" sz="2400" dirty="0"/>
              <a:t>이야기의 발전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등장 인물의 본격적 등장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시청자들의 </a:t>
            </a:r>
            <a:r>
              <a:rPr lang="ko-KR" altLang="en-US" sz="2400" dirty="0" err="1"/>
              <a:t>몰입감</a:t>
            </a:r>
            <a:r>
              <a:rPr lang="ko-KR" altLang="en-US" sz="2400" dirty="0"/>
              <a:t> 상승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전체 분량에서 가장 많은 부분 차지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轉</a:t>
            </a:r>
            <a:r>
              <a:rPr lang="en-US" altLang="ko-KR" sz="2400" b="1" dirty="0"/>
              <a:t>): </a:t>
            </a:r>
            <a:r>
              <a:rPr lang="ko-KR" altLang="en-US" sz="2400" dirty="0"/>
              <a:t>스토리 반전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지루함의 해소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b="1" dirty="0"/>
              <a:t>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結</a:t>
            </a:r>
            <a:r>
              <a:rPr lang="en-US" altLang="ko-KR" sz="2400" b="1" dirty="0"/>
              <a:t>): </a:t>
            </a:r>
            <a:r>
              <a:rPr lang="ko-KR" altLang="en-US" sz="2400" dirty="0"/>
              <a:t>갈등구조 해소</a:t>
            </a:r>
            <a:r>
              <a:rPr lang="en-US" altLang="ko-KR" sz="2400" dirty="0"/>
              <a:t>, </a:t>
            </a:r>
            <a:r>
              <a:rPr lang="ko-KR" altLang="en-US" sz="2400" dirty="0"/>
              <a:t>결론 도달</a:t>
            </a:r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ko-KR" altLang="en-US" sz="2400" dirty="0"/>
              <a:t>시청자의 호기심 해소</a:t>
            </a:r>
            <a:endParaRPr lang="en-US" altLang="ko-KR" sz="2400" dirty="0"/>
          </a:p>
        </p:txBody>
      </p:sp>
      <p:sp>
        <p:nvSpPr>
          <p:cNvPr id="6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/>
          <a:lstStyle/>
          <a:p>
            <a:r>
              <a:rPr lang="ko-KR" altLang="en-US" sz="3000" dirty="0"/>
              <a:t>효과적인 </a:t>
            </a:r>
            <a:r>
              <a:rPr lang="ko-KR" altLang="en-US" sz="3000" dirty="0" err="1"/>
              <a:t>스토리텔링</a:t>
            </a:r>
            <a:r>
              <a:rPr lang="ko-KR" altLang="en-US" sz="3000" dirty="0"/>
              <a:t> 방법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285852" y="1000108"/>
          <a:ext cx="7185292" cy="4643472"/>
        </p:xfrm>
        <a:graphic>
          <a:graphicData uri="http://schemas.openxmlformats.org/drawingml/2006/table">
            <a:tbl>
              <a:tblPr/>
              <a:tblGrid>
                <a:gridCol w="118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항 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내 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프로그램명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시청자가 관심을 끌만한 제목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전달하고자 하는 핵심이 잘 나타나야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방송 시기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기획한 프로그램과 적합한 시간대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제작 방식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스튜디오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/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현장녹화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구성방식이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</a:rPr>
                        <a:t> 포함</a:t>
                      </a:r>
                      <a:r>
                        <a:rPr lang="en-US" altLang="ko-KR" sz="1000" kern="0" spc="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방송 형식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생방송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녹음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녹화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일일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주간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월간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</a:rPr>
                        <a:t>특집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제작 기간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기획단계부터 방송이 종료 혹은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ON-AIR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되는</a:t>
                      </a:r>
                      <a:r>
                        <a:rPr lang="ko-KR" altLang="en-US" sz="1000" kern="0" spc="0" baseline="0" dirty="0">
                          <a:solidFill>
                            <a:srgbClr val="000000"/>
                          </a:solidFill>
                        </a:rPr>
                        <a:t> 시점까지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제 작 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방송사의 현실을 고려해서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기획 의도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공익성을 가미한 기획자의 생가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철학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제작 목표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공익성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+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경제성을 바탕으로 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연 출 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프로그램을 기획하고 연출하는 당사자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61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각 편 제목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제목에 맞춰서 소제목을 작성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</a:rPr>
                        <a:t>스토리텔링에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 맞춰서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</a:rPr>
                        <a:t>각 편의 제목의 연관성 또는 각 편의 독립성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00100" y="42860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▣ 기 획 서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>
            <a:extLst>
              <a:ext uri="{FF2B5EF4-FFF2-40B4-BE49-F238E27FC236}">
                <a16:creationId xmlns:a16="http://schemas.microsoft.com/office/drawing/2014/main" id="{F53ACD27-DB8A-A353-449B-01BDD7D103D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676400" y="4922838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0" cap="none" spc="0" normalizeH="0" baseline="0" noProof="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63794"/>
                    </a:gs>
                    <a:gs pos="100000">
                      <a:srgbClr val="009999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수고하셨습니다</a:t>
            </a:r>
            <a:r>
              <a:rPr kumimoji="1" lang="en-US" altLang="ko-KR" sz="3600" b="1" i="0" u="none" strike="noStrike" kern="10" cap="none" spc="0" normalizeH="0" baseline="0" noProof="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63794"/>
                    </a:gs>
                    <a:gs pos="100000">
                      <a:srgbClr val="009999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!</a:t>
            </a:r>
            <a:endParaRPr kumimoji="1" lang="ko-KR" altLang="en-US" sz="3600" b="1" i="0" u="none" strike="noStrike" kern="10" cap="none" spc="0" normalizeH="0" baseline="0" noProof="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63794"/>
                  </a:gs>
                  <a:gs pos="100000">
                    <a:srgbClr val="009999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2E9EC9-AF63-F1EB-9754-AA2377B92FF7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요건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첫째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편성은 궁극적으로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시청자의 생활주기와 프로그램이 일치하도록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둘째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시청취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습관이 형성되도록 편성전략을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세우고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셋째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수용자의 흐름을 통제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하고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넷째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제한된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자원을 극대화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하고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다섯째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가급적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최소비용으로방송매체가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가진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대중 </a:t>
            </a:r>
            <a:r>
              <a:rPr kumimoji="1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소구력을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개발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토록 해야 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편성과정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①편성방침의 결정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방송의 최고경영자에 의해 편성의 기본정책이 수립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②기본편성표 확정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편성방침에 의한 편성작업의 과정으로 프로그램의 결정 및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      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순서 배열 등 편성실무작업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③프로그램의 제작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기본편성표에 따른 제작과정으로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구체적 개별 프로그램이 제작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603" name="제목 1">
            <a:extLst>
              <a:ext uri="{FF2B5EF4-FFF2-40B4-BE49-F238E27FC236}">
                <a16:creationId xmlns:a16="http://schemas.microsoft.com/office/drawing/2014/main" id="{CDEB4ACD-41B5-0F19-D614-896C3584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255FC96-D50E-6D12-35F6-9B78ECE397B5}"/>
              </a:ext>
            </a:extLst>
          </p:cNvPr>
          <p:cNvSpPr/>
          <p:nvPr/>
        </p:nvSpPr>
        <p:spPr bwMode="auto">
          <a:xfrm>
            <a:off x="642938" y="1143000"/>
            <a:ext cx="7929562" cy="50720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편성전략의 변화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시청자로 하여금 흐름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(flow)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을 형성하여 채널을 이동하지 않도록 하는 것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프로그램간의 연결에서 나타나는 ‘인접효과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(adjacent effect)‘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가 근간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리모콘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(RCDs: Remote Control Devices)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은 시청자의 채널이동을 용이하게 함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하나의 프로그램이 종료되면 시청자는 여러 채널을 돌아다니다가 자신이 원하는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프로그램을 선택하는 현상이 발생하면서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인접효과가 점차 약화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전이효과 또는 전환의 가속화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(accelerate of transition)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라는 개념을 중심으로 한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이음새 없는 편성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(seamless programming)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1990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년대 말 미국을 중심으로 부상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-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리빙엔드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크레딧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콜드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스타트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전략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89395CC-4288-D231-5770-DBAB87FA4853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방송 프로그램의 분류기준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84482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600" dirty="0">
                <a:latin typeface="+mj-ea"/>
                <a:ea typeface="+mj-ea"/>
              </a:rPr>
              <a:t>편성상의 구분</a:t>
            </a:r>
            <a:endParaRPr lang="en-US" altLang="ko-KR" sz="36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600" dirty="0">
                <a:latin typeface="+mj-ea"/>
                <a:ea typeface="+mj-ea"/>
              </a:rPr>
              <a:t>포맷에 의한 분류</a:t>
            </a:r>
            <a:endParaRPr lang="en-US" altLang="ko-KR" sz="36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600" dirty="0">
                <a:latin typeface="+mj-ea"/>
                <a:ea typeface="+mj-ea"/>
              </a:rPr>
              <a:t>기능에 의한 분류</a:t>
            </a:r>
            <a:endParaRPr lang="en-US" altLang="ko-KR" sz="36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600" dirty="0">
                <a:latin typeface="+mj-ea"/>
                <a:ea typeface="+mj-ea"/>
              </a:rPr>
              <a:t>제작자 관점에서의 분류</a:t>
            </a:r>
            <a:endParaRPr lang="en-US" altLang="ko-KR" sz="36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600" dirty="0">
                <a:latin typeface="+mj-ea"/>
                <a:ea typeface="+mj-ea"/>
              </a:rPr>
              <a:t>제작 형태에 의한 분류</a:t>
            </a:r>
          </a:p>
        </p:txBody>
      </p:sp>
    </p:spTree>
    <p:extLst>
      <p:ext uri="{BB962C8B-B14F-4D97-AF65-F5344CB8AC3E}">
        <p14:creationId xmlns:p14="http://schemas.microsoft.com/office/powerpoint/2010/main" val="1979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b2004c003l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386</TotalTime>
  <Words>3766</Words>
  <Application>Microsoft Office PowerPoint</Application>
  <PresentationFormat>화면 슬라이드 쇼(4:3)</PresentationFormat>
  <Paragraphs>507</Paragraphs>
  <Slides>65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65</vt:i4>
      </vt:variant>
    </vt:vector>
  </HeadingPairs>
  <TitlesOfParts>
    <vt:vector size="82" baseType="lpstr">
      <vt:lpstr>굴림</vt:lpstr>
      <vt:lpstr>나눔고딕</vt:lpstr>
      <vt:lpstr>나눔고딕 ExtraBold</vt:lpstr>
      <vt:lpstr>돋움체</vt:lpstr>
      <vt:lpstr>맑은 고딕</vt:lpstr>
      <vt:lpstr>산돌고딕 L</vt:lpstr>
      <vt:lpstr>산돌고딕B</vt:lpstr>
      <vt:lpstr>함초롬바탕</vt:lpstr>
      <vt:lpstr>휴먼모음T</vt:lpstr>
      <vt:lpstr>Arial</vt:lpstr>
      <vt:lpstr>Impact</vt:lpstr>
      <vt:lpstr>Times New Roman</vt:lpstr>
      <vt:lpstr>Verdana</vt:lpstr>
      <vt:lpstr>Wingdings</vt:lpstr>
      <vt:lpstr>신문</vt:lpstr>
      <vt:lpstr>기본 디자인</vt:lpstr>
      <vt:lpstr>cdb2004c003l</vt:lpstr>
      <vt:lpstr>방송기획론 </vt:lpstr>
      <vt:lpstr>방송매체의 특성</vt:lpstr>
      <vt:lpstr>1. 방송프로그램의 개념과 분류</vt:lpstr>
      <vt:lpstr>1. 방송프로그램의 개념과 분류</vt:lpstr>
      <vt:lpstr>1. 방송프로그램의 개념과 분류</vt:lpstr>
      <vt:lpstr>2. 지상파 텔레비전방송 편성</vt:lpstr>
      <vt:lpstr>2. 지상파 텔레비전방송 편성</vt:lpstr>
      <vt:lpstr>PowerPoint 프레젠테이션</vt:lpstr>
      <vt:lpstr>2. 방송 프로그램의 분류기준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방송 프로그램의 기획 정의</vt:lpstr>
      <vt:lpstr>2. 방송 프로그램의 기획 회의</vt:lpstr>
      <vt:lpstr>4. 프로그램의 기획의 단계</vt:lpstr>
      <vt:lpstr>5. 프로그램의 기획의 체계화 과정</vt:lpstr>
      <vt:lpstr>6. 제작 기획서 작성 </vt:lpstr>
      <vt:lpstr>7. 프로그램 구성과 대본 작성</vt:lpstr>
      <vt:lpstr>방송기획이란?</vt:lpstr>
      <vt:lpstr>방송기획이란?</vt:lpstr>
      <vt:lpstr>방송기획의 요소</vt:lpstr>
      <vt:lpstr>방송기획의 요소</vt:lpstr>
      <vt:lpstr>방송기획의 요소</vt:lpstr>
      <vt:lpstr>방송기획안</vt:lpstr>
      <vt:lpstr>방송기획안</vt:lpstr>
      <vt:lpstr>방송기획안</vt:lpstr>
      <vt:lpstr>기획안의 채택 가능성</vt:lpstr>
      <vt:lpstr>기획안의 채택 가능성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방송 콘텐츠의 기획</vt:lpstr>
      <vt:lpstr>창의성이 생명이다</vt:lpstr>
      <vt:lpstr>PowerPoint 프레젠테이션</vt:lpstr>
      <vt:lpstr>PowerPoint 프레젠테이션</vt:lpstr>
      <vt:lpstr>현재 잘나가는 프로그램을 재창조하라</vt:lpstr>
      <vt:lpstr>PowerPoint 프레젠테이션</vt:lpstr>
      <vt:lpstr>PowerPoint 프레젠테이션</vt:lpstr>
      <vt:lpstr>하나를 깊이 파고들어 분석하라</vt:lpstr>
      <vt:lpstr>정답은 대형 서점에 있다</vt:lpstr>
      <vt:lpstr>기획은 창의적 틀짓기</vt:lpstr>
      <vt:lpstr>PD_프로그램 기획과 전체 책임자</vt:lpstr>
      <vt:lpstr>구성이란 무엇인가?</vt:lpstr>
      <vt:lpstr>구성이란 무엇인가?</vt:lpstr>
      <vt:lpstr>구성하는 법</vt:lpstr>
      <vt:lpstr>구성하는 법</vt:lpstr>
      <vt:lpstr>구성하는 법</vt:lpstr>
      <vt:lpstr>구성하는 법</vt:lpstr>
      <vt:lpstr>PowerPoint 프레젠테이션</vt:lpstr>
      <vt:lpstr>PowerPoint 프레젠테이션</vt:lpstr>
      <vt:lpstr>성공적인 스토리텔링 방법</vt:lpstr>
      <vt:lpstr>효과적인 스토리텔링 방법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35</cp:revision>
  <dcterms:created xsi:type="dcterms:W3CDTF">2012-01-03T02:46:39Z</dcterms:created>
  <dcterms:modified xsi:type="dcterms:W3CDTF">2023-06-06T13:45:31Z</dcterms:modified>
</cp:coreProperties>
</file>