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6" r:id="rId2"/>
    <p:sldMasterId id="2147483688" r:id="rId3"/>
  </p:sldMasterIdLst>
  <p:notesMasterIdLst>
    <p:notesMasterId r:id="rId69"/>
  </p:notesMasterIdLst>
  <p:sldIdLst>
    <p:sldId id="256" r:id="rId4"/>
    <p:sldId id="257" r:id="rId5"/>
    <p:sldId id="360" r:id="rId6"/>
    <p:sldId id="380" r:id="rId7"/>
    <p:sldId id="381" r:id="rId8"/>
    <p:sldId id="385" r:id="rId9"/>
    <p:sldId id="386" r:id="rId10"/>
    <p:sldId id="375" r:id="rId11"/>
    <p:sldId id="285" r:id="rId12"/>
    <p:sldId id="290" r:id="rId13"/>
    <p:sldId id="291" r:id="rId14"/>
    <p:sldId id="292" r:id="rId15"/>
    <p:sldId id="293" r:id="rId16"/>
    <p:sldId id="294" r:id="rId17"/>
    <p:sldId id="307" r:id="rId18"/>
    <p:sldId id="286" r:id="rId19"/>
    <p:sldId id="288" r:id="rId20"/>
    <p:sldId id="289" r:id="rId21"/>
    <p:sldId id="467" r:id="rId22"/>
    <p:sldId id="468" r:id="rId23"/>
    <p:sldId id="296" r:id="rId24"/>
    <p:sldId id="297" r:id="rId25"/>
    <p:sldId id="299" r:id="rId26"/>
    <p:sldId id="298" r:id="rId27"/>
    <p:sldId id="300" r:id="rId28"/>
    <p:sldId id="302" r:id="rId29"/>
    <p:sldId id="303" r:id="rId30"/>
    <p:sldId id="304" r:id="rId31"/>
    <p:sldId id="305" r:id="rId32"/>
    <p:sldId id="306" r:id="rId33"/>
    <p:sldId id="469" r:id="rId34"/>
    <p:sldId id="470" r:id="rId35"/>
    <p:sldId id="471" r:id="rId36"/>
    <p:sldId id="472" r:id="rId37"/>
    <p:sldId id="473" r:id="rId38"/>
    <p:sldId id="474" r:id="rId39"/>
    <p:sldId id="475" r:id="rId40"/>
    <p:sldId id="476" r:id="rId41"/>
    <p:sldId id="477" r:id="rId42"/>
    <p:sldId id="478" r:id="rId43"/>
    <p:sldId id="479" r:id="rId44"/>
    <p:sldId id="480" r:id="rId45"/>
    <p:sldId id="481" r:id="rId46"/>
    <p:sldId id="482" r:id="rId47"/>
    <p:sldId id="483" r:id="rId48"/>
    <p:sldId id="484" r:id="rId49"/>
    <p:sldId id="271" r:id="rId50"/>
    <p:sldId id="274" r:id="rId51"/>
    <p:sldId id="275" r:id="rId52"/>
    <p:sldId id="276" r:id="rId53"/>
    <p:sldId id="279" r:id="rId54"/>
    <p:sldId id="485" r:id="rId55"/>
    <p:sldId id="280" r:id="rId56"/>
    <p:sldId id="486" r:id="rId57"/>
    <p:sldId id="273" r:id="rId58"/>
    <p:sldId id="263" r:id="rId59"/>
    <p:sldId id="487" r:id="rId60"/>
    <p:sldId id="488" r:id="rId61"/>
    <p:sldId id="489" r:id="rId62"/>
    <p:sldId id="490" r:id="rId63"/>
    <p:sldId id="281" r:id="rId64"/>
    <p:sldId id="282" r:id="rId65"/>
    <p:sldId id="283" r:id="rId66"/>
    <p:sldId id="284" r:id="rId67"/>
    <p:sldId id="466" r:id="rId6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ABFCF23-3B69-468F-B69F-88F6DE6A72F2}" styleName="보통 스타일 1 - 강조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00A15C55-8517-42AA-B614-E9B94910E393}" styleName="보통 스타일 2 - 강조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D5ABB26-0587-4C30-8999-92F81FD0307C}" styleName="스타일 없음, 눈금 없음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1" d="100"/>
          <a:sy n="101" d="100"/>
        </p:scale>
        <p:origin x="1308" y="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79" d="100"/>
          <a:sy n="79" d="100"/>
        </p:scale>
        <p:origin x="-3198" y="-84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slide" Target="slides/slide47.xml"/><Relationship Id="rId55" Type="http://schemas.openxmlformats.org/officeDocument/2006/relationships/slide" Target="slides/slide52.xml"/><Relationship Id="rId63" Type="http://schemas.openxmlformats.org/officeDocument/2006/relationships/slide" Target="slides/slide60.xml"/><Relationship Id="rId68" Type="http://schemas.openxmlformats.org/officeDocument/2006/relationships/slide" Target="slides/slide65.xml"/><Relationship Id="rId7" Type="http://schemas.openxmlformats.org/officeDocument/2006/relationships/slide" Target="slides/slide4.xml"/><Relationship Id="rId71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9" Type="http://schemas.openxmlformats.org/officeDocument/2006/relationships/slide" Target="slides/slide26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slide" Target="slides/slide50.xml"/><Relationship Id="rId58" Type="http://schemas.openxmlformats.org/officeDocument/2006/relationships/slide" Target="slides/slide55.xml"/><Relationship Id="rId66" Type="http://schemas.openxmlformats.org/officeDocument/2006/relationships/slide" Target="slides/slide63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57" Type="http://schemas.openxmlformats.org/officeDocument/2006/relationships/slide" Target="slides/slide54.xml"/><Relationship Id="rId61" Type="http://schemas.openxmlformats.org/officeDocument/2006/relationships/slide" Target="slides/slide58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slide" Target="slides/slide49.xml"/><Relationship Id="rId60" Type="http://schemas.openxmlformats.org/officeDocument/2006/relationships/slide" Target="slides/slide57.xml"/><Relationship Id="rId65" Type="http://schemas.openxmlformats.org/officeDocument/2006/relationships/slide" Target="slides/slide62.xml"/><Relationship Id="rId73" Type="http://schemas.openxmlformats.org/officeDocument/2006/relationships/tableStyles" Target="tableStyle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56" Type="http://schemas.openxmlformats.org/officeDocument/2006/relationships/slide" Target="slides/slide53.xml"/><Relationship Id="rId64" Type="http://schemas.openxmlformats.org/officeDocument/2006/relationships/slide" Target="slides/slide61.xml"/><Relationship Id="rId69" Type="http://schemas.openxmlformats.org/officeDocument/2006/relationships/notesMaster" Target="notesMasters/notesMaster1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72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59" Type="http://schemas.openxmlformats.org/officeDocument/2006/relationships/slide" Target="slides/slide56.xml"/><Relationship Id="rId67" Type="http://schemas.openxmlformats.org/officeDocument/2006/relationships/slide" Target="slides/slide64.xml"/><Relationship Id="rId20" Type="http://schemas.openxmlformats.org/officeDocument/2006/relationships/slide" Target="slides/slide17.xml"/><Relationship Id="rId41" Type="http://schemas.openxmlformats.org/officeDocument/2006/relationships/slide" Target="slides/slide38.xml"/><Relationship Id="rId54" Type="http://schemas.openxmlformats.org/officeDocument/2006/relationships/slide" Target="slides/slide51.xml"/><Relationship Id="rId62" Type="http://schemas.openxmlformats.org/officeDocument/2006/relationships/slide" Target="slides/slide59.xml"/><Relationship Id="rId7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C61D92-49B8-47A8-A1C2-BB200D1B751C}" type="datetimeFigureOut">
              <a:rPr lang="ko-KR" altLang="en-US" smtClean="0"/>
              <a:pPr/>
              <a:t>2023-06-06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30D9D3A-0A9F-4A21-8639-00C893C31DC3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767518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86104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8E097B19-0EA3-678D-D166-FC5E9B2E7AB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04C6B5FD-06FD-37AE-544C-23D61A9D59E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D0BB6C52-8822-E97F-4E24-E2AA7643AEF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4C0BAA6-2FFC-44FE-A1DE-8D841B52BFF2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12642783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E211449D-4A61-3E82-1B99-53828CE7CC6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B22AB2C6-ABF7-3D84-0238-CE5F3912D9E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60C2AB09-CA18-D7FD-C9D8-0764170565D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DB6C1B2-0CD6-4AFC-9C96-984ABAA24D79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195652856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A1C1FDF-1337-E50B-726D-918C82A0E64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B5627E7-0D6A-6554-7627-5587DC10A60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156D4F4-9A20-2DEE-60F1-1E4F7FD2119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FCA65EA-FB80-4275-AE66-BB452C7B4055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61839702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ko-KR" altLang="en-US" noProof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3DDDB62-BA1C-64FE-362A-34CC128123D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5212B60-3C8F-99D6-867C-21098B5E325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F6E5ABB-2DB5-0864-DC5C-527A977F325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1B009B1-5DDA-414F-BDD9-6D69756E9CC9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246974930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6F15C6F4-7228-32DF-AD3B-F0509542797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35AD9BE6-234C-16DE-928C-AA2C0B1FB96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0B6D3922-9129-0251-BB03-7C7D5D37BB2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B84BE16-0C55-4E2A-8DEA-DCE0BEAC968B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302612842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E756C71A-140E-4693-F65B-805445C761A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B8CA6226-A9D7-EF5F-B552-C96F2FA7417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DE7D490F-6613-4989-3A72-78AECA4EFE7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78D0143-4501-415C-85E9-436A4D8244BF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199663003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8">
            <a:extLst>
              <a:ext uri="{FF2B5EF4-FFF2-40B4-BE49-F238E27FC236}">
                <a16:creationId xmlns:a16="http://schemas.microsoft.com/office/drawing/2014/main" id="{8A7C8CDB-6461-4F43-1DC4-B72B2F1A506E}"/>
              </a:ext>
            </a:extLst>
          </p:cNvPr>
          <p:cNvSpPr>
            <a:spLocks noChangeArrowheads="1"/>
          </p:cNvSpPr>
          <p:nvPr/>
        </p:nvSpPr>
        <p:spPr bwMode="ltGray">
          <a:xfrm>
            <a:off x="0" y="6572250"/>
            <a:ext cx="9144000" cy="285750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latinLnBrk="0">
              <a:defRPr/>
            </a:pPr>
            <a:endParaRPr kumimoji="0" lang="ko-KR" altLang="en-US"/>
          </a:p>
        </p:txBody>
      </p:sp>
      <p:pic>
        <p:nvPicPr>
          <p:cNvPr id="3" name="Picture 20">
            <a:extLst>
              <a:ext uri="{FF2B5EF4-FFF2-40B4-BE49-F238E27FC236}">
                <a16:creationId xmlns:a16="http://schemas.microsoft.com/office/drawing/2014/main" id="{C5D44F49-5AA0-258B-F9E7-D8DDABE79A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3500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 bwMode="gray">
          <a:xfrm>
            <a:off x="1371600" y="5072074"/>
            <a:ext cx="6553200" cy="5334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 sz="1800" b="1">
                <a:solidFill>
                  <a:schemeClr val="tx2"/>
                </a:solidFill>
                <a:latin typeface="Verdana" pitchFamily="34" charset="0"/>
              </a:defRPr>
            </a:lvl1pPr>
          </a:lstStyle>
          <a:p>
            <a:r>
              <a:rPr lang="ko-KR" altLang="en-US"/>
              <a:t>마스터 부제목 스타일 편집</a:t>
            </a:r>
            <a:endParaRPr lang="en-US" altLang="ko-KR"/>
          </a:p>
        </p:txBody>
      </p:sp>
      <p:sp>
        <p:nvSpPr>
          <p:cNvPr id="3093" name="Rectangle 21"/>
          <p:cNvSpPr>
            <a:spLocks noGrp="1" noChangeArrowheads="1"/>
          </p:cNvSpPr>
          <p:nvPr>
            <p:ph type="ctrTitle" sz="quarter"/>
          </p:nvPr>
        </p:nvSpPr>
        <p:spPr bwMode="gray">
          <a:xfrm>
            <a:off x="0" y="3501008"/>
            <a:ext cx="9144000" cy="720725"/>
          </a:xfrm>
          <a:gradFill rotWithShape="1">
            <a:gsLst>
              <a:gs pos="0">
                <a:schemeClr val="tx1">
                  <a:gamma/>
                  <a:shade val="46275"/>
                  <a:invGamma/>
                </a:schemeClr>
              </a:gs>
              <a:gs pos="50000">
                <a:schemeClr val="tx1"/>
              </a:gs>
              <a:gs pos="100000">
                <a:schemeClr val="tx1">
                  <a:gamma/>
                  <a:shade val="46275"/>
                  <a:invGamma/>
                </a:schemeClr>
              </a:gs>
            </a:gsLst>
            <a:lin ang="0" scaled="1"/>
          </a:gradFill>
        </p:spPr>
        <p:txBody>
          <a:bodyPr/>
          <a:lstStyle>
            <a:lvl1pPr>
              <a:defRPr sz="4000"/>
            </a:lvl1pPr>
          </a:lstStyle>
          <a:p>
            <a:r>
              <a:rPr lang="ko-KR" altLang="en-US"/>
              <a:t>마스터 제목 스타일 편집</a:t>
            </a:r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387961618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214282" y="222231"/>
            <a:ext cx="8458200" cy="563563"/>
          </a:xfrm>
        </p:spPr>
        <p:txBody>
          <a:bodyPr/>
          <a:lstStyle>
            <a:lvl1pPr algn="l">
              <a:defRPr>
                <a:latin typeface="휴먼모음T" pitchFamily="18" charset="-127"/>
                <a:ea typeface="휴먼모음T" pitchFamily="18" charset="-127"/>
              </a:defRPr>
            </a:lvl1pPr>
          </a:lstStyle>
          <a:p>
            <a:r>
              <a:rPr lang="ko-KR" altLang="en-US" dirty="0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슬라이드 번호 개체 틀 4">
            <a:extLst>
              <a:ext uri="{FF2B5EF4-FFF2-40B4-BE49-F238E27FC236}">
                <a16:creationId xmlns:a16="http://schemas.microsoft.com/office/drawing/2014/main" id="{0689118F-A73C-76C9-DF5C-45177E0441E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8367713" y="6537325"/>
            <a:ext cx="776287" cy="320675"/>
          </a:xfrm>
        </p:spPr>
        <p:txBody>
          <a:bodyPr/>
          <a:lstStyle>
            <a:lvl1pPr>
              <a:defRPr/>
            </a:lvl1pPr>
          </a:lstStyle>
          <a:p>
            <a:fld id="{B61593A2-900F-4A8A-872B-2C0C0AD98C7C}" type="slidenum">
              <a:rPr lang="en-US" altLang="ko-KR"/>
              <a:pPr/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39445236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슬라이드 번호 개체 틀 4">
            <a:extLst>
              <a:ext uri="{FF2B5EF4-FFF2-40B4-BE49-F238E27FC236}">
                <a16:creationId xmlns:a16="http://schemas.microsoft.com/office/drawing/2014/main" id="{D773F863-0B36-3B06-3CEB-C00757E9C65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9144000" y="6524625"/>
            <a:ext cx="2133600" cy="320675"/>
          </a:xfrm>
        </p:spPr>
        <p:txBody>
          <a:bodyPr/>
          <a:lstStyle>
            <a:lvl1pPr>
              <a:defRPr/>
            </a:lvl1pPr>
          </a:lstStyle>
          <a:p>
            <a:fld id="{037115C9-A6F3-4271-ABF4-2DCCD472C580}" type="slidenum">
              <a:rPr lang="en-US" altLang="ko-KR"/>
              <a:pPr/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71241791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152525"/>
            <a:ext cx="4038600" cy="52482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152525"/>
            <a:ext cx="4038600" cy="52482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슬라이드 번호 개체 틀 5">
            <a:extLst>
              <a:ext uri="{FF2B5EF4-FFF2-40B4-BE49-F238E27FC236}">
                <a16:creationId xmlns:a16="http://schemas.microsoft.com/office/drawing/2014/main" id="{665E9533-8C95-614D-8ED5-835DDBF1A6A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9144000" y="6524625"/>
            <a:ext cx="2133600" cy="320675"/>
          </a:xfrm>
        </p:spPr>
        <p:txBody>
          <a:bodyPr/>
          <a:lstStyle>
            <a:lvl1pPr>
              <a:defRPr/>
            </a:lvl1pPr>
          </a:lstStyle>
          <a:p>
            <a:fld id="{52B7A5AB-56E0-4800-8CC5-EC13D5A9F49C}" type="slidenum">
              <a:rPr lang="en-US" altLang="ko-KR"/>
              <a:pPr/>
              <a:t>‹#›</a:t>
            </a:fld>
            <a:endParaRPr lang="en-US" altLang="ko-KR"/>
          </a:p>
        </p:txBody>
      </p:sp>
      <p:sp>
        <p:nvSpPr>
          <p:cNvPr id="6" name="날짜 개체 틀 6">
            <a:extLst>
              <a:ext uri="{FF2B5EF4-FFF2-40B4-BE49-F238E27FC236}">
                <a16:creationId xmlns:a16="http://schemas.microsoft.com/office/drawing/2014/main" id="{706C6866-BC0E-3B87-9E8D-38A0DDFC8F19}"/>
              </a:ext>
            </a:extLst>
          </p:cNvPr>
          <p:cNvSpPr>
            <a:spLocks noGrp="1"/>
          </p:cNvSpPr>
          <p:nvPr>
            <p:ph type="dt" sz="half" idx="11"/>
          </p:nvPr>
        </p:nvSpPr>
        <p:spPr>
          <a:xfrm>
            <a:off x="14288" y="838200"/>
            <a:ext cx="8458200" cy="228600"/>
          </a:xfrm>
          <a:prstGeom prst="rect">
            <a:avLst/>
          </a:prstGeom>
        </p:spPr>
        <p:txBody>
          <a:bodyPr/>
          <a:lstStyle>
            <a:lvl1pPr latinLnBrk="0">
              <a:defRPr kumimoji="0">
                <a:latin typeface="Arial" charset="0"/>
                <a:ea typeface="+mn-ea"/>
              </a:defRPr>
            </a:lvl1pPr>
          </a:lstStyle>
          <a:p>
            <a:pPr>
              <a:defRPr/>
            </a:pPr>
            <a:r>
              <a:rPr lang="en-US" altLang="ko-KR"/>
              <a:t>www.themegallery.com</a:t>
            </a:r>
          </a:p>
        </p:txBody>
      </p:sp>
    </p:spTree>
    <p:extLst>
      <p:ext uri="{BB962C8B-B14F-4D97-AF65-F5344CB8AC3E}">
        <p14:creationId xmlns:p14="http://schemas.microsoft.com/office/powerpoint/2010/main" val="22192666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55576" y="1268760"/>
            <a:ext cx="3657600" cy="4608512"/>
          </a:xfrm>
        </p:spPr>
        <p:txBody>
          <a:bodyPr/>
          <a:lstStyle>
            <a:lvl1pPr>
              <a:defRPr sz="2800">
                <a:latin typeface="산돌고딕 L" pitchFamily="50" charset="-127"/>
                <a:ea typeface="산돌고딕 L" pitchFamily="50" charset="-127"/>
              </a:defRPr>
            </a:lvl1pPr>
            <a:lvl2pPr marL="320040" indent="0">
              <a:buNone/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dirty="0"/>
              <a:t>마스터 텍스트 스타일을 편집합니다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4008" y="1268760"/>
            <a:ext cx="3657600" cy="4608512"/>
          </a:xfrm>
        </p:spPr>
        <p:txBody>
          <a:bodyPr/>
          <a:lstStyle>
            <a:lvl1pPr>
              <a:defRPr sz="2800">
                <a:latin typeface="산돌고딕 L" pitchFamily="50" charset="-127"/>
                <a:ea typeface="산돌고딕 L" pitchFamily="50" charset="-127"/>
              </a:defRPr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dirty="0"/>
              <a:t>마스터 텍스트 스타일을 편집합니다</a:t>
            </a:r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755576" y="404664"/>
            <a:ext cx="7560840" cy="792088"/>
          </a:xfrm>
          <a:prstGeom prst="rect">
            <a:avLst/>
          </a:prstGeom>
        </p:spPr>
        <p:txBody>
          <a:bodyPr/>
          <a:lstStyle/>
          <a:p>
            <a:r>
              <a:rPr lang="ko-KR" altLang="en-US" dirty="0"/>
              <a:t>마스터 제목 스타일 편집</a:t>
            </a:r>
            <a:endParaRPr lang="en-US" dirty="0"/>
          </a:p>
        </p:txBody>
      </p:sp>
      <p:sp>
        <p:nvSpPr>
          <p:cNvPr id="9" name="Footer Placeholder 4"/>
          <p:cNvSpPr txBox="1">
            <a:spLocks/>
          </p:cNvSpPr>
          <p:nvPr userDrawn="1"/>
        </p:nvSpPr>
        <p:spPr>
          <a:xfrm>
            <a:off x="755576" y="6237312"/>
            <a:ext cx="755904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600" b="1" kern="1200">
                <a:solidFill>
                  <a:schemeClr val="tx2">
                    <a:lumMod val="90000"/>
                    <a:lumOff val="10000"/>
                  </a:schemeClr>
                </a:solidFill>
                <a:latin typeface="맑은 고딕" pitchFamily="50" charset="-127"/>
                <a:ea typeface="맑은 고딕" pitchFamily="50" charset="-127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ko-KR" altLang="en-US" dirty="0"/>
              <a:t>방송기획제작의 기초</a:t>
            </a:r>
            <a:r>
              <a:rPr lang="en-US" altLang="ko-KR" dirty="0"/>
              <a:t>(</a:t>
            </a:r>
            <a:r>
              <a:rPr lang="ko-KR" altLang="en-US" dirty="0"/>
              <a:t>개정판</a:t>
            </a:r>
            <a:r>
              <a:rPr lang="en-US" altLang="ko-KR" dirty="0"/>
              <a:t>) | 1</a:t>
            </a:r>
            <a:r>
              <a:rPr lang="ko-KR" altLang="en-US" dirty="0"/>
              <a:t>장 다매체</a:t>
            </a:r>
            <a:r>
              <a:rPr lang="en-US" altLang="ko-KR" dirty="0"/>
              <a:t>·</a:t>
            </a:r>
            <a:r>
              <a:rPr lang="ko-KR" altLang="en-US" dirty="0"/>
              <a:t>다채널 시대의 방송 제작환경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7" name="슬라이드 번호 개체 틀 7">
            <a:extLst>
              <a:ext uri="{FF2B5EF4-FFF2-40B4-BE49-F238E27FC236}">
                <a16:creationId xmlns:a16="http://schemas.microsoft.com/office/drawing/2014/main" id="{D3A44092-F25B-3BA3-D4D5-575EA0A085E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9144000" y="6524625"/>
            <a:ext cx="2133600" cy="320675"/>
          </a:xfrm>
        </p:spPr>
        <p:txBody>
          <a:bodyPr/>
          <a:lstStyle>
            <a:lvl1pPr>
              <a:defRPr/>
            </a:lvl1pPr>
          </a:lstStyle>
          <a:p>
            <a:fld id="{28AE90C3-3292-4472-B6C4-918E75141B1E}" type="slidenum">
              <a:rPr lang="en-US" altLang="ko-KR"/>
              <a:pPr/>
              <a:t>‹#›</a:t>
            </a:fld>
            <a:endParaRPr lang="en-US" altLang="ko-KR"/>
          </a:p>
        </p:txBody>
      </p:sp>
      <p:sp>
        <p:nvSpPr>
          <p:cNvPr id="8" name="날짜 개체 틀 8">
            <a:extLst>
              <a:ext uri="{FF2B5EF4-FFF2-40B4-BE49-F238E27FC236}">
                <a16:creationId xmlns:a16="http://schemas.microsoft.com/office/drawing/2014/main" id="{3748A2BA-A2C4-A279-0A1C-E88EE4734758}"/>
              </a:ext>
            </a:extLst>
          </p:cNvPr>
          <p:cNvSpPr>
            <a:spLocks noGrp="1"/>
          </p:cNvSpPr>
          <p:nvPr>
            <p:ph type="dt" sz="half" idx="11"/>
          </p:nvPr>
        </p:nvSpPr>
        <p:spPr>
          <a:xfrm>
            <a:off x="14288" y="838200"/>
            <a:ext cx="8458200" cy="228600"/>
          </a:xfrm>
          <a:prstGeom prst="rect">
            <a:avLst/>
          </a:prstGeom>
        </p:spPr>
        <p:txBody>
          <a:bodyPr/>
          <a:lstStyle>
            <a:lvl1pPr latinLnBrk="0">
              <a:defRPr kumimoji="0">
                <a:latin typeface="Arial" charset="0"/>
                <a:ea typeface="+mn-ea"/>
              </a:defRPr>
            </a:lvl1pPr>
          </a:lstStyle>
          <a:p>
            <a:pPr>
              <a:defRPr/>
            </a:pPr>
            <a:r>
              <a:rPr lang="en-US" altLang="ko-KR"/>
              <a:t>www.themegallery.com</a:t>
            </a:r>
          </a:p>
        </p:txBody>
      </p:sp>
    </p:spTree>
    <p:extLst>
      <p:ext uri="{BB962C8B-B14F-4D97-AF65-F5344CB8AC3E}">
        <p14:creationId xmlns:p14="http://schemas.microsoft.com/office/powerpoint/2010/main" val="167111663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슬라이드 번호 개체 틀 3">
            <a:extLst>
              <a:ext uri="{FF2B5EF4-FFF2-40B4-BE49-F238E27FC236}">
                <a16:creationId xmlns:a16="http://schemas.microsoft.com/office/drawing/2014/main" id="{9909CF33-C584-C1A9-1B88-C50DB42739A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9144000" y="6524625"/>
            <a:ext cx="2133600" cy="320675"/>
          </a:xfrm>
        </p:spPr>
        <p:txBody>
          <a:bodyPr/>
          <a:lstStyle>
            <a:lvl1pPr>
              <a:defRPr/>
            </a:lvl1pPr>
          </a:lstStyle>
          <a:p>
            <a:fld id="{4C608F16-2481-49EB-8E79-F5E1D68FEE05}" type="slidenum">
              <a:rPr lang="en-US" altLang="ko-KR"/>
              <a:pPr/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187081168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2">
            <a:extLst>
              <a:ext uri="{FF2B5EF4-FFF2-40B4-BE49-F238E27FC236}">
                <a16:creationId xmlns:a16="http://schemas.microsoft.com/office/drawing/2014/main" id="{354A61DB-90A9-9070-0A29-3780B275E6B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9144000" y="6524625"/>
            <a:ext cx="2133600" cy="320675"/>
          </a:xfrm>
        </p:spPr>
        <p:txBody>
          <a:bodyPr/>
          <a:lstStyle>
            <a:lvl1pPr>
              <a:defRPr/>
            </a:lvl1pPr>
          </a:lstStyle>
          <a:p>
            <a:fld id="{CF46520B-CCE7-4534-A342-0D8776A1F039}" type="slidenum">
              <a:rPr lang="en-US" altLang="ko-KR"/>
              <a:pPr/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18561359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B7908683-5449-A98F-D327-6885602ABB9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5867400" y="6461125"/>
            <a:ext cx="2895600" cy="320675"/>
          </a:xfrm>
          <a:prstGeom prst="rect">
            <a:avLst/>
          </a:prstGeom>
        </p:spPr>
        <p:txBody>
          <a:bodyPr/>
          <a:lstStyle>
            <a:lvl1pPr latinLnBrk="0">
              <a:defRPr kumimoji="0">
                <a:latin typeface="Arial" charset="0"/>
                <a:ea typeface="+mn-ea"/>
              </a:defRPr>
            </a:lvl1pPr>
          </a:lstStyle>
          <a:p>
            <a:pPr>
              <a:defRPr/>
            </a:pPr>
            <a:r>
              <a:rPr lang="en-US" altLang="ko-KR"/>
              <a:t>Company Logo</a:t>
            </a:r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7C9D5E7D-8C75-5B29-01E0-57995A5D8479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9144000" y="6524625"/>
            <a:ext cx="2133600" cy="320675"/>
          </a:xfrm>
        </p:spPr>
        <p:txBody>
          <a:bodyPr/>
          <a:lstStyle>
            <a:lvl1pPr>
              <a:defRPr/>
            </a:lvl1pPr>
          </a:lstStyle>
          <a:p>
            <a:fld id="{2E09B719-0543-4FC1-9E62-0F95341693CE}" type="slidenum">
              <a:rPr lang="en-US" altLang="ko-KR"/>
              <a:pPr/>
              <a:t>‹#›</a:t>
            </a:fld>
            <a:endParaRPr lang="en-US" altLang="ko-KR"/>
          </a:p>
        </p:txBody>
      </p:sp>
      <p:sp>
        <p:nvSpPr>
          <p:cNvPr id="7" name="날짜 개체 틀 6">
            <a:extLst>
              <a:ext uri="{FF2B5EF4-FFF2-40B4-BE49-F238E27FC236}">
                <a16:creationId xmlns:a16="http://schemas.microsoft.com/office/drawing/2014/main" id="{C26E46E5-6840-3AE4-6D62-D28281CA77B5}"/>
              </a:ext>
            </a:extLst>
          </p:cNvPr>
          <p:cNvSpPr>
            <a:spLocks noGrp="1"/>
          </p:cNvSpPr>
          <p:nvPr>
            <p:ph type="dt" sz="half" idx="12"/>
          </p:nvPr>
        </p:nvSpPr>
        <p:spPr>
          <a:xfrm>
            <a:off x="14288" y="838200"/>
            <a:ext cx="8458200" cy="228600"/>
          </a:xfrm>
          <a:prstGeom prst="rect">
            <a:avLst/>
          </a:prstGeom>
        </p:spPr>
        <p:txBody>
          <a:bodyPr/>
          <a:lstStyle>
            <a:lvl1pPr latinLnBrk="0">
              <a:defRPr kumimoji="0">
                <a:latin typeface="Arial" charset="0"/>
                <a:ea typeface="+mn-ea"/>
              </a:defRPr>
            </a:lvl1pPr>
          </a:lstStyle>
          <a:p>
            <a:pPr>
              <a:defRPr/>
            </a:pPr>
            <a:r>
              <a:rPr lang="en-US" altLang="ko-KR"/>
              <a:t>www.themegallery.com</a:t>
            </a:r>
          </a:p>
        </p:txBody>
      </p:sp>
    </p:spTree>
    <p:extLst>
      <p:ext uri="{BB962C8B-B14F-4D97-AF65-F5344CB8AC3E}">
        <p14:creationId xmlns:p14="http://schemas.microsoft.com/office/powerpoint/2010/main" val="77857165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ko-KR" altLang="en-US" noProof="0"/>
              <a:t>그림을 추가하려면 아이콘을 클릭하십시오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8A00EE84-838C-44B8-E72C-978D8C5FE403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5867400" y="6461125"/>
            <a:ext cx="2895600" cy="320675"/>
          </a:xfrm>
          <a:prstGeom prst="rect">
            <a:avLst/>
          </a:prstGeom>
        </p:spPr>
        <p:txBody>
          <a:bodyPr/>
          <a:lstStyle>
            <a:lvl1pPr latinLnBrk="0">
              <a:defRPr kumimoji="0">
                <a:latin typeface="Arial" charset="0"/>
                <a:ea typeface="+mn-ea"/>
              </a:defRPr>
            </a:lvl1pPr>
          </a:lstStyle>
          <a:p>
            <a:pPr>
              <a:defRPr/>
            </a:pPr>
            <a:r>
              <a:rPr lang="en-US" altLang="ko-KR"/>
              <a:t>Company Logo</a:t>
            </a:r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CE3948A6-2E4C-9CD5-F84B-AED80DB91650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9144000" y="6524625"/>
            <a:ext cx="2133600" cy="320675"/>
          </a:xfrm>
        </p:spPr>
        <p:txBody>
          <a:bodyPr/>
          <a:lstStyle>
            <a:lvl1pPr>
              <a:defRPr/>
            </a:lvl1pPr>
          </a:lstStyle>
          <a:p>
            <a:fld id="{165DE52C-15DA-432D-A5EC-6616C903BCDE}" type="slidenum">
              <a:rPr lang="en-US" altLang="ko-KR"/>
              <a:pPr/>
              <a:t>‹#›</a:t>
            </a:fld>
            <a:endParaRPr lang="en-US" altLang="ko-KR"/>
          </a:p>
        </p:txBody>
      </p:sp>
      <p:sp>
        <p:nvSpPr>
          <p:cNvPr id="7" name="날짜 개체 틀 6">
            <a:extLst>
              <a:ext uri="{FF2B5EF4-FFF2-40B4-BE49-F238E27FC236}">
                <a16:creationId xmlns:a16="http://schemas.microsoft.com/office/drawing/2014/main" id="{6920A876-8945-6D8C-3AA1-BB8D036877FC}"/>
              </a:ext>
            </a:extLst>
          </p:cNvPr>
          <p:cNvSpPr>
            <a:spLocks noGrp="1"/>
          </p:cNvSpPr>
          <p:nvPr>
            <p:ph type="dt" sz="half" idx="12"/>
          </p:nvPr>
        </p:nvSpPr>
        <p:spPr>
          <a:xfrm>
            <a:off x="14288" y="838200"/>
            <a:ext cx="8458200" cy="228600"/>
          </a:xfrm>
          <a:prstGeom prst="rect">
            <a:avLst/>
          </a:prstGeom>
        </p:spPr>
        <p:txBody>
          <a:bodyPr/>
          <a:lstStyle>
            <a:lvl1pPr latinLnBrk="0">
              <a:defRPr kumimoji="0">
                <a:latin typeface="Arial" charset="0"/>
                <a:ea typeface="+mn-ea"/>
              </a:defRPr>
            </a:lvl1pPr>
          </a:lstStyle>
          <a:p>
            <a:pPr>
              <a:defRPr/>
            </a:pPr>
            <a:r>
              <a:rPr lang="en-US" altLang="ko-KR"/>
              <a:t>www.themegallery.com</a:t>
            </a:r>
          </a:p>
        </p:txBody>
      </p:sp>
    </p:spTree>
    <p:extLst>
      <p:ext uri="{BB962C8B-B14F-4D97-AF65-F5344CB8AC3E}">
        <p14:creationId xmlns:p14="http://schemas.microsoft.com/office/powerpoint/2010/main" val="226988285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AAC4C883-7179-FB39-13D7-7601F93D697E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5867400" y="6461125"/>
            <a:ext cx="2895600" cy="320675"/>
          </a:xfrm>
          <a:prstGeom prst="rect">
            <a:avLst/>
          </a:prstGeom>
        </p:spPr>
        <p:txBody>
          <a:bodyPr/>
          <a:lstStyle>
            <a:lvl1pPr latinLnBrk="0">
              <a:defRPr kumimoji="0">
                <a:latin typeface="Arial" charset="0"/>
                <a:ea typeface="+mn-ea"/>
              </a:defRPr>
            </a:lvl1pPr>
          </a:lstStyle>
          <a:p>
            <a:pPr>
              <a:defRPr/>
            </a:pPr>
            <a:r>
              <a:rPr lang="en-US" altLang="ko-KR"/>
              <a:t>Company Logo</a:t>
            </a:r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5D9CD090-7143-695F-0191-24661B19A65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9144000" y="6524625"/>
            <a:ext cx="2133600" cy="320675"/>
          </a:xfrm>
        </p:spPr>
        <p:txBody>
          <a:bodyPr/>
          <a:lstStyle>
            <a:lvl1pPr>
              <a:defRPr/>
            </a:lvl1pPr>
          </a:lstStyle>
          <a:p>
            <a:fld id="{BE6BF6F3-A12F-404C-AF9D-CAE5BA6845E6}" type="slidenum">
              <a:rPr lang="en-US" altLang="ko-KR"/>
              <a:pPr/>
              <a:t>‹#›</a:t>
            </a:fld>
            <a:endParaRPr lang="en-US" altLang="ko-KR"/>
          </a:p>
        </p:txBody>
      </p:sp>
      <p:sp>
        <p:nvSpPr>
          <p:cNvPr id="6" name="날짜 개체 틀 5">
            <a:extLst>
              <a:ext uri="{FF2B5EF4-FFF2-40B4-BE49-F238E27FC236}">
                <a16:creationId xmlns:a16="http://schemas.microsoft.com/office/drawing/2014/main" id="{0F9454AB-9578-69E1-E571-6B941AB1F2F0}"/>
              </a:ext>
            </a:extLst>
          </p:cNvPr>
          <p:cNvSpPr>
            <a:spLocks noGrp="1"/>
          </p:cNvSpPr>
          <p:nvPr>
            <p:ph type="dt" sz="half" idx="12"/>
          </p:nvPr>
        </p:nvSpPr>
        <p:spPr>
          <a:xfrm>
            <a:off x="14288" y="838200"/>
            <a:ext cx="8458200" cy="228600"/>
          </a:xfrm>
          <a:prstGeom prst="rect">
            <a:avLst/>
          </a:prstGeom>
        </p:spPr>
        <p:txBody>
          <a:bodyPr/>
          <a:lstStyle>
            <a:lvl1pPr latinLnBrk="0">
              <a:defRPr kumimoji="0">
                <a:latin typeface="Arial" charset="0"/>
                <a:ea typeface="+mn-ea"/>
              </a:defRPr>
            </a:lvl1pPr>
          </a:lstStyle>
          <a:p>
            <a:pPr>
              <a:defRPr/>
            </a:pPr>
            <a:r>
              <a:rPr lang="en-US" altLang="ko-KR"/>
              <a:t>www.themegallery.com</a:t>
            </a:r>
          </a:p>
        </p:txBody>
      </p:sp>
    </p:spTree>
    <p:extLst>
      <p:ext uri="{BB962C8B-B14F-4D97-AF65-F5344CB8AC3E}">
        <p14:creationId xmlns:p14="http://schemas.microsoft.com/office/powerpoint/2010/main" val="17459368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48450" y="152400"/>
            <a:ext cx="2114550" cy="6248400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304800" y="152400"/>
            <a:ext cx="6191250" cy="6248400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EEEAB2D0-0902-D9AA-4CFF-030B16F73B3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5867400" y="6461125"/>
            <a:ext cx="2895600" cy="320675"/>
          </a:xfrm>
          <a:prstGeom prst="rect">
            <a:avLst/>
          </a:prstGeom>
        </p:spPr>
        <p:txBody>
          <a:bodyPr/>
          <a:lstStyle>
            <a:lvl1pPr latinLnBrk="0">
              <a:defRPr kumimoji="0">
                <a:latin typeface="Arial" charset="0"/>
                <a:ea typeface="+mn-ea"/>
              </a:defRPr>
            </a:lvl1pPr>
          </a:lstStyle>
          <a:p>
            <a:pPr>
              <a:defRPr/>
            </a:pPr>
            <a:r>
              <a:rPr lang="en-US" altLang="ko-KR"/>
              <a:t>Company Logo</a:t>
            </a:r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B0AA6B18-CDC4-4D86-B5D0-2A1387D81920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9144000" y="6524625"/>
            <a:ext cx="2133600" cy="320675"/>
          </a:xfrm>
        </p:spPr>
        <p:txBody>
          <a:bodyPr/>
          <a:lstStyle>
            <a:lvl1pPr>
              <a:defRPr/>
            </a:lvl1pPr>
          </a:lstStyle>
          <a:p>
            <a:fld id="{2EDCDBC7-9E25-4D00-B58C-21C927E11978}" type="slidenum">
              <a:rPr lang="en-US" altLang="ko-KR"/>
              <a:pPr/>
              <a:t>‹#›</a:t>
            </a:fld>
            <a:endParaRPr lang="en-US" altLang="ko-KR"/>
          </a:p>
        </p:txBody>
      </p:sp>
      <p:sp>
        <p:nvSpPr>
          <p:cNvPr id="6" name="날짜 개체 틀 5">
            <a:extLst>
              <a:ext uri="{FF2B5EF4-FFF2-40B4-BE49-F238E27FC236}">
                <a16:creationId xmlns:a16="http://schemas.microsoft.com/office/drawing/2014/main" id="{12DF782F-B689-C4DC-D822-C3F50874E8B0}"/>
              </a:ext>
            </a:extLst>
          </p:cNvPr>
          <p:cNvSpPr>
            <a:spLocks noGrp="1"/>
          </p:cNvSpPr>
          <p:nvPr>
            <p:ph type="dt" sz="half" idx="12"/>
          </p:nvPr>
        </p:nvSpPr>
        <p:spPr>
          <a:xfrm>
            <a:off x="14288" y="838200"/>
            <a:ext cx="8458200" cy="228600"/>
          </a:xfrm>
          <a:prstGeom prst="rect">
            <a:avLst/>
          </a:prstGeom>
        </p:spPr>
        <p:txBody>
          <a:bodyPr/>
          <a:lstStyle>
            <a:lvl1pPr latinLnBrk="0">
              <a:defRPr kumimoji="0">
                <a:latin typeface="Arial" charset="0"/>
                <a:ea typeface="+mn-ea"/>
              </a:defRPr>
            </a:lvl1pPr>
          </a:lstStyle>
          <a:p>
            <a:pPr>
              <a:defRPr/>
            </a:pPr>
            <a:r>
              <a:rPr lang="en-US" altLang="ko-KR"/>
              <a:t>www.themegallery.com</a:t>
            </a:r>
          </a:p>
        </p:txBody>
      </p:sp>
    </p:spTree>
    <p:extLst>
      <p:ext uri="{BB962C8B-B14F-4D97-AF65-F5344CB8AC3E}">
        <p14:creationId xmlns:p14="http://schemas.microsoft.com/office/powerpoint/2010/main" val="362519689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제목 및 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304800" y="152400"/>
            <a:ext cx="8458200" cy="563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표 개체 틀 2"/>
          <p:cNvSpPr>
            <a:spLocks noGrp="1"/>
          </p:cNvSpPr>
          <p:nvPr>
            <p:ph type="tbl" idx="1"/>
          </p:nvPr>
        </p:nvSpPr>
        <p:spPr>
          <a:xfrm>
            <a:off x="457200" y="1152525"/>
            <a:ext cx="8229600" cy="5248275"/>
          </a:xfrm>
        </p:spPr>
        <p:txBody>
          <a:bodyPr/>
          <a:lstStyle/>
          <a:p>
            <a:pPr lvl="0"/>
            <a:r>
              <a:rPr lang="ko-KR" altLang="en-US" noProof="0"/>
              <a:t>표를 추가하려면 아이콘을 클릭하십시오</a:t>
            </a:r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7241A856-92BF-D4B8-A8AA-30BE4D21EA2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5867400" y="6461125"/>
            <a:ext cx="2895600" cy="320675"/>
          </a:xfrm>
          <a:prstGeom prst="rect">
            <a:avLst/>
          </a:prstGeom>
        </p:spPr>
        <p:txBody>
          <a:bodyPr/>
          <a:lstStyle>
            <a:lvl1pPr latinLnBrk="0">
              <a:defRPr kumimoji="0">
                <a:latin typeface="Arial" charset="0"/>
                <a:ea typeface="+mn-ea"/>
              </a:defRPr>
            </a:lvl1pPr>
          </a:lstStyle>
          <a:p>
            <a:pPr>
              <a:defRPr/>
            </a:pPr>
            <a:r>
              <a:rPr lang="en-US" altLang="ko-KR"/>
              <a:t>Company Logo</a:t>
            </a:r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F45A2777-0F80-1ABE-5649-650E12FCCA5F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3505200" y="6461125"/>
            <a:ext cx="2133600" cy="320675"/>
          </a:xfrm>
        </p:spPr>
        <p:txBody>
          <a:bodyPr/>
          <a:lstStyle>
            <a:lvl1pPr>
              <a:defRPr/>
            </a:lvl1pPr>
          </a:lstStyle>
          <a:p>
            <a:fld id="{2B3811D2-71CD-442F-83BA-3516F6AD6B33}" type="slidenum">
              <a:rPr lang="en-US" altLang="ko-KR"/>
              <a:pPr/>
              <a:t>‹#›</a:t>
            </a:fld>
            <a:endParaRPr lang="en-US" altLang="ko-KR"/>
          </a:p>
        </p:txBody>
      </p:sp>
      <p:sp>
        <p:nvSpPr>
          <p:cNvPr id="6" name="날짜 개체 틀 5">
            <a:extLst>
              <a:ext uri="{FF2B5EF4-FFF2-40B4-BE49-F238E27FC236}">
                <a16:creationId xmlns:a16="http://schemas.microsoft.com/office/drawing/2014/main" id="{6FC98DA9-554C-BE8E-8108-E81E009F1134}"/>
              </a:ext>
            </a:extLst>
          </p:cNvPr>
          <p:cNvSpPr>
            <a:spLocks noGrp="1"/>
          </p:cNvSpPr>
          <p:nvPr>
            <p:ph type="dt" sz="half" idx="12"/>
          </p:nvPr>
        </p:nvSpPr>
        <p:spPr>
          <a:xfrm>
            <a:off x="14288" y="838200"/>
            <a:ext cx="8458200" cy="228600"/>
          </a:xfrm>
          <a:prstGeom prst="rect">
            <a:avLst/>
          </a:prstGeom>
        </p:spPr>
        <p:txBody>
          <a:bodyPr/>
          <a:lstStyle>
            <a:lvl1pPr latinLnBrk="0">
              <a:defRPr kumimoji="0">
                <a:latin typeface="Arial" charset="0"/>
                <a:ea typeface="+mn-ea"/>
              </a:defRPr>
            </a:lvl1pPr>
          </a:lstStyle>
          <a:p>
            <a:pPr>
              <a:defRPr/>
            </a:pPr>
            <a:r>
              <a:rPr lang="en-US" altLang="ko-KR"/>
              <a:t>www.themegallery.com</a:t>
            </a:r>
          </a:p>
        </p:txBody>
      </p:sp>
    </p:spTree>
    <p:extLst>
      <p:ext uri="{BB962C8B-B14F-4D97-AF65-F5344CB8AC3E}">
        <p14:creationId xmlns:p14="http://schemas.microsoft.com/office/powerpoint/2010/main" val="182008867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0"/>
          </p:nvPr>
        </p:nvSpPr>
        <p:spPr>
          <a:xfrm>
            <a:off x="701675" y="6239378"/>
            <a:ext cx="7559041" cy="365125"/>
          </a:xfrm>
        </p:spPr>
        <p:txBody>
          <a:bodyPr/>
          <a:lstStyle>
            <a:lvl1pPr algn="r">
              <a:defRPr/>
            </a:lvl1pPr>
          </a:lstStyle>
          <a:p>
            <a:r>
              <a:rPr lang="ko-KR" altLang="en-US" dirty="0"/>
              <a:t>방송기획제작의 기초</a:t>
            </a:r>
            <a:r>
              <a:rPr lang="en-US" altLang="ko-KR" dirty="0"/>
              <a:t>(</a:t>
            </a:r>
            <a:r>
              <a:rPr lang="ko-KR" altLang="en-US" dirty="0"/>
              <a:t>개정판</a:t>
            </a:r>
            <a:r>
              <a:rPr lang="en-US" altLang="ko-KR" dirty="0"/>
              <a:t>) | 1</a:t>
            </a:r>
            <a:r>
              <a:rPr lang="ko-KR" altLang="en-US" dirty="0"/>
              <a:t>장 다매체</a:t>
            </a:r>
            <a:r>
              <a:rPr lang="en-US" altLang="ko-KR" dirty="0"/>
              <a:t>·</a:t>
            </a:r>
            <a:r>
              <a:rPr lang="ko-KR" altLang="en-US" dirty="0"/>
              <a:t>다채널 시대의 방송 제작환경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11"/>
          </p:nvPr>
        </p:nvSpPr>
        <p:spPr>
          <a:xfrm>
            <a:off x="755576" y="1196752"/>
            <a:ext cx="7489825" cy="4751387"/>
          </a:xfrm>
        </p:spPr>
        <p:txBody>
          <a:bodyPr/>
          <a:lstStyle/>
          <a:p>
            <a:pPr lvl="0"/>
            <a:r>
              <a:rPr lang="ko-KR" altLang="en-US" dirty="0"/>
              <a:t>마스터 텍스트 스타일을 편집합니다</a:t>
            </a:r>
          </a:p>
        </p:txBody>
      </p:sp>
    </p:spTree>
    <p:extLst>
      <p:ext uri="{BB962C8B-B14F-4D97-AF65-F5344CB8AC3E}">
        <p14:creationId xmlns:p14="http://schemas.microsoft.com/office/powerpoint/2010/main" val="27518514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5_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제목 8"/>
          <p:cNvSpPr>
            <a:spLocks noGrp="1"/>
          </p:cNvSpPr>
          <p:nvPr>
            <p:ph type="title" hasCustomPrompt="1"/>
          </p:nvPr>
        </p:nvSpPr>
        <p:spPr>
          <a:xfrm>
            <a:off x="914400" y="260648"/>
            <a:ext cx="8229600" cy="413196"/>
          </a:xfrm>
        </p:spPr>
        <p:txBody>
          <a:bodyPr>
            <a:noAutofit/>
          </a:bodyPr>
          <a:lstStyle>
            <a:lvl1pPr algn="r">
              <a:defRPr lang="ko-KR" altLang="en-US" sz="2000" b="1" kern="1200" dirty="0"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6200000" scaled="1"/>
                  <a:tileRect/>
                </a:gradFill>
                <a:latin typeface="나눔고딕 ExtraBold" pitchFamily="50" charset="-127"/>
                <a:ea typeface="나눔고딕 ExtraBold" pitchFamily="50" charset="-127"/>
                <a:cs typeface="나눔고딕 ExtraBold" pitchFamily="50" charset="-127"/>
              </a:defRPr>
            </a:lvl1pPr>
          </a:lstStyle>
          <a:p>
            <a:r>
              <a:rPr lang="ko-KR" altLang="en-US" dirty="0"/>
              <a:t>소제목 스타일 편집</a:t>
            </a:r>
          </a:p>
        </p:txBody>
      </p:sp>
      <p:cxnSp>
        <p:nvCxnSpPr>
          <p:cNvPr id="5" name="직선 연결선 4"/>
          <p:cNvCxnSpPr/>
          <p:nvPr userDrawn="1"/>
        </p:nvCxnSpPr>
        <p:spPr>
          <a:xfrm>
            <a:off x="1259632" y="729272"/>
            <a:ext cx="7776928" cy="0"/>
          </a:xfrm>
          <a:prstGeom prst="line">
            <a:avLst/>
          </a:prstGeom>
          <a:ln w="3175">
            <a:solidFill>
              <a:schemeClr val="bg1">
                <a:lumMod val="7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04621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5301208"/>
            <a:ext cx="7485456" cy="870992"/>
          </a:xfrm>
          <a:prstGeom prst="rect">
            <a:avLst/>
          </a:prstGeom>
        </p:spPr>
        <p:txBody>
          <a:bodyPr anchor="b">
            <a:normAutofit/>
          </a:bodyPr>
          <a:lstStyle>
            <a:lvl1pPr algn="ctr">
              <a:defRPr sz="4400" b="0"/>
            </a:lvl1pPr>
          </a:lstStyle>
          <a:p>
            <a:r>
              <a:rPr lang="ko-KR" altLang="en-US" dirty="0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ko-KR" altLang="en-US"/>
              <a:t>그림을 추가하려면 아이콘을 클릭하십시오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17240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dirty="0"/>
              <a:t>마스터 텍스트 스타일을 편집합니다</a:t>
            </a:r>
          </a:p>
        </p:txBody>
      </p:sp>
      <p:sp>
        <p:nvSpPr>
          <p:cNvPr id="8" name="Footer Placeholder 4"/>
          <p:cNvSpPr txBox="1">
            <a:spLocks/>
          </p:cNvSpPr>
          <p:nvPr userDrawn="1"/>
        </p:nvSpPr>
        <p:spPr>
          <a:xfrm>
            <a:off x="755576" y="6237312"/>
            <a:ext cx="755904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600" b="1" kern="1200">
                <a:solidFill>
                  <a:schemeClr val="tx2">
                    <a:lumMod val="90000"/>
                    <a:lumOff val="10000"/>
                  </a:schemeClr>
                </a:solidFill>
                <a:latin typeface="맑은 고딕" pitchFamily="50" charset="-127"/>
                <a:ea typeface="맑은 고딕" pitchFamily="50" charset="-127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ko-KR" altLang="en-US" dirty="0"/>
              <a:t>방송기획제작의 기초</a:t>
            </a:r>
            <a:r>
              <a:rPr lang="en-US" altLang="ko-KR" dirty="0"/>
              <a:t>(</a:t>
            </a:r>
            <a:r>
              <a:rPr lang="ko-KR" altLang="en-US" dirty="0"/>
              <a:t>개정판</a:t>
            </a:r>
            <a:r>
              <a:rPr lang="en-US" altLang="ko-KR" dirty="0"/>
              <a:t>) | 1</a:t>
            </a:r>
            <a:r>
              <a:rPr lang="ko-KR" altLang="en-US" dirty="0"/>
              <a:t>장 다매체</a:t>
            </a:r>
            <a:r>
              <a:rPr lang="en-US" altLang="ko-KR" dirty="0"/>
              <a:t>·</a:t>
            </a:r>
            <a:r>
              <a:rPr lang="ko-KR" altLang="en-US" dirty="0"/>
              <a:t>다채널 시대의 방송 제작환경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0"/>
          </p:nvPr>
        </p:nvSpPr>
        <p:spPr>
          <a:xfrm>
            <a:off x="701675" y="6239378"/>
            <a:ext cx="7559041" cy="365125"/>
          </a:xfrm>
        </p:spPr>
        <p:txBody>
          <a:bodyPr/>
          <a:lstStyle>
            <a:lvl1pPr algn="r">
              <a:defRPr/>
            </a:lvl1pPr>
          </a:lstStyle>
          <a:p>
            <a:r>
              <a:rPr lang="ko-KR" altLang="en-US" dirty="0"/>
              <a:t>방송기획제작의 기초</a:t>
            </a:r>
            <a:r>
              <a:rPr lang="en-US" altLang="ko-KR" dirty="0"/>
              <a:t>(</a:t>
            </a:r>
            <a:r>
              <a:rPr lang="ko-KR" altLang="en-US" dirty="0"/>
              <a:t>개정판</a:t>
            </a:r>
            <a:r>
              <a:rPr lang="en-US" altLang="ko-KR" dirty="0"/>
              <a:t>) | 1</a:t>
            </a:r>
            <a:r>
              <a:rPr lang="ko-KR" altLang="en-US" dirty="0"/>
              <a:t>장 다매체</a:t>
            </a:r>
            <a:r>
              <a:rPr lang="en-US" altLang="ko-KR" dirty="0"/>
              <a:t>·</a:t>
            </a:r>
            <a:r>
              <a:rPr lang="ko-KR" altLang="en-US" dirty="0"/>
              <a:t>다채널 시대의 방송 제작환경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11"/>
          </p:nvPr>
        </p:nvSpPr>
        <p:spPr>
          <a:xfrm>
            <a:off x="755576" y="1196752"/>
            <a:ext cx="7489825" cy="4751387"/>
          </a:xfrm>
        </p:spPr>
        <p:txBody>
          <a:bodyPr/>
          <a:lstStyle/>
          <a:p>
            <a:pPr lvl="0"/>
            <a:r>
              <a:rPr lang="ko-KR" altLang="en-US" dirty="0"/>
              <a:t>마스터 텍스트 스타일을 편집합니다</a:t>
            </a:r>
          </a:p>
        </p:txBody>
      </p:sp>
    </p:spTree>
    <p:extLst>
      <p:ext uri="{BB962C8B-B14F-4D97-AF65-F5344CB8AC3E}">
        <p14:creationId xmlns:p14="http://schemas.microsoft.com/office/powerpoint/2010/main" val="24878283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클릭하여 마스터 부제목 스타일 편집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0F768AB0-07DD-0B3B-3C64-C39A7C618EA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F1CFAA4E-C030-68AE-E87B-ECBD2F0E512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8653D59A-51DF-9496-C469-CD19CD505E2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DDA5888-1B07-4637-B42C-DD5223BE610D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33229777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98E41A45-63AA-F4A2-A28F-51479EBE33C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00BDF360-42C9-781E-3D84-3B3C115342A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655B8EF3-9A5A-042F-5288-E545D5A6DBF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3B713F4-95A6-4E4C-85D1-9B8D68DEE1EE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28048397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4C4CEB0C-39F0-3C16-A2A6-9D52A7E92ED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862AFD81-1443-BAE7-6CE8-6BA8B99728C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CC5ADEF2-6C7E-3848-872F-5AF7048B570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8A4930-1E31-4856-91E8-9C02338A3D1F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26463816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BB7560E-C22F-D25F-6ED4-97BCFD957FF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C919AB6-5E3E-9647-779D-FD6FD3264FC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86D7A7F-210B-60F9-2089-FB4FCB177DF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FEEF659-3075-4AED-8276-53F3F2F3C998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42493650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2C54BA64-F98E-E893-E1D8-98BB940615C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00622E3B-0A39-87C0-8562-22D27FAF059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CB28ECCF-A03C-3FDA-AB9B-9EF349AFAB9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3CED301-250E-4139-AFB5-66956D3C9E9B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8962526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.xml"/><Relationship Id="rId3" Type="http://schemas.openxmlformats.org/officeDocument/2006/relationships/slideLayout" Target="../slideLayouts/slideLayout7.xml"/><Relationship Id="rId7" Type="http://schemas.openxmlformats.org/officeDocument/2006/relationships/slideLayout" Target="../slideLayouts/slideLayout11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6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5.xml"/><Relationship Id="rId5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4.xml"/><Relationship Id="rId4" Type="http://schemas.openxmlformats.org/officeDocument/2006/relationships/slideLayout" Target="../slideLayouts/slideLayout8.xml"/><Relationship Id="rId9" Type="http://schemas.openxmlformats.org/officeDocument/2006/relationships/slideLayout" Target="../slideLayouts/slideLayout13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3.xml"/><Relationship Id="rId13" Type="http://schemas.openxmlformats.org/officeDocument/2006/relationships/slideLayout" Target="../slideLayouts/slideLayout28.xml"/><Relationship Id="rId3" Type="http://schemas.openxmlformats.org/officeDocument/2006/relationships/slideLayout" Target="../slideLayouts/slideLayout18.xml"/><Relationship Id="rId7" Type="http://schemas.openxmlformats.org/officeDocument/2006/relationships/slideLayout" Target="../slideLayouts/slideLayout22.xml"/><Relationship Id="rId12" Type="http://schemas.openxmlformats.org/officeDocument/2006/relationships/slideLayout" Target="../slideLayouts/slideLayout27.xml"/><Relationship Id="rId2" Type="http://schemas.openxmlformats.org/officeDocument/2006/relationships/slideLayout" Target="../slideLayouts/slideLayout17.xml"/><Relationship Id="rId1" Type="http://schemas.openxmlformats.org/officeDocument/2006/relationships/slideLayout" Target="../slideLayouts/slideLayout16.xml"/><Relationship Id="rId6" Type="http://schemas.openxmlformats.org/officeDocument/2006/relationships/slideLayout" Target="../slideLayouts/slideLayout21.xml"/><Relationship Id="rId11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0.xml"/><Relationship Id="rId15" Type="http://schemas.openxmlformats.org/officeDocument/2006/relationships/theme" Target="../theme/theme3.xml"/><Relationship Id="rId10" Type="http://schemas.openxmlformats.org/officeDocument/2006/relationships/slideLayout" Target="../slideLayouts/slideLayout25.xml"/><Relationship Id="rId4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4.xml"/><Relationship Id="rId14" Type="http://schemas.openxmlformats.org/officeDocument/2006/relationships/slideLayout" Target="../slideLayouts/slideLayout2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77240" y="1196752"/>
            <a:ext cx="7543800" cy="4989164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ko-KR" altLang="en-US" dirty="0"/>
              <a:t>마스터 텍스트 스타일을 편집합니다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6"/>
            <a:ext cx="755904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 b="1">
                <a:solidFill>
                  <a:schemeClr val="tx2">
                    <a:lumMod val="90000"/>
                    <a:lumOff val="10000"/>
                  </a:schemeClr>
                </a:solidFill>
                <a:latin typeface="맑은 고딕" pitchFamily="50" charset="-127"/>
                <a:ea typeface="맑은 고딕" pitchFamily="50" charset="-127"/>
              </a:defRPr>
            </a:lvl1pPr>
          </a:lstStyle>
          <a:p>
            <a:r>
              <a:rPr lang="ko-KR" altLang="en-US" dirty="0"/>
              <a:t>방송기획제작의 기초</a:t>
            </a:r>
            <a:r>
              <a:rPr lang="en-US" altLang="ko-KR" dirty="0"/>
              <a:t>(</a:t>
            </a:r>
            <a:r>
              <a:rPr lang="ko-KR" altLang="en-US" dirty="0"/>
              <a:t>개정판</a:t>
            </a:r>
            <a:r>
              <a:rPr lang="en-US" altLang="ko-KR" dirty="0"/>
              <a:t>) | 1</a:t>
            </a:r>
            <a:r>
              <a:rPr lang="ko-KR" altLang="en-US" dirty="0"/>
              <a:t>장 다매체</a:t>
            </a:r>
            <a:r>
              <a:rPr lang="en-US" altLang="ko-KR" dirty="0"/>
              <a:t>·</a:t>
            </a:r>
            <a:r>
              <a:rPr lang="ko-KR" altLang="en-US" dirty="0"/>
              <a:t>다채널 시대의 방송 제작환경</a:t>
            </a:r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itle Placeholder 1"/>
          <p:cNvSpPr>
            <a:spLocks noGrp="1"/>
          </p:cNvSpPr>
          <p:nvPr>
            <p:ph type="title"/>
          </p:nvPr>
        </p:nvSpPr>
        <p:spPr>
          <a:xfrm>
            <a:off x="767766" y="381000"/>
            <a:ext cx="7553273" cy="743744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ko-KR" altLang="en-US" dirty="0"/>
              <a:t>마스터 제목 스타일 편집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4" r:id="rId2"/>
    <p:sldLayoutId id="2147483669" r:id="rId3"/>
    <p:sldLayoutId id="2147483670" r:id="rId4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 dt="0"/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latinLnBrk="1" hangingPunct="1">
        <a:defRPr>
          <a:solidFill>
            <a:schemeClr val="tx2"/>
          </a:solidFill>
        </a:defRPr>
      </a:lvl2pPr>
      <a:lvl3pPr eaLnBrk="1" latinLnBrk="1" hangingPunct="1">
        <a:defRPr>
          <a:solidFill>
            <a:schemeClr val="tx2"/>
          </a:solidFill>
        </a:defRPr>
      </a:lvl3pPr>
      <a:lvl4pPr eaLnBrk="1" latinLnBrk="1" hangingPunct="1">
        <a:defRPr>
          <a:solidFill>
            <a:schemeClr val="tx2"/>
          </a:solidFill>
        </a:defRPr>
      </a:lvl4pPr>
      <a:lvl5pPr eaLnBrk="1" latinLnBrk="1" hangingPunct="1">
        <a:defRPr>
          <a:solidFill>
            <a:schemeClr val="tx2"/>
          </a:solidFill>
        </a:defRPr>
      </a:lvl5pPr>
      <a:lvl6pPr eaLnBrk="1" latinLnBrk="1" hangingPunct="1">
        <a:defRPr>
          <a:solidFill>
            <a:schemeClr val="tx2"/>
          </a:solidFill>
        </a:defRPr>
      </a:lvl6pPr>
      <a:lvl7pPr eaLnBrk="1" latinLnBrk="1" hangingPunct="1">
        <a:defRPr>
          <a:solidFill>
            <a:schemeClr val="tx2"/>
          </a:solidFill>
        </a:defRPr>
      </a:lvl7pPr>
      <a:lvl8pPr eaLnBrk="1" latinLnBrk="1" hangingPunct="1">
        <a:defRPr>
          <a:solidFill>
            <a:schemeClr val="tx2"/>
          </a:solidFill>
        </a:defRPr>
      </a:lvl8pPr>
      <a:lvl9pPr eaLnBrk="1" latin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1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800" kern="1200">
          <a:solidFill>
            <a:schemeClr val="tx2"/>
          </a:solidFill>
          <a:latin typeface="산돌고딕 L" pitchFamily="50" charset="-127"/>
          <a:ea typeface="산돌고딕 L" pitchFamily="50" charset="-127"/>
          <a:cs typeface="+mn-cs"/>
        </a:defRPr>
      </a:lvl1pPr>
      <a:lvl2pPr marL="594360" indent="-274320" algn="l" defTabSz="914400" rtl="0" eaLnBrk="1" latinLnBrk="1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1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1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1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1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1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1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1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FD1D6DCC-54C8-B0D9-7A6A-EB9F683D295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/>
              <a:t>마스터 제목 스타일 편집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00DE2D8C-50F8-1AD4-30C0-69541467340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0BBA4BF6-6795-C35F-E873-71E75944AD71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latinLnBrk="1" hangingPunct="1">
              <a:defRPr sz="1400"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0C587036-8F42-4397-5751-77CECFF10CE9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latinLnBrk="1" hangingPunct="1">
              <a:defRPr sz="1400"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1C1B1661-5249-6919-487E-2D6EB359658C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latinLnBrk="1" hangingPunct="1">
              <a:defRPr sz="1400"/>
            </a:lvl1pPr>
          </a:lstStyle>
          <a:p>
            <a:pPr>
              <a:defRPr/>
            </a:pPr>
            <a:fld id="{903AFB28-98F0-41F3-A0D8-C3FD69211199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505964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  <p:sldLayoutId id="2147483678" r:id="rId2"/>
    <p:sldLayoutId id="2147483679" r:id="rId3"/>
    <p:sldLayoutId id="2147483680" r:id="rId4"/>
    <p:sldLayoutId id="2147483681" r:id="rId5"/>
    <p:sldLayoutId id="2147483682" r:id="rId6"/>
    <p:sldLayoutId id="2147483683" r:id="rId7"/>
    <p:sldLayoutId id="2147483684" r:id="rId8"/>
    <p:sldLayoutId id="2147483685" r:id="rId9"/>
    <p:sldLayoutId id="2147483686" r:id="rId10"/>
    <p:sldLayoutId id="2147483687" r:id="rId11"/>
  </p:sldLayoutIdLst>
  <p:txStyles>
    <p:titleStyle>
      <a:lvl1pPr algn="ctr" rtl="0" eaLnBrk="0" fontAlgn="base" latinLnBrk="1" hangingPunct="0">
        <a:spcBef>
          <a:spcPct val="0"/>
        </a:spcBef>
        <a:spcAft>
          <a:spcPct val="0"/>
        </a:spcAft>
        <a:defRPr kumimoji="1"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latinLnBrk="1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anose="020B0600000101010101" pitchFamily="50" charset="-127"/>
          <a:ea typeface="굴림" panose="020B0600000101010101" pitchFamily="50" charset="-127"/>
        </a:defRPr>
      </a:lvl2pPr>
      <a:lvl3pPr algn="ctr" rtl="0" eaLnBrk="0" fontAlgn="base" latinLnBrk="1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anose="020B0600000101010101" pitchFamily="50" charset="-127"/>
          <a:ea typeface="굴림" panose="020B0600000101010101" pitchFamily="50" charset="-127"/>
        </a:defRPr>
      </a:lvl3pPr>
      <a:lvl4pPr algn="ctr" rtl="0" eaLnBrk="0" fontAlgn="base" latinLnBrk="1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anose="020B0600000101010101" pitchFamily="50" charset="-127"/>
          <a:ea typeface="굴림" panose="020B0600000101010101" pitchFamily="50" charset="-127"/>
        </a:defRPr>
      </a:lvl4pPr>
      <a:lvl5pPr algn="ctr" rtl="0" eaLnBrk="0" fontAlgn="base" latinLnBrk="1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anose="020B0600000101010101" pitchFamily="50" charset="-127"/>
          <a:ea typeface="굴림" panose="020B0600000101010101" pitchFamily="50" charset="-127"/>
        </a:defRPr>
      </a:lvl5pPr>
      <a:lvl6pPr marL="457200"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anose="020B0600000101010101" pitchFamily="50" charset="-127"/>
          <a:ea typeface="굴림" panose="020B0600000101010101" pitchFamily="50" charset="-127"/>
        </a:defRPr>
      </a:lvl6pPr>
      <a:lvl7pPr marL="914400"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anose="020B0600000101010101" pitchFamily="50" charset="-127"/>
          <a:ea typeface="굴림" panose="020B0600000101010101" pitchFamily="50" charset="-127"/>
        </a:defRPr>
      </a:lvl7pPr>
      <a:lvl8pPr marL="1371600"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anose="020B0600000101010101" pitchFamily="50" charset="-127"/>
          <a:ea typeface="굴림" panose="020B0600000101010101" pitchFamily="50" charset="-127"/>
        </a:defRPr>
      </a:lvl8pPr>
      <a:lvl9pPr marL="1828800"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anose="020B0600000101010101" pitchFamily="50" charset="-127"/>
          <a:ea typeface="굴림" panose="020B0600000101010101" pitchFamily="50" charset="-127"/>
        </a:defRPr>
      </a:lvl9pPr>
    </p:titleStyle>
    <p:bodyStyle>
      <a:lvl1pPr marL="342900" indent="-342900" algn="l" rtl="0" eaLnBrk="0" fontAlgn="base" latinLnBrk="1" hangingPunct="0">
        <a:spcBef>
          <a:spcPct val="20000"/>
        </a:spcBef>
        <a:spcAft>
          <a:spcPct val="0"/>
        </a:spcAft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latinLnBrk="1" hangingPunct="0">
        <a:spcBef>
          <a:spcPct val="20000"/>
        </a:spcBef>
        <a:spcAft>
          <a:spcPct val="0"/>
        </a:spcAft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latinLnBrk="1" hangingPunct="0">
        <a:spcBef>
          <a:spcPct val="20000"/>
        </a:spcBef>
        <a:spcAft>
          <a:spcPct val="0"/>
        </a:spcAft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latinLnBrk="1" hangingPunct="0">
        <a:spcBef>
          <a:spcPct val="20000"/>
        </a:spcBef>
        <a:spcAft>
          <a:spcPct val="0"/>
        </a:spcAft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latinLnBrk="1" hangingPunct="0">
        <a:spcBef>
          <a:spcPct val="20000"/>
        </a:spcBef>
        <a:spcAft>
          <a:spcPct val="0"/>
        </a:spcAft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9" name="Rectangle 15">
            <a:extLst>
              <a:ext uri="{FF2B5EF4-FFF2-40B4-BE49-F238E27FC236}">
                <a16:creationId xmlns:a16="http://schemas.microsoft.com/office/drawing/2014/main" id="{7B90C907-59D5-52D7-D3D1-D37DDED4C776}"/>
              </a:ext>
            </a:extLst>
          </p:cNvPr>
          <p:cNvSpPr>
            <a:spLocks noChangeArrowheads="1"/>
          </p:cNvSpPr>
          <p:nvPr/>
        </p:nvSpPr>
        <p:spPr bwMode="ltGray">
          <a:xfrm>
            <a:off x="0" y="0"/>
            <a:ext cx="9144000" cy="836613"/>
          </a:xfrm>
          <a:prstGeom prst="rect">
            <a:avLst/>
          </a:prstGeom>
          <a:gradFill rotWithShape="1">
            <a:gsLst>
              <a:gs pos="0">
                <a:schemeClr val="tx1">
                  <a:gamma/>
                  <a:shade val="46275"/>
                  <a:invGamma/>
                </a:schemeClr>
              </a:gs>
              <a:gs pos="50000">
                <a:schemeClr val="tx1"/>
              </a:gs>
              <a:gs pos="100000">
                <a:schemeClr val="tx1">
                  <a:gamma/>
                  <a:shade val="46275"/>
                  <a:invGamma/>
                </a:schemeClr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latinLnBrk="0">
              <a:defRPr/>
            </a:pPr>
            <a:endParaRPr kumimoji="0" lang="ko-KR" altLang="en-US">
              <a:latin typeface="Arial" charset="0"/>
            </a:endParaRP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12D52524-AF5B-549B-660A-E4B94CC0802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152525"/>
            <a:ext cx="8229600" cy="5248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altLang="ko-KR"/>
          </a:p>
        </p:txBody>
      </p:sp>
      <p:sp>
        <p:nvSpPr>
          <p:cNvPr id="1028" name="Rectangle 2">
            <a:extLst>
              <a:ext uri="{FF2B5EF4-FFF2-40B4-BE49-F238E27FC236}">
                <a16:creationId xmlns:a16="http://schemas.microsoft.com/office/drawing/2014/main" id="{6C731DB1-A8BF-CD00-21CD-5C7FD1709CF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white">
          <a:xfrm>
            <a:off x="304800" y="152400"/>
            <a:ext cx="8458200" cy="563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/>
              <a:t>마스터 제목 스타일 편집</a:t>
            </a:r>
            <a:endParaRPr lang="en-US" altLang="ko-KR"/>
          </a:p>
        </p:txBody>
      </p:sp>
      <p:sp>
        <p:nvSpPr>
          <p:cNvPr id="1029" name="Text Box 16">
            <a:extLst>
              <a:ext uri="{FF2B5EF4-FFF2-40B4-BE49-F238E27FC236}">
                <a16:creationId xmlns:a16="http://schemas.microsoft.com/office/drawing/2014/main" id="{EC4712F4-24B2-FA3E-3BEC-138FDD31397C}"/>
              </a:ext>
            </a:extLst>
          </p:cNvPr>
          <p:cNvSpPr txBox="1">
            <a:spLocks noChangeArrowheads="1"/>
          </p:cNvSpPr>
          <p:nvPr/>
        </p:nvSpPr>
        <p:spPr bwMode="gray">
          <a:xfrm>
            <a:off x="0" y="838200"/>
            <a:ext cx="9144000" cy="24447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9pPr>
          </a:lstStyle>
          <a:p>
            <a:pPr eaLnBrk="1" latinLnBrk="0" hangingPunct="1">
              <a:spcBef>
                <a:spcPct val="50000"/>
              </a:spcBef>
              <a:defRPr/>
            </a:pPr>
            <a:endParaRPr kumimoji="0" lang="ko-KR" altLang="ko-KR" sz="1000" b="1">
              <a:solidFill>
                <a:schemeClr val="bg1"/>
              </a:solidFill>
              <a:latin typeface="Verdana" pitchFamily="34" charset="0"/>
            </a:endParaRPr>
          </a:p>
        </p:txBody>
      </p:sp>
      <p:sp>
        <p:nvSpPr>
          <p:cNvPr id="14" name="Rectangle 6">
            <a:extLst>
              <a:ext uri="{FF2B5EF4-FFF2-40B4-BE49-F238E27FC236}">
                <a16:creationId xmlns:a16="http://schemas.microsoft.com/office/drawing/2014/main" id="{2A2E81DA-584C-BA5A-A09D-8209AFB1595C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429625" y="6513513"/>
            <a:ext cx="714375" cy="320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latinLnBrk="0">
              <a:defRPr kumimoji="0" sz="1200" b="1">
                <a:latin typeface="Verdana" panose="020B0604030504040204" pitchFamily="34" charset="0"/>
              </a:defRPr>
            </a:lvl1pPr>
          </a:lstStyle>
          <a:p>
            <a:fld id="{E586D75D-B18D-4101-A8EF-29E7048E3814}" type="slidenum">
              <a:rPr lang="en-US" altLang="ko-KR"/>
              <a:pPr/>
              <a:t>‹#›</a:t>
            </a:fld>
            <a:endParaRPr lang="en-US" altLang="ko-KR"/>
          </a:p>
        </p:txBody>
      </p:sp>
      <p:cxnSp>
        <p:nvCxnSpPr>
          <p:cNvPr id="1031" name="직선 연결선 9">
            <a:extLst>
              <a:ext uri="{FF2B5EF4-FFF2-40B4-BE49-F238E27FC236}">
                <a16:creationId xmlns:a16="http://schemas.microsoft.com/office/drawing/2014/main" id="{0715AD5C-8C66-820E-134F-E05D0C13A5E3}"/>
              </a:ext>
            </a:extLst>
          </p:cNvPr>
          <p:cNvCxnSpPr>
            <a:cxnSpLocks noChangeShapeType="1"/>
          </p:cNvCxnSpPr>
          <p:nvPr userDrawn="1"/>
        </p:nvCxnSpPr>
        <p:spPr bwMode="auto">
          <a:xfrm>
            <a:off x="142875" y="6715125"/>
            <a:ext cx="8286750" cy="1588"/>
          </a:xfrm>
          <a:prstGeom prst="line">
            <a:avLst/>
          </a:prstGeom>
          <a:noFill/>
          <a:ln w="2857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</p:spTree>
    <p:extLst>
      <p:ext uri="{BB962C8B-B14F-4D97-AF65-F5344CB8AC3E}">
        <p14:creationId xmlns:p14="http://schemas.microsoft.com/office/powerpoint/2010/main" val="7895979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9" r:id="rId1"/>
    <p:sldLayoutId id="2147483690" r:id="rId2"/>
    <p:sldLayoutId id="2147483691" r:id="rId3"/>
    <p:sldLayoutId id="2147483692" r:id="rId4"/>
    <p:sldLayoutId id="2147483693" r:id="rId5"/>
    <p:sldLayoutId id="2147483694" r:id="rId6"/>
    <p:sldLayoutId id="2147483695" r:id="rId7"/>
    <p:sldLayoutId id="2147483696" r:id="rId8"/>
    <p:sldLayoutId id="2147483697" r:id="rId9"/>
    <p:sldLayoutId id="2147483698" r:id="rId10"/>
    <p:sldLayoutId id="2147483699" r:id="rId11"/>
    <p:sldLayoutId id="2147483700" r:id="rId12"/>
    <p:sldLayoutId id="2147483701" r:id="rId13"/>
    <p:sldLayoutId id="2147483702" r:id="rId14"/>
  </p:sldLayoutIdLst>
  <p:hf sldNum="0" hdr="0"/>
  <p:txStyles>
    <p:titleStyle>
      <a:lvl1pPr algn="ctr" rtl="0" eaLnBrk="0" fontAlgn="base" latinLnBrk="1" hangingPunct="0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+mj-lt"/>
          <a:ea typeface="+mj-ea"/>
          <a:cs typeface="+mj-cs"/>
        </a:defRPr>
      </a:lvl1pPr>
      <a:lvl2pPr algn="ctr" rtl="0" eaLnBrk="0" fontAlgn="base" latinLnBrk="1" hangingPunct="0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Verdana" pitchFamily="34" charset="0"/>
        </a:defRPr>
      </a:lvl2pPr>
      <a:lvl3pPr algn="ctr" rtl="0" eaLnBrk="0" fontAlgn="base" latinLnBrk="1" hangingPunct="0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Verdana" pitchFamily="34" charset="0"/>
        </a:defRPr>
      </a:lvl3pPr>
      <a:lvl4pPr algn="ctr" rtl="0" eaLnBrk="0" fontAlgn="base" latinLnBrk="1" hangingPunct="0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Verdana" pitchFamily="34" charset="0"/>
        </a:defRPr>
      </a:lvl4pPr>
      <a:lvl5pPr algn="ctr" rtl="0" eaLnBrk="0" fontAlgn="base" latinLnBrk="1" hangingPunct="0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Verdana" pitchFamily="34" charset="0"/>
        </a:defRPr>
      </a:lvl5pPr>
      <a:lvl6pPr marL="457200" algn="ctr" rtl="0" eaLnBrk="1" fontAlgn="base" latinLnBrk="1" hangingPunct="1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Verdana" pitchFamily="34" charset="0"/>
        </a:defRPr>
      </a:lvl6pPr>
      <a:lvl7pPr marL="914400" algn="ctr" rtl="0" eaLnBrk="1" fontAlgn="base" latinLnBrk="1" hangingPunct="1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Verdana" pitchFamily="34" charset="0"/>
        </a:defRPr>
      </a:lvl7pPr>
      <a:lvl8pPr marL="1371600" algn="ctr" rtl="0" eaLnBrk="1" fontAlgn="base" latinLnBrk="1" hangingPunct="1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Verdana" pitchFamily="34" charset="0"/>
        </a:defRPr>
      </a:lvl8pPr>
      <a:lvl9pPr marL="1828800" algn="ctr" rtl="0" eaLnBrk="1" fontAlgn="base" latinLnBrk="1" hangingPunct="1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Verdana" pitchFamily="34" charset="0"/>
        </a:defRPr>
      </a:lvl9pPr>
    </p:titleStyle>
    <p:bodyStyle>
      <a:lvl1pPr marL="342900" indent="-342900" algn="l" rtl="0" eaLnBrk="0" fontAlgn="base" latinLnBrk="1" hangingPunct="0">
        <a:spcBef>
          <a:spcPct val="20000"/>
        </a:spcBef>
        <a:spcAft>
          <a:spcPct val="0"/>
        </a:spcAft>
        <a:buClr>
          <a:schemeClr val="hlink"/>
        </a:buClr>
        <a:buFont typeface="Wingdings" panose="05000000000000000000" pitchFamily="2" charset="2"/>
        <a:buChar char="v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latinLnBrk="1" hangingPunct="0">
        <a:spcBef>
          <a:spcPct val="20000"/>
        </a:spcBef>
        <a:spcAft>
          <a:spcPct val="0"/>
        </a:spcAft>
        <a:buClr>
          <a:schemeClr val="accent1"/>
        </a:buClr>
        <a:buFont typeface="Wingdings" panose="05000000000000000000" pitchFamily="2" charset="2"/>
        <a:buChar char="§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latinLnBrk="1" hangingPunct="0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latinLnBrk="1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latinLnBrk="1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latinLnBrk="1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latinLnBrk="1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latinLnBrk="1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latinLnBrk="1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8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s://terms.naver.com/entry.nhn?docId=3351080&amp;ref=y" TargetMode="External"/><Relationship Id="rId2" Type="http://schemas.openxmlformats.org/officeDocument/2006/relationships/hyperlink" Target="https://terms.naver.com/entry.nhn?docId=3350637&amp;ref=y" TargetMode="External"/><Relationship Id="rId1" Type="http://schemas.openxmlformats.org/officeDocument/2006/relationships/slideLayout" Target="../slideLayouts/slideLayout28.xml"/><Relationship Id="rId6" Type="http://schemas.openxmlformats.org/officeDocument/2006/relationships/hyperlink" Target="https://terms.naver.com/entry.nhn?docId=3351066&amp;ref=y" TargetMode="External"/><Relationship Id="rId5" Type="http://schemas.openxmlformats.org/officeDocument/2006/relationships/hyperlink" Target="https://terms.naver.com/entry.nhn?docId=3350555&amp;ref=y" TargetMode="External"/><Relationship Id="rId4" Type="http://schemas.openxmlformats.org/officeDocument/2006/relationships/hyperlink" Target="https://terms.naver.com/entry.nhn?docId=3350529&amp;ref=y" TargetMode="Externa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s://terms.naver.com/entry.nhn?docId=3350962&amp;ref=y" TargetMode="External"/><Relationship Id="rId2" Type="http://schemas.openxmlformats.org/officeDocument/2006/relationships/hyperlink" Target="https://terms.naver.com/entry.nhn?docId=3350925&amp;ref=y" TargetMode="External"/><Relationship Id="rId1" Type="http://schemas.openxmlformats.org/officeDocument/2006/relationships/slideLayout" Target="../slideLayouts/slideLayout28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https://terms.naver.com/entry.nhn?docId=3350942&amp;ref=y" TargetMode="External"/><Relationship Id="rId2" Type="http://schemas.openxmlformats.org/officeDocument/2006/relationships/hyperlink" Target="https://terms.naver.com/entry.nhn?docId=3350765&amp;ref=y" TargetMode="External"/><Relationship Id="rId1" Type="http://schemas.openxmlformats.org/officeDocument/2006/relationships/slideLayout" Target="../slideLayouts/slideLayout28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hyperlink" Target="https://terms.naver.com/entry.nhn?docId=3350528&amp;ref=y" TargetMode="External"/><Relationship Id="rId3" Type="http://schemas.openxmlformats.org/officeDocument/2006/relationships/hyperlink" Target="https://terms.naver.com/entry.nhn?docId=3350502&amp;ref=y" TargetMode="External"/><Relationship Id="rId7" Type="http://schemas.openxmlformats.org/officeDocument/2006/relationships/hyperlink" Target="https://terms.naver.com/entry.nhn?docId=3350555&amp;ref=y" TargetMode="External"/><Relationship Id="rId2" Type="http://schemas.openxmlformats.org/officeDocument/2006/relationships/hyperlink" Target="https://terms.naver.com/entry.nhn?docId=3350472&amp;ref=y" TargetMode="External"/><Relationship Id="rId1" Type="http://schemas.openxmlformats.org/officeDocument/2006/relationships/slideLayout" Target="../slideLayouts/slideLayout28.xml"/><Relationship Id="rId6" Type="http://schemas.openxmlformats.org/officeDocument/2006/relationships/hyperlink" Target="https://terms.naver.com/entry.nhn?docId=3350529&amp;ref=y" TargetMode="External"/><Relationship Id="rId5" Type="http://schemas.openxmlformats.org/officeDocument/2006/relationships/hyperlink" Target="https://terms.naver.com/entry.nhn?docId=3351080&amp;ref=y" TargetMode="External"/><Relationship Id="rId4" Type="http://schemas.openxmlformats.org/officeDocument/2006/relationships/hyperlink" Target="https://terms.naver.com/entry.nhn?docId=3350616&amp;ref=y" TargetMode="Externa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hyperlink" Target="https://terms.naver.com/entry.nhn?docId=3350772&amp;ref=y" TargetMode="External"/><Relationship Id="rId1" Type="http://schemas.openxmlformats.org/officeDocument/2006/relationships/slideLayout" Target="../slideLayouts/slideLayout28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hyperlink" Target="https://terms.naver.com/entry.nhn?docId=3350983&amp;ref=y" TargetMode="External"/><Relationship Id="rId2" Type="http://schemas.openxmlformats.org/officeDocument/2006/relationships/hyperlink" Target="https://terms.naver.com/entry.nhn?docId=3350848&amp;ref=y" TargetMode="External"/><Relationship Id="rId1" Type="http://schemas.openxmlformats.org/officeDocument/2006/relationships/slideLayout" Target="../slideLayouts/slideLayout28.xml"/><Relationship Id="rId4" Type="http://schemas.openxmlformats.org/officeDocument/2006/relationships/hyperlink" Target="https://terms.naver.com/entry.nhn?docId=3350698&amp;ref=y" TargetMode="Externa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hyperlink" Target="https://terms.naver.com/entry.nhn?docId=3350772&amp;ref=y" TargetMode="External"/><Relationship Id="rId2" Type="http://schemas.openxmlformats.org/officeDocument/2006/relationships/hyperlink" Target="https://terms.naver.com/entry.nhn?docId=3350477&amp;ref=y" TargetMode="External"/><Relationship Id="rId1" Type="http://schemas.openxmlformats.org/officeDocument/2006/relationships/slideLayout" Target="../slideLayouts/slideLayout28.xml"/><Relationship Id="rId5" Type="http://schemas.openxmlformats.org/officeDocument/2006/relationships/hyperlink" Target="https://terms.naver.com/entry.nhn?docId=3351080&amp;ref=y" TargetMode="External"/><Relationship Id="rId4" Type="http://schemas.openxmlformats.org/officeDocument/2006/relationships/hyperlink" Target="https://terms.naver.com/entry.nhn?docId=3351059&amp;ref=y" TargetMode="Externa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hyperlink" Target="https://terms.naver.com/entry.nhn?docId=3350751&amp;ref=y" TargetMode="External"/><Relationship Id="rId1" Type="http://schemas.openxmlformats.org/officeDocument/2006/relationships/slideLayout" Target="../slideLayouts/slideLayout28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9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9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9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9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 idx="4294967295"/>
          </p:nvPr>
        </p:nvSpPr>
        <p:spPr>
          <a:xfrm>
            <a:off x="755576" y="2348880"/>
            <a:ext cx="7543800" cy="1524000"/>
          </a:xfrm>
          <a:prstGeom prst="rect">
            <a:avLst/>
          </a:prstGeom>
        </p:spPr>
        <p:txBody>
          <a:bodyPr/>
          <a:lstStyle/>
          <a:p>
            <a:r>
              <a:rPr lang="ko-KR" altLang="en-US" sz="6000" dirty="0"/>
              <a:t>방송기획론 </a:t>
            </a:r>
          </a:p>
        </p:txBody>
      </p:sp>
      <p:sp>
        <p:nvSpPr>
          <p:cNvPr id="3" name="부제목 2"/>
          <p:cNvSpPr>
            <a:spLocks noGrp="1"/>
          </p:cNvSpPr>
          <p:nvPr>
            <p:ph type="subTitle" idx="4294967295"/>
          </p:nvPr>
        </p:nvSpPr>
        <p:spPr>
          <a:xfrm>
            <a:off x="899592" y="4725144"/>
            <a:ext cx="7272808" cy="990600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ko-KR" altLang="en-US" sz="3200" b="1" dirty="0"/>
              <a:t>김 준 모</a:t>
            </a:r>
          </a:p>
        </p:txBody>
      </p:sp>
    </p:spTree>
    <p:extLst>
      <p:ext uri="{BB962C8B-B14F-4D97-AF65-F5344CB8AC3E}">
        <p14:creationId xmlns:p14="http://schemas.microsoft.com/office/powerpoint/2010/main" val="607508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812816" y="2060848"/>
            <a:ext cx="7632848" cy="3016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150000"/>
              </a:lnSpc>
              <a:buFont typeface="Wingdings" pitchFamily="2" charset="2"/>
              <a:buChar char="§"/>
            </a:pPr>
            <a:r>
              <a:rPr lang="ko-KR" altLang="en-US" sz="2800" dirty="0">
                <a:latin typeface="+mj-ea"/>
                <a:ea typeface="+mj-ea"/>
              </a:rPr>
              <a:t>정규 프로그램</a:t>
            </a:r>
            <a:endParaRPr lang="en-US" altLang="ko-KR" sz="2800" dirty="0">
              <a:latin typeface="+mj-ea"/>
              <a:ea typeface="+mj-ea"/>
            </a:endParaRPr>
          </a:p>
          <a:p>
            <a:pPr algn="just"/>
            <a:r>
              <a:rPr lang="en-US" altLang="ko-KR" sz="2400" dirty="0">
                <a:latin typeface="맑은 고딕" pitchFamily="50" charset="-127"/>
                <a:ea typeface="맑은 고딕" pitchFamily="50" charset="-127"/>
              </a:rPr>
              <a:t>: </a:t>
            </a:r>
            <a:r>
              <a:rPr lang="ko-KR" altLang="en-US" sz="2400" dirty="0">
                <a:latin typeface="맑은 고딕" pitchFamily="50" charset="-127"/>
                <a:ea typeface="맑은 고딕" pitchFamily="50" charset="-127"/>
              </a:rPr>
              <a:t>단위 프로그램</a:t>
            </a:r>
            <a:r>
              <a:rPr lang="en-US" altLang="ko-KR" sz="2400" dirty="0">
                <a:latin typeface="맑은 고딕" pitchFamily="50" charset="-127"/>
                <a:ea typeface="맑은 고딕" pitchFamily="50" charset="-127"/>
              </a:rPr>
              <a:t>, </a:t>
            </a:r>
            <a:r>
              <a:rPr lang="ko-KR" altLang="en-US" sz="2400" dirty="0">
                <a:latin typeface="맑은 고딕" pitchFamily="50" charset="-127"/>
                <a:ea typeface="맑은 고딕" pitchFamily="50" charset="-127"/>
              </a:rPr>
              <a:t>개별 프로그램</a:t>
            </a:r>
            <a:endParaRPr lang="en-US" altLang="ko-KR" sz="2400" dirty="0">
              <a:latin typeface="맑은 고딕" pitchFamily="50" charset="-127"/>
              <a:ea typeface="맑은 고딕" pitchFamily="50" charset="-127"/>
            </a:endParaRPr>
          </a:p>
          <a:p>
            <a:pPr algn="just"/>
            <a:endParaRPr lang="en-US" altLang="ko-KR" sz="2400" dirty="0">
              <a:latin typeface="맑은 고딕" pitchFamily="50" charset="-127"/>
              <a:ea typeface="맑은 고딕" pitchFamily="50" charset="-127"/>
            </a:endParaRPr>
          </a:p>
          <a:p>
            <a:pPr marL="457200" indent="-457200" algn="just">
              <a:buFont typeface="Wingdings" pitchFamily="2" charset="2"/>
              <a:buChar char="§"/>
            </a:pPr>
            <a:r>
              <a:rPr lang="ko-KR" altLang="en-US" sz="2800" dirty="0">
                <a:latin typeface="+mj-ea"/>
                <a:ea typeface="+mj-ea"/>
              </a:rPr>
              <a:t>드라마 프로그램</a:t>
            </a:r>
            <a:endParaRPr lang="en-US" altLang="ko-KR" sz="2800" dirty="0">
              <a:latin typeface="+mj-ea"/>
              <a:ea typeface="+mj-ea"/>
            </a:endParaRPr>
          </a:p>
          <a:p>
            <a:pPr algn="just">
              <a:lnSpc>
                <a:spcPct val="150000"/>
              </a:lnSpc>
            </a:pPr>
            <a:r>
              <a:rPr lang="en-US" altLang="ko-KR" sz="2400" dirty="0">
                <a:latin typeface="산돌고딕 L" pitchFamily="50" charset="-127"/>
                <a:ea typeface="산돌고딕 L" pitchFamily="50" charset="-127"/>
              </a:rPr>
              <a:t>: </a:t>
            </a:r>
            <a:r>
              <a:rPr lang="ko-KR" altLang="en-US" sz="2400" dirty="0">
                <a:latin typeface="산돌고딕 L" pitchFamily="50" charset="-127"/>
                <a:ea typeface="산돌고딕 L" pitchFamily="50" charset="-127"/>
              </a:rPr>
              <a:t>기획 프로그램</a:t>
            </a:r>
            <a:r>
              <a:rPr lang="en-US" altLang="ko-KR" sz="2400" dirty="0">
                <a:latin typeface="산돌고딕 L" pitchFamily="50" charset="-127"/>
                <a:ea typeface="산돌고딕 L" pitchFamily="50" charset="-127"/>
              </a:rPr>
              <a:t>, </a:t>
            </a:r>
            <a:r>
              <a:rPr lang="ko-KR" altLang="en-US" sz="2400" dirty="0">
                <a:latin typeface="산돌고딕 L" pitchFamily="50" charset="-127"/>
                <a:ea typeface="산돌고딕 L" pitchFamily="50" charset="-127"/>
              </a:rPr>
              <a:t>임시 편성 특집 프로그램</a:t>
            </a:r>
            <a:r>
              <a:rPr lang="en-US" altLang="ko-KR" sz="2400" dirty="0">
                <a:latin typeface="산돌고딕 L" pitchFamily="50" charset="-127"/>
                <a:ea typeface="산돌고딕 L" pitchFamily="50" charset="-127"/>
              </a:rPr>
              <a:t>, </a:t>
            </a:r>
          </a:p>
          <a:p>
            <a:pPr algn="just">
              <a:lnSpc>
                <a:spcPct val="150000"/>
              </a:lnSpc>
            </a:pPr>
            <a:r>
              <a:rPr lang="en-US" altLang="ko-KR" sz="2400" dirty="0">
                <a:latin typeface="산돌고딕 L" pitchFamily="50" charset="-127"/>
                <a:ea typeface="산돌고딕 L" pitchFamily="50" charset="-127"/>
              </a:rPr>
              <a:t>  </a:t>
            </a:r>
            <a:r>
              <a:rPr lang="ko-KR" altLang="en-US" sz="2400" dirty="0">
                <a:latin typeface="산돌고딕 L" pitchFamily="50" charset="-127"/>
                <a:ea typeface="산돌고딕 L" pitchFamily="50" charset="-127"/>
              </a:rPr>
              <a:t>임시 프로그램</a:t>
            </a:r>
            <a:endParaRPr lang="ko-KR" altLang="en-US" sz="2400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4" name="직사각형 3"/>
          <p:cNvSpPr/>
          <p:nvPr/>
        </p:nvSpPr>
        <p:spPr>
          <a:xfrm>
            <a:off x="804143" y="921494"/>
            <a:ext cx="404950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5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산돌고딕 L" pitchFamily="50" charset="-127"/>
                <a:ea typeface="산돌고딕 L" pitchFamily="50" charset="-127"/>
              </a:rPr>
              <a:t>편성상의</a:t>
            </a:r>
            <a:r>
              <a:rPr lang="ko-KR" altLang="en-US" sz="5400" b="1" cap="none" spc="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산돌고딕 L" pitchFamily="50" charset="-127"/>
                <a:ea typeface="산돌고딕 L" pitchFamily="50" charset="-127"/>
              </a:rPr>
              <a:t> 구분</a:t>
            </a:r>
            <a:endParaRPr lang="ko-KR" altLang="en-US" sz="5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7877011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812816" y="2060848"/>
            <a:ext cx="7632848" cy="32316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150000"/>
              </a:lnSpc>
              <a:buFont typeface="Wingdings" pitchFamily="2" charset="2"/>
              <a:buChar char="§"/>
            </a:pPr>
            <a:r>
              <a:rPr lang="ko-KR" altLang="en-US" sz="2800" dirty="0" err="1">
                <a:latin typeface="+mj-ea"/>
                <a:ea typeface="+mj-ea"/>
              </a:rPr>
              <a:t>비드라마</a:t>
            </a:r>
            <a:r>
              <a:rPr lang="ko-KR" altLang="en-US" sz="2800" dirty="0">
                <a:latin typeface="+mj-ea"/>
                <a:ea typeface="+mj-ea"/>
              </a:rPr>
              <a:t> 프로그램</a:t>
            </a:r>
            <a:endParaRPr lang="en-US" altLang="ko-KR" sz="2800" dirty="0">
              <a:latin typeface="+mj-ea"/>
              <a:ea typeface="+mj-ea"/>
            </a:endParaRPr>
          </a:p>
          <a:p>
            <a:pPr algn="just"/>
            <a:r>
              <a:rPr lang="en-US" altLang="ko-KR" sz="2400" dirty="0">
                <a:latin typeface="맑은 고딕" pitchFamily="50" charset="-127"/>
                <a:ea typeface="맑은 고딕" pitchFamily="50" charset="-127"/>
              </a:rPr>
              <a:t>:</a:t>
            </a:r>
            <a:r>
              <a:rPr lang="ko-KR" altLang="en-US" sz="2000" dirty="0">
                <a:latin typeface="맑은 고딕" pitchFamily="50" charset="-127"/>
                <a:ea typeface="맑은 고딕" pitchFamily="50" charset="-127"/>
              </a:rPr>
              <a:t>뉴스 프로그램</a:t>
            </a:r>
            <a:r>
              <a:rPr lang="en-US" altLang="ko-KR" sz="2000" dirty="0">
                <a:latin typeface="맑은 고딕" pitchFamily="50" charset="-127"/>
                <a:ea typeface="맑은 고딕" pitchFamily="50" charset="-127"/>
              </a:rPr>
              <a:t>, </a:t>
            </a:r>
            <a:r>
              <a:rPr lang="ko-KR" altLang="en-US" sz="2000" dirty="0">
                <a:latin typeface="맑은 고딕" pitchFamily="50" charset="-127"/>
                <a:ea typeface="맑은 고딕" pitchFamily="50" charset="-127"/>
              </a:rPr>
              <a:t>인터뷰 프로그램</a:t>
            </a:r>
            <a:r>
              <a:rPr lang="en-US" altLang="ko-KR" sz="2000" dirty="0">
                <a:latin typeface="맑은 고딕" pitchFamily="50" charset="-127"/>
                <a:ea typeface="맑은 고딕" pitchFamily="50" charset="-127"/>
              </a:rPr>
              <a:t>, </a:t>
            </a:r>
            <a:r>
              <a:rPr lang="ko-KR" altLang="en-US" sz="2000" dirty="0">
                <a:latin typeface="맑은 고딕" pitchFamily="50" charset="-127"/>
                <a:ea typeface="맑은 고딕" pitchFamily="50" charset="-127"/>
              </a:rPr>
              <a:t>토론 프로그램</a:t>
            </a:r>
            <a:r>
              <a:rPr lang="en-US" altLang="ko-KR" sz="2000" dirty="0">
                <a:latin typeface="맑은 고딕" pitchFamily="50" charset="-127"/>
                <a:ea typeface="맑은 고딕" pitchFamily="50" charset="-127"/>
              </a:rPr>
              <a:t>, </a:t>
            </a:r>
            <a:r>
              <a:rPr lang="ko-KR" altLang="en-US" sz="2000" dirty="0">
                <a:latin typeface="맑은 고딕" pitchFamily="50" charset="-127"/>
                <a:ea typeface="맑은 고딕" pitchFamily="50" charset="-127"/>
              </a:rPr>
              <a:t>경쟁 프로그램</a:t>
            </a:r>
            <a:r>
              <a:rPr lang="en-US" altLang="ko-KR" sz="2000" dirty="0">
                <a:latin typeface="맑은 고딕" pitchFamily="50" charset="-127"/>
                <a:ea typeface="맑은 고딕" pitchFamily="50" charset="-127"/>
              </a:rPr>
              <a:t>, </a:t>
            </a:r>
            <a:r>
              <a:rPr lang="ko-KR" altLang="en-US" sz="2000" dirty="0">
                <a:latin typeface="맑은 고딕" pitchFamily="50" charset="-127"/>
                <a:ea typeface="맑은 고딕" pitchFamily="50" charset="-127"/>
              </a:rPr>
              <a:t>여성 프로그램</a:t>
            </a:r>
            <a:r>
              <a:rPr lang="en-US" altLang="ko-KR" sz="2000" dirty="0">
                <a:latin typeface="맑은 고딕" pitchFamily="50" charset="-127"/>
                <a:ea typeface="맑은 고딕" pitchFamily="50" charset="-127"/>
              </a:rPr>
              <a:t>,</a:t>
            </a:r>
            <a:r>
              <a:rPr lang="ko-KR" altLang="en-US" sz="2000" dirty="0">
                <a:latin typeface="맑은 고딕" pitchFamily="50" charset="-127"/>
                <a:ea typeface="맑은 고딕" pitchFamily="50" charset="-127"/>
              </a:rPr>
              <a:t>어린이 프로그램</a:t>
            </a:r>
            <a:r>
              <a:rPr lang="en-US" altLang="ko-KR" sz="2000" dirty="0">
                <a:latin typeface="맑은 고딕" pitchFamily="50" charset="-127"/>
                <a:ea typeface="맑은 고딕" pitchFamily="50" charset="-127"/>
              </a:rPr>
              <a:t>,</a:t>
            </a:r>
            <a:r>
              <a:rPr lang="ko-KR" altLang="en-US" sz="2000" dirty="0">
                <a:latin typeface="맑은 고딕" pitchFamily="50" charset="-127"/>
                <a:ea typeface="맑은 고딕" pitchFamily="50" charset="-127"/>
              </a:rPr>
              <a:t>청소년 프로그램</a:t>
            </a:r>
            <a:r>
              <a:rPr lang="en-US" altLang="ko-KR" sz="2000" dirty="0">
                <a:latin typeface="맑은 고딕" pitchFamily="50" charset="-127"/>
                <a:ea typeface="맑은 고딕" pitchFamily="50" charset="-127"/>
              </a:rPr>
              <a:t>,</a:t>
            </a:r>
            <a:r>
              <a:rPr lang="ko-KR" altLang="en-US" sz="2000" dirty="0">
                <a:latin typeface="맑은 고딕" pitchFamily="50" charset="-127"/>
                <a:ea typeface="맑은 고딕" pitchFamily="50" charset="-127"/>
              </a:rPr>
              <a:t>교육 프로그램</a:t>
            </a:r>
            <a:r>
              <a:rPr lang="en-US" altLang="ko-KR" sz="2000" dirty="0">
                <a:latin typeface="맑은 고딕" pitchFamily="50" charset="-127"/>
                <a:ea typeface="맑은 고딕" pitchFamily="50" charset="-127"/>
              </a:rPr>
              <a:t>,</a:t>
            </a:r>
            <a:r>
              <a:rPr lang="ko-KR" altLang="en-US" sz="2000" dirty="0">
                <a:latin typeface="맑은 고딕" pitchFamily="50" charset="-127"/>
                <a:ea typeface="맑은 고딕" pitchFamily="50" charset="-127"/>
              </a:rPr>
              <a:t>정보 프로그램</a:t>
            </a:r>
            <a:r>
              <a:rPr lang="en-US" altLang="ko-KR" sz="2000" dirty="0">
                <a:latin typeface="맑은 고딕" pitchFamily="50" charset="-127"/>
                <a:ea typeface="맑은 고딕" pitchFamily="50" charset="-127"/>
              </a:rPr>
              <a:t>,</a:t>
            </a:r>
            <a:r>
              <a:rPr lang="ko-KR" altLang="en-US" sz="2000" dirty="0">
                <a:latin typeface="맑은 고딕" pitchFamily="50" charset="-127"/>
                <a:ea typeface="맑은 고딕" pitchFamily="50" charset="-127"/>
              </a:rPr>
              <a:t>종교 프로그램</a:t>
            </a:r>
            <a:r>
              <a:rPr lang="en-US" altLang="ko-KR" sz="2000" dirty="0">
                <a:latin typeface="맑은 고딕" pitchFamily="50" charset="-127"/>
                <a:ea typeface="맑은 고딕" pitchFamily="50" charset="-127"/>
              </a:rPr>
              <a:t>,</a:t>
            </a:r>
            <a:r>
              <a:rPr lang="ko-KR" altLang="en-US" sz="2000" dirty="0">
                <a:latin typeface="맑은 고딕" pitchFamily="50" charset="-127"/>
                <a:ea typeface="맑은 고딕" pitchFamily="50" charset="-127"/>
              </a:rPr>
              <a:t>버라이어티</a:t>
            </a:r>
            <a:r>
              <a:rPr lang="en-US" altLang="ko-KR" sz="2000" dirty="0">
                <a:latin typeface="맑은 고딕" pitchFamily="50" charset="-127"/>
                <a:ea typeface="맑은 고딕" pitchFamily="50" charset="-127"/>
              </a:rPr>
              <a:t>, </a:t>
            </a:r>
            <a:r>
              <a:rPr lang="ko-KR" altLang="en-US" sz="2000" dirty="0">
                <a:latin typeface="맑은 고딕" pitchFamily="50" charset="-127"/>
                <a:ea typeface="맑은 고딕" pitchFamily="50" charset="-127"/>
              </a:rPr>
              <a:t>음악 프로그램</a:t>
            </a:r>
            <a:endParaRPr lang="en-US" altLang="ko-KR" sz="2000" dirty="0">
              <a:latin typeface="맑은 고딕" pitchFamily="50" charset="-127"/>
              <a:ea typeface="맑은 고딕" pitchFamily="50" charset="-127"/>
            </a:endParaRPr>
          </a:p>
          <a:p>
            <a:pPr algn="just"/>
            <a:endParaRPr lang="en-US" altLang="ko-KR" sz="2000" dirty="0">
              <a:latin typeface="맑은 고딕" pitchFamily="50" charset="-127"/>
              <a:ea typeface="맑은 고딕" pitchFamily="50" charset="-127"/>
            </a:endParaRPr>
          </a:p>
          <a:p>
            <a:pPr marL="457200" indent="-457200">
              <a:lnSpc>
                <a:spcPct val="150000"/>
              </a:lnSpc>
              <a:buFont typeface="Wingdings" pitchFamily="2" charset="2"/>
              <a:buChar char="§"/>
            </a:pPr>
            <a:r>
              <a:rPr lang="ko-KR" altLang="en-US" sz="2800" dirty="0">
                <a:latin typeface="+mj-ea"/>
                <a:ea typeface="+mj-ea"/>
              </a:rPr>
              <a:t>드라마 프로그램</a:t>
            </a:r>
            <a:endParaRPr lang="en-US" altLang="ko-KR" sz="2800" dirty="0">
              <a:latin typeface="+mj-ea"/>
              <a:ea typeface="+mj-ea"/>
            </a:endParaRPr>
          </a:p>
          <a:p>
            <a:pPr algn="just">
              <a:lnSpc>
                <a:spcPct val="150000"/>
              </a:lnSpc>
            </a:pPr>
            <a:r>
              <a:rPr lang="en-US" altLang="ko-KR" sz="2400" dirty="0">
                <a:latin typeface="산돌고딕 L" pitchFamily="50" charset="-127"/>
                <a:ea typeface="산돌고딕 L" pitchFamily="50" charset="-127"/>
              </a:rPr>
              <a:t>:</a:t>
            </a:r>
            <a:r>
              <a:rPr lang="ko-KR" altLang="en-US" sz="2000" dirty="0">
                <a:latin typeface="맑은 고딕" pitchFamily="50" charset="-127"/>
                <a:ea typeface="맑은 고딕" pitchFamily="50" charset="-127"/>
              </a:rPr>
              <a:t>연속극</a:t>
            </a:r>
            <a:r>
              <a:rPr lang="en-US" altLang="ko-KR" sz="2000" dirty="0">
                <a:latin typeface="맑은 고딕" pitchFamily="50" charset="-127"/>
                <a:ea typeface="맑은 고딕" pitchFamily="50" charset="-127"/>
              </a:rPr>
              <a:t>, </a:t>
            </a:r>
            <a:r>
              <a:rPr lang="ko-KR" altLang="en-US" sz="2000" dirty="0">
                <a:latin typeface="맑은 고딕" pitchFamily="50" charset="-127"/>
                <a:ea typeface="맑은 고딕" pitchFamily="50" charset="-127"/>
              </a:rPr>
              <a:t>시추에이션 코미디서부극</a:t>
            </a:r>
            <a:r>
              <a:rPr lang="en-US" altLang="ko-KR" sz="2000" dirty="0">
                <a:latin typeface="맑은 고딕" pitchFamily="50" charset="-127"/>
                <a:ea typeface="맑은 고딕" pitchFamily="50" charset="-127"/>
              </a:rPr>
              <a:t>, </a:t>
            </a:r>
            <a:r>
              <a:rPr lang="ko-KR" altLang="en-US" sz="2000" dirty="0" err="1">
                <a:latin typeface="맑은 고딕" pitchFamily="50" charset="-127"/>
                <a:ea typeface="맑은 고딕" pitchFamily="50" charset="-127"/>
              </a:rPr>
              <a:t>탐정극</a:t>
            </a:r>
            <a:r>
              <a:rPr lang="en-US" altLang="ko-KR" sz="2000" dirty="0">
                <a:latin typeface="맑은 고딕" pitchFamily="50" charset="-127"/>
                <a:ea typeface="맑은 고딕" pitchFamily="50" charset="-127"/>
              </a:rPr>
              <a:t>, </a:t>
            </a:r>
            <a:r>
              <a:rPr lang="ko-KR" altLang="en-US" sz="2000" dirty="0" err="1">
                <a:latin typeface="맑은 고딕" pitchFamily="50" charset="-127"/>
                <a:ea typeface="맑은 고딕" pitchFamily="50" charset="-127"/>
              </a:rPr>
              <a:t>문예물</a:t>
            </a:r>
            <a:r>
              <a:rPr lang="en-US" altLang="ko-KR" sz="2000" dirty="0">
                <a:latin typeface="맑은 고딕" pitchFamily="50" charset="-127"/>
                <a:ea typeface="맑은 고딕" pitchFamily="50" charset="-127"/>
              </a:rPr>
              <a:t>,  </a:t>
            </a:r>
            <a:r>
              <a:rPr lang="ko-KR" altLang="en-US" sz="2000" dirty="0">
                <a:latin typeface="맑은 고딕" pitchFamily="50" charset="-127"/>
                <a:ea typeface="맑은 고딕" pitchFamily="50" charset="-127"/>
              </a:rPr>
              <a:t>특집 드라마</a:t>
            </a:r>
          </a:p>
        </p:txBody>
      </p:sp>
      <p:sp>
        <p:nvSpPr>
          <p:cNvPr id="4" name="직사각형 3"/>
          <p:cNvSpPr/>
          <p:nvPr/>
        </p:nvSpPr>
        <p:spPr>
          <a:xfrm>
            <a:off x="402593" y="921494"/>
            <a:ext cx="485261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5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산돌고딕 L" pitchFamily="50" charset="-127"/>
                <a:ea typeface="산돌고딕 L" pitchFamily="50" charset="-127"/>
              </a:rPr>
              <a:t>포맷에 의한</a:t>
            </a:r>
            <a:r>
              <a:rPr lang="ko-KR" altLang="en-US" sz="5400" b="1" cap="none" spc="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산돌고딕 L" pitchFamily="50" charset="-127"/>
                <a:ea typeface="산돌고딕 L" pitchFamily="50" charset="-127"/>
              </a:rPr>
              <a:t> 분류</a:t>
            </a:r>
            <a:endParaRPr lang="ko-KR" altLang="en-US" sz="5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190798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539552" y="1383159"/>
            <a:ext cx="8208912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150000"/>
              </a:lnSpc>
              <a:buFont typeface="Wingdings" pitchFamily="2" charset="2"/>
              <a:buChar char="§"/>
            </a:pPr>
            <a:r>
              <a:rPr lang="ko-KR" altLang="en-US" sz="2800" dirty="0">
                <a:latin typeface="+mj-ea"/>
                <a:ea typeface="+mj-ea"/>
              </a:rPr>
              <a:t>보도방송</a:t>
            </a:r>
            <a:endParaRPr lang="en-US" altLang="ko-KR" sz="2800" dirty="0">
              <a:latin typeface="+mj-ea"/>
              <a:ea typeface="+mj-ea"/>
            </a:endParaRPr>
          </a:p>
          <a:p>
            <a:pPr>
              <a:lnSpc>
                <a:spcPct val="150000"/>
              </a:lnSpc>
            </a:pPr>
            <a:r>
              <a:rPr lang="en-US" altLang="ko-KR" sz="2400" dirty="0">
                <a:latin typeface="맑은 고딕" pitchFamily="50" charset="-127"/>
                <a:ea typeface="맑은 고딕" pitchFamily="50" charset="-127"/>
              </a:rPr>
              <a:t>:</a:t>
            </a:r>
            <a:r>
              <a:rPr lang="ko-KR" altLang="en-US" sz="2400" dirty="0">
                <a:latin typeface="맑은 고딕" pitchFamily="50" charset="-127"/>
                <a:ea typeface="맑은 고딕" pitchFamily="50" charset="-127"/>
              </a:rPr>
              <a:t>정치</a:t>
            </a:r>
            <a:r>
              <a:rPr lang="en-US" altLang="ko-KR" sz="2400" dirty="0">
                <a:latin typeface="맑은 고딕" pitchFamily="50" charset="-127"/>
                <a:ea typeface="맑은 고딕" pitchFamily="50" charset="-127"/>
              </a:rPr>
              <a:t>, </a:t>
            </a:r>
            <a:r>
              <a:rPr lang="ko-KR" altLang="en-US" sz="2400" dirty="0">
                <a:latin typeface="맑은 고딕" pitchFamily="50" charset="-127"/>
                <a:ea typeface="맑은 고딕" pitchFamily="50" charset="-127"/>
              </a:rPr>
              <a:t>경제</a:t>
            </a:r>
            <a:r>
              <a:rPr lang="en-US" altLang="ko-KR" sz="2400" dirty="0">
                <a:latin typeface="맑은 고딕" pitchFamily="50" charset="-127"/>
                <a:ea typeface="맑은 고딕" pitchFamily="50" charset="-127"/>
              </a:rPr>
              <a:t>, </a:t>
            </a:r>
            <a:r>
              <a:rPr lang="ko-KR" altLang="en-US" sz="2400" dirty="0">
                <a:latin typeface="맑은 고딕" pitchFamily="50" charset="-127"/>
                <a:ea typeface="맑은 고딕" pitchFamily="50" charset="-127"/>
              </a:rPr>
              <a:t>사회</a:t>
            </a:r>
            <a:r>
              <a:rPr lang="en-US" altLang="ko-KR" sz="2400" dirty="0">
                <a:latin typeface="맑은 고딕" pitchFamily="50" charset="-127"/>
                <a:ea typeface="맑은 고딕" pitchFamily="50" charset="-127"/>
              </a:rPr>
              <a:t>, </a:t>
            </a:r>
            <a:r>
              <a:rPr lang="ko-KR" altLang="en-US" sz="2400" dirty="0">
                <a:latin typeface="맑은 고딕" pitchFamily="50" charset="-127"/>
                <a:ea typeface="맑은 고딕" pitchFamily="50" charset="-127"/>
              </a:rPr>
              <a:t>문화 등 모든 분야의 시사에 관한 속보 또는 해설을 목적으로 하는 방송</a:t>
            </a:r>
            <a:endParaRPr lang="en-US" altLang="ko-KR" sz="2400" dirty="0">
              <a:latin typeface="맑은 고딕" pitchFamily="50" charset="-127"/>
              <a:ea typeface="맑은 고딕" pitchFamily="50" charset="-127"/>
            </a:endParaRPr>
          </a:p>
          <a:p>
            <a:pPr marL="457200" indent="-457200">
              <a:lnSpc>
                <a:spcPct val="150000"/>
              </a:lnSpc>
              <a:buFont typeface="Wingdings" pitchFamily="2" charset="2"/>
              <a:buChar char="§"/>
            </a:pPr>
            <a:r>
              <a:rPr lang="ko-KR" altLang="en-US" sz="2800" dirty="0">
                <a:latin typeface="+mj-ea"/>
                <a:ea typeface="+mj-ea"/>
              </a:rPr>
              <a:t>교양방송</a:t>
            </a:r>
            <a:endParaRPr lang="en-US" altLang="ko-KR" sz="2800" dirty="0">
              <a:latin typeface="+mj-ea"/>
              <a:ea typeface="+mj-ea"/>
            </a:endParaRPr>
          </a:p>
          <a:p>
            <a:pPr>
              <a:lnSpc>
                <a:spcPct val="150000"/>
              </a:lnSpc>
            </a:pPr>
            <a:r>
              <a:rPr lang="en-US" altLang="ko-KR" sz="2400" dirty="0">
                <a:latin typeface="맑은 고딕" pitchFamily="50" charset="-127"/>
                <a:ea typeface="맑은 고딕" pitchFamily="50" charset="-127"/>
              </a:rPr>
              <a:t>:</a:t>
            </a:r>
            <a:r>
              <a:rPr lang="ko-KR" altLang="en-US" sz="2400" dirty="0">
                <a:latin typeface="맑은 고딕" pitchFamily="50" charset="-127"/>
                <a:ea typeface="맑은 고딕" pitchFamily="50" charset="-127"/>
              </a:rPr>
              <a:t>민족 고유문화의 계승 발전</a:t>
            </a:r>
            <a:r>
              <a:rPr lang="en-US" altLang="ko-KR" sz="2400" dirty="0">
                <a:latin typeface="맑은 고딕" pitchFamily="50" charset="-127"/>
                <a:ea typeface="맑은 고딕" pitchFamily="50" charset="-127"/>
              </a:rPr>
              <a:t>, </a:t>
            </a:r>
            <a:r>
              <a:rPr lang="ko-KR" altLang="en-US" sz="2400" dirty="0">
                <a:latin typeface="맑은 고딕" pitchFamily="50" charset="-127"/>
                <a:ea typeface="맑은 고딕" pitchFamily="50" charset="-127"/>
              </a:rPr>
              <a:t>공중의 일반적인 교양의 향상 및 교육을 목적으로 하는 방송</a:t>
            </a:r>
            <a:endParaRPr lang="en-US" altLang="ko-KR" sz="2400" dirty="0">
              <a:latin typeface="맑은 고딕" pitchFamily="50" charset="-127"/>
              <a:ea typeface="맑은 고딕" pitchFamily="50" charset="-127"/>
            </a:endParaRPr>
          </a:p>
          <a:p>
            <a:pPr marL="457200" indent="-457200">
              <a:lnSpc>
                <a:spcPct val="150000"/>
              </a:lnSpc>
              <a:buFont typeface="Wingdings" pitchFamily="2" charset="2"/>
              <a:buChar char="§"/>
            </a:pPr>
            <a:r>
              <a:rPr lang="ko-KR" altLang="en-US" sz="2800" dirty="0">
                <a:latin typeface="+mj-ea"/>
                <a:ea typeface="+mj-ea"/>
              </a:rPr>
              <a:t>오락방송</a:t>
            </a:r>
            <a:endParaRPr lang="en-US" altLang="ko-KR" sz="2800" dirty="0">
              <a:latin typeface="+mj-ea"/>
              <a:ea typeface="+mj-ea"/>
            </a:endParaRPr>
          </a:p>
          <a:p>
            <a:pPr>
              <a:lnSpc>
                <a:spcPct val="150000"/>
              </a:lnSpc>
            </a:pPr>
            <a:r>
              <a:rPr lang="en-US" altLang="ko-KR" sz="2400" dirty="0">
                <a:latin typeface="맑은 고딕" pitchFamily="50" charset="-127"/>
                <a:ea typeface="맑은 고딕" pitchFamily="50" charset="-127"/>
              </a:rPr>
              <a:t>:</a:t>
            </a:r>
            <a:r>
              <a:rPr lang="ko-KR" altLang="en-US" sz="2400" dirty="0">
                <a:latin typeface="맑은 고딕" pitchFamily="50" charset="-127"/>
                <a:ea typeface="맑은 고딕" pitchFamily="50" charset="-127"/>
              </a:rPr>
              <a:t>국민정서의 함양과 생활의 명랑화를 목적으로 하는 방송</a:t>
            </a:r>
            <a:endParaRPr lang="en-US" altLang="ko-KR" sz="2400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4" name="직사각형 3"/>
          <p:cNvSpPr/>
          <p:nvPr/>
        </p:nvSpPr>
        <p:spPr>
          <a:xfrm>
            <a:off x="406021" y="459829"/>
            <a:ext cx="485261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5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산돌고딕 L" pitchFamily="50" charset="-127"/>
                <a:ea typeface="산돌고딕 L" pitchFamily="50" charset="-127"/>
              </a:rPr>
              <a:t>기능에 의한</a:t>
            </a:r>
            <a:r>
              <a:rPr lang="ko-KR" altLang="en-US" sz="5400" b="1" cap="none" spc="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산돌고딕 L" pitchFamily="50" charset="-127"/>
                <a:ea typeface="산돌고딕 L" pitchFamily="50" charset="-127"/>
              </a:rPr>
              <a:t> 분류</a:t>
            </a:r>
            <a:endParaRPr lang="ko-KR" altLang="en-US" sz="5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42650766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4643438" y="1571612"/>
            <a:ext cx="3940747" cy="42712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2300" dirty="0">
                <a:latin typeface="맑은 고딕" pitchFamily="50" charset="-127"/>
                <a:ea typeface="맑은 고딕" pitchFamily="50" charset="-127"/>
              </a:rPr>
              <a:t>⑨ 버라이어티 프로그램</a:t>
            </a:r>
          </a:p>
          <a:p>
            <a:pPr>
              <a:lnSpc>
                <a:spcPct val="150000"/>
              </a:lnSpc>
            </a:pPr>
            <a:r>
              <a:rPr lang="ko-KR" altLang="en-US" sz="2300" dirty="0">
                <a:latin typeface="맑은 고딕" pitchFamily="50" charset="-127"/>
                <a:ea typeface="맑은 고딕" pitchFamily="50" charset="-127"/>
              </a:rPr>
              <a:t>⑩ 음악 프로그램</a:t>
            </a:r>
          </a:p>
          <a:p>
            <a:pPr>
              <a:lnSpc>
                <a:spcPct val="150000"/>
              </a:lnSpc>
            </a:pPr>
            <a:r>
              <a:rPr lang="ko-KR" altLang="en-US" sz="2300" dirty="0">
                <a:latin typeface="맑은 고딕" pitchFamily="50" charset="-127"/>
                <a:ea typeface="맑은 고딕" pitchFamily="50" charset="-127"/>
              </a:rPr>
              <a:t>⑪게임</a:t>
            </a:r>
            <a:r>
              <a:rPr lang="en-US" altLang="ko-KR" sz="2300" dirty="0">
                <a:latin typeface="맑은 고딕" pitchFamily="50" charset="-127"/>
                <a:ea typeface="맑은 고딕" pitchFamily="50" charset="-127"/>
              </a:rPr>
              <a:t>, </a:t>
            </a:r>
            <a:r>
              <a:rPr lang="ko-KR" altLang="en-US" sz="2300" dirty="0">
                <a:latin typeface="맑은 고딕" pitchFamily="50" charset="-127"/>
                <a:ea typeface="맑은 고딕" pitchFamily="50" charset="-127"/>
              </a:rPr>
              <a:t>퀴즈 쇼     ⑫코미디</a:t>
            </a:r>
          </a:p>
          <a:p>
            <a:pPr>
              <a:lnSpc>
                <a:spcPct val="150000"/>
              </a:lnSpc>
            </a:pPr>
            <a:r>
              <a:rPr lang="ko-KR" altLang="en-US" sz="2300" dirty="0">
                <a:latin typeface="맑은 고딕" pitchFamily="50" charset="-127"/>
                <a:ea typeface="맑은 고딕" pitchFamily="50" charset="-127"/>
              </a:rPr>
              <a:t>⑬ 토크쇼 </a:t>
            </a:r>
            <a:endParaRPr lang="en-US" altLang="ko-KR" sz="2300" dirty="0">
              <a:latin typeface="맑은 고딕" pitchFamily="50" charset="-127"/>
              <a:ea typeface="맑은 고딕" pitchFamily="50" charset="-127"/>
            </a:endParaRPr>
          </a:p>
          <a:p>
            <a:pPr>
              <a:lnSpc>
                <a:spcPct val="150000"/>
              </a:lnSpc>
            </a:pPr>
            <a:r>
              <a:rPr lang="ko-KR" altLang="en-US" sz="2300" dirty="0">
                <a:latin typeface="맑은 고딕" pitchFamily="50" charset="-127"/>
                <a:ea typeface="맑은 고딕" pitchFamily="50" charset="-127"/>
              </a:rPr>
              <a:t>⑭ 유아</a:t>
            </a:r>
            <a:r>
              <a:rPr lang="en-US" altLang="ko-KR" sz="2300" dirty="0">
                <a:latin typeface="맑은 고딕" pitchFamily="50" charset="-127"/>
                <a:ea typeface="맑은 고딕" pitchFamily="50" charset="-127"/>
              </a:rPr>
              <a:t>, </a:t>
            </a:r>
            <a:r>
              <a:rPr lang="ko-KR" altLang="en-US" sz="2300" dirty="0">
                <a:latin typeface="맑은 고딕" pitchFamily="50" charset="-127"/>
                <a:ea typeface="맑은 고딕" pitchFamily="50" charset="-127"/>
              </a:rPr>
              <a:t>어린이 프로그램</a:t>
            </a:r>
          </a:p>
          <a:p>
            <a:pPr>
              <a:lnSpc>
                <a:spcPct val="150000"/>
              </a:lnSpc>
            </a:pPr>
            <a:r>
              <a:rPr lang="ko-KR" altLang="en-US" sz="2300" dirty="0">
                <a:latin typeface="맑은 고딕" pitchFamily="50" charset="-127"/>
                <a:ea typeface="맑은 고딕" pitchFamily="50" charset="-127"/>
              </a:rPr>
              <a:t>⑮ 중계 프로그램   ⑯</a:t>
            </a:r>
            <a:r>
              <a:rPr lang="en-US" altLang="ko-KR" sz="2300" dirty="0">
                <a:latin typeface="맑은 고딕" pitchFamily="50" charset="-127"/>
                <a:ea typeface="맑은 고딕" pitchFamily="50" charset="-127"/>
              </a:rPr>
              <a:t>SB(Station Break)</a:t>
            </a:r>
            <a:r>
              <a:rPr lang="ko-KR" altLang="en-US" sz="2300" dirty="0">
                <a:latin typeface="맑은 고딕" pitchFamily="50" charset="-127"/>
                <a:ea typeface="맑은 고딕" pitchFamily="50" charset="-127"/>
              </a:rPr>
              <a:t>：방송사 예고</a:t>
            </a:r>
            <a:r>
              <a:rPr lang="en-US" altLang="ko-KR" sz="2300" dirty="0">
                <a:latin typeface="맑은 고딕" pitchFamily="50" charset="-127"/>
                <a:ea typeface="맑은 고딕" pitchFamily="50" charset="-127"/>
              </a:rPr>
              <a:t>, </a:t>
            </a:r>
            <a:r>
              <a:rPr lang="ko-KR" altLang="en-US" sz="2300" dirty="0" err="1">
                <a:latin typeface="맑은 고딕" pitchFamily="50" charset="-127"/>
                <a:ea typeface="맑은 고딕" pitchFamily="50" charset="-127"/>
              </a:rPr>
              <a:t>스폿</a:t>
            </a:r>
            <a:endParaRPr lang="ko-KR" altLang="en-US" sz="2300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4" name="직사각형 3"/>
          <p:cNvSpPr/>
          <p:nvPr/>
        </p:nvSpPr>
        <p:spPr>
          <a:xfrm>
            <a:off x="922963" y="486136"/>
            <a:ext cx="668965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5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산돌고딕 L" pitchFamily="50" charset="-127"/>
                <a:ea typeface="산돌고딕 L" pitchFamily="50" charset="-127"/>
              </a:rPr>
              <a:t>제작자 관점에서의</a:t>
            </a:r>
            <a:r>
              <a:rPr lang="ko-KR" altLang="en-US" sz="5400" b="1" cap="none" spc="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산돌고딕 L" pitchFamily="50" charset="-127"/>
                <a:ea typeface="산돌고딕 L" pitchFamily="50" charset="-127"/>
              </a:rPr>
              <a:t> 분류</a:t>
            </a:r>
            <a:endParaRPr lang="ko-KR" altLang="en-US" sz="5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2" name="직사각형 1"/>
          <p:cNvSpPr/>
          <p:nvPr/>
        </p:nvSpPr>
        <p:spPr>
          <a:xfrm>
            <a:off x="428596" y="1571612"/>
            <a:ext cx="4016269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2400" dirty="0">
                <a:latin typeface="맑은 고딕" pitchFamily="50" charset="-127"/>
                <a:ea typeface="맑은 고딕" pitchFamily="50" charset="-127"/>
              </a:rPr>
              <a:t>① 보도뉴스 프로그램  </a:t>
            </a:r>
            <a:endParaRPr lang="en-US" altLang="ko-KR" sz="2400" dirty="0">
              <a:latin typeface="맑은 고딕" pitchFamily="50" charset="-127"/>
              <a:ea typeface="맑은 고딕" pitchFamily="50" charset="-127"/>
            </a:endParaRPr>
          </a:p>
          <a:p>
            <a:pPr>
              <a:lnSpc>
                <a:spcPct val="150000"/>
              </a:lnSpc>
            </a:pPr>
            <a:r>
              <a:rPr lang="ko-KR" altLang="en-US" sz="2400" dirty="0">
                <a:latin typeface="맑은 고딕" pitchFamily="50" charset="-127"/>
                <a:ea typeface="맑은 고딕" pitchFamily="50" charset="-127"/>
              </a:rPr>
              <a:t>② 정보 프로그램</a:t>
            </a:r>
          </a:p>
          <a:p>
            <a:pPr>
              <a:lnSpc>
                <a:spcPct val="150000"/>
              </a:lnSpc>
            </a:pPr>
            <a:r>
              <a:rPr lang="ko-KR" altLang="en-US" sz="2400" dirty="0">
                <a:latin typeface="맑은 고딕" pitchFamily="50" charset="-127"/>
                <a:ea typeface="맑은 고딕" pitchFamily="50" charset="-127"/>
              </a:rPr>
              <a:t>③스포츠 프로그램       ④드라마</a:t>
            </a:r>
          </a:p>
          <a:p>
            <a:pPr>
              <a:lnSpc>
                <a:spcPct val="150000"/>
              </a:lnSpc>
            </a:pPr>
            <a:r>
              <a:rPr lang="ko-KR" altLang="en-US" sz="2400" dirty="0">
                <a:latin typeface="맑은 고딕" pitchFamily="50" charset="-127"/>
                <a:ea typeface="맑은 고딕" pitchFamily="50" charset="-127"/>
              </a:rPr>
              <a:t>⑤ 리얼리티 프로그램 </a:t>
            </a:r>
            <a:endParaRPr lang="en-US" altLang="ko-KR" sz="2400" dirty="0">
              <a:latin typeface="맑은 고딕" pitchFamily="50" charset="-127"/>
              <a:ea typeface="맑은 고딕" pitchFamily="50" charset="-127"/>
            </a:endParaRPr>
          </a:p>
          <a:p>
            <a:pPr>
              <a:lnSpc>
                <a:spcPct val="150000"/>
              </a:lnSpc>
            </a:pPr>
            <a:r>
              <a:rPr lang="ko-KR" altLang="en-US" sz="2400" dirty="0">
                <a:latin typeface="맑은 고딕" pitchFamily="50" charset="-127"/>
                <a:ea typeface="맑은 고딕" pitchFamily="50" charset="-127"/>
              </a:rPr>
              <a:t>⑥ 다큐멘터리</a:t>
            </a:r>
          </a:p>
          <a:p>
            <a:pPr>
              <a:lnSpc>
                <a:spcPct val="150000"/>
              </a:lnSpc>
            </a:pPr>
            <a:r>
              <a:rPr lang="ko-KR" altLang="en-US" sz="2400" dirty="0">
                <a:latin typeface="맑은 고딕" pitchFamily="50" charset="-127"/>
                <a:ea typeface="맑은 고딕" pitchFamily="50" charset="-127"/>
              </a:rPr>
              <a:t>⑦영화 프로그램            ⑧만화영화</a:t>
            </a:r>
            <a:endParaRPr lang="en-US" altLang="ko-KR" sz="2400" dirty="0">
              <a:latin typeface="맑은 고딕" pitchFamily="50" charset="-127"/>
              <a:ea typeface="맑은 고딕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5947608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1038378" y="486136"/>
            <a:ext cx="645882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5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산돌고딕 L" pitchFamily="50" charset="-127"/>
                <a:ea typeface="산돌고딕 L" pitchFamily="50" charset="-127"/>
              </a:rPr>
              <a:t>제작 형태에 의한 </a:t>
            </a:r>
            <a:r>
              <a:rPr lang="ko-KR" altLang="en-US" sz="5400" b="1" cap="none" spc="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산돌고딕 L" pitchFamily="50" charset="-127"/>
                <a:ea typeface="산돌고딕 L" pitchFamily="50" charset="-127"/>
              </a:rPr>
              <a:t> 분류</a:t>
            </a:r>
            <a:endParaRPr lang="ko-KR" altLang="en-US" sz="5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5" name="직사각형 4"/>
          <p:cNvSpPr/>
          <p:nvPr/>
        </p:nvSpPr>
        <p:spPr>
          <a:xfrm>
            <a:off x="1763688" y="2276872"/>
            <a:ext cx="6030416" cy="29518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lnSpc>
                <a:spcPct val="150000"/>
              </a:lnSpc>
              <a:buFont typeface="Wingdings" pitchFamily="2" charset="2"/>
              <a:buChar char="§"/>
            </a:pPr>
            <a:r>
              <a:rPr lang="ko-KR" altLang="en-US" sz="3200" dirty="0">
                <a:latin typeface="맑은 고딕" pitchFamily="50" charset="-127"/>
                <a:ea typeface="맑은 고딕" pitchFamily="50" charset="-127"/>
              </a:rPr>
              <a:t>스튜디오 제작프로그램</a:t>
            </a:r>
            <a:endParaRPr lang="en-US" altLang="ko-KR" sz="3200" dirty="0">
              <a:latin typeface="맑은 고딕" pitchFamily="50" charset="-127"/>
              <a:ea typeface="맑은 고딕" pitchFamily="50" charset="-127"/>
            </a:endParaRPr>
          </a:p>
          <a:p>
            <a:pPr marL="457200" indent="-457200">
              <a:lnSpc>
                <a:spcPct val="150000"/>
              </a:lnSpc>
              <a:buFont typeface="Wingdings" pitchFamily="2" charset="2"/>
              <a:buChar char="§"/>
            </a:pPr>
            <a:r>
              <a:rPr lang="ko-KR" altLang="en-US" sz="3200" dirty="0">
                <a:latin typeface="맑은 고딕" pitchFamily="50" charset="-127"/>
                <a:ea typeface="맑은 고딕" pitchFamily="50" charset="-127"/>
              </a:rPr>
              <a:t>중계방송 프로그램</a:t>
            </a:r>
          </a:p>
          <a:p>
            <a:pPr marL="457200" indent="-457200">
              <a:lnSpc>
                <a:spcPct val="150000"/>
              </a:lnSpc>
              <a:buFont typeface="Wingdings" pitchFamily="2" charset="2"/>
              <a:buChar char="§"/>
            </a:pPr>
            <a:r>
              <a:rPr lang="ko-KR" altLang="en-US" sz="3200" dirty="0">
                <a:latin typeface="맑은 고딕" pitchFamily="50" charset="-127"/>
                <a:ea typeface="맑은 고딕" pitchFamily="50" charset="-127"/>
              </a:rPr>
              <a:t>올 로케이션 프로그램 </a:t>
            </a:r>
            <a:endParaRPr lang="en-US" altLang="ko-KR" sz="3200" dirty="0">
              <a:latin typeface="맑은 고딕" pitchFamily="50" charset="-127"/>
              <a:ea typeface="맑은 고딕" pitchFamily="50" charset="-127"/>
            </a:endParaRPr>
          </a:p>
          <a:p>
            <a:pPr marL="457200" indent="-457200">
              <a:lnSpc>
                <a:spcPct val="150000"/>
              </a:lnSpc>
              <a:buFont typeface="Wingdings" pitchFamily="2" charset="2"/>
              <a:buChar char="§"/>
            </a:pPr>
            <a:r>
              <a:rPr lang="en-US" altLang="ko-KR" sz="3200" dirty="0">
                <a:latin typeface="맑은 고딕" pitchFamily="50" charset="-127"/>
                <a:ea typeface="맑은 고딕" pitchFamily="50" charset="-127"/>
              </a:rPr>
              <a:t>ENG</a:t>
            </a:r>
            <a:r>
              <a:rPr lang="ko-KR" altLang="en-US" sz="3200" dirty="0">
                <a:latin typeface="맑은 고딕" pitchFamily="50" charset="-127"/>
                <a:ea typeface="맑은 고딕" pitchFamily="50" charset="-127"/>
              </a:rPr>
              <a:t>취재 프로그램</a:t>
            </a:r>
          </a:p>
        </p:txBody>
      </p:sp>
    </p:spTree>
    <p:extLst>
      <p:ext uri="{BB962C8B-B14F-4D97-AF65-F5344CB8AC3E}">
        <p14:creationId xmlns:p14="http://schemas.microsoft.com/office/powerpoint/2010/main" val="22433934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ko-KR" dirty="0"/>
              <a:t>1. </a:t>
            </a:r>
            <a:r>
              <a:rPr lang="ko-KR" altLang="en-US" dirty="0"/>
              <a:t>방송 프로그램의 기획 정의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sz="quarter" idx="11"/>
          </p:nvPr>
        </p:nvSpPr>
        <p:spPr>
          <a:xfrm>
            <a:off x="755576" y="1196752"/>
            <a:ext cx="7704856" cy="4896544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buFont typeface="Wingdings" pitchFamily="2" charset="2"/>
              <a:buChar char="§"/>
            </a:pPr>
            <a:r>
              <a:rPr lang="ko-KR" altLang="en-US" sz="3200" b="1" dirty="0"/>
              <a:t>현대사회에서 기획이란</a:t>
            </a:r>
            <a:r>
              <a:rPr lang="en-US" altLang="ko-KR" sz="3200" b="1" dirty="0"/>
              <a:t> </a:t>
            </a:r>
            <a:r>
              <a:rPr lang="ko-KR" altLang="en-US" sz="3200" b="1" dirty="0"/>
              <a:t>경제 및 문화 활동의 모든 측면에서 가장 기본적인 방향과 방침을 결정하는 일</a:t>
            </a:r>
            <a:endParaRPr lang="en-US" altLang="ko-KR" sz="3200" b="1" dirty="0"/>
          </a:p>
          <a:p>
            <a:pPr>
              <a:lnSpc>
                <a:spcPct val="150000"/>
              </a:lnSpc>
              <a:buFont typeface="Wingdings" pitchFamily="2" charset="2"/>
              <a:buChar char="§"/>
            </a:pPr>
            <a:r>
              <a:rPr lang="ko-KR" altLang="en-US" sz="3200" b="1" dirty="0"/>
              <a:t>어떤 제작 의도에서 어떤 내용을 어떻게 제작할 것인가를 체계화</a:t>
            </a:r>
            <a:endParaRPr lang="en-US" altLang="ko-KR" sz="3200" b="1" dirty="0"/>
          </a:p>
        </p:txBody>
      </p:sp>
    </p:spTree>
    <p:extLst>
      <p:ext uri="{BB962C8B-B14F-4D97-AF65-F5344CB8AC3E}">
        <p14:creationId xmlns:p14="http://schemas.microsoft.com/office/powerpoint/2010/main" val="17518070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ko-KR" dirty="0"/>
              <a:t>2. </a:t>
            </a:r>
            <a:r>
              <a:rPr lang="ko-KR" altLang="en-US" dirty="0"/>
              <a:t>방송 프로그램의 기획 회의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sz="quarter" idx="11"/>
          </p:nvPr>
        </p:nvSpPr>
        <p:spPr>
          <a:xfrm>
            <a:off x="755576" y="1196752"/>
            <a:ext cx="7704856" cy="4896544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buFont typeface="Wingdings" pitchFamily="2" charset="2"/>
              <a:buChar char="§"/>
            </a:pPr>
            <a:r>
              <a:rPr lang="ko-KR" altLang="en-US" sz="3200" b="1" dirty="0"/>
              <a:t>기획회의 평가 기준</a:t>
            </a:r>
            <a:r>
              <a:rPr lang="en-US" altLang="ko-KR" sz="3200" b="1" dirty="0"/>
              <a:t>: </a:t>
            </a:r>
            <a:r>
              <a:rPr lang="ko-KR" altLang="en-US" sz="3200" b="1" dirty="0"/>
              <a:t>프로그램의 내용</a:t>
            </a:r>
            <a:r>
              <a:rPr lang="en-US" altLang="ko-KR" sz="3200" b="1" dirty="0"/>
              <a:t>, </a:t>
            </a:r>
            <a:r>
              <a:rPr lang="ko-KR" altLang="en-US" sz="3200" b="1" dirty="0"/>
              <a:t>차별성</a:t>
            </a:r>
            <a:r>
              <a:rPr lang="en-US" altLang="ko-KR" sz="3200" b="1" dirty="0"/>
              <a:t>, </a:t>
            </a:r>
            <a:r>
              <a:rPr lang="ko-KR" altLang="en-US" sz="3200" b="1" dirty="0" err="1"/>
              <a:t>시의성</a:t>
            </a:r>
            <a:r>
              <a:rPr lang="en-US" altLang="ko-KR" sz="3200" b="1" dirty="0"/>
              <a:t>, </a:t>
            </a:r>
            <a:r>
              <a:rPr lang="ko-KR" altLang="en-US" sz="3200" b="1" dirty="0"/>
              <a:t>현실성 </a:t>
            </a:r>
            <a:endParaRPr lang="en-US" altLang="ko-KR" sz="3200" b="1" dirty="0"/>
          </a:p>
          <a:p>
            <a:pPr>
              <a:lnSpc>
                <a:spcPct val="150000"/>
              </a:lnSpc>
              <a:buFont typeface="Wingdings" pitchFamily="2" charset="2"/>
              <a:buChar char="§"/>
            </a:pPr>
            <a:r>
              <a:rPr lang="ko-KR" altLang="en-US" sz="3200" b="1" dirty="0"/>
              <a:t>기획회의 결정사항</a:t>
            </a:r>
            <a:r>
              <a:rPr lang="en-US" altLang="ko-KR" sz="3200" b="1" dirty="0"/>
              <a:t>: </a:t>
            </a:r>
            <a:r>
              <a:rPr lang="ko-KR" altLang="en-US" sz="3200" b="1" dirty="0"/>
              <a:t>프로그램 포맷과 내용</a:t>
            </a:r>
            <a:r>
              <a:rPr lang="en-US" altLang="ko-KR" sz="3200" b="1" dirty="0"/>
              <a:t>, </a:t>
            </a:r>
            <a:r>
              <a:rPr lang="ko-KR" altLang="en-US" sz="3200" b="1" dirty="0"/>
              <a:t>주요 스태프 및 주요 출연진 결정</a:t>
            </a:r>
            <a:r>
              <a:rPr lang="en-US" altLang="ko-KR" sz="3200" b="1" dirty="0"/>
              <a:t>, </a:t>
            </a:r>
            <a:r>
              <a:rPr lang="ko-KR" altLang="en-US" sz="3200" b="1" dirty="0"/>
              <a:t>예상 제작비 책정</a:t>
            </a:r>
            <a:r>
              <a:rPr lang="en-US" altLang="ko-KR" sz="3200" b="1" dirty="0"/>
              <a:t>, </a:t>
            </a:r>
            <a:r>
              <a:rPr lang="ko-KR" altLang="en-US" sz="3200" b="1" dirty="0"/>
              <a:t>제작 기획제안서 작성</a:t>
            </a:r>
            <a:endParaRPr lang="en-US" altLang="ko-KR" sz="3200" b="1" dirty="0"/>
          </a:p>
        </p:txBody>
      </p:sp>
    </p:spTree>
    <p:extLst>
      <p:ext uri="{BB962C8B-B14F-4D97-AF65-F5344CB8AC3E}">
        <p14:creationId xmlns:p14="http://schemas.microsoft.com/office/powerpoint/2010/main" val="30390194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ko-KR" dirty="0"/>
              <a:t>4. </a:t>
            </a:r>
            <a:r>
              <a:rPr lang="ko-KR" altLang="en-US" dirty="0"/>
              <a:t>프로그램의 기획의 단계</a:t>
            </a:r>
          </a:p>
        </p:txBody>
      </p:sp>
      <p:grpSp>
        <p:nvGrpSpPr>
          <p:cNvPr id="44" name="그룹 43"/>
          <p:cNvGrpSpPr/>
          <p:nvPr/>
        </p:nvGrpSpPr>
        <p:grpSpPr>
          <a:xfrm>
            <a:off x="-72009" y="1599847"/>
            <a:ext cx="9144000" cy="5283538"/>
            <a:chOff x="-72009" y="1599847"/>
            <a:chExt cx="9144000" cy="5283538"/>
          </a:xfrm>
        </p:grpSpPr>
        <p:pic>
          <p:nvPicPr>
            <p:cNvPr id="13" name="그림 12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72009" y="1599847"/>
              <a:ext cx="9144000" cy="3997533"/>
            </a:xfrm>
            <a:prstGeom prst="rect">
              <a:avLst/>
            </a:prstGeom>
          </p:spPr>
        </p:pic>
        <p:grpSp>
          <p:nvGrpSpPr>
            <p:cNvPr id="15" name="Diagram group"/>
            <p:cNvGrpSpPr/>
            <p:nvPr/>
          </p:nvGrpSpPr>
          <p:grpSpPr>
            <a:xfrm>
              <a:off x="251520" y="5913193"/>
              <a:ext cx="8568952" cy="970192"/>
              <a:chOff x="3765" y="971690"/>
              <a:chExt cx="1646427" cy="1168738"/>
            </a:xfrm>
            <a:scene3d>
              <a:camera prst="perspectiveRelaxedModerately" zoom="92000"/>
              <a:lightRig rig="balanced" dir="t">
                <a:rot lat="0" lon="0" rev="12700000"/>
              </a:lightRig>
            </a:scene3d>
          </p:grpSpPr>
          <p:grpSp>
            <p:nvGrpSpPr>
              <p:cNvPr id="16" name="그룹 15"/>
              <p:cNvGrpSpPr/>
              <p:nvPr/>
            </p:nvGrpSpPr>
            <p:grpSpPr>
              <a:xfrm>
                <a:off x="3765" y="971690"/>
                <a:ext cx="1646427" cy="1168738"/>
                <a:chOff x="3765" y="971690"/>
                <a:chExt cx="1646427" cy="1168738"/>
              </a:xfrm>
            </p:grpSpPr>
            <p:sp>
              <p:nvSpPr>
                <p:cNvPr id="17" name="모서리가 둥근 직사각형 16"/>
                <p:cNvSpPr/>
                <p:nvPr/>
              </p:nvSpPr>
              <p:spPr>
                <a:xfrm>
                  <a:off x="3765" y="971690"/>
                  <a:ext cx="1646427" cy="1168738"/>
                </a:xfrm>
                <a:prstGeom prst="roundRect">
                  <a:avLst>
                    <a:gd name="adj" fmla="val 10000"/>
                  </a:avLst>
                </a:prstGeom>
                <a:solidFill>
                  <a:schemeClr val="accent1">
                    <a:hueOff val="0"/>
                    <a:satOff val="0"/>
                    <a:lumOff val="0"/>
                    <a:alpha val="90000"/>
                  </a:schemeClr>
                </a:solidFill>
                <a:sp3d prstMaterial="plastic">
                  <a:bevelT w="50800" h="50800"/>
                  <a:bevelB w="50800" h="50800"/>
                </a:sp3d>
              </p:spPr>
              <p:style>
                <a:lnRef idx="0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1">
                    <a:hueOff val="0"/>
                    <a:satOff val="0"/>
                    <a:lumOff val="0"/>
                    <a:alphaOff val="0"/>
                  </a:schemeClr>
                </a:fillRef>
                <a:effectRef idx="2">
                  <a:schemeClr val="accent1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</p:sp>
            <p:sp>
              <p:nvSpPr>
                <p:cNvPr id="18" name="모서리가 둥근 직사각형 4"/>
                <p:cNvSpPr/>
                <p:nvPr/>
              </p:nvSpPr>
              <p:spPr>
                <a:xfrm>
                  <a:off x="37996" y="1005921"/>
                  <a:ext cx="1577965" cy="1100276"/>
                </a:xfrm>
                <a:prstGeom prst="rect">
                  <a:avLst/>
                </a:prstGeom>
                <a:sp3d/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spcFirstLastPara="0" vert="horz" wrap="square" lIns="76200" tIns="76200" rIns="76200" bIns="76200" numCol="1" spcCol="1270" anchor="ctr" anchorCtr="0">
                  <a:noAutofit/>
                </a:bodyPr>
                <a:lstStyle/>
                <a:p>
                  <a:pPr lvl="0" algn="ctr" defTabSz="889000" latinLnBrk="1">
                    <a:lnSpc>
                      <a:spcPct val="90000"/>
                    </a:lnSpc>
                    <a:spcBef>
                      <a:spcPct val="0"/>
                    </a:spcBef>
                    <a:spcAft>
                      <a:spcPct val="35000"/>
                    </a:spcAft>
                  </a:pPr>
                  <a:r>
                    <a:rPr lang="ko-KR" altLang="en-US" sz="2400" b="1" dirty="0">
                      <a:latin typeface="맑은 고딕" pitchFamily="50" charset="-127"/>
                      <a:ea typeface="맑은 고딕" pitchFamily="50" charset="-127"/>
                    </a:rPr>
                    <a:t>발상의 창출</a:t>
                  </a:r>
                  <a:endParaRPr lang="ko-KR" altLang="en-US" sz="2400" b="1" kern="1200" dirty="0">
                    <a:latin typeface="맑은 고딕" pitchFamily="50" charset="-127"/>
                    <a:ea typeface="맑은 고딕" pitchFamily="50" charset="-127"/>
                  </a:endParaRPr>
                </a:p>
              </p:txBody>
            </p:sp>
          </p:grpSp>
        </p:grpSp>
        <p:grpSp>
          <p:nvGrpSpPr>
            <p:cNvPr id="19" name="Diagram group"/>
            <p:cNvGrpSpPr/>
            <p:nvPr/>
          </p:nvGrpSpPr>
          <p:grpSpPr>
            <a:xfrm>
              <a:off x="899592" y="5301208"/>
              <a:ext cx="7272808" cy="936104"/>
              <a:chOff x="3765" y="971690"/>
              <a:chExt cx="1646427" cy="1168738"/>
            </a:xfrm>
            <a:scene3d>
              <a:camera prst="perspectiveRelaxedModerately" zoom="92000"/>
              <a:lightRig rig="balanced" dir="t">
                <a:rot lat="0" lon="0" rev="12700000"/>
              </a:lightRig>
            </a:scene3d>
          </p:grpSpPr>
          <p:grpSp>
            <p:nvGrpSpPr>
              <p:cNvPr id="20" name="그룹 19"/>
              <p:cNvGrpSpPr/>
              <p:nvPr/>
            </p:nvGrpSpPr>
            <p:grpSpPr>
              <a:xfrm>
                <a:off x="3765" y="971690"/>
                <a:ext cx="1646427" cy="1168738"/>
                <a:chOff x="3765" y="971690"/>
                <a:chExt cx="1646427" cy="1168738"/>
              </a:xfrm>
            </p:grpSpPr>
            <p:sp>
              <p:nvSpPr>
                <p:cNvPr id="21" name="모서리가 둥근 직사각형 20"/>
                <p:cNvSpPr/>
                <p:nvPr/>
              </p:nvSpPr>
              <p:spPr>
                <a:xfrm>
                  <a:off x="3765" y="971690"/>
                  <a:ext cx="1646427" cy="1168738"/>
                </a:xfrm>
                <a:prstGeom prst="roundRect">
                  <a:avLst>
                    <a:gd name="adj" fmla="val 10000"/>
                  </a:avLst>
                </a:prstGeom>
                <a:solidFill>
                  <a:schemeClr val="accent1">
                    <a:hueOff val="0"/>
                    <a:satOff val="0"/>
                    <a:lumOff val="0"/>
                    <a:alpha val="78000"/>
                  </a:schemeClr>
                </a:solidFill>
                <a:sp3d prstMaterial="plastic">
                  <a:bevelT w="50800" h="50800"/>
                  <a:bevelB w="50800" h="50800"/>
                </a:sp3d>
              </p:spPr>
              <p:style>
                <a:lnRef idx="0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1">
                    <a:hueOff val="0"/>
                    <a:satOff val="0"/>
                    <a:lumOff val="0"/>
                    <a:alphaOff val="0"/>
                  </a:schemeClr>
                </a:fillRef>
                <a:effectRef idx="2">
                  <a:schemeClr val="accent1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</p:sp>
            <p:sp>
              <p:nvSpPr>
                <p:cNvPr id="22" name="모서리가 둥근 직사각형 4"/>
                <p:cNvSpPr/>
                <p:nvPr/>
              </p:nvSpPr>
              <p:spPr>
                <a:xfrm>
                  <a:off x="37996" y="1005921"/>
                  <a:ext cx="1577965" cy="1100276"/>
                </a:xfrm>
                <a:prstGeom prst="rect">
                  <a:avLst/>
                </a:prstGeom>
                <a:sp3d/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spcFirstLastPara="0" vert="horz" wrap="square" lIns="76200" tIns="76200" rIns="76200" bIns="76200" numCol="1" spcCol="1270" anchor="ctr" anchorCtr="0">
                  <a:noAutofit/>
                </a:bodyPr>
                <a:lstStyle/>
                <a:p>
                  <a:pPr lvl="0" algn="ctr" defTabSz="889000" latinLnBrk="1">
                    <a:lnSpc>
                      <a:spcPct val="90000"/>
                    </a:lnSpc>
                    <a:spcBef>
                      <a:spcPct val="0"/>
                    </a:spcBef>
                    <a:spcAft>
                      <a:spcPct val="35000"/>
                    </a:spcAft>
                  </a:pPr>
                  <a:r>
                    <a:rPr lang="ko-KR" altLang="en-US" sz="2400" b="1" dirty="0">
                      <a:solidFill>
                        <a:schemeClr val="bg1"/>
                      </a:solidFill>
                      <a:latin typeface="맑은 고딕" pitchFamily="50" charset="-127"/>
                      <a:ea typeface="맑은 고딕" pitchFamily="50" charset="-127"/>
                    </a:rPr>
                    <a:t>기획 원안 기안</a:t>
                  </a:r>
                  <a:endParaRPr lang="ko-KR" altLang="en-US" sz="2400" b="1" kern="1200" dirty="0">
                    <a:solidFill>
                      <a:schemeClr val="bg1"/>
                    </a:solidFill>
                    <a:latin typeface="맑은 고딕" pitchFamily="50" charset="-127"/>
                    <a:ea typeface="맑은 고딕" pitchFamily="50" charset="-127"/>
                  </a:endParaRPr>
                </a:p>
              </p:txBody>
            </p:sp>
          </p:grpSp>
        </p:grpSp>
        <p:grpSp>
          <p:nvGrpSpPr>
            <p:cNvPr id="23" name="Diagram group"/>
            <p:cNvGrpSpPr/>
            <p:nvPr/>
          </p:nvGrpSpPr>
          <p:grpSpPr>
            <a:xfrm>
              <a:off x="1429686" y="4437112"/>
              <a:ext cx="6140613" cy="1177264"/>
              <a:chOff x="3765" y="971690"/>
              <a:chExt cx="1646427" cy="1168738"/>
            </a:xfrm>
            <a:scene3d>
              <a:camera prst="perspectiveRelaxedModerately" zoom="92000"/>
              <a:lightRig rig="balanced" dir="t">
                <a:rot lat="0" lon="0" rev="12700000"/>
              </a:lightRig>
            </a:scene3d>
          </p:grpSpPr>
          <p:grpSp>
            <p:nvGrpSpPr>
              <p:cNvPr id="24" name="그룹 23"/>
              <p:cNvGrpSpPr/>
              <p:nvPr/>
            </p:nvGrpSpPr>
            <p:grpSpPr>
              <a:xfrm>
                <a:off x="3765" y="971690"/>
                <a:ext cx="1646427" cy="1168738"/>
                <a:chOff x="3765" y="971690"/>
                <a:chExt cx="1646427" cy="1168738"/>
              </a:xfrm>
            </p:grpSpPr>
            <p:sp>
              <p:nvSpPr>
                <p:cNvPr id="25" name="모서리가 둥근 직사각형 24"/>
                <p:cNvSpPr/>
                <p:nvPr/>
              </p:nvSpPr>
              <p:spPr>
                <a:xfrm>
                  <a:off x="3765" y="971690"/>
                  <a:ext cx="1646427" cy="1168738"/>
                </a:xfrm>
                <a:prstGeom prst="roundRect">
                  <a:avLst>
                    <a:gd name="adj" fmla="val 10000"/>
                  </a:avLst>
                </a:prstGeom>
                <a:solidFill>
                  <a:schemeClr val="accent1">
                    <a:hueOff val="0"/>
                    <a:satOff val="0"/>
                    <a:lumOff val="0"/>
                    <a:alpha val="67000"/>
                  </a:schemeClr>
                </a:solidFill>
                <a:sp3d prstMaterial="plastic">
                  <a:bevelT w="50800" h="50800"/>
                  <a:bevelB w="50800" h="50800"/>
                </a:sp3d>
              </p:spPr>
              <p:style>
                <a:lnRef idx="0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1">
                    <a:hueOff val="0"/>
                    <a:satOff val="0"/>
                    <a:lumOff val="0"/>
                    <a:alphaOff val="0"/>
                  </a:schemeClr>
                </a:fillRef>
                <a:effectRef idx="2">
                  <a:schemeClr val="accent1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</p:sp>
            <p:sp>
              <p:nvSpPr>
                <p:cNvPr id="26" name="모서리가 둥근 직사각형 4"/>
                <p:cNvSpPr/>
                <p:nvPr/>
              </p:nvSpPr>
              <p:spPr>
                <a:xfrm>
                  <a:off x="37996" y="1005921"/>
                  <a:ext cx="1577965" cy="1100276"/>
                </a:xfrm>
                <a:prstGeom prst="rect">
                  <a:avLst/>
                </a:prstGeom>
                <a:sp3d/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spcFirstLastPara="0" vert="horz" wrap="square" lIns="76200" tIns="76200" rIns="76200" bIns="76200" numCol="1" spcCol="1270" anchor="ctr" anchorCtr="0">
                  <a:noAutofit/>
                </a:bodyPr>
                <a:lstStyle/>
                <a:p>
                  <a:pPr lvl="0" algn="ctr" defTabSz="889000" latinLnBrk="1">
                    <a:lnSpc>
                      <a:spcPct val="90000"/>
                    </a:lnSpc>
                    <a:spcBef>
                      <a:spcPct val="0"/>
                    </a:spcBef>
                    <a:spcAft>
                      <a:spcPct val="35000"/>
                    </a:spcAft>
                  </a:pPr>
                  <a:r>
                    <a:rPr lang="ko-KR" altLang="en-US" sz="2000" b="1" dirty="0">
                      <a:latin typeface="맑은 고딕" pitchFamily="50" charset="-127"/>
                      <a:ea typeface="맑은 고딕" pitchFamily="50" charset="-127"/>
                    </a:rPr>
                    <a:t>시청자의  분석 조사</a:t>
                  </a:r>
                  <a:r>
                    <a:rPr lang="en-US" altLang="ko-KR" sz="2000" b="1" dirty="0">
                      <a:latin typeface="맑은 고딕" pitchFamily="50" charset="-127"/>
                      <a:ea typeface="맑은 고딕" pitchFamily="50" charset="-127"/>
                    </a:rPr>
                    <a:t>, </a:t>
                  </a:r>
                </a:p>
                <a:p>
                  <a:pPr lvl="0" algn="ctr" defTabSz="889000" latinLnBrk="1">
                    <a:lnSpc>
                      <a:spcPct val="90000"/>
                    </a:lnSpc>
                    <a:spcBef>
                      <a:spcPct val="0"/>
                    </a:spcBef>
                    <a:spcAft>
                      <a:spcPct val="35000"/>
                    </a:spcAft>
                  </a:pPr>
                  <a:r>
                    <a:rPr lang="ko-KR" altLang="en-US" sz="2000" b="1" dirty="0">
                      <a:latin typeface="맑은 고딕" pitchFamily="50" charset="-127"/>
                      <a:ea typeface="맑은 고딕" pitchFamily="50" charset="-127"/>
                    </a:rPr>
                    <a:t>자료 조사를 통한 제작 내용 및 소재 상정</a:t>
                  </a:r>
                  <a:r>
                    <a:rPr lang="en-US" altLang="ko-KR" sz="2000" b="1" dirty="0">
                      <a:latin typeface="맑은 고딕" pitchFamily="50" charset="-127"/>
                      <a:ea typeface="맑은 고딕" pitchFamily="50" charset="-127"/>
                    </a:rPr>
                    <a:t>, </a:t>
                  </a:r>
                </a:p>
                <a:p>
                  <a:pPr lvl="0" algn="ctr" defTabSz="889000" latinLnBrk="1">
                    <a:lnSpc>
                      <a:spcPct val="90000"/>
                    </a:lnSpc>
                    <a:spcBef>
                      <a:spcPct val="0"/>
                    </a:spcBef>
                    <a:spcAft>
                      <a:spcPct val="35000"/>
                    </a:spcAft>
                  </a:pPr>
                  <a:r>
                    <a:rPr lang="ko-KR" altLang="en-US" sz="2000" b="1" dirty="0">
                      <a:latin typeface="맑은 고딕" pitchFamily="50" charset="-127"/>
                      <a:ea typeface="맑은 고딕" pitchFamily="50" charset="-127"/>
                    </a:rPr>
                    <a:t>제작비 설정</a:t>
                  </a:r>
                  <a:endParaRPr lang="ko-KR" altLang="en-US" sz="2000" b="1" kern="1200" dirty="0">
                    <a:solidFill>
                      <a:schemeClr val="bg1"/>
                    </a:solidFill>
                    <a:latin typeface="맑은 고딕" pitchFamily="50" charset="-127"/>
                    <a:ea typeface="맑은 고딕" pitchFamily="50" charset="-127"/>
                  </a:endParaRPr>
                </a:p>
              </p:txBody>
            </p:sp>
          </p:grpSp>
        </p:grpSp>
        <p:grpSp>
          <p:nvGrpSpPr>
            <p:cNvPr id="27" name="Diagram group"/>
            <p:cNvGrpSpPr/>
            <p:nvPr/>
          </p:nvGrpSpPr>
          <p:grpSpPr>
            <a:xfrm>
              <a:off x="2015716" y="3686514"/>
              <a:ext cx="5040560" cy="1067237"/>
              <a:chOff x="3765" y="971690"/>
              <a:chExt cx="1646427" cy="1168738"/>
            </a:xfrm>
            <a:scene3d>
              <a:camera prst="perspectiveRelaxedModerately" zoom="92000"/>
              <a:lightRig rig="balanced" dir="t">
                <a:rot lat="0" lon="0" rev="12700000"/>
              </a:lightRig>
            </a:scene3d>
          </p:grpSpPr>
          <p:grpSp>
            <p:nvGrpSpPr>
              <p:cNvPr id="28" name="그룹 27"/>
              <p:cNvGrpSpPr/>
              <p:nvPr/>
            </p:nvGrpSpPr>
            <p:grpSpPr>
              <a:xfrm>
                <a:off x="3765" y="971690"/>
                <a:ext cx="1646427" cy="1168738"/>
                <a:chOff x="3765" y="971690"/>
                <a:chExt cx="1646427" cy="1168738"/>
              </a:xfrm>
            </p:grpSpPr>
            <p:sp>
              <p:nvSpPr>
                <p:cNvPr id="29" name="모서리가 둥근 직사각형 28"/>
                <p:cNvSpPr/>
                <p:nvPr/>
              </p:nvSpPr>
              <p:spPr>
                <a:xfrm>
                  <a:off x="3765" y="971690"/>
                  <a:ext cx="1646427" cy="1168738"/>
                </a:xfrm>
                <a:prstGeom prst="roundRect">
                  <a:avLst>
                    <a:gd name="adj" fmla="val 10000"/>
                  </a:avLst>
                </a:prstGeom>
                <a:solidFill>
                  <a:schemeClr val="accent1">
                    <a:hueOff val="0"/>
                    <a:satOff val="0"/>
                    <a:lumOff val="0"/>
                    <a:alpha val="55000"/>
                  </a:schemeClr>
                </a:solidFill>
                <a:sp3d prstMaterial="plastic">
                  <a:bevelT w="50800" h="50800"/>
                  <a:bevelB w="50800" h="50800"/>
                </a:sp3d>
              </p:spPr>
              <p:style>
                <a:lnRef idx="0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1">
                    <a:hueOff val="0"/>
                    <a:satOff val="0"/>
                    <a:lumOff val="0"/>
                    <a:alphaOff val="0"/>
                  </a:schemeClr>
                </a:fillRef>
                <a:effectRef idx="2">
                  <a:schemeClr val="accent1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</p:sp>
            <p:sp>
              <p:nvSpPr>
                <p:cNvPr id="30" name="모서리가 둥근 직사각형 4"/>
                <p:cNvSpPr/>
                <p:nvPr/>
              </p:nvSpPr>
              <p:spPr>
                <a:xfrm>
                  <a:off x="37996" y="1005921"/>
                  <a:ext cx="1577965" cy="1100276"/>
                </a:xfrm>
                <a:prstGeom prst="rect">
                  <a:avLst/>
                </a:prstGeom>
                <a:sp3d/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spcFirstLastPara="0" vert="horz" wrap="square" lIns="76200" tIns="76200" rIns="76200" bIns="76200" numCol="1" spcCol="1270" anchor="ctr" anchorCtr="0">
                  <a:noAutofit/>
                </a:bodyPr>
                <a:lstStyle/>
                <a:p>
                  <a:pPr lvl="0" algn="ctr" defTabSz="889000" latinLnBrk="1">
                    <a:lnSpc>
                      <a:spcPct val="90000"/>
                    </a:lnSpc>
                    <a:spcBef>
                      <a:spcPct val="0"/>
                    </a:spcBef>
                    <a:spcAft>
                      <a:spcPct val="35000"/>
                    </a:spcAft>
                  </a:pPr>
                  <a:r>
                    <a:rPr lang="ko-KR" altLang="en-US" sz="2000" b="1" kern="1200" dirty="0">
                      <a:solidFill>
                        <a:schemeClr val="bg1"/>
                      </a:solidFill>
                      <a:latin typeface="맑은 고딕" pitchFamily="50" charset="-127"/>
                      <a:ea typeface="맑은 고딕" pitchFamily="50" charset="-127"/>
                    </a:rPr>
                    <a:t>각 부문에 대한 </a:t>
                  </a:r>
                  <a:r>
                    <a:rPr lang="ko-KR" altLang="en-US" sz="2000" b="1" kern="1200" dirty="0" err="1">
                      <a:solidFill>
                        <a:schemeClr val="bg1"/>
                      </a:solidFill>
                      <a:latin typeface="맑은 고딕" pitchFamily="50" charset="-127"/>
                      <a:ea typeface="맑은 고딕" pitchFamily="50" charset="-127"/>
                    </a:rPr>
                    <a:t>기획안</a:t>
                  </a:r>
                  <a:r>
                    <a:rPr lang="ko-KR" altLang="en-US" sz="2000" b="1" kern="1200" dirty="0">
                      <a:solidFill>
                        <a:schemeClr val="bg1"/>
                      </a:solidFill>
                      <a:latin typeface="맑은 고딕" pitchFamily="50" charset="-127"/>
                      <a:ea typeface="맑은 고딕" pitchFamily="50" charset="-127"/>
                    </a:rPr>
                    <a:t> 검토 의뢰</a:t>
                  </a:r>
                </a:p>
              </p:txBody>
            </p:sp>
          </p:grpSp>
        </p:grpSp>
        <p:grpSp>
          <p:nvGrpSpPr>
            <p:cNvPr id="31" name="Diagram group"/>
            <p:cNvGrpSpPr/>
            <p:nvPr/>
          </p:nvGrpSpPr>
          <p:grpSpPr>
            <a:xfrm>
              <a:off x="2231740" y="3101107"/>
              <a:ext cx="4608512" cy="855002"/>
              <a:chOff x="3765" y="971690"/>
              <a:chExt cx="1646427" cy="1168738"/>
            </a:xfrm>
            <a:scene3d>
              <a:camera prst="perspectiveRelaxedModerately" zoom="92000"/>
              <a:lightRig rig="balanced" dir="t">
                <a:rot lat="0" lon="0" rev="12700000"/>
              </a:lightRig>
            </a:scene3d>
          </p:grpSpPr>
          <p:grpSp>
            <p:nvGrpSpPr>
              <p:cNvPr id="32" name="그룹 31"/>
              <p:cNvGrpSpPr/>
              <p:nvPr/>
            </p:nvGrpSpPr>
            <p:grpSpPr>
              <a:xfrm>
                <a:off x="3765" y="971690"/>
                <a:ext cx="1646427" cy="1168738"/>
                <a:chOff x="3765" y="971690"/>
                <a:chExt cx="1646427" cy="1168738"/>
              </a:xfrm>
            </p:grpSpPr>
            <p:sp>
              <p:nvSpPr>
                <p:cNvPr id="33" name="모서리가 둥근 직사각형 32"/>
                <p:cNvSpPr/>
                <p:nvPr/>
              </p:nvSpPr>
              <p:spPr>
                <a:xfrm>
                  <a:off x="3765" y="971690"/>
                  <a:ext cx="1646427" cy="1168738"/>
                </a:xfrm>
                <a:prstGeom prst="roundRect">
                  <a:avLst>
                    <a:gd name="adj" fmla="val 10000"/>
                  </a:avLst>
                </a:prstGeom>
                <a:solidFill>
                  <a:schemeClr val="accent1">
                    <a:hueOff val="0"/>
                    <a:satOff val="0"/>
                    <a:lumOff val="0"/>
                    <a:alpha val="45000"/>
                  </a:schemeClr>
                </a:solidFill>
                <a:sp3d prstMaterial="plastic">
                  <a:bevelT w="50800" h="50800"/>
                  <a:bevelB w="50800" h="50800"/>
                </a:sp3d>
              </p:spPr>
              <p:style>
                <a:lnRef idx="0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1">
                    <a:hueOff val="0"/>
                    <a:satOff val="0"/>
                    <a:lumOff val="0"/>
                    <a:alphaOff val="0"/>
                  </a:schemeClr>
                </a:fillRef>
                <a:effectRef idx="2">
                  <a:schemeClr val="accent1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</p:sp>
            <p:sp>
              <p:nvSpPr>
                <p:cNvPr id="34" name="모서리가 둥근 직사각형 4"/>
                <p:cNvSpPr/>
                <p:nvPr/>
              </p:nvSpPr>
              <p:spPr>
                <a:xfrm>
                  <a:off x="37996" y="1005921"/>
                  <a:ext cx="1577965" cy="1100276"/>
                </a:xfrm>
                <a:prstGeom prst="rect">
                  <a:avLst/>
                </a:prstGeom>
                <a:sp3d/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spcFirstLastPara="0" vert="horz" wrap="square" lIns="76200" tIns="76200" rIns="76200" bIns="76200" numCol="1" spcCol="1270" anchor="ctr" anchorCtr="0">
                  <a:noAutofit/>
                </a:bodyPr>
                <a:lstStyle/>
                <a:p>
                  <a:pPr lvl="0" algn="ctr" defTabSz="889000" latinLnBrk="1">
                    <a:lnSpc>
                      <a:spcPct val="90000"/>
                    </a:lnSpc>
                    <a:spcBef>
                      <a:spcPct val="0"/>
                    </a:spcBef>
                    <a:spcAft>
                      <a:spcPct val="35000"/>
                    </a:spcAft>
                  </a:pPr>
                  <a:r>
                    <a:rPr lang="ko-KR" altLang="en-US" sz="2000" b="1" kern="1200" dirty="0">
                      <a:solidFill>
                        <a:schemeClr val="bg1"/>
                      </a:solidFill>
                      <a:latin typeface="맑은 고딕" pitchFamily="50" charset="-127"/>
                      <a:ea typeface="맑은 고딕" pitchFamily="50" charset="-127"/>
                    </a:rPr>
                    <a:t>방송 시간과 범위 결정</a:t>
                  </a:r>
                </a:p>
              </p:txBody>
            </p:sp>
          </p:grpSp>
        </p:grpSp>
        <p:grpSp>
          <p:nvGrpSpPr>
            <p:cNvPr id="35" name="Diagram group"/>
            <p:cNvGrpSpPr/>
            <p:nvPr/>
          </p:nvGrpSpPr>
          <p:grpSpPr>
            <a:xfrm>
              <a:off x="2627784" y="2348880"/>
              <a:ext cx="3744415" cy="982882"/>
              <a:chOff x="3765" y="971690"/>
              <a:chExt cx="1646427" cy="1168738"/>
            </a:xfrm>
            <a:scene3d>
              <a:camera prst="perspectiveRelaxedModerately" zoom="92000"/>
              <a:lightRig rig="balanced" dir="t">
                <a:rot lat="0" lon="0" rev="12700000"/>
              </a:lightRig>
            </a:scene3d>
          </p:grpSpPr>
          <p:grpSp>
            <p:nvGrpSpPr>
              <p:cNvPr id="36" name="그룹 35"/>
              <p:cNvGrpSpPr/>
              <p:nvPr/>
            </p:nvGrpSpPr>
            <p:grpSpPr>
              <a:xfrm>
                <a:off x="3765" y="971690"/>
                <a:ext cx="1646427" cy="1168738"/>
                <a:chOff x="3765" y="971690"/>
                <a:chExt cx="1646427" cy="1168738"/>
              </a:xfrm>
            </p:grpSpPr>
            <p:sp>
              <p:nvSpPr>
                <p:cNvPr id="37" name="모서리가 둥근 직사각형 36"/>
                <p:cNvSpPr/>
                <p:nvPr/>
              </p:nvSpPr>
              <p:spPr>
                <a:xfrm>
                  <a:off x="3765" y="971690"/>
                  <a:ext cx="1646427" cy="1168738"/>
                </a:xfrm>
                <a:prstGeom prst="roundRect">
                  <a:avLst>
                    <a:gd name="adj" fmla="val 10000"/>
                  </a:avLst>
                </a:prstGeom>
                <a:solidFill>
                  <a:schemeClr val="accent1">
                    <a:hueOff val="0"/>
                    <a:satOff val="0"/>
                    <a:lumOff val="0"/>
                    <a:alpha val="35000"/>
                  </a:schemeClr>
                </a:solidFill>
                <a:sp3d prstMaterial="plastic">
                  <a:bevelT w="50800" h="50800"/>
                  <a:bevelB w="50800" h="50800"/>
                </a:sp3d>
              </p:spPr>
              <p:style>
                <a:lnRef idx="0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1">
                    <a:hueOff val="0"/>
                    <a:satOff val="0"/>
                    <a:lumOff val="0"/>
                    <a:alphaOff val="0"/>
                  </a:schemeClr>
                </a:fillRef>
                <a:effectRef idx="2">
                  <a:schemeClr val="accent1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</p:sp>
            <p:sp>
              <p:nvSpPr>
                <p:cNvPr id="38" name="모서리가 둥근 직사각형 4"/>
                <p:cNvSpPr/>
                <p:nvPr/>
              </p:nvSpPr>
              <p:spPr>
                <a:xfrm>
                  <a:off x="37996" y="1005921"/>
                  <a:ext cx="1577965" cy="1100276"/>
                </a:xfrm>
                <a:prstGeom prst="rect">
                  <a:avLst/>
                </a:prstGeom>
                <a:sp3d/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spcFirstLastPara="0" vert="horz" wrap="square" lIns="76200" tIns="76200" rIns="76200" bIns="76200" numCol="1" spcCol="1270" anchor="ctr" anchorCtr="0">
                  <a:noAutofit/>
                </a:bodyPr>
                <a:lstStyle/>
                <a:p>
                  <a:pPr lvl="0" algn="ctr" defTabSz="889000" latinLnBrk="1">
                    <a:lnSpc>
                      <a:spcPct val="90000"/>
                    </a:lnSpc>
                    <a:spcBef>
                      <a:spcPct val="0"/>
                    </a:spcBef>
                    <a:spcAft>
                      <a:spcPct val="35000"/>
                    </a:spcAft>
                  </a:pPr>
                  <a:r>
                    <a:rPr lang="ko-KR" altLang="en-US" sz="2000" b="1" dirty="0">
                      <a:solidFill>
                        <a:schemeClr val="bg1"/>
                      </a:solidFill>
                      <a:latin typeface="맑은 고딕" pitchFamily="50" charset="-127"/>
                      <a:ea typeface="맑은 고딕" pitchFamily="50" charset="-127"/>
                    </a:rPr>
                    <a:t>프로그램 기획 최종안 결정</a:t>
                  </a:r>
                  <a:endParaRPr lang="ko-KR" altLang="en-US" sz="2000" b="1" kern="1200" dirty="0">
                    <a:solidFill>
                      <a:schemeClr val="bg1"/>
                    </a:solidFill>
                    <a:latin typeface="맑은 고딕" pitchFamily="50" charset="-127"/>
                    <a:ea typeface="맑은 고딕" pitchFamily="50" charset="-127"/>
                  </a:endParaRPr>
                </a:p>
              </p:txBody>
            </p:sp>
          </p:grpSp>
        </p:grpSp>
        <p:grpSp>
          <p:nvGrpSpPr>
            <p:cNvPr id="39" name="Diagram group"/>
            <p:cNvGrpSpPr/>
            <p:nvPr/>
          </p:nvGrpSpPr>
          <p:grpSpPr>
            <a:xfrm>
              <a:off x="3080273" y="1911000"/>
              <a:ext cx="3055461" cy="688220"/>
              <a:chOff x="3765" y="971690"/>
              <a:chExt cx="1646427" cy="1168738"/>
            </a:xfrm>
            <a:scene3d>
              <a:camera prst="perspectiveRelaxedModerately" zoom="92000"/>
              <a:lightRig rig="balanced" dir="t">
                <a:rot lat="0" lon="0" rev="12700000"/>
              </a:lightRig>
            </a:scene3d>
          </p:grpSpPr>
          <p:grpSp>
            <p:nvGrpSpPr>
              <p:cNvPr id="40" name="그룹 39"/>
              <p:cNvGrpSpPr/>
              <p:nvPr/>
            </p:nvGrpSpPr>
            <p:grpSpPr>
              <a:xfrm>
                <a:off x="3765" y="971690"/>
                <a:ext cx="1646427" cy="1168738"/>
                <a:chOff x="3765" y="971690"/>
                <a:chExt cx="1646427" cy="1168738"/>
              </a:xfrm>
            </p:grpSpPr>
            <p:sp>
              <p:nvSpPr>
                <p:cNvPr id="41" name="모서리가 둥근 직사각형 40"/>
                <p:cNvSpPr/>
                <p:nvPr/>
              </p:nvSpPr>
              <p:spPr>
                <a:xfrm>
                  <a:off x="3765" y="971690"/>
                  <a:ext cx="1646427" cy="1168738"/>
                </a:xfrm>
                <a:prstGeom prst="roundRect">
                  <a:avLst>
                    <a:gd name="adj" fmla="val 10000"/>
                  </a:avLst>
                </a:prstGeom>
                <a:solidFill>
                  <a:schemeClr val="accent1">
                    <a:hueOff val="0"/>
                    <a:satOff val="0"/>
                    <a:lumOff val="0"/>
                    <a:alpha val="30000"/>
                  </a:schemeClr>
                </a:solidFill>
                <a:sp3d prstMaterial="plastic">
                  <a:bevelT w="50800" h="50800"/>
                  <a:bevelB w="50800" h="50800"/>
                </a:sp3d>
              </p:spPr>
              <p:style>
                <a:lnRef idx="0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1">
                    <a:hueOff val="0"/>
                    <a:satOff val="0"/>
                    <a:lumOff val="0"/>
                    <a:alphaOff val="0"/>
                  </a:schemeClr>
                </a:fillRef>
                <a:effectRef idx="2">
                  <a:schemeClr val="accent1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</p:sp>
            <p:sp>
              <p:nvSpPr>
                <p:cNvPr id="42" name="모서리가 둥근 직사각형 4"/>
                <p:cNvSpPr/>
                <p:nvPr/>
              </p:nvSpPr>
              <p:spPr>
                <a:xfrm>
                  <a:off x="37996" y="1005921"/>
                  <a:ext cx="1577965" cy="1100276"/>
                </a:xfrm>
                <a:prstGeom prst="rect">
                  <a:avLst/>
                </a:prstGeom>
                <a:sp3d/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spcFirstLastPara="0" vert="horz" wrap="square" lIns="76200" tIns="76200" rIns="76200" bIns="76200" numCol="1" spcCol="1270" anchor="ctr" anchorCtr="0">
                  <a:noAutofit/>
                </a:bodyPr>
                <a:lstStyle/>
                <a:p>
                  <a:pPr lvl="0" algn="ctr" defTabSz="889000" latinLnBrk="1">
                    <a:lnSpc>
                      <a:spcPct val="90000"/>
                    </a:lnSpc>
                    <a:spcBef>
                      <a:spcPct val="0"/>
                    </a:spcBef>
                    <a:spcAft>
                      <a:spcPct val="35000"/>
                    </a:spcAft>
                  </a:pPr>
                  <a:r>
                    <a:rPr lang="ko-KR" altLang="en-US" sz="2000" b="1" dirty="0">
                      <a:solidFill>
                        <a:schemeClr val="bg1"/>
                      </a:solidFill>
                      <a:latin typeface="맑은 고딕" pitchFamily="50" charset="-127"/>
                      <a:ea typeface="맑은 고딕" pitchFamily="50" charset="-127"/>
                    </a:rPr>
                    <a:t>제작 준비 및 시작</a:t>
                  </a:r>
                  <a:endParaRPr lang="ko-KR" altLang="en-US" sz="2000" b="1" kern="1200" dirty="0">
                    <a:solidFill>
                      <a:schemeClr val="bg1"/>
                    </a:solidFill>
                    <a:latin typeface="맑은 고딕" pitchFamily="50" charset="-127"/>
                    <a:ea typeface="맑은 고딕" pitchFamily="50" charset="-127"/>
                  </a:endParaRPr>
                </a:p>
              </p:txBody>
            </p:sp>
          </p:grpSp>
        </p:grpSp>
      </p:grpSp>
    </p:spTree>
    <p:extLst>
      <p:ext uri="{BB962C8B-B14F-4D97-AF65-F5344CB8AC3E}">
        <p14:creationId xmlns:p14="http://schemas.microsoft.com/office/powerpoint/2010/main" val="31325611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1200241" y="1709003"/>
            <a:ext cx="6652038" cy="41857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Clr>
                <a:schemeClr val="accent1"/>
              </a:buClr>
              <a:buFont typeface="Wingdings" pitchFamily="2" charset="2"/>
              <a:buChar char="§"/>
            </a:pPr>
            <a:r>
              <a:rPr lang="ko-KR" altLang="en-US" sz="2800" b="1" dirty="0">
                <a:latin typeface="맑은 고딕" pitchFamily="50" charset="-127"/>
                <a:ea typeface="맑은 고딕" pitchFamily="50" charset="-127"/>
              </a:rPr>
              <a:t>기본 개념의 설정</a:t>
            </a:r>
            <a:endParaRPr lang="en-US" altLang="ko-KR" sz="2800" b="1" dirty="0">
              <a:latin typeface="맑은 고딕" pitchFamily="50" charset="-127"/>
              <a:ea typeface="맑은 고딕" pitchFamily="50" charset="-127"/>
            </a:endParaRPr>
          </a:p>
          <a:p>
            <a:r>
              <a:rPr lang="ko-KR" altLang="en-US" sz="2400" dirty="0">
                <a:latin typeface="산돌고딕 L" pitchFamily="50" charset="-127"/>
                <a:ea typeface="산돌고딕 L" pitchFamily="50" charset="-127"/>
              </a:rPr>
              <a:t>시간대 고려</a:t>
            </a:r>
            <a:endParaRPr lang="en-US" altLang="ko-KR" sz="2400" dirty="0">
              <a:latin typeface="산돌고딕 L" pitchFamily="50" charset="-127"/>
              <a:ea typeface="산돌고딕 L" pitchFamily="50" charset="-127"/>
            </a:endParaRPr>
          </a:p>
          <a:p>
            <a:r>
              <a:rPr lang="ko-KR" altLang="en-US" sz="2400" dirty="0">
                <a:latin typeface="산돌고딕 L" pitchFamily="50" charset="-127"/>
                <a:ea typeface="산돌고딕 L" pitchFamily="50" charset="-127"/>
              </a:rPr>
              <a:t>시청 </a:t>
            </a:r>
            <a:r>
              <a:rPr lang="ko-KR" altLang="en-US" sz="2400" dirty="0" err="1">
                <a:latin typeface="산돌고딕 L" pitchFamily="50" charset="-127"/>
                <a:ea typeface="산돌고딕 L" pitchFamily="50" charset="-127"/>
              </a:rPr>
              <a:t>대상층</a:t>
            </a:r>
            <a:r>
              <a:rPr lang="ko-KR" altLang="en-US" sz="2400" dirty="0">
                <a:latin typeface="산돌고딕 L" pitchFamily="50" charset="-127"/>
                <a:ea typeface="산돌고딕 L" pitchFamily="50" charset="-127"/>
              </a:rPr>
              <a:t> 고려</a:t>
            </a:r>
            <a:endParaRPr lang="en-US" altLang="ko-KR" sz="2400" dirty="0">
              <a:latin typeface="산돌고딕 L" pitchFamily="50" charset="-127"/>
              <a:ea typeface="산돌고딕 L" pitchFamily="50" charset="-127"/>
            </a:endParaRPr>
          </a:p>
          <a:p>
            <a:r>
              <a:rPr lang="ko-KR" altLang="en-US" sz="2400" dirty="0">
                <a:latin typeface="산돌고딕 L" pitchFamily="50" charset="-127"/>
                <a:ea typeface="산돌고딕 L" pitchFamily="50" charset="-127"/>
              </a:rPr>
              <a:t>프로그램 유형 고려</a:t>
            </a:r>
            <a:endParaRPr lang="en-US" altLang="ko-KR" sz="2400" dirty="0">
              <a:latin typeface="산돌고딕 L" pitchFamily="50" charset="-127"/>
              <a:ea typeface="산돌고딕 L" pitchFamily="50" charset="-127"/>
            </a:endParaRPr>
          </a:p>
          <a:p>
            <a:r>
              <a:rPr lang="ko-KR" altLang="en-US" sz="2400" dirty="0">
                <a:latin typeface="산돌고딕 L" pitchFamily="50" charset="-127"/>
                <a:ea typeface="산돌고딕 L" pitchFamily="50" charset="-127"/>
              </a:rPr>
              <a:t>경쟁 방송사 프로그램 고려</a:t>
            </a:r>
            <a:endParaRPr lang="en-US" altLang="ko-KR" sz="2400" dirty="0">
              <a:latin typeface="산돌고딕 L" pitchFamily="50" charset="-127"/>
              <a:ea typeface="산돌고딕 L" pitchFamily="50" charset="-127"/>
            </a:endParaRPr>
          </a:p>
          <a:p>
            <a:endParaRPr lang="en-US" altLang="ko-KR" sz="2400" dirty="0">
              <a:latin typeface="산돌고딕B" pitchFamily="50" charset="-127"/>
              <a:ea typeface="산돌고딕B" pitchFamily="50" charset="-127"/>
            </a:endParaRPr>
          </a:p>
          <a:p>
            <a:pPr marL="342900" indent="-342900">
              <a:buClr>
                <a:srgbClr val="C00000"/>
              </a:buClr>
              <a:buFont typeface="Wingdings" pitchFamily="2" charset="2"/>
              <a:buChar char="§"/>
            </a:pPr>
            <a:r>
              <a:rPr lang="ko-KR" altLang="en-US" sz="2800" b="1" dirty="0">
                <a:latin typeface="맑은 고딕" pitchFamily="50" charset="-127"/>
                <a:ea typeface="맑은 고딕" pitchFamily="50" charset="-127"/>
              </a:rPr>
              <a:t>자료 수집과 분석</a:t>
            </a:r>
            <a:endParaRPr lang="en-US" altLang="ko-KR" sz="2800" b="1" dirty="0">
              <a:latin typeface="맑은 고딕" pitchFamily="50" charset="-127"/>
              <a:ea typeface="맑은 고딕" pitchFamily="50" charset="-127"/>
            </a:endParaRPr>
          </a:p>
          <a:p>
            <a:r>
              <a:rPr lang="ko-KR" altLang="en-US" sz="2400" dirty="0">
                <a:latin typeface="산돌고딕 L" pitchFamily="50" charset="-127"/>
                <a:ea typeface="산돌고딕 L" pitchFamily="50" charset="-127"/>
              </a:rPr>
              <a:t>프로그램과 연관된 다양한 정보를 모든 매체 이용해 수집</a:t>
            </a:r>
            <a:r>
              <a:rPr lang="en-US" altLang="ko-KR" sz="2400" dirty="0">
                <a:latin typeface="산돌고딕 L" pitchFamily="50" charset="-127"/>
                <a:ea typeface="산돌고딕 L" pitchFamily="50" charset="-127"/>
              </a:rPr>
              <a:t>, </a:t>
            </a:r>
            <a:r>
              <a:rPr lang="ko-KR" altLang="en-US" sz="2400" dirty="0">
                <a:latin typeface="산돌고딕 L" pitchFamily="50" charset="-127"/>
                <a:ea typeface="산돌고딕 L" pitchFamily="50" charset="-127"/>
              </a:rPr>
              <a:t>수집한 모든 정보는 체계적으로 분류하여 정리</a:t>
            </a:r>
            <a:endParaRPr lang="en-US" altLang="ko-KR" sz="2400" dirty="0">
              <a:latin typeface="산돌고딕 L" pitchFamily="50" charset="-127"/>
              <a:ea typeface="산돌고딕 L" pitchFamily="50" charset="-127"/>
            </a:endParaRPr>
          </a:p>
          <a:p>
            <a:endParaRPr lang="ko-KR" altLang="en-US" dirty="0">
              <a:latin typeface="산돌고딕 L" pitchFamily="50" charset="-127"/>
              <a:ea typeface="산돌고딕 L" pitchFamily="50" charset="-127"/>
            </a:endParaRPr>
          </a:p>
        </p:txBody>
      </p:sp>
      <p:sp>
        <p:nvSpPr>
          <p:cNvPr id="4" name="제목 1"/>
          <p:cNvSpPr>
            <a:spLocks noGrp="1"/>
          </p:cNvSpPr>
          <p:nvPr>
            <p:ph type="title"/>
          </p:nvPr>
        </p:nvSpPr>
        <p:spPr>
          <a:xfrm>
            <a:off x="749623" y="476672"/>
            <a:ext cx="7553273" cy="743744"/>
          </a:xfrm>
        </p:spPr>
        <p:txBody>
          <a:bodyPr>
            <a:normAutofit/>
          </a:bodyPr>
          <a:lstStyle/>
          <a:p>
            <a:r>
              <a:rPr lang="en-US" altLang="ko-KR" dirty="0"/>
              <a:t>5. </a:t>
            </a:r>
            <a:r>
              <a:rPr lang="ko-KR" altLang="en-US" dirty="0"/>
              <a:t>프로그램의 기획의 체계화 과정</a:t>
            </a:r>
          </a:p>
        </p:txBody>
      </p:sp>
    </p:spTree>
    <p:extLst>
      <p:ext uri="{BB962C8B-B14F-4D97-AF65-F5344CB8AC3E}">
        <p14:creationId xmlns:p14="http://schemas.microsoft.com/office/powerpoint/2010/main" val="7533745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ko-KR" dirty="0"/>
              <a:t>6. </a:t>
            </a:r>
            <a:r>
              <a:rPr lang="ko-KR" altLang="en-US" dirty="0"/>
              <a:t>제작 기획서 작성</a:t>
            </a:r>
            <a:r>
              <a:rPr lang="en-US" altLang="ko-KR" dirty="0"/>
              <a:t> </a:t>
            </a:r>
            <a:endParaRPr lang="ko-KR" altLang="en-US" dirty="0"/>
          </a:p>
        </p:txBody>
      </p:sp>
      <p:sp>
        <p:nvSpPr>
          <p:cNvPr id="3" name="텍스트 개체 틀 2"/>
          <p:cNvSpPr>
            <a:spLocks noGrp="1"/>
          </p:cNvSpPr>
          <p:nvPr>
            <p:ph type="body" sz="quarter" idx="11"/>
          </p:nvPr>
        </p:nvSpPr>
        <p:spPr>
          <a:xfrm>
            <a:off x="611560" y="1976646"/>
            <a:ext cx="7992888" cy="4896544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buFont typeface="Wingdings" pitchFamily="2" charset="2"/>
              <a:buChar char="§"/>
            </a:pPr>
            <a:r>
              <a:rPr lang="ko-KR" altLang="en-US" sz="3600" b="1" dirty="0"/>
              <a:t>프로그램 제목</a:t>
            </a:r>
            <a:r>
              <a:rPr lang="en-US" altLang="ko-KR" sz="3600" b="1" dirty="0"/>
              <a:t> | </a:t>
            </a:r>
            <a:r>
              <a:rPr lang="ko-KR" altLang="en-US" sz="3600" b="1" dirty="0"/>
              <a:t>방송 일시</a:t>
            </a:r>
            <a:r>
              <a:rPr lang="en-US" altLang="ko-KR" sz="3600" b="1" dirty="0"/>
              <a:t> | </a:t>
            </a:r>
            <a:r>
              <a:rPr lang="ko-KR" altLang="en-US" sz="3600" b="1" dirty="0"/>
              <a:t>방송 형식</a:t>
            </a:r>
            <a:r>
              <a:rPr lang="en-US" altLang="ko-KR" sz="3600" b="1" dirty="0"/>
              <a:t>  | </a:t>
            </a:r>
            <a:r>
              <a:rPr lang="ko-KR" altLang="en-US" sz="3600" b="1" dirty="0"/>
              <a:t>기획 의도</a:t>
            </a:r>
            <a:r>
              <a:rPr lang="en-US" altLang="ko-KR" sz="3600" b="1" dirty="0"/>
              <a:t> | </a:t>
            </a:r>
            <a:r>
              <a:rPr lang="ko-KR" altLang="en-US" sz="3600" b="1" dirty="0"/>
              <a:t>주요 내용</a:t>
            </a:r>
            <a:r>
              <a:rPr lang="en-US" altLang="ko-KR" sz="3600" b="1" dirty="0"/>
              <a:t> | </a:t>
            </a:r>
            <a:r>
              <a:rPr lang="ko-KR" altLang="en-US" sz="3600" b="1" dirty="0"/>
              <a:t>주요 출연자</a:t>
            </a:r>
            <a:r>
              <a:rPr lang="en-US" altLang="ko-KR" sz="3600" b="1" dirty="0"/>
              <a:t> | </a:t>
            </a:r>
            <a:r>
              <a:rPr lang="ko-KR" altLang="en-US" sz="3600" b="1" dirty="0"/>
              <a:t>예산 </a:t>
            </a:r>
            <a:endParaRPr lang="en-US" altLang="ko-KR" sz="3600" b="1" dirty="0"/>
          </a:p>
        </p:txBody>
      </p:sp>
      <p:sp>
        <p:nvSpPr>
          <p:cNvPr id="4" name="직사각형 3"/>
          <p:cNvSpPr/>
          <p:nvPr/>
        </p:nvSpPr>
        <p:spPr>
          <a:xfrm>
            <a:off x="539552" y="1268760"/>
            <a:ext cx="5052986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4000" b="1" cap="none" spc="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돋움체" pitchFamily="49" charset="-127"/>
                <a:ea typeface="돋움체" pitchFamily="49" charset="-127"/>
              </a:rPr>
              <a:t>제작기획서 명시사항</a:t>
            </a:r>
          </a:p>
        </p:txBody>
      </p:sp>
    </p:spTree>
    <p:extLst>
      <p:ext uri="{BB962C8B-B14F-4D97-AF65-F5344CB8AC3E}">
        <p14:creationId xmlns:p14="http://schemas.microsoft.com/office/powerpoint/2010/main" val="5649828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>
            <a:extLst>
              <a:ext uri="{FF2B5EF4-FFF2-40B4-BE49-F238E27FC236}">
                <a16:creationId xmlns:a16="http://schemas.microsoft.com/office/drawing/2014/main" id="{8BFB07E7-4952-B3AA-858B-CA5A2664FD0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solidFill>
            <a:srgbClr val="A0FEF5"/>
          </a:solidFill>
          <a:ln w="2857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/>
            <a:r>
              <a:rPr lang="ko-KR" altLang="en-US"/>
              <a:t>방송매체의 특성</a:t>
            </a:r>
          </a:p>
        </p:txBody>
      </p:sp>
      <p:sp>
        <p:nvSpPr>
          <p:cNvPr id="7171" name="Rectangle 3">
            <a:extLst>
              <a:ext uri="{FF2B5EF4-FFF2-40B4-BE49-F238E27FC236}">
                <a16:creationId xmlns:a16="http://schemas.microsoft.com/office/drawing/2014/main" id="{4924E7D2-F656-1E54-346C-95F7BC5744E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solidFill>
            <a:srgbClr val="FAFCA2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/>
            <a:endParaRPr lang="en-US" altLang="ko-KR"/>
          </a:p>
          <a:p>
            <a:pPr eaLnBrk="1" hangingPunct="1"/>
            <a:r>
              <a:rPr lang="ko-KR" altLang="en-US">
                <a:solidFill>
                  <a:srgbClr val="000099"/>
                </a:solidFill>
              </a:rPr>
              <a:t>百聞以 不如一見</a:t>
            </a:r>
          </a:p>
          <a:p>
            <a:pPr eaLnBrk="1" hangingPunct="1"/>
            <a:r>
              <a:rPr lang="ko-KR" altLang="en-US">
                <a:solidFill>
                  <a:srgbClr val="00CC00"/>
                </a:solidFill>
              </a:rPr>
              <a:t>현재진행형의 매체</a:t>
            </a:r>
          </a:p>
          <a:p>
            <a:pPr eaLnBrk="1" hangingPunct="1"/>
            <a:r>
              <a:rPr lang="ko-KR" altLang="en-US">
                <a:solidFill>
                  <a:srgbClr val="663300"/>
                </a:solidFill>
              </a:rPr>
              <a:t>인간관계의 중요한 매체</a:t>
            </a:r>
          </a:p>
          <a:p>
            <a:pPr eaLnBrk="1" hangingPunct="1"/>
            <a:r>
              <a:rPr lang="ko-KR" altLang="en-US">
                <a:solidFill>
                  <a:srgbClr val="CC3300"/>
                </a:solidFill>
              </a:rPr>
              <a:t>살아 움직이는 매체</a:t>
            </a:r>
          </a:p>
          <a:p>
            <a:pPr eaLnBrk="1" hangingPunct="1"/>
            <a:r>
              <a:rPr lang="ko-KR" altLang="en-US">
                <a:solidFill>
                  <a:srgbClr val="FF00FF"/>
                </a:solidFill>
              </a:rPr>
              <a:t>친밀한 매체</a:t>
            </a:r>
          </a:p>
          <a:p>
            <a:pPr algn="ctr" eaLnBrk="1" hangingPunct="1">
              <a:buFontTx/>
              <a:buNone/>
            </a:pPr>
            <a:endParaRPr lang="en-US" altLang="ko-KR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ko-KR" dirty="0"/>
              <a:t>7. </a:t>
            </a:r>
            <a:r>
              <a:rPr lang="ko-KR" altLang="en-US" dirty="0"/>
              <a:t>프로그램 구성과 대본 작성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sz="quarter" idx="11"/>
          </p:nvPr>
        </p:nvSpPr>
        <p:spPr>
          <a:xfrm>
            <a:off x="827584" y="1196752"/>
            <a:ext cx="7704856" cy="4680520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  <a:buFont typeface="Wingdings" pitchFamily="2" charset="2"/>
              <a:buChar char="§"/>
            </a:pPr>
            <a:endParaRPr lang="en-US" altLang="ko-KR" b="1" dirty="0"/>
          </a:p>
          <a:p>
            <a:pPr>
              <a:lnSpc>
                <a:spcPts val="3500"/>
              </a:lnSpc>
              <a:buFont typeface="Wingdings" pitchFamily="2" charset="2"/>
              <a:buChar char="§"/>
            </a:pPr>
            <a:r>
              <a:rPr lang="ko-KR" altLang="en-US" b="1" dirty="0"/>
              <a:t>구성안 </a:t>
            </a:r>
            <a:r>
              <a:rPr lang="en-US" altLang="ko-KR" b="1" dirty="0"/>
              <a:t>: </a:t>
            </a:r>
            <a:r>
              <a:rPr lang="ko-KR" altLang="en-US" b="1" dirty="0"/>
              <a:t>프로그램의 개요를 파악할 수 있도록 구성의 내용과 순서를 문서화</a:t>
            </a:r>
            <a:endParaRPr lang="en-US" altLang="ko-KR" b="1" dirty="0"/>
          </a:p>
          <a:p>
            <a:pPr>
              <a:lnSpc>
                <a:spcPts val="3500"/>
              </a:lnSpc>
              <a:buFont typeface="Wingdings" pitchFamily="2" charset="2"/>
              <a:buChar char="§"/>
            </a:pPr>
            <a:r>
              <a:rPr lang="ko-KR" altLang="en-US" b="1" dirty="0"/>
              <a:t>대본</a:t>
            </a:r>
            <a:r>
              <a:rPr lang="en-US" altLang="ko-KR" b="1" dirty="0"/>
              <a:t>: </a:t>
            </a:r>
            <a:r>
              <a:rPr lang="ko-KR" altLang="en-US" b="1" dirty="0"/>
              <a:t>프로그램 진행 순서</a:t>
            </a:r>
            <a:r>
              <a:rPr lang="en-US" altLang="ko-KR" b="1" dirty="0"/>
              <a:t>, </a:t>
            </a:r>
            <a:r>
              <a:rPr lang="ko-KR" altLang="en-US" b="1" dirty="0"/>
              <a:t>사회자 </a:t>
            </a:r>
            <a:r>
              <a:rPr lang="ko-KR" altLang="en-US" b="1" dirty="0" err="1"/>
              <a:t>멘트</a:t>
            </a:r>
            <a:r>
              <a:rPr lang="en-US" altLang="ko-KR" b="1" dirty="0"/>
              <a:t>, </a:t>
            </a:r>
            <a:r>
              <a:rPr lang="ko-KR" altLang="en-US" b="1" dirty="0"/>
              <a:t>화면 설명</a:t>
            </a:r>
            <a:r>
              <a:rPr lang="en-US" altLang="ko-KR" b="1" dirty="0"/>
              <a:t>, </a:t>
            </a:r>
            <a:r>
              <a:rPr lang="ko-KR" altLang="en-US" b="1" dirty="0"/>
              <a:t>음향 등을 구체적으로 기록한 것</a:t>
            </a:r>
            <a:endParaRPr lang="en-US" altLang="ko-KR" b="1" dirty="0"/>
          </a:p>
          <a:p>
            <a:pPr>
              <a:lnSpc>
                <a:spcPts val="3500"/>
              </a:lnSpc>
              <a:buFont typeface="Wingdings" pitchFamily="2" charset="2"/>
              <a:buChar char="§"/>
            </a:pPr>
            <a:r>
              <a:rPr lang="ko-KR" altLang="en-US" b="1" dirty="0"/>
              <a:t>촬영 콘티</a:t>
            </a:r>
            <a:r>
              <a:rPr lang="en-US" altLang="ko-KR" b="1" dirty="0"/>
              <a:t>: </a:t>
            </a:r>
            <a:r>
              <a:rPr lang="ko-KR" altLang="en-US" b="1" dirty="0" err="1"/>
              <a:t>콘티뉴이티의</a:t>
            </a:r>
            <a:r>
              <a:rPr lang="ko-KR" altLang="en-US" b="1" dirty="0"/>
              <a:t> 준말로 촬영에 사용하는 연출대본</a:t>
            </a:r>
            <a:endParaRPr lang="en-US" altLang="ko-KR" b="1" dirty="0"/>
          </a:p>
          <a:p>
            <a:pPr>
              <a:lnSpc>
                <a:spcPts val="3500"/>
              </a:lnSpc>
              <a:buFont typeface="Wingdings" pitchFamily="2" charset="2"/>
              <a:buChar char="§"/>
            </a:pPr>
            <a:r>
              <a:rPr lang="ko-KR" altLang="en-US" b="1" dirty="0" err="1"/>
              <a:t>큐시트</a:t>
            </a:r>
            <a:r>
              <a:rPr lang="en-US" altLang="ko-KR" b="1" dirty="0"/>
              <a:t>: </a:t>
            </a:r>
            <a:r>
              <a:rPr lang="ko-KR" altLang="en-US" b="1" dirty="0"/>
              <a:t>프로그램의 진행순서와 내용을 일목요연하게 적어놓은 종이 </a:t>
            </a:r>
            <a:endParaRPr lang="en-US" altLang="ko-KR" b="1" dirty="0"/>
          </a:p>
          <a:p>
            <a:pPr>
              <a:lnSpc>
                <a:spcPct val="150000"/>
              </a:lnSpc>
              <a:buFont typeface="Wingdings" pitchFamily="2" charset="2"/>
              <a:buChar char="§"/>
            </a:pPr>
            <a:endParaRPr lang="en-US" altLang="ko-KR" sz="3200" b="1" dirty="0"/>
          </a:p>
        </p:txBody>
      </p:sp>
    </p:spTree>
    <p:extLst>
      <p:ext uri="{BB962C8B-B14F-4D97-AF65-F5344CB8AC3E}">
        <p14:creationId xmlns:p14="http://schemas.microsoft.com/office/powerpoint/2010/main" val="30520853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1CBA6CCC-94E6-45A8-707D-4A5113C283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ko-KR" altLang="en-US" dirty="0" err="1"/>
              <a:t>방송기획이란</a:t>
            </a:r>
            <a:r>
              <a:rPr lang="en-US" altLang="ko-KR" dirty="0"/>
              <a:t>?</a:t>
            </a:r>
            <a:endParaRPr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35115EF6-CBC3-8140-3191-8054224CC10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>
            <a:normAutofit lnSpcReduction="10000"/>
          </a:bodyPr>
          <a:lstStyle/>
          <a:p>
            <a:pPr algn="l"/>
            <a:r>
              <a:rPr lang="en-US" altLang="ko-KR" b="0" i="0" dirty="0">
                <a:solidFill>
                  <a:srgbClr val="333333"/>
                </a:solidFill>
                <a:effectLst/>
                <a:latin typeface="나눔고딕" pitchFamily="2" charset="-127"/>
                <a:ea typeface="나눔고딕" pitchFamily="2" charset="-127"/>
              </a:rPr>
              <a:t>'</a:t>
            </a:r>
            <a:r>
              <a:rPr lang="ko-KR" altLang="en-US" b="0" i="0" dirty="0">
                <a:solidFill>
                  <a:srgbClr val="333333"/>
                </a:solidFill>
                <a:effectLst/>
                <a:latin typeface="나눔고딕" pitchFamily="2" charset="-127"/>
                <a:ea typeface="나눔고딕" pitchFamily="2" charset="-127"/>
              </a:rPr>
              <a:t>기획</a:t>
            </a:r>
            <a:r>
              <a:rPr lang="en-US" altLang="ko-KR" b="0" i="0" dirty="0">
                <a:solidFill>
                  <a:srgbClr val="333333"/>
                </a:solidFill>
                <a:effectLst/>
                <a:latin typeface="나눔고딕" pitchFamily="2" charset="-127"/>
                <a:ea typeface="나눔고딕" pitchFamily="2" charset="-127"/>
              </a:rPr>
              <a:t>'</a:t>
            </a:r>
            <a:r>
              <a:rPr lang="ko-KR" altLang="en-US" b="0" i="0" dirty="0">
                <a:solidFill>
                  <a:srgbClr val="333333"/>
                </a:solidFill>
                <a:effectLst/>
                <a:latin typeface="나눔고딕" pitchFamily="2" charset="-127"/>
                <a:ea typeface="나눔고딕" pitchFamily="2" charset="-127"/>
              </a:rPr>
              <a:t>이란 새로운 </a:t>
            </a:r>
            <a:r>
              <a:rPr lang="ko-KR" altLang="en-US" b="0" i="0" u="none" strike="noStrike" dirty="0">
                <a:solidFill>
                  <a:srgbClr val="0033AC"/>
                </a:solidFill>
                <a:effectLst/>
                <a:latin typeface="나눔고딕" pitchFamily="2" charset="-127"/>
                <a:ea typeface="나눔고딕" pitchFamily="2" charset="-127"/>
                <a:hlinkClick r:id="rId2"/>
              </a:rPr>
              <a:t>방송 프로그램</a:t>
            </a:r>
            <a:r>
              <a:rPr lang="ko-KR" altLang="en-US" b="0" i="0" dirty="0">
                <a:solidFill>
                  <a:srgbClr val="333333"/>
                </a:solidFill>
                <a:effectLst/>
                <a:latin typeface="나눔고딕" pitchFamily="2" charset="-127"/>
                <a:ea typeface="나눔고딕" pitchFamily="2" charset="-127"/>
              </a:rPr>
              <a:t>을 만드는 것을 말한다</a:t>
            </a:r>
            <a:r>
              <a:rPr lang="en-US" altLang="ko-KR" b="0" i="0" dirty="0">
                <a:solidFill>
                  <a:srgbClr val="333333"/>
                </a:solidFill>
                <a:effectLst/>
                <a:latin typeface="나눔고딕" pitchFamily="2" charset="-127"/>
                <a:ea typeface="나눔고딕" pitchFamily="2" charset="-127"/>
              </a:rPr>
              <a:t>. </a:t>
            </a:r>
            <a:r>
              <a:rPr lang="ko-KR" altLang="en-US" b="0" i="0" dirty="0">
                <a:solidFill>
                  <a:srgbClr val="333333"/>
                </a:solidFill>
                <a:effectLst/>
                <a:latin typeface="나눔고딕" pitchFamily="2" charset="-127"/>
                <a:ea typeface="나눔고딕" pitchFamily="2" charset="-127"/>
              </a:rPr>
              <a:t>새로운 방송 </a:t>
            </a:r>
            <a:r>
              <a:rPr lang="ko-KR" altLang="en-US" b="0" i="0" u="none" strike="noStrike" dirty="0">
                <a:solidFill>
                  <a:srgbClr val="0033AC"/>
                </a:solidFill>
                <a:effectLst/>
                <a:latin typeface="나눔고딕" pitchFamily="2" charset="-127"/>
                <a:ea typeface="나눔고딕" pitchFamily="2" charset="-127"/>
                <a:hlinkClick r:id="rId3"/>
              </a:rPr>
              <a:t>프로그램</a:t>
            </a:r>
            <a:r>
              <a:rPr lang="ko-KR" altLang="en-US" b="0" i="0" dirty="0">
                <a:solidFill>
                  <a:srgbClr val="333333"/>
                </a:solidFill>
                <a:effectLst/>
                <a:latin typeface="나눔고딕" pitchFamily="2" charset="-127"/>
                <a:ea typeface="나눔고딕" pitchFamily="2" charset="-127"/>
              </a:rPr>
              <a:t>은 매일이나 매주 방송되는 </a:t>
            </a:r>
            <a:r>
              <a:rPr lang="ko-KR" altLang="en-US" b="0" i="0" dirty="0" err="1">
                <a:solidFill>
                  <a:srgbClr val="333333"/>
                </a:solidFill>
                <a:effectLst/>
                <a:latin typeface="나눔고딕" pitchFamily="2" charset="-127"/>
                <a:ea typeface="나눔고딕" pitchFamily="2" charset="-127"/>
              </a:rPr>
              <a:t>정규물일</a:t>
            </a:r>
            <a:r>
              <a:rPr lang="ko-KR" altLang="en-US" b="0" i="0" dirty="0">
                <a:solidFill>
                  <a:srgbClr val="333333"/>
                </a:solidFill>
                <a:effectLst/>
                <a:latin typeface="나눔고딕" pitchFamily="2" charset="-127"/>
                <a:ea typeface="나눔고딕" pitchFamily="2" charset="-127"/>
              </a:rPr>
              <a:t> 수도 있고</a:t>
            </a:r>
            <a:r>
              <a:rPr lang="en-US" altLang="ko-KR" b="0" i="0" dirty="0">
                <a:solidFill>
                  <a:srgbClr val="333333"/>
                </a:solidFill>
                <a:effectLst/>
                <a:latin typeface="나눔고딕" pitchFamily="2" charset="-127"/>
                <a:ea typeface="나눔고딕" pitchFamily="2" charset="-127"/>
              </a:rPr>
              <a:t>. </a:t>
            </a:r>
            <a:r>
              <a:rPr lang="ko-KR" altLang="en-US" b="0" i="0" dirty="0">
                <a:solidFill>
                  <a:srgbClr val="333333"/>
                </a:solidFill>
                <a:effectLst/>
                <a:latin typeface="나눔고딕" pitchFamily="2" charset="-127"/>
                <a:ea typeface="나눔고딕" pitchFamily="2" charset="-127"/>
              </a:rPr>
              <a:t>새로운 형식과 내용의 </a:t>
            </a:r>
            <a:r>
              <a:rPr lang="ko-KR" altLang="en-US" b="0" i="0" u="none" strike="noStrike" dirty="0">
                <a:solidFill>
                  <a:srgbClr val="0033AC"/>
                </a:solidFill>
                <a:effectLst/>
                <a:latin typeface="나눔고딕" pitchFamily="2" charset="-127"/>
                <a:ea typeface="나눔고딕" pitchFamily="2" charset="-127"/>
                <a:hlinkClick r:id="rId4"/>
              </a:rPr>
              <a:t>다큐멘터리</a:t>
            </a:r>
            <a:r>
              <a:rPr lang="ko-KR" altLang="en-US" b="0" i="0" dirty="0">
                <a:solidFill>
                  <a:srgbClr val="333333"/>
                </a:solidFill>
                <a:effectLst/>
                <a:latin typeface="나눔고딕" pitchFamily="2" charset="-127"/>
                <a:ea typeface="나눔고딕" pitchFamily="2" charset="-127"/>
              </a:rPr>
              <a:t>나 시사물일 수도 있고 예능 프로그램이나 </a:t>
            </a:r>
            <a:r>
              <a:rPr lang="ko-KR" altLang="en-US" b="0" i="0" u="none" strike="noStrike" dirty="0">
                <a:solidFill>
                  <a:srgbClr val="0033AC"/>
                </a:solidFill>
                <a:effectLst/>
                <a:latin typeface="나눔고딕" pitchFamily="2" charset="-127"/>
                <a:ea typeface="나눔고딕" pitchFamily="2" charset="-127"/>
                <a:hlinkClick r:id="rId5"/>
              </a:rPr>
              <a:t>드라마</a:t>
            </a:r>
            <a:r>
              <a:rPr lang="ko-KR" altLang="en-US" b="0" i="0" dirty="0">
                <a:solidFill>
                  <a:srgbClr val="333333"/>
                </a:solidFill>
                <a:effectLst/>
                <a:latin typeface="나눔고딕" pitchFamily="2" charset="-127"/>
                <a:ea typeface="나눔고딕" pitchFamily="2" charset="-127"/>
              </a:rPr>
              <a:t>가 될 수도 있다</a:t>
            </a:r>
            <a:r>
              <a:rPr lang="en-US" altLang="ko-KR" b="0" i="0" dirty="0">
                <a:solidFill>
                  <a:srgbClr val="333333"/>
                </a:solidFill>
                <a:effectLst/>
                <a:latin typeface="나눔고딕" pitchFamily="2" charset="-127"/>
                <a:ea typeface="나눔고딕" pitchFamily="2" charset="-127"/>
              </a:rPr>
              <a:t>. </a:t>
            </a:r>
            <a:r>
              <a:rPr lang="ko-KR" altLang="en-US" b="0" i="0" dirty="0">
                <a:solidFill>
                  <a:srgbClr val="333333"/>
                </a:solidFill>
                <a:effectLst/>
                <a:latin typeface="나눔고딕" pitchFamily="2" charset="-127"/>
                <a:ea typeface="나눔고딕" pitchFamily="2" charset="-127"/>
              </a:rPr>
              <a:t>새로운 </a:t>
            </a:r>
            <a:r>
              <a:rPr lang="ko-KR" altLang="en-US" b="0" i="0" u="none" strike="noStrike" dirty="0">
                <a:solidFill>
                  <a:srgbClr val="0033AC"/>
                </a:solidFill>
                <a:effectLst/>
                <a:latin typeface="나눔고딕" pitchFamily="2" charset="-127"/>
                <a:ea typeface="나눔고딕" pitchFamily="2" charset="-127"/>
                <a:hlinkClick r:id="rId6"/>
              </a:rPr>
              <a:t>포맷</a:t>
            </a:r>
            <a:r>
              <a:rPr lang="en-US" altLang="ko-KR" b="0" i="0" dirty="0">
                <a:solidFill>
                  <a:srgbClr val="333333"/>
                </a:solidFill>
                <a:effectLst/>
                <a:latin typeface="나눔고딕" pitchFamily="2" charset="-127"/>
                <a:ea typeface="나눔고딕" pitchFamily="2" charset="-127"/>
              </a:rPr>
              <a:t>(format, </a:t>
            </a:r>
            <a:r>
              <a:rPr lang="ko-KR" altLang="en-US" b="0" i="0" dirty="0">
                <a:solidFill>
                  <a:srgbClr val="333333"/>
                </a:solidFill>
                <a:effectLst/>
                <a:latin typeface="나눔고딕" pitchFamily="2" charset="-127"/>
                <a:ea typeface="나눔고딕" pitchFamily="2" charset="-127"/>
              </a:rPr>
              <a:t>형식</a:t>
            </a:r>
            <a:r>
              <a:rPr lang="en-US" altLang="ko-KR" b="0" i="0" dirty="0">
                <a:solidFill>
                  <a:srgbClr val="333333"/>
                </a:solidFill>
                <a:effectLst/>
                <a:latin typeface="나눔고딕" pitchFamily="2" charset="-127"/>
                <a:ea typeface="나눔고딕" pitchFamily="2" charset="-127"/>
              </a:rPr>
              <a:t>)</a:t>
            </a:r>
            <a:r>
              <a:rPr lang="ko-KR" altLang="en-US" b="0" i="0" dirty="0">
                <a:solidFill>
                  <a:srgbClr val="333333"/>
                </a:solidFill>
                <a:effectLst/>
                <a:latin typeface="나눔고딕" pitchFamily="2" charset="-127"/>
                <a:ea typeface="나눔고딕" pitchFamily="2" charset="-127"/>
              </a:rPr>
              <a:t>을 만들어내는 것도</a:t>
            </a:r>
            <a:r>
              <a:rPr lang="en-US" altLang="ko-KR" b="0" i="0" dirty="0">
                <a:solidFill>
                  <a:srgbClr val="333333"/>
                </a:solidFill>
                <a:effectLst/>
                <a:latin typeface="나눔고딕" pitchFamily="2" charset="-127"/>
                <a:ea typeface="나눔고딕" pitchFamily="2" charset="-127"/>
              </a:rPr>
              <a:t>, </a:t>
            </a:r>
            <a:r>
              <a:rPr lang="ko-KR" altLang="en-US" b="0" i="0" dirty="0">
                <a:solidFill>
                  <a:srgbClr val="333333"/>
                </a:solidFill>
                <a:effectLst/>
                <a:latin typeface="나눔고딕" pitchFamily="2" charset="-127"/>
                <a:ea typeface="나눔고딕" pitchFamily="2" charset="-127"/>
              </a:rPr>
              <a:t>때로는 정규물의 경우 새로운 아이템을 찾는 것도 기획이 될 수 있다</a:t>
            </a:r>
            <a:r>
              <a:rPr lang="en-US" altLang="ko-KR" b="0" i="0" dirty="0">
                <a:solidFill>
                  <a:srgbClr val="333333"/>
                </a:solidFill>
                <a:effectLst/>
                <a:latin typeface="나눔고딕" pitchFamily="2" charset="-127"/>
                <a:ea typeface="나눔고딕" pitchFamily="2" charset="-127"/>
              </a:rPr>
              <a:t>.</a:t>
            </a:r>
            <a:br>
              <a:rPr lang="ko-KR" altLang="en-US" dirty="0"/>
            </a:b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4350711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1CBA6CCC-94E6-45A8-707D-4A5113C283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ko-KR" altLang="en-US" dirty="0" err="1"/>
              <a:t>방송기획이란</a:t>
            </a:r>
            <a:r>
              <a:rPr lang="en-US" altLang="ko-KR" dirty="0"/>
              <a:t>?</a:t>
            </a:r>
            <a:endParaRPr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35115EF6-CBC3-8140-3191-8054224CC10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>
            <a:normAutofit/>
          </a:bodyPr>
          <a:lstStyle/>
          <a:p>
            <a:pPr algn="l"/>
            <a:r>
              <a:rPr lang="ko-KR" altLang="en-US" b="0" i="0" dirty="0">
                <a:solidFill>
                  <a:srgbClr val="333333"/>
                </a:solidFill>
                <a:effectLst/>
                <a:latin typeface="나눔고딕" pitchFamily="2" charset="-127"/>
                <a:ea typeface="나눔고딕" pitchFamily="2" charset="-127"/>
              </a:rPr>
              <a:t>기획은 방송에서 가장 중요한 일 중 하나다</a:t>
            </a:r>
            <a:r>
              <a:rPr lang="en-US" altLang="ko-KR" b="0" i="0" dirty="0">
                <a:solidFill>
                  <a:srgbClr val="333333"/>
                </a:solidFill>
                <a:effectLst/>
                <a:latin typeface="나눔고딕" pitchFamily="2" charset="-127"/>
                <a:ea typeface="나눔고딕" pitchFamily="2" charset="-127"/>
              </a:rPr>
              <a:t>. </a:t>
            </a:r>
            <a:r>
              <a:rPr lang="ko-KR" altLang="en-US" b="0" i="0" dirty="0">
                <a:solidFill>
                  <a:srgbClr val="333333"/>
                </a:solidFill>
                <a:effectLst/>
                <a:latin typeface="나눔고딕" pitchFamily="2" charset="-127"/>
                <a:ea typeface="나눔고딕" pitchFamily="2" charset="-127"/>
              </a:rPr>
              <a:t>기획에서 가장 중요한 것은 창의성으로</a:t>
            </a:r>
            <a:r>
              <a:rPr lang="en-US" altLang="ko-KR" b="0" i="0" dirty="0">
                <a:solidFill>
                  <a:srgbClr val="333333"/>
                </a:solidFill>
                <a:effectLst/>
                <a:latin typeface="나눔고딕" pitchFamily="2" charset="-127"/>
                <a:ea typeface="나눔고딕" pitchFamily="2" charset="-127"/>
              </a:rPr>
              <a:t>, </a:t>
            </a:r>
            <a:r>
              <a:rPr lang="ko-KR" altLang="en-US" b="0" i="0" dirty="0">
                <a:solidFill>
                  <a:srgbClr val="333333"/>
                </a:solidFill>
                <a:effectLst/>
                <a:latin typeface="나눔고딕" pitchFamily="2" charset="-127"/>
                <a:ea typeface="나눔고딕" pitchFamily="2" charset="-127"/>
              </a:rPr>
              <a:t>여기서 창의성이란 단순한 창의성이 아닌 프로그램과 관련된 실용적 창의성이다</a:t>
            </a:r>
            <a:r>
              <a:rPr lang="en-US" altLang="ko-KR" b="0" i="0" dirty="0">
                <a:solidFill>
                  <a:srgbClr val="333333"/>
                </a:solidFill>
                <a:effectLst/>
                <a:latin typeface="나눔고딕" pitchFamily="2" charset="-127"/>
                <a:ea typeface="나눔고딕" pitchFamily="2" charset="-127"/>
              </a:rPr>
              <a:t>. </a:t>
            </a:r>
            <a:r>
              <a:rPr lang="ko-KR" altLang="en-US" b="0" i="0" dirty="0">
                <a:solidFill>
                  <a:srgbClr val="333333"/>
                </a:solidFill>
                <a:effectLst/>
                <a:latin typeface="나눔고딕" pitchFamily="2" charset="-127"/>
                <a:ea typeface="나눔고딕" pitchFamily="2" charset="-127"/>
              </a:rPr>
              <a:t>선진국에서는 프로듀서의 가장 중요한 역할로 기획을 꼽는다</a:t>
            </a:r>
            <a:r>
              <a:rPr lang="en-US" altLang="ko-KR" b="0" i="0" dirty="0">
                <a:solidFill>
                  <a:srgbClr val="333333"/>
                </a:solidFill>
                <a:effectLst/>
                <a:latin typeface="나눔고딕" pitchFamily="2" charset="-127"/>
                <a:ea typeface="나눔고딕" pitchFamily="2" charset="-127"/>
              </a:rPr>
              <a:t>.</a:t>
            </a:r>
            <a:br>
              <a:rPr lang="ko-KR" altLang="en-US" dirty="0"/>
            </a:b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0274404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1CBA6CCC-94E6-45A8-707D-4A5113C283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ko-KR" altLang="en-US" dirty="0"/>
              <a:t>방송기획의 요소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35115EF6-CBC3-8140-3191-8054224CC10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>
            <a:normAutofit fontScale="85000" lnSpcReduction="20000"/>
          </a:bodyPr>
          <a:lstStyle/>
          <a:p>
            <a:pPr algn="l"/>
            <a:r>
              <a:rPr lang="ko-KR" altLang="en-US" b="0" i="0" dirty="0">
                <a:solidFill>
                  <a:srgbClr val="333333"/>
                </a:solidFill>
                <a:effectLst/>
                <a:latin typeface="나눔고딕" pitchFamily="2" charset="-127"/>
                <a:ea typeface="나눔고딕" pitchFamily="2" charset="-127"/>
              </a:rPr>
              <a:t>① 창의성이 생명이다</a:t>
            </a:r>
            <a:r>
              <a:rPr lang="en-US" altLang="ko-KR" b="0" i="0" dirty="0">
                <a:solidFill>
                  <a:srgbClr val="333333"/>
                </a:solidFill>
                <a:effectLst/>
                <a:latin typeface="나눔고딕" pitchFamily="2" charset="-127"/>
                <a:ea typeface="나눔고딕" pitchFamily="2" charset="-127"/>
              </a:rPr>
              <a:t>.</a:t>
            </a:r>
            <a:br>
              <a:rPr lang="ko-KR" altLang="en-US" dirty="0"/>
            </a:br>
            <a:r>
              <a:rPr lang="ko-KR" altLang="en-US" b="0" i="0" dirty="0">
                <a:solidFill>
                  <a:srgbClr val="333333"/>
                </a:solidFill>
                <a:effectLst/>
                <a:latin typeface="나눔고딕" pitchFamily="2" charset="-127"/>
                <a:ea typeface="나눔고딕" pitchFamily="2" charset="-127"/>
              </a:rPr>
              <a:t>남이 하지 않은 새로운 것을 찾아라</a:t>
            </a:r>
            <a:r>
              <a:rPr lang="en-US" altLang="ko-KR" b="0" i="0" dirty="0">
                <a:solidFill>
                  <a:srgbClr val="333333"/>
                </a:solidFill>
                <a:effectLst/>
                <a:latin typeface="나눔고딕" pitchFamily="2" charset="-127"/>
                <a:ea typeface="나눔고딕" pitchFamily="2" charset="-127"/>
              </a:rPr>
              <a:t>. </a:t>
            </a:r>
            <a:r>
              <a:rPr lang="ko-KR" altLang="en-US" b="0" i="0" dirty="0">
                <a:solidFill>
                  <a:srgbClr val="333333"/>
                </a:solidFill>
                <a:effectLst/>
                <a:latin typeface="나눔고딕" pitchFamily="2" charset="-127"/>
                <a:ea typeface="나눔고딕" pitchFamily="2" charset="-127"/>
              </a:rPr>
              <a:t>전체가 새로운 것이 아니라면 부분적인 것에서 새로움을 찾아라</a:t>
            </a:r>
            <a:r>
              <a:rPr lang="en-US" altLang="ko-KR" b="0" i="0" dirty="0">
                <a:solidFill>
                  <a:srgbClr val="333333"/>
                </a:solidFill>
                <a:effectLst/>
                <a:latin typeface="나눔고딕" pitchFamily="2" charset="-127"/>
                <a:ea typeface="나눔고딕" pitchFamily="2" charset="-127"/>
              </a:rPr>
              <a:t>.</a:t>
            </a:r>
            <a:br>
              <a:rPr lang="ko-KR" altLang="en-US" dirty="0"/>
            </a:br>
            <a:br>
              <a:rPr lang="ko-KR" altLang="en-US" dirty="0"/>
            </a:br>
            <a:r>
              <a:rPr lang="ko-KR" altLang="en-US" b="0" i="0" dirty="0">
                <a:solidFill>
                  <a:srgbClr val="333333"/>
                </a:solidFill>
                <a:effectLst/>
                <a:latin typeface="나눔고딕" pitchFamily="2" charset="-127"/>
                <a:ea typeface="나눔고딕" pitchFamily="2" charset="-127"/>
              </a:rPr>
              <a:t>② 정통 포맷의 교집합을 찾아라</a:t>
            </a:r>
            <a:r>
              <a:rPr lang="en-US" altLang="ko-KR" b="0" i="0" dirty="0">
                <a:solidFill>
                  <a:srgbClr val="333333"/>
                </a:solidFill>
                <a:effectLst/>
                <a:latin typeface="나눔고딕" pitchFamily="2" charset="-127"/>
                <a:ea typeface="나눔고딕" pitchFamily="2" charset="-127"/>
              </a:rPr>
              <a:t>.</a:t>
            </a:r>
            <a:br>
              <a:rPr lang="ko-KR" altLang="en-US" dirty="0"/>
            </a:br>
            <a:r>
              <a:rPr lang="ko-KR" altLang="en-US" b="0" i="0" dirty="0">
                <a:solidFill>
                  <a:srgbClr val="333333"/>
                </a:solidFill>
                <a:effectLst/>
                <a:latin typeface="나눔고딕" pitchFamily="2" charset="-127"/>
                <a:ea typeface="나눔고딕" pitchFamily="2" charset="-127"/>
              </a:rPr>
              <a:t>드라마나 예능</a:t>
            </a:r>
            <a:r>
              <a:rPr lang="en-US" altLang="ko-KR" b="0" i="0" dirty="0">
                <a:solidFill>
                  <a:srgbClr val="333333"/>
                </a:solidFill>
                <a:effectLst/>
                <a:latin typeface="나눔고딕" pitchFamily="2" charset="-127"/>
                <a:ea typeface="나눔고딕" pitchFamily="2" charset="-127"/>
              </a:rPr>
              <a:t>, </a:t>
            </a:r>
            <a:r>
              <a:rPr lang="ko-KR" altLang="en-US" b="0" i="0" dirty="0">
                <a:solidFill>
                  <a:srgbClr val="333333"/>
                </a:solidFill>
                <a:effectLst/>
                <a:latin typeface="나눔고딕" pitchFamily="2" charset="-127"/>
                <a:ea typeface="나눔고딕" pitchFamily="2" charset="-127"/>
              </a:rPr>
              <a:t>다큐나 시사 등 정통 영역이 겹치는 부분이 무엇인지를 생각하라</a:t>
            </a:r>
            <a:r>
              <a:rPr lang="en-US" altLang="ko-KR" b="0" i="0" dirty="0">
                <a:solidFill>
                  <a:srgbClr val="333333"/>
                </a:solidFill>
                <a:effectLst/>
                <a:latin typeface="나눔고딕" pitchFamily="2" charset="-127"/>
                <a:ea typeface="나눔고딕" pitchFamily="2" charset="-127"/>
              </a:rPr>
              <a:t>. </a:t>
            </a:r>
            <a:r>
              <a:rPr lang="ko-KR" altLang="en-US" b="0" i="0" dirty="0">
                <a:solidFill>
                  <a:srgbClr val="333333"/>
                </a:solidFill>
                <a:effectLst/>
                <a:latin typeface="나눔고딕" pitchFamily="2" charset="-127"/>
                <a:ea typeface="나눔고딕" pitchFamily="2" charset="-127"/>
              </a:rPr>
              <a:t>다큐나 시사의 </a:t>
            </a:r>
            <a:r>
              <a:rPr lang="ko-KR" altLang="en-US" b="0" i="0" u="none" strike="noStrike" dirty="0">
                <a:solidFill>
                  <a:srgbClr val="0033AC"/>
                </a:solidFill>
                <a:effectLst/>
                <a:latin typeface="나눔고딕" pitchFamily="2" charset="-127"/>
                <a:ea typeface="나눔고딕" pitchFamily="2" charset="-127"/>
                <a:hlinkClick r:id="rId2"/>
              </a:rPr>
              <a:t>재연</a:t>
            </a:r>
            <a:r>
              <a:rPr lang="ko-KR" altLang="en-US" b="0" i="0" dirty="0">
                <a:solidFill>
                  <a:srgbClr val="333333"/>
                </a:solidFill>
                <a:effectLst/>
                <a:latin typeface="나눔고딕" pitchFamily="2" charset="-127"/>
                <a:ea typeface="나눔고딕" pitchFamily="2" charset="-127"/>
              </a:rPr>
              <a:t>은 드라마와의 교집합이고 </a:t>
            </a:r>
            <a:r>
              <a:rPr lang="en-US" altLang="ko-KR" b="0" i="0" u="none" strike="noStrike" dirty="0">
                <a:solidFill>
                  <a:srgbClr val="0033AC"/>
                </a:solidFill>
                <a:effectLst/>
                <a:latin typeface="나눔고딕" pitchFamily="2" charset="-127"/>
                <a:ea typeface="나눔고딕" pitchFamily="2" charset="-127"/>
                <a:hlinkClick r:id="rId3"/>
              </a:rPr>
              <a:t>〈</a:t>
            </a:r>
            <a:r>
              <a:rPr lang="ko-KR" altLang="en-US" b="0" i="0" u="none" strike="noStrike" dirty="0">
                <a:solidFill>
                  <a:srgbClr val="0033AC"/>
                </a:solidFill>
                <a:effectLst/>
                <a:latin typeface="나눔고딕" pitchFamily="2" charset="-127"/>
                <a:ea typeface="나눔고딕" pitchFamily="2" charset="-127"/>
                <a:hlinkClick r:id="rId3"/>
              </a:rPr>
              <a:t>진짜 사나이</a:t>
            </a:r>
            <a:r>
              <a:rPr lang="en-US" altLang="ko-KR" b="0" i="0" u="none" strike="noStrike" dirty="0">
                <a:solidFill>
                  <a:srgbClr val="0033AC"/>
                </a:solidFill>
                <a:effectLst/>
                <a:latin typeface="나눔고딕" pitchFamily="2" charset="-127"/>
                <a:ea typeface="나눔고딕" pitchFamily="2" charset="-127"/>
                <a:hlinkClick r:id="rId3"/>
              </a:rPr>
              <a:t>〉</a:t>
            </a:r>
            <a:r>
              <a:rPr lang="ko-KR" altLang="en-US" b="0" i="0" dirty="0">
                <a:solidFill>
                  <a:srgbClr val="333333"/>
                </a:solidFill>
                <a:effectLst/>
                <a:latin typeface="나눔고딕" pitchFamily="2" charset="-127"/>
                <a:ea typeface="나눔고딕" pitchFamily="2" charset="-127"/>
              </a:rPr>
              <a:t>와 </a:t>
            </a:r>
            <a:r>
              <a:rPr lang="en-US" altLang="ko-KR" b="0" i="0" dirty="0">
                <a:solidFill>
                  <a:srgbClr val="333333"/>
                </a:solidFill>
                <a:effectLst/>
                <a:latin typeface="나눔고딕" pitchFamily="2" charset="-127"/>
                <a:ea typeface="나눔고딕" pitchFamily="2" charset="-127"/>
              </a:rPr>
              <a:t>〈</a:t>
            </a:r>
            <a:r>
              <a:rPr lang="ko-KR" altLang="en-US" b="0" i="0" dirty="0" err="1">
                <a:solidFill>
                  <a:srgbClr val="333333"/>
                </a:solidFill>
                <a:effectLst/>
                <a:latin typeface="나눔고딕" pitchFamily="2" charset="-127"/>
                <a:ea typeface="나눔고딕" pitchFamily="2" charset="-127"/>
              </a:rPr>
              <a:t>아빠어디가</a:t>
            </a:r>
            <a:r>
              <a:rPr lang="en-US" altLang="ko-KR" b="0" i="0" dirty="0">
                <a:solidFill>
                  <a:srgbClr val="333333"/>
                </a:solidFill>
                <a:effectLst/>
                <a:latin typeface="나눔고딕" pitchFamily="2" charset="-127"/>
                <a:ea typeface="나눔고딕" pitchFamily="2" charset="-127"/>
              </a:rPr>
              <a:t>〉 </a:t>
            </a:r>
            <a:r>
              <a:rPr lang="ko-KR" altLang="en-US" b="0" i="0" dirty="0">
                <a:solidFill>
                  <a:srgbClr val="333333"/>
                </a:solidFill>
                <a:effectLst/>
                <a:latin typeface="나눔고딕" pitchFamily="2" charset="-127"/>
                <a:ea typeface="나눔고딕" pitchFamily="2" charset="-127"/>
              </a:rPr>
              <a:t>등은 다큐의 예능화다</a:t>
            </a:r>
            <a:r>
              <a:rPr lang="en-US" altLang="ko-KR" b="0" i="0" dirty="0">
                <a:solidFill>
                  <a:srgbClr val="333333"/>
                </a:solidFill>
                <a:effectLst/>
                <a:latin typeface="나눔고딕" pitchFamily="2" charset="-127"/>
                <a:ea typeface="나눔고딕" pitchFamily="2" charset="-127"/>
              </a:rPr>
              <a:t>.</a:t>
            </a:r>
            <a:br>
              <a:rPr lang="ko-KR" altLang="en-US" dirty="0"/>
            </a:br>
            <a:br>
              <a:rPr lang="ko-KR" altLang="en-US" dirty="0"/>
            </a:br>
            <a:r>
              <a:rPr lang="ko-KR" altLang="en-US" b="0" i="0" dirty="0">
                <a:solidFill>
                  <a:srgbClr val="333333"/>
                </a:solidFill>
                <a:effectLst/>
                <a:latin typeface="나눔고딕" pitchFamily="2" charset="-127"/>
                <a:ea typeface="나눔고딕" pitchFamily="2" charset="-127"/>
              </a:rPr>
              <a:t>③ 현재 잘나가는 프로그램을 재창조하라</a:t>
            </a:r>
            <a:r>
              <a:rPr lang="en-US" altLang="ko-KR" b="0" i="0" dirty="0">
                <a:solidFill>
                  <a:srgbClr val="333333"/>
                </a:solidFill>
                <a:effectLst/>
                <a:latin typeface="나눔고딕" pitchFamily="2" charset="-127"/>
                <a:ea typeface="나눔고딕" pitchFamily="2" charset="-127"/>
              </a:rPr>
              <a:t>.</a:t>
            </a:r>
            <a:br>
              <a:rPr lang="ko-KR" altLang="en-US" dirty="0"/>
            </a:br>
            <a:r>
              <a:rPr lang="ko-KR" altLang="en-US" b="0" i="0" dirty="0">
                <a:solidFill>
                  <a:srgbClr val="333333"/>
                </a:solidFill>
                <a:effectLst/>
                <a:latin typeface="나눔고딕" pitchFamily="2" charset="-127"/>
                <a:ea typeface="나눔고딕" pitchFamily="2" charset="-127"/>
              </a:rPr>
              <a:t>잘나가는 프로를 변형시켜라</a:t>
            </a:r>
            <a:r>
              <a:rPr lang="en-US" altLang="ko-KR" b="0" i="0" dirty="0">
                <a:solidFill>
                  <a:srgbClr val="333333"/>
                </a:solidFill>
                <a:effectLst/>
                <a:latin typeface="나눔고딕" pitchFamily="2" charset="-127"/>
                <a:ea typeface="나눔고딕" pitchFamily="2" charset="-127"/>
              </a:rPr>
              <a:t>. </a:t>
            </a:r>
            <a:r>
              <a:rPr lang="ko-KR" altLang="en-US" b="0" i="0" dirty="0">
                <a:solidFill>
                  <a:srgbClr val="333333"/>
                </a:solidFill>
                <a:effectLst/>
                <a:latin typeface="나눔고딕" pitchFamily="2" charset="-127"/>
                <a:ea typeface="나눔고딕" pitchFamily="2" charset="-127"/>
              </a:rPr>
              <a:t>창조적 모방은 기획의 핵심이다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3156763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1CBA6CCC-94E6-45A8-707D-4A5113C283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ko-KR" altLang="en-US" dirty="0"/>
              <a:t>방송기획의 요소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35115EF6-CBC3-8140-3191-8054224CC10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>
            <a:normAutofit fontScale="70000" lnSpcReduction="20000"/>
          </a:bodyPr>
          <a:lstStyle/>
          <a:p>
            <a:pPr algn="l"/>
            <a:r>
              <a:rPr lang="ko-KR" altLang="en-US" b="0" i="0" dirty="0">
                <a:solidFill>
                  <a:srgbClr val="333333"/>
                </a:solidFill>
                <a:effectLst/>
                <a:latin typeface="나눔고딕" pitchFamily="2" charset="-127"/>
                <a:ea typeface="나눔고딕" pitchFamily="2" charset="-127"/>
              </a:rPr>
              <a:t>④ 본능을 활용하라</a:t>
            </a:r>
            <a:r>
              <a:rPr lang="en-US" altLang="ko-KR" b="0" i="0" dirty="0">
                <a:solidFill>
                  <a:srgbClr val="333333"/>
                </a:solidFill>
                <a:effectLst/>
                <a:latin typeface="나눔고딕" pitchFamily="2" charset="-127"/>
                <a:ea typeface="나눔고딕" pitchFamily="2" charset="-127"/>
              </a:rPr>
              <a:t>.</a:t>
            </a:r>
            <a:br>
              <a:rPr lang="ko-KR" altLang="en-US" dirty="0"/>
            </a:br>
            <a:br>
              <a:rPr lang="ko-KR" altLang="en-US" dirty="0"/>
            </a:br>
            <a:r>
              <a:rPr lang="ko-KR" altLang="en-US" b="0" i="0" dirty="0">
                <a:solidFill>
                  <a:srgbClr val="333333"/>
                </a:solidFill>
                <a:effectLst/>
                <a:latin typeface="나눔고딕" pitchFamily="2" charset="-127"/>
                <a:ea typeface="나눔고딕" pitchFamily="2" charset="-127"/>
              </a:rPr>
              <a:t>⑤ 현재의 추세를 거슬러라</a:t>
            </a:r>
            <a:r>
              <a:rPr lang="en-US" altLang="ko-KR" b="0" i="0" dirty="0">
                <a:solidFill>
                  <a:srgbClr val="333333"/>
                </a:solidFill>
                <a:effectLst/>
                <a:latin typeface="나눔고딕" pitchFamily="2" charset="-127"/>
                <a:ea typeface="나눔고딕" pitchFamily="2" charset="-127"/>
              </a:rPr>
              <a:t>.</a:t>
            </a:r>
            <a:br>
              <a:rPr lang="ko-KR" altLang="en-US" dirty="0"/>
            </a:br>
            <a:r>
              <a:rPr lang="ko-KR" altLang="en-US" b="0" i="0" dirty="0">
                <a:solidFill>
                  <a:srgbClr val="333333"/>
                </a:solidFill>
                <a:effectLst/>
                <a:latin typeface="나눔고딕" pitchFamily="2" charset="-127"/>
                <a:ea typeface="나눔고딕" pitchFamily="2" charset="-127"/>
              </a:rPr>
              <a:t>어느 포맷도 시간이 지나면 식상하고 수명을 다한다</a:t>
            </a:r>
            <a:r>
              <a:rPr lang="en-US" altLang="ko-KR" b="0" i="0" dirty="0">
                <a:solidFill>
                  <a:srgbClr val="333333"/>
                </a:solidFill>
                <a:effectLst/>
                <a:latin typeface="나눔고딕" pitchFamily="2" charset="-127"/>
                <a:ea typeface="나눔고딕" pitchFamily="2" charset="-127"/>
              </a:rPr>
              <a:t>. </a:t>
            </a:r>
            <a:r>
              <a:rPr lang="ko-KR" altLang="en-US" b="0" i="0" dirty="0">
                <a:solidFill>
                  <a:srgbClr val="333333"/>
                </a:solidFill>
                <a:effectLst/>
                <a:latin typeface="나눔고딕" pitchFamily="2" charset="-127"/>
                <a:ea typeface="나눔고딕" pitchFamily="2" charset="-127"/>
              </a:rPr>
              <a:t>단지 </a:t>
            </a:r>
            <a:r>
              <a:rPr lang="ko-KR" altLang="en-US" b="0" i="0" dirty="0" err="1">
                <a:solidFill>
                  <a:srgbClr val="333333"/>
                </a:solidFill>
                <a:effectLst/>
                <a:latin typeface="나눔고딕" pitchFamily="2" charset="-127"/>
                <a:ea typeface="나눔고딕" pitchFamily="2" charset="-127"/>
              </a:rPr>
              <a:t>언제가</a:t>
            </a:r>
            <a:r>
              <a:rPr lang="ko-KR" altLang="en-US" b="0" i="0" dirty="0">
                <a:solidFill>
                  <a:srgbClr val="333333"/>
                </a:solidFill>
                <a:effectLst/>
                <a:latin typeface="나눔고딕" pitchFamily="2" charset="-127"/>
                <a:ea typeface="나눔고딕" pitchFamily="2" charset="-127"/>
              </a:rPr>
              <a:t> 될지 모를 뿐이다</a:t>
            </a:r>
            <a:r>
              <a:rPr lang="en-US" altLang="ko-KR" b="0" i="0" dirty="0">
                <a:solidFill>
                  <a:srgbClr val="333333"/>
                </a:solidFill>
                <a:effectLst/>
                <a:latin typeface="나눔고딕" pitchFamily="2" charset="-127"/>
                <a:ea typeface="나눔고딕" pitchFamily="2" charset="-127"/>
              </a:rPr>
              <a:t>. </a:t>
            </a:r>
            <a:r>
              <a:rPr lang="ko-KR" altLang="en-US" b="0" i="0" dirty="0">
                <a:solidFill>
                  <a:srgbClr val="333333"/>
                </a:solidFill>
                <a:effectLst/>
                <a:latin typeface="나눔고딕" pitchFamily="2" charset="-127"/>
                <a:ea typeface="나눔고딕" pitchFamily="2" charset="-127"/>
              </a:rPr>
              <a:t>현재 잘나가는 형식을 거슬러 생각하라</a:t>
            </a:r>
            <a:r>
              <a:rPr lang="en-US" altLang="ko-KR" b="0" i="0" dirty="0">
                <a:solidFill>
                  <a:srgbClr val="333333"/>
                </a:solidFill>
                <a:effectLst/>
                <a:latin typeface="나눔고딕" pitchFamily="2" charset="-127"/>
                <a:ea typeface="나눔고딕" pitchFamily="2" charset="-127"/>
              </a:rPr>
              <a:t>. </a:t>
            </a:r>
            <a:r>
              <a:rPr lang="ko-KR" altLang="en-US" b="0" i="0" dirty="0">
                <a:solidFill>
                  <a:srgbClr val="333333"/>
                </a:solidFill>
                <a:effectLst/>
                <a:latin typeface="나눔고딕" pitchFamily="2" charset="-127"/>
                <a:ea typeface="나눔고딕" pitchFamily="2" charset="-127"/>
              </a:rPr>
              <a:t>야외가 추세이면 스튜디오로 들어가고</a:t>
            </a:r>
            <a:r>
              <a:rPr lang="en-US" altLang="ko-KR" b="0" i="0" dirty="0">
                <a:solidFill>
                  <a:srgbClr val="333333"/>
                </a:solidFill>
                <a:effectLst/>
                <a:latin typeface="나눔고딕" pitchFamily="2" charset="-127"/>
                <a:ea typeface="나눔고딕" pitchFamily="2" charset="-127"/>
              </a:rPr>
              <a:t>, </a:t>
            </a:r>
            <a:r>
              <a:rPr lang="ko-KR" altLang="en-US" b="0" i="0" dirty="0">
                <a:solidFill>
                  <a:srgbClr val="333333"/>
                </a:solidFill>
                <a:effectLst/>
                <a:latin typeface="나눔고딕" pitchFamily="2" charset="-127"/>
                <a:ea typeface="나눔고딕" pitchFamily="2" charset="-127"/>
              </a:rPr>
              <a:t>여러 명의 </a:t>
            </a:r>
            <a:r>
              <a:rPr lang="en-US" altLang="ko-KR" b="0" i="0" dirty="0">
                <a:solidFill>
                  <a:srgbClr val="333333"/>
                </a:solidFill>
                <a:effectLst/>
                <a:latin typeface="나눔고딕" pitchFamily="2" charset="-127"/>
                <a:ea typeface="나눔고딕" pitchFamily="2" charset="-127"/>
              </a:rPr>
              <a:t>MC</a:t>
            </a:r>
            <a:r>
              <a:rPr lang="ko-KR" altLang="en-US" b="0" i="0" dirty="0">
                <a:solidFill>
                  <a:srgbClr val="333333"/>
                </a:solidFill>
                <a:effectLst/>
                <a:latin typeface="나눔고딕" pitchFamily="2" charset="-127"/>
                <a:ea typeface="나눔고딕" pitchFamily="2" charset="-127"/>
              </a:rPr>
              <a:t>가 유행이면 단독이나 </a:t>
            </a:r>
            <a:r>
              <a:rPr lang="en-US" altLang="ko-KR" b="0" i="0" dirty="0">
                <a:solidFill>
                  <a:srgbClr val="333333"/>
                </a:solidFill>
                <a:effectLst/>
                <a:latin typeface="나눔고딕" pitchFamily="2" charset="-127"/>
                <a:ea typeface="나눔고딕" pitchFamily="2" charset="-127"/>
              </a:rPr>
              <a:t>2MC</a:t>
            </a:r>
            <a:r>
              <a:rPr lang="ko-KR" altLang="en-US" b="0" i="0" dirty="0">
                <a:solidFill>
                  <a:srgbClr val="333333"/>
                </a:solidFill>
                <a:effectLst/>
                <a:latin typeface="나눔고딕" pitchFamily="2" charset="-127"/>
                <a:ea typeface="나눔고딕" pitchFamily="2" charset="-127"/>
              </a:rPr>
              <a:t>로 가 보라</a:t>
            </a:r>
            <a:r>
              <a:rPr lang="en-US" altLang="ko-KR" b="0" i="0" dirty="0">
                <a:solidFill>
                  <a:srgbClr val="333333"/>
                </a:solidFill>
                <a:effectLst/>
                <a:latin typeface="나눔고딕" pitchFamily="2" charset="-127"/>
                <a:ea typeface="나눔고딕" pitchFamily="2" charset="-127"/>
              </a:rPr>
              <a:t>.</a:t>
            </a:r>
            <a:br>
              <a:rPr lang="ko-KR" altLang="en-US" dirty="0"/>
            </a:br>
            <a:br>
              <a:rPr lang="ko-KR" altLang="en-US" dirty="0"/>
            </a:br>
            <a:r>
              <a:rPr lang="ko-KR" altLang="en-US" b="0" i="0" dirty="0">
                <a:solidFill>
                  <a:srgbClr val="333333"/>
                </a:solidFill>
                <a:effectLst/>
                <a:latin typeface="나눔고딕" pitchFamily="2" charset="-127"/>
                <a:ea typeface="나눔고딕" pitchFamily="2" charset="-127"/>
              </a:rPr>
              <a:t>⑥ 추상적인 주제를 현실화하라</a:t>
            </a:r>
            <a:r>
              <a:rPr lang="en-US" altLang="ko-KR" b="0" i="0" dirty="0">
                <a:solidFill>
                  <a:srgbClr val="333333"/>
                </a:solidFill>
                <a:effectLst/>
                <a:latin typeface="나눔고딕" pitchFamily="2" charset="-127"/>
                <a:ea typeface="나눔고딕" pitchFamily="2" charset="-127"/>
              </a:rPr>
              <a:t>.</a:t>
            </a:r>
            <a:br>
              <a:rPr lang="ko-KR" altLang="en-US" dirty="0"/>
            </a:br>
            <a:r>
              <a:rPr lang="ko-KR" altLang="en-US" b="0" i="0" dirty="0">
                <a:solidFill>
                  <a:srgbClr val="333333"/>
                </a:solidFill>
                <a:effectLst/>
                <a:latin typeface="나눔고딕" pitchFamily="2" charset="-127"/>
                <a:ea typeface="나눔고딕" pitchFamily="2" charset="-127"/>
              </a:rPr>
              <a:t>추상적인 주제를 현실화하는 작업은 모든 영역에서 중요한 기획의 방법이 된다</a:t>
            </a:r>
            <a:r>
              <a:rPr lang="en-US" altLang="ko-KR" b="0" i="0" dirty="0">
                <a:solidFill>
                  <a:srgbClr val="333333"/>
                </a:solidFill>
                <a:effectLst/>
                <a:latin typeface="나눔고딕" pitchFamily="2" charset="-127"/>
                <a:ea typeface="나눔고딕" pitchFamily="2" charset="-127"/>
              </a:rPr>
              <a:t>. </a:t>
            </a:r>
            <a:r>
              <a:rPr lang="ko-KR" altLang="en-US" b="0" i="0" dirty="0">
                <a:solidFill>
                  <a:srgbClr val="333333"/>
                </a:solidFill>
                <a:effectLst/>
                <a:latin typeface="나눔고딕" pitchFamily="2" charset="-127"/>
                <a:ea typeface="나눔고딕" pitchFamily="2" charset="-127"/>
              </a:rPr>
              <a:t>사랑보다는 불륜이</a:t>
            </a:r>
            <a:r>
              <a:rPr lang="en-US" altLang="ko-KR" b="0" i="0" dirty="0">
                <a:solidFill>
                  <a:srgbClr val="333333"/>
                </a:solidFill>
                <a:effectLst/>
                <a:latin typeface="나눔고딕" pitchFamily="2" charset="-127"/>
                <a:ea typeface="나눔고딕" pitchFamily="2" charset="-127"/>
              </a:rPr>
              <a:t>, </a:t>
            </a:r>
            <a:r>
              <a:rPr lang="ko-KR" altLang="en-US" b="0" i="0" dirty="0">
                <a:solidFill>
                  <a:srgbClr val="333333"/>
                </a:solidFill>
                <a:effectLst/>
                <a:latin typeface="나눔고딕" pitchFamily="2" charset="-127"/>
                <a:ea typeface="나눔고딕" pitchFamily="2" charset="-127"/>
              </a:rPr>
              <a:t>그냥 불륜보다는 처제와의 불륜이 시청자들에게 더 어필할 수 있다</a:t>
            </a:r>
            <a:r>
              <a:rPr lang="en-US" altLang="ko-KR" b="0" i="0" dirty="0">
                <a:solidFill>
                  <a:srgbClr val="333333"/>
                </a:solidFill>
                <a:effectLst/>
                <a:latin typeface="나눔고딕" pitchFamily="2" charset="-127"/>
                <a:ea typeface="나눔고딕" pitchFamily="2" charset="-127"/>
              </a:rPr>
              <a:t>. </a:t>
            </a:r>
            <a:r>
              <a:rPr lang="ko-KR" altLang="en-US" b="0" i="0" dirty="0">
                <a:solidFill>
                  <a:srgbClr val="333333"/>
                </a:solidFill>
                <a:effectLst/>
                <a:latin typeface="나눔고딕" pitchFamily="2" charset="-127"/>
                <a:ea typeface="나눔고딕" pitchFamily="2" charset="-127"/>
              </a:rPr>
              <a:t>이미지가 선명하게 떠오르도록 구체적으로 서술하라</a:t>
            </a:r>
            <a:r>
              <a:rPr lang="en-US" altLang="ko-KR" b="0" i="0" dirty="0">
                <a:solidFill>
                  <a:srgbClr val="333333"/>
                </a:solidFill>
                <a:effectLst/>
                <a:latin typeface="나눔고딕" pitchFamily="2" charset="-127"/>
                <a:ea typeface="나눔고딕" pitchFamily="2" charset="-127"/>
              </a:rPr>
              <a:t>.</a:t>
            </a:r>
            <a:br>
              <a:rPr lang="ko-KR" altLang="en-US" dirty="0"/>
            </a:b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0249595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1CBA6CCC-94E6-45A8-707D-4A5113C283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ko-KR" altLang="en-US" dirty="0"/>
              <a:t>방송기획의 요소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35115EF6-CBC3-8140-3191-8054224CC10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>
            <a:normAutofit fontScale="70000" lnSpcReduction="20000"/>
          </a:bodyPr>
          <a:lstStyle/>
          <a:p>
            <a:pPr algn="l"/>
            <a:r>
              <a:rPr lang="ko-KR" altLang="en-US" b="0" i="0" dirty="0">
                <a:solidFill>
                  <a:srgbClr val="333333"/>
                </a:solidFill>
                <a:effectLst/>
                <a:latin typeface="나눔고딕" pitchFamily="2" charset="-127"/>
                <a:ea typeface="나눔고딕" pitchFamily="2" charset="-127"/>
              </a:rPr>
              <a:t>⑦ 하나를 깊이 파고들어서 분석하라</a:t>
            </a:r>
            <a:r>
              <a:rPr lang="en-US" altLang="ko-KR" b="0" i="0" dirty="0">
                <a:solidFill>
                  <a:srgbClr val="333333"/>
                </a:solidFill>
                <a:effectLst/>
                <a:latin typeface="나눔고딕" pitchFamily="2" charset="-127"/>
                <a:ea typeface="나눔고딕" pitchFamily="2" charset="-127"/>
              </a:rPr>
              <a:t>.</a:t>
            </a:r>
            <a:br>
              <a:rPr lang="ko-KR" altLang="en-US" dirty="0"/>
            </a:br>
            <a:r>
              <a:rPr lang="ko-KR" altLang="en-US" b="0" i="0" dirty="0">
                <a:solidFill>
                  <a:srgbClr val="333333"/>
                </a:solidFill>
                <a:effectLst/>
                <a:latin typeface="나눔고딕" pitchFamily="2" charset="-127"/>
                <a:ea typeface="나눔고딕" pitchFamily="2" charset="-127"/>
              </a:rPr>
              <a:t>넓은 주제는 그 소재가 다뤄지는 초기 시점에서는 </a:t>
            </a:r>
            <a:r>
              <a:rPr lang="ko-KR" altLang="en-US" b="0" i="0" dirty="0" err="1">
                <a:solidFill>
                  <a:srgbClr val="333333"/>
                </a:solidFill>
                <a:effectLst/>
                <a:latin typeface="나눔고딕" pitchFamily="2" charset="-127"/>
                <a:ea typeface="나눔고딕" pitchFamily="2" charset="-127"/>
              </a:rPr>
              <a:t>소구력이</a:t>
            </a:r>
            <a:r>
              <a:rPr lang="ko-KR" altLang="en-US" b="0" i="0" dirty="0">
                <a:solidFill>
                  <a:srgbClr val="333333"/>
                </a:solidFill>
                <a:effectLst/>
                <a:latin typeface="나눔고딕" pitchFamily="2" charset="-127"/>
                <a:ea typeface="나눔고딕" pitchFamily="2" charset="-127"/>
              </a:rPr>
              <a:t> 있다</a:t>
            </a:r>
            <a:r>
              <a:rPr lang="en-US" altLang="ko-KR" b="0" i="0" dirty="0">
                <a:solidFill>
                  <a:srgbClr val="333333"/>
                </a:solidFill>
                <a:effectLst/>
                <a:latin typeface="나눔고딕" pitchFamily="2" charset="-127"/>
                <a:ea typeface="나눔고딕" pitchFamily="2" charset="-127"/>
              </a:rPr>
              <a:t>. </a:t>
            </a:r>
            <a:r>
              <a:rPr lang="ko-KR" altLang="en-US" b="0" i="0" dirty="0">
                <a:solidFill>
                  <a:srgbClr val="333333"/>
                </a:solidFill>
                <a:effectLst/>
                <a:latin typeface="나눔고딕" pitchFamily="2" charset="-127"/>
                <a:ea typeface="나눔고딕" pitchFamily="2" charset="-127"/>
              </a:rPr>
              <a:t>그러나 시간이 지나면 구체적이 되어야 한다</a:t>
            </a:r>
            <a:r>
              <a:rPr lang="en-US" altLang="ko-KR" b="0" i="0" dirty="0">
                <a:solidFill>
                  <a:srgbClr val="333333"/>
                </a:solidFill>
                <a:effectLst/>
                <a:latin typeface="나눔고딕" pitchFamily="2" charset="-127"/>
                <a:ea typeface="나눔고딕" pitchFamily="2" charset="-127"/>
              </a:rPr>
              <a:t>. </a:t>
            </a:r>
            <a:r>
              <a:rPr lang="ko-KR" altLang="en-US" b="0" i="0" dirty="0">
                <a:solidFill>
                  <a:srgbClr val="333333"/>
                </a:solidFill>
                <a:effectLst/>
                <a:latin typeface="나눔고딕" pitchFamily="2" charset="-127"/>
                <a:ea typeface="나눔고딕" pitchFamily="2" charset="-127"/>
              </a:rPr>
              <a:t>어머니보다는 어머니의 불행이</a:t>
            </a:r>
            <a:r>
              <a:rPr lang="en-US" altLang="ko-KR" b="0" i="0" dirty="0">
                <a:solidFill>
                  <a:srgbClr val="333333"/>
                </a:solidFill>
                <a:effectLst/>
                <a:latin typeface="나눔고딕" pitchFamily="2" charset="-127"/>
                <a:ea typeface="나눔고딕" pitchFamily="2" charset="-127"/>
              </a:rPr>
              <a:t>, </a:t>
            </a:r>
            <a:r>
              <a:rPr lang="ko-KR" altLang="en-US" b="0" i="0" dirty="0">
                <a:solidFill>
                  <a:srgbClr val="333333"/>
                </a:solidFill>
                <a:effectLst/>
                <a:latin typeface="나눔고딕" pitchFamily="2" charset="-127"/>
                <a:ea typeface="나눔고딕" pitchFamily="2" charset="-127"/>
              </a:rPr>
              <a:t>어머니의 불행보다는 어머니가 장남을 잃어버렸을 때의 불행이 좋다</a:t>
            </a:r>
            <a:r>
              <a:rPr lang="en-US" altLang="ko-KR" b="0" i="0" dirty="0">
                <a:solidFill>
                  <a:srgbClr val="333333"/>
                </a:solidFill>
                <a:effectLst/>
                <a:latin typeface="나눔고딕" pitchFamily="2" charset="-127"/>
                <a:ea typeface="나눔고딕" pitchFamily="2" charset="-127"/>
              </a:rPr>
              <a:t>. </a:t>
            </a:r>
            <a:r>
              <a:rPr lang="ko-KR" altLang="en-US" b="0" i="0" dirty="0">
                <a:solidFill>
                  <a:srgbClr val="333333"/>
                </a:solidFill>
                <a:effectLst/>
                <a:latin typeface="나눔고딕" pitchFamily="2" charset="-127"/>
                <a:ea typeface="나눔고딕" pitchFamily="2" charset="-127"/>
              </a:rPr>
              <a:t>소재를 최대한 좁혀라</a:t>
            </a:r>
            <a:r>
              <a:rPr lang="en-US" altLang="ko-KR" b="0" i="0" dirty="0">
                <a:solidFill>
                  <a:srgbClr val="333333"/>
                </a:solidFill>
                <a:effectLst/>
                <a:latin typeface="나눔고딕" pitchFamily="2" charset="-127"/>
                <a:ea typeface="나눔고딕" pitchFamily="2" charset="-127"/>
              </a:rPr>
              <a:t>.</a:t>
            </a:r>
            <a:br>
              <a:rPr lang="ko-KR" altLang="en-US" dirty="0"/>
            </a:br>
            <a:br>
              <a:rPr lang="ko-KR" altLang="en-US" dirty="0"/>
            </a:br>
            <a:r>
              <a:rPr lang="ko-KR" altLang="en-US" b="0" i="0" dirty="0">
                <a:solidFill>
                  <a:srgbClr val="333333"/>
                </a:solidFill>
                <a:effectLst/>
                <a:latin typeface="나눔고딕" pitchFamily="2" charset="-127"/>
                <a:ea typeface="나눔고딕" pitchFamily="2" charset="-127"/>
              </a:rPr>
              <a:t>⑧ 세상을 읽고 미래를 예측하라</a:t>
            </a:r>
            <a:r>
              <a:rPr lang="en-US" altLang="ko-KR" b="0" i="0" dirty="0">
                <a:solidFill>
                  <a:srgbClr val="333333"/>
                </a:solidFill>
                <a:effectLst/>
                <a:latin typeface="나눔고딕" pitchFamily="2" charset="-127"/>
                <a:ea typeface="나눔고딕" pitchFamily="2" charset="-127"/>
              </a:rPr>
              <a:t>.</a:t>
            </a:r>
            <a:br>
              <a:rPr lang="ko-KR" altLang="en-US" dirty="0"/>
            </a:br>
            <a:r>
              <a:rPr lang="ko-KR" altLang="en-US" b="0" i="0" dirty="0">
                <a:solidFill>
                  <a:srgbClr val="333333"/>
                </a:solidFill>
                <a:effectLst/>
                <a:latin typeface="나눔고딕" pitchFamily="2" charset="-127"/>
                <a:ea typeface="나눔고딕" pitchFamily="2" charset="-127"/>
              </a:rPr>
              <a:t>항상 세상 돌아가는 일에 </a:t>
            </a:r>
            <a:r>
              <a:rPr lang="ko-KR" altLang="en-US" b="0" i="0" dirty="0" err="1">
                <a:solidFill>
                  <a:srgbClr val="333333"/>
                </a:solidFill>
                <a:effectLst/>
                <a:latin typeface="나눔고딕" pitchFamily="2" charset="-127"/>
                <a:ea typeface="나눔고딕" pitchFamily="2" charset="-127"/>
              </a:rPr>
              <a:t>민감하라</a:t>
            </a:r>
            <a:r>
              <a:rPr lang="en-US" altLang="ko-KR" b="0" i="0" dirty="0">
                <a:solidFill>
                  <a:srgbClr val="333333"/>
                </a:solidFill>
                <a:effectLst/>
                <a:latin typeface="나눔고딕" pitchFamily="2" charset="-127"/>
                <a:ea typeface="나눔고딕" pitchFamily="2" charset="-127"/>
              </a:rPr>
              <a:t>. </a:t>
            </a:r>
            <a:r>
              <a:rPr lang="ko-KR" altLang="en-US" b="0" i="0" dirty="0">
                <a:solidFill>
                  <a:srgbClr val="333333"/>
                </a:solidFill>
                <a:effectLst/>
                <a:latin typeface="나눔고딕" pitchFamily="2" charset="-127"/>
                <a:ea typeface="나눔고딕" pitchFamily="2" charset="-127"/>
              </a:rPr>
              <a:t>신문은 </a:t>
            </a:r>
            <a:r>
              <a:rPr lang="ko-KR" altLang="en-US" b="0" i="0" u="none" strike="noStrike" dirty="0">
                <a:solidFill>
                  <a:srgbClr val="0033AC"/>
                </a:solidFill>
                <a:effectLst/>
                <a:latin typeface="나눔고딕" pitchFamily="2" charset="-127"/>
                <a:ea typeface="나눔고딕" pitchFamily="2" charset="-127"/>
                <a:hlinkClick r:id="rId2"/>
              </a:rPr>
              <a:t>시사 프로그램</a:t>
            </a:r>
            <a:r>
              <a:rPr lang="ko-KR" altLang="en-US" b="0" i="0" dirty="0">
                <a:solidFill>
                  <a:srgbClr val="333333"/>
                </a:solidFill>
                <a:effectLst/>
                <a:latin typeface="나눔고딕" pitchFamily="2" charset="-127"/>
                <a:ea typeface="나눔고딕" pitchFamily="2" charset="-127"/>
              </a:rPr>
              <a:t> </a:t>
            </a:r>
            <a:r>
              <a:rPr lang="ko-KR" altLang="en-US" b="0" i="0" u="none" strike="noStrike" dirty="0">
                <a:solidFill>
                  <a:srgbClr val="0033AC"/>
                </a:solidFill>
                <a:effectLst/>
                <a:latin typeface="나눔고딕" pitchFamily="2" charset="-127"/>
                <a:ea typeface="나눔고딕" pitchFamily="2" charset="-127"/>
                <a:hlinkClick r:id="rId3"/>
              </a:rPr>
              <a:t>제작</a:t>
            </a:r>
            <a:r>
              <a:rPr lang="ko-KR" altLang="en-US" b="0" i="0" dirty="0">
                <a:solidFill>
                  <a:srgbClr val="333333"/>
                </a:solidFill>
                <a:effectLst/>
                <a:latin typeface="나눔고딕" pitchFamily="2" charset="-127"/>
                <a:ea typeface="나눔고딕" pitchFamily="2" charset="-127"/>
              </a:rPr>
              <a:t>자만 읽는 게 아니다</a:t>
            </a:r>
            <a:r>
              <a:rPr lang="en-US" altLang="ko-KR" b="0" i="0" dirty="0">
                <a:solidFill>
                  <a:srgbClr val="333333"/>
                </a:solidFill>
                <a:effectLst/>
                <a:latin typeface="나눔고딕" pitchFamily="2" charset="-127"/>
                <a:ea typeface="나눔고딕" pitchFamily="2" charset="-127"/>
              </a:rPr>
              <a:t>. </a:t>
            </a:r>
            <a:r>
              <a:rPr lang="ko-KR" altLang="en-US" b="0" i="0" dirty="0">
                <a:solidFill>
                  <a:srgbClr val="333333"/>
                </a:solidFill>
                <a:effectLst/>
                <a:latin typeface="나눔고딕" pitchFamily="2" charset="-127"/>
                <a:ea typeface="나눔고딕" pitchFamily="2" charset="-127"/>
              </a:rPr>
              <a:t>시사 문제는 드라마나 예능이나 모든 프로그램의 소재가 된다</a:t>
            </a:r>
            <a:r>
              <a:rPr lang="en-US" altLang="ko-KR" b="0" i="0" dirty="0">
                <a:solidFill>
                  <a:srgbClr val="333333"/>
                </a:solidFill>
                <a:effectLst/>
                <a:latin typeface="나눔고딕" pitchFamily="2" charset="-127"/>
                <a:ea typeface="나눔고딕" pitchFamily="2" charset="-127"/>
              </a:rPr>
              <a:t>. </a:t>
            </a:r>
            <a:r>
              <a:rPr lang="ko-KR" altLang="en-US" b="0" i="0" dirty="0">
                <a:solidFill>
                  <a:srgbClr val="333333"/>
                </a:solidFill>
                <a:effectLst/>
                <a:latin typeface="나눔고딕" pitchFamily="2" charset="-127"/>
                <a:ea typeface="나눔고딕" pitchFamily="2" charset="-127"/>
              </a:rPr>
              <a:t>현실만큼 뛰어난 비극이 없고 현실만큼 재밌는 코미디가 없다</a:t>
            </a:r>
            <a:r>
              <a:rPr lang="en-US" altLang="ko-KR" b="0" i="0" dirty="0">
                <a:solidFill>
                  <a:srgbClr val="333333"/>
                </a:solidFill>
                <a:effectLst/>
                <a:latin typeface="나눔고딕" pitchFamily="2" charset="-127"/>
                <a:ea typeface="나눔고딕" pitchFamily="2" charset="-127"/>
              </a:rPr>
              <a:t>. </a:t>
            </a:r>
            <a:r>
              <a:rPr lang="ko-KR" altLang="en-US" b="0" i="0" dirty="0">
                <a:solidFill>
                  <a:srgbClr val="333333"/>
                </a:solidFill>
                <a:effectLst/>
                <a:latin typeface="나눔고딕" pitchFamily="2" charset="-127"/>
                <a:ea typeface="나눔고딕" pitchFamily="2" charset="-127"/>
              </a:rPr>
              <a:t>시사를 원용하라</a:t>
            </a:r>
            <a:r>
              <a:rPr lang="en-US" altLang="ko-KR" b="0" i="0" dirty="0">
                <a:solidFill>
                  <a:srgbClr val="333333"/>
                </a:solidFill>
                <a:effectLst/>
                <a:latin typeface="나눔고딕" pitchFamily="2" charset="-127"/>
                <a:ea typeface="나눔고딕" pitchFamily="2" charset="-127"/>
              </a:rPr>
              <a:t>.</a:t>
            </a:r>
            <a:br>
              <a:rPr lang="ko-KR" altLang="en-US" dirty="0"/>
            </a:br>
            <a:br>
              <a:rPr lang="ko-KR" altLang="en-US" dirty="0"/>
            </a:br>
            <a:r>
              <a:rPr lang="ko-KR" altLang="en-US" b="0" i="0" dirty="0">
                <a:solidFill>
                  <a:srgbClr val="333333"/>
                </a:solidFill>
                <a:effectLst/>
                <a:latin typeface="나눔고딕" pitchFamily="2" charset="-127"/>
                <a:ea typeface="나눔고딕" pitchFamily="2" charset="-127"/>
              </a:rPr>
              <a:t>⑨ 정답은 대형 서점에 있다</a:t>
            </a:r>
            <a:r>
              <a:rPr lang="en-US" altLang="ko-KR" b="0" i="0" dirty="0">
                <a:solidFill>
                  <a:srgbClr val="333333"/>
                </a:solidFill>
                <a:effectLst/>
                <a:latin typeface="나눔고딕" pitchFamily="2" charset="-127"/>
                <a:ea typeface="나눔고딕" pitchFamily="2" charset="-127"/>
              </a:rPr>
              <a:t>.</a:t>
            </a:r>
            <a:br>
              <a:rPr lang="ko-KR" altLang="en-US" dirty="0"/>
            </a:br>
            <a:r>
              <a:rPr lang="ko-KR" altLang="en-US" b="0" i="0" dirty="0">
                <a:solidFill>
                  <a:srgbClr val="333333"/>
                </a:solidFill>
                <a:effectLst/>
                <a:latin typeface="나눔고딕" pitchFamily="2" charset="-127"/>
                <a:ea typeface="나눔고딕" pitchFamily="2" charset="-127"/>
              </a:rPr>
              <a:t>기획이 안 되면</a:t>
            </a:r>
            <a:r>
              <a:rPr lang="en-US" altLang="ko-KR" b="0" i="0" dirty="0">
                <a:solidFill>
                  <a:srgbClr val="333333"/>
                </a:solidFill>
                <a:effectLst/>
                <a:latin typeface="나눔고딕" pitchFamily="2" charset="-127"/>
                <a:ea typeface="나눔고딕" pitchFamily="2" charset="-127"/>
              </a:rPr>
              <a:t>, </a:t>
            </a:r>
            <a:r>
              <a:rPr lang="ko-KR" altLang="en-US" b="0" i="0" dirty="0">
                <a:solidFill>
                  <a:srgbClr val="333333"/>
                </a:solidFill>
                <a:effectLst/>
                <a:latin typeface="나눔고딕" pitchFamily="2" charset="-127"/>
                <a:ea typeface="나눔고딕" pitchFamily="2" charset="-127"/>
              </a:rPr>
              <a:t>혹은 좋은 소재가 없으면 대형 서점을 가라</a:t>
            </a:r>
            <a:r>
              <a:rPr lang="en-US" altLang="ko-KR" b="0" i="0" dirty="0">
                <a:solidFill>
                  <a:srgbClr val="333333"/>
                </a:solidFill>
                <a:effectLst/>
                <a:latin typeface="나눔고딕" pitchFamily="2" charset="-127"/>
                <a:ea typeface="나눔고딕" pitchFamily="2" charset="-127"/>
              </a:rPr>
              <a:t>. </a:t>
            </a:r>
            <a:r>
              <a:rPr lang="ko-KR" altLang="en-US" b="0" i="0" dirty="0">
                <a:solidFill>
                  <a:srgbClr val="333333"/>
                </a:solidFill>
                <a:effectLst/>
                <a:latin typeface="나눔고딕" pitchFamily="2" charset="-127"/>
                <a:ea typeface="나눔고딕" pitchFamily="2" charset="-127"/>
              </a:rPr>
              <a:t>서점에 가서 책 냄새를 맡으며 책 제목들을 보라</a:t>
            </a:r>
            <a:r>
              <a:rPr lang="en-US" altLang="ko-KR" b="0" i="0" dirty="0">
                <a:solidFill>
                  <a:srgbClr val="333333"/>
                </a:solidFill>
                <a:effectLst/>
                <a:latin typeface="나눔고딕" pitchFamily="2" charset="-127"/>
                <a:ea typeface="나눔고딕" pitchFamily="2" charset="-127"/>
              </a:rPr>
              <a:t>. </a:t>
            </a:r>
            <a:r>
              <a:rPr lang="ko-KR" altLang="en-US" b="0" i="0" dirty="0">
                <a:solidFill>
                  <a:srgbClr val="333333"/>
                </a:solidFill>
                <a:effectLst/>
                <a:latin typeface="나눔고딕" pitchFamily="2" charset="-127"/>
                <a:ea typeface="나눔고딕" pitchFamily="2" charset="-127"/>
              </a:rPr>
              <a:t>거기에 답이 있다</a:t>
            </a:r>
            <a:r>
              <a:rPr lang="en-US" altLang="ko-KR" b="0" i="0" dirty="0">
                <a:solidFill>
                  <a:srgbClr val="333333"/>
                </a:solidFill>
                <a:effectLst/>
                <a:latin typeface="나눔고딕" pitchFamily="2" charset="-127"/>
                <a:ea typeface="나눔고딕" pitchFamily="2" charset="-127"/>
              </a:rPr>
              <a:t>. </a:t>
            </a:r>
            <a:r>
              <a:rPr lang="ko-KR" altLang="en-US" b="0" i="0" dirty="0">
                <a:solidFill>
                  <a:srgbClr val="333333"/>
                </a:solidFill>
                <a:effectLst/>
                <a:latin typeface="나눔고딕" pitchFamily="2" charset="-127"/>
                <a:ea typeface="나눔고딕" pitchFamily="2" charset="-127"/>
              </a:rPr>
              <a:t>책의 머리말은 기획 의도이고 목차는 구성안이다</a:t>
            </a:r>
            <a:r>
              <a:rPr lang="en-US" altLang="ko-KR" b="0" i="0" dirty="0">
                <a:solidFill>
                  <a:srgbClr val="333333"/>
                </a:solidFill>
                <a:effectLst/>
                <a:latin typeface="나눔고딕" pitchFamily="2" charset="-127"/>
                <a:ea typeface="나눔고딕" pitchFamily="2" charset="-127"/>
              </a:rPr>
              <a:t>.</a:t>
            </a:r>
            <a:br>
              <a:rPr lang="ko-KR" altLang="en-US" dirty="0"/>
            </a:b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9688964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1CBA6CCC-94E6-45A8-707D-4A5113C283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ko-KR" altLang="en-US" dirty="0"/>
              <a:t>방송기획안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35115EF6-CBC3-8140-3191-8054224CC10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>
            <a:normAutofit fontScale="62500" lnSpcReduction="20000"/>
          </a:bodyPr>
          <a:lstStyle/>
          <a:p>
            <a:pPr algn="l"/>
            <a:r>
              <a:rPr lang="ko-KR" altLang="en-US" b="0" i="0" dirty="0">
                <a:solidFill>
                  <a:srgbClr val="333333"/>
                </a:solidFill>
                <a:effectLst/>
                <a:latin typeface="나눔고딕" pitchFamily="2" charset="-127"/>
                <a:ea typeface="나눔고딕" pitchFamily="2" charset="-127"/>
              </a:rPr>
              <a:t>① 제목</a:t>
            </a:r>
            <a:r>
              <a:rPr lang="en-US" altLang="ko-KR" b="0" i="0" dirty="0">
                <a:solidFill>
                  <a:srgbClr val="333333"/>
                </a:solidFill>
                <a:effectLst/>
                <a:latin typeface="나눔고딕" pitchFamily="2" charset="-127"/>
                <a:ea typeface="나눔고딕" pitchFamily="2" charset="-127"/>
              </a:rPr>
              <a:t>: </a:t>
            </a:r>
            <a:r>
              <a:rPr lang="ko-KR" altLang="en-US" b="0" i="0" dirty="0">
                <a:solidFill>
                  <a:srgbClr val="333333"/>
                </a:solidFill>
                <a:effectLst/>
                <a:latin typeface="나눔고딕" pitchFamily="2" charset="-127"/>
                <a:ea typeface="나눔고딕" pitchFamily="2" charset="-127"/>
              </a:rPr>
              <a:t>제목은 창의적이면서 간결하고 운율이 맞아 발음하기 편한 것이 좋다</a:t>
            </a:r>
            <a:r>
              <a:rPr lang="en-US" altLang="ko-KR" b="0" i="0" dirty="0">
                <a:solidFill>
                  <a:srgbClr val="333333"/>
                </a:solidFill>
                <a:effectLst/>
                <a:latin typeface="나눔고딕" pitchFamily="2" charset="-127"/>
                <a:ea typeface="나눔고딕" pitchFamily="2" charset="-127"/>
              </a:rPr>
              <a:t>. </a:t>
            </a:r>
            <a:r>
              <a:rPr lang="ko-KR" altLang="en-US" b="0" i="0" dirty="0">
                <a:solidFill>
                  <a:srgbClr val="333333"/>
                </a:solidFill>
                <a:effectLst/>
                <a:latin typeface="나눔고딕" pitchFamily="2" charset="-127"/>
                <a:ea typeface="나눔고딕" pitchFamily="2" charset="-127"/>
              </a:rPr>
              <a:t>예를 들어 </a:t>
            </a:r>
            <a:r>
              <a:rPr lang="en-US" altLang="ko-KR" b="0" i="0" u="none" strike="noStrike" dirty="0">
                <a:solidFill>
                  <a:srgbClr val="0033AC"/>
                </a:solidFill>
                <a:effectLst/>
                <a:latin typeface="나눔고딕" pitchFamily="2" charset="-127"/>
                <a:ea typeface="나눔고딕" pitchFamily="2" charset="-127"/>
                <a:hlinkClick r:id="rId2"/>
              </a:rPr>
              <a:t>〈</a:t>
            </a:r>
            <a:r>
              <a:rPr lang="ko-KR" altLang="en-US" b="0" i="0" u="none" strike="noStrike" dirty="0">
                <a:solidFill>
                  <a:srgbClr val="0033AC"/>
                </a:solidFill>
                <a:effectLst/>
                <a:latin typeface="나눔고딕" pitchFamily="2" charset="-127"/>
                <a:ea typeface="나눔고딕" pitchFamily="2" charset="-127"/>
                <a:hlinkClick r:id="rId2"/>
              </a:rPr>
              <a:t>그것이 알고 싶다</a:t>
            </a:r>
            <a:r>
              <a:rPr lang="en-US" altLang="ko-KR" b="0" i="0" u="none" strike="noStrike" dirty="0">
                <a:solidFill>
                  <a:srgbClr val="0033AC"/>
                </a:solidFill>
                <a:effectLst/>
                <a:latin typeface="나눔고딕" pitchFamily="2" charset="-127"/>
                <a:ea typeface="나눔고딕" pitchFamily="2" charset="-127"/>
                <a:hlinkClick r:id="rId2"/>
              </a:rPr>
              <a:t>〉</a:t>
            </a:r>
            <a:r>
              <a:rPr lang="en-US" altLang="ko-KR" b="0" i="0" dirty="0">
                <a:solidFill>
                  <a:srgbClr val="333333"/>
                </a:solidFill>
                <a:effectLst/>
                <a:latin typeface="나눔고딕" pitchFamily="2" charset="-127"/>
                <a:ea typeface="나눔고딕" pitchFamily="2" charset="-127"/>
              </a:rPr>
              <a:t>, </a:t>
            </a:r>
            <a:r>
              <a:rPr lang="en-US" altLang="ko-KR" b="0" i="0" u="none" strike="noStrike" dirty="0">
                <a:solidFill>
                  <a:srgbClr val="0033AC"/>
                </a:solidFill>
                <a:effectLst/>
                <a:latin typeface="나눔고딕" pitchFamily="2" charset="-127"/>
                <a:ea typeface="나눔고딕" pitchFamily="2" charset="-127"/>
                <a:hlinkClick r:id="rId3"/>
              </a:rPr>
              <a:t>〈</a:t>
            </a:r>
            <a:r>
              <a:rPr lang="ko-KR" altLang="en-US" b="0" i="0" u="none" strike="noStrike" dirty="0">
                <a:solidFill>
                  <a:srgbClr val="0033AC"/>
                </a:solidFill>
                <a:effectLst/>
                <a:latin typeface="나눔고딕" pitchFamily="2" charset="-127"/>
                <a:ea typeface="나눔고딕" pitchFamily="2" charset="-127"/>
                <a:hlinkClick r:id="rId3"/>
              </a:rPr>
              <a:t>나는 가수다</a:t>
            </a:r>
            <a:r>
              <a:rPr lang="en-US" altLang="ko-KR" b="0" i="0" u="none" strike="noStrike" dirty="0">
                <a:solidFill>
                  <a:srgbClr val="0033AC"/>
                </a:solidFill>
                <a:effectLst/>
                <a:latin typeface="나눔고딕" pitchFamily="2" charset="-127"/>
                <a:ea typeface="나눔고딕" pitchFamily="2" charset="-127"/>
                <a:hlinkClick r:id="rId3"/>
              </a:rPr>
              <a:t>〉</a:t>
            </a:r>
            <a:r>
              <a:rPr lang="en-US" altLang="ko-KR" b="0" i="0" dirty="0">
                <a:solidFill>
                  <a:srgbClr val="333333"/>
                </a:solidFill>
                <a:effectLst/>
                <a:latin typeface="나눔고딕" pitchFamily="2" charset="-127"/>
                <a:ea typeface="나눔고딕" pitchFamily="2" charset="-127"/>
              </a:rPr>
              <a:t>, </a:t>
            </a:r>
            <a:r>
              <a:rPr lang="en-US" altLang="ko-KR" b="0" i="0" u="none" strike="noStrike" dirty="0">
                <a:solidFill>
                  <a:srgbClr val="0033AC"/>
                </a:solidFill>
                <a:effectLst/>
                <a:latin typeface="나눔고딕" pitchFamily="2" charset="-127"/>
                <a:ea typeface="나눔고딕" pitchFamily="2" charset="-127"/>
                <a:hlinkClick r:id="rId4"/>
              </a:rPr>
              <a:t>〈</a:t>
            </a:r>
            <a:r>
              <a:rPr lang="ko-KR" altLang="en-US" b="0" i="0" u="none" strike="noStrike" dirty="0">
                <a:solidFill>
                  <a:srgbClr val="0033AC"/>
                </a:solidFill>
                <a:effectLst/>
                <a:latin typeface="나눔고딕" pitchFamily="2" charset="-127"/>
                <a:ea typeface="나눔고딕" pitchFamily="2" charset="-127"/>
                <a:hlinkClick r:id="rId4"/>
              </a:rPr>
              <a:t>무한도전</a:t>
            </a:r>
            <a:r>
              <a:rPr lang="en-US" altLang="ko-KR" b="0" i="0" u="none" strike="noStrike" dirty="0">
                <a:solidFill>
                  <a:srgbClr val="0033AC"/>
                </a:solidFill>
                <a:effectLst/>
                <a:latin typeface="나눔고딕" pitchFamily="2" charset="-127"/>
                <a:ea typeface="나눔고딕" pitchFamily="2" charset="-127"/>
                <a:hlinkClick r:id="rId4"/>
              </a:rPr>
              <a:t>〉</a:t>
            </a:r>
            <a:r>
              <a:rPr lang="en-US" altLang="ko-KR" b="0" i="0" dirty="0">
                <a:solidFill>
                  <a:srgbClr val="333333"/>
                </a:solidFill>
                <a:effectLst/>
                <a:latin typeface="나눔고딕" pitchFamily="2" charset="-127"/>
                <a:ea typeface="나눔고딕" pitchFamily="2" charset="-127"/>
              </a:rPr>
              <a:t>, 〈1</a:t>
            </a:r>
            <a:r>
              <a:rPr lang="ko-KR" altLang="en-US" b="0" i="0" dirty="0">
                <a:solidFill>
                  <a:srgbClr val="333333"/>
                </a:solidFill>
                <a:effectLst/>
                <a:latin typeface="나눔고딕" pitchFamily="2" charset="-127"/>
                <a:ea typeface="나눔고딕" pitchFamily="2" charset="-127"/>
              </a:rPr>
              <a:t>박</a:t>
            </a:r>
            <a:r>
              <a:rPr lang="en-US" altLang="ko-KR" b="0" i="0" dirty="0">
                <a:solidFill>
                  <a:srgbClr val="333333"/>
                </a:solidFill>
                <a:effectLst/>
                <a:latin typeface="나눔고딕" pitchFamily="2" charset="-127"/>
                <a:ea typeface="나눔고딕" pitchFamily="2" charset="-127"/>
              </a:rPr>
              <a:t>2</a:t>
            </a:r>
            <a:r>
              <a:rPr lang="ko-KR" altLang="en-US" b="0" i="0" dirty="0">
                <a:solidFill>
                  <a:srgbClr val="333333"/>
                </a:solidFill>
                <a:effectLst/>
                <a:latin typeface="나눔고딕" pitchFamily="2" charset="-127"/>
                <a:ea typeface="나눔고딕" pitchFamily="2" charset="-127"/>
              </a:rPr>
              <a:t>일</a:t>
            </a:r>
            <a:r>
              <a:rPr lang="en-US" altLang="ko-KR" b="0" i="0" dirty="0">
                <a:solidFill>
                  <a:srgbClr val="333333"/>
                </a:solidFill>
                <a:effectLst/>
                <a:latin typeface="나눔고딕" pitchFamily="2" charset="-127"/>
                <a:ea typeface="나눔고딕" pitchFamily="2" charset="-127"/>
              </a:rPr>
              <a:t>〉</a:t>
            </a:r>
            <a:r>
              <a:rPr lang="ko-KR" altLang="en-US" b="0" i="0" dirty="0">
                <a:solidFill>
                  <a:srgbClr val="333333"/>
                </a:solidFill>
                <a:effectLst/>
                <a:latin typeface="나눔고딕" pitchFamily="2" charset="-127"/>
                <a:ea typeface="나눔고딕" pitchFamily="2" charset="-127"/>
              </a:rPr>
              <a:t>이 있다</a:t>
            </a:r>
            <a:r>
              <a:rPr lang="en-US" altLang="ko-KR" b="0" i="0" dirty="0">
                <a:solidFill>
                  <a:srgbClr val="333333"/>
                </a:solidFill>
                <a:effectLst/>
                <a:latin typeface="나눔고딕" pitchFamily="2" charset="-127"/>
                <a:ea typeface="나눔고딕" pitchFamily="2" charset="-127"/>
              </a:rPr>
              <a:t>. </a:t>
            </a:r>
            <a:r>
              <a:rPr lang="ko-KR" altLang="en-US" b="0" i="0" dirty="0">
                <a:solidFill>
                  <a:srgbClr val="333333"/>
                </a:solidFill>
                <a:effectLst/>
                <a:latin typeface="나눔고딕" pitchFamily="2" charset="-127"/>
                <a:ea typeface="나눔고딕" pitchFamily="2" charset="-127"/>
              </a:rPr>
              <a:t>긴 제목을 줄여서 요약된 제목을 쓰는 것도 괜찮은 방법이다</a:t>
            </a:r>
            <a:r>
              <a:rPr lang="en-US" altLang="ko-KR" b="0" i="0" dirty="0">
                <a:solidFill>
                  <a:srgbClr val="333333"/>
                </a:solidFill>
                <a:effectLst/>
                <a:latin typeface="나눔고딕" pitchFamily="2" charset="-127"/>
                <a:ea typeface="나눔고딕" pitchFamily="2" charset="-127"/>
              </a:rPr>
              <a:t>. 〈</a:t>
            </a:r>
            <a:r>
              <a:rPr lang="ko-KR" altLang="en-US" b="0" i="0" dirty="0" err="1">
                <a:solidFill>
                  <a:srgbClr val="333333"/>
                </a:solidFill>
                <a:effectLst/>
                <a:latin typeface="나눔고딕" pitchFamily="2" charset="-127"/>
                <a:ea typeface="나눔고딕" pitchFamily="2" charset="-127"/>
              </a:rPr>
              <a:t>세바퀴</a:t>
            </a:r>
            <a:r>
              <a:rPr lang="en-US" altLang="ko-KR" b="0" i="0" dirty="0">
                <a:solidFill>
                  <a:srgbClr val="333333"/>
                </a:solidFill>
                <a:effectLst/>
                <a:latin typeface="나눔고딕" pitchFamily="2" charset="-127"/>
                <a:ea typeface="나눔고딕" pitchFamily="2" charset="-127"/>
              </a:rPr>
              <a:t>〉(</a:t>
            </a:r>
            <a:r>
              <a:rPr lang="ko-KR" altLang="en-US" b="0" i="0" dirty="0">
                <a:solidFill>
                  <a:srgbClr val="333333"/>
                </a:solidFill>
                <a:effectLst/>
                <a:latin typeface="나눔고딕" pitchFamily="2" charset="-127"/>
                <a:ea typeface="나눔고딕" pitchFamily="2" charset="-127"/>
              </a:rPr>
              <a:t>세상을 바꾸는 퀴즈</a:t>
            </a:r>
            <a:r>
              <a:rPr lang="en-US" altLang="ko-KR" b="0" i="0" dirty="0">
                <a:solidFill>
                  <a:srgbClr val="333333"/>
                </a:solidFill>
                <a:effectLst/>
                <a:latin typeface="나눔고딕" pitchFamily="2" charset="-127"/>
                <a:ea typeface="나눔고딕" pitchFamily="2" charset="-127"/>
              </a:rPr>
              <a:t>), 〈</a:t>
            </a:r>
            <a:r>
              <a:rPr lang="ko-KR" altLang="en-US" b="0" i="0" dirty="0">
                <a:solidFill>
                  <a:srgbClr val="333333"/>
                </a:solidFill>
                <a:effectLst/>
                <a:latin typeface="나눔고딕" pitchFamily="2" charset="-127"/>
                <a:ea typeface="나눔고딕" pitchFamily="2" charset="-127"/>
              </a:rPr>
              <a:t>아궁이</a:t>
            </a:r>
            <a:r>
              <a:rPr lang="en-US" altLang="ko-KR" b="0" i="0" dirty="0">
                <a:solidFill>
                  <a:srgbClr val="333333"/>
                </a:solidFill>
                <a:effectLst/>
                <a:latin typeface="나눔고딕" pitchFamily="2" charset="-127"/>
                <a:ea typeface="나눔고딕" pitchFamily="2" charset="-127"/>
              </a:rPr>
              <a:t>〉(</a:t>
            </a:r>
            <a:r>
              <a:rPr lang="ko-KR" altLang="en-US" b="0" i="0" dirty="0">
                <a:solidFill>
                  <a:srgbClr val="333333"/>
                </a:solidFill>
                <a:effectLst/>
                <a:latin typeface="나눔고딕" pitchFamily="2" charset="-127"/>
                <a:ea typeface="나눔고딕" pitchFamily="2" charset="-127"/>
              </a:rPr>
              <a:t>아주 궁금한 이야기</a:t>
            </a:r>
            <a:r>
              <a:rPr lang="en-US" altLang="ko-KR" b="0" i="0" dirty="0">
                <a:solidFill>
                  <a:srgbClr val="333333"/>
                </a:solidFill>
                <a:effectLst/>
                <a:latin typeface="나눔고딕" pitchFamily="2" charset="-127"/>
                <a:ea typeface="나눔고딕" pitchFamily="2" charset="-127"/>
              </a:rPr>
              <a:t>)</a:t>
            </a:r>
            <a:r>
              <a:rPr lang="ko-KR" altLang="en-US" b="0" i="0" dirty="0">
                <a:solidFill>
                  <a:srgbClr val="333333"/>
                </a:solidFill>
                <a:effectLst/>
                <a:latin typeface="나눔고딕" pitchFamily="2" charset="-127"/>
                <a:ea typeface="나눔고딕" pitchFamily="2" charset="-127"/>
              </a:rPr>
              <a:t>가 있다</a:t>
            </a:r>
            <a:r>
              <a:rPr lang="en-US" altLang="ko-KR" b="0" i="0" dirty="0">
                <a:solidFill>
                  <a:srgbClr val="333333"/>
                </a:solidFill>
                <a:effectLst/>
                <a:latin typeface="나눔고딕" pitchFamily="2" charset="-127"/>
                <a:ea typeface="나눔고딕" pitchFamily="2" charset="-127"/>
              </a:rPr>
              <a:t>. </a:t>
            </a:r>
            <a:r>
              <a:rPr lang="ko-KR" altLang="en-US" b="0" i="0" dirty="0">
                <a:solidFill>
                  <a:srgbClr val="333333"/>
                </a:solidFill>
                <a:effectLst/>
                <a:latin typeface="나눔고딕" pitchFamily="2" charset="-127"/>
                <a:ea typeface="나눔고딕" pitchFamily="2" charset="-127"/>
              </a:rPr>
              <a:t>서술형도 있다</a:t>
            </a:r>
            <a:r>
              <a:rPr lang="en-US" altLang="ko-KR" b="0" i="0" dirty="0">
                <a:solidFill>
                  <a:srgbClr val="333333"/>
                </a:solidFill>
                <a:effectLst/>
                <a:latin typeface="나눔고딕" pitchFamily="2" charset="-127"/>
                <a:ea typeface="나눔고딕" pitchFamily="2" charset="-127"/>
              </a:rPr>
              <a:t>. </a:t>
            </a:r>
            <a:r>
              <a:rPr lang="ko-KR" altLang="en-US" b="0" i="0" dirty="0">
                <a:solidFill>
                  <a:srgbClr val="333333"/>
                </a:solidFill>
                <a:effectLst/>
                <a:latin typeface="나눔고딕" pitchFamily="2" charset="-127"/>
                <a:ea typeface="나눔고딕" pitchFamily="2" charset="-127"/>
              </a:rPr>
              <a:t>예를 들어 </a:t>
            </a:r>
            <a:r>
              <a:rPr lang="en-US" altLang="ko-KR" b="0" i="0" dirty="0">
                <a:solidFill>
                  <a:srgbClr val="333333"/>
                </a:solidFill>
                <a:effectLst/>
                <a:latin typeface="나눔고딕" pitchFamily="2" charset="-127"/>
                <a:ea typeface="나눔고딕" pitchFamily="2" charset="-127"/>
              </a:rPr>
              <a:t>〈</a:t>
            </a:r>
            <a:r>
              <a:rPr lang="ko-KR" altLang="en-US" b="0" i="0" dirty="0">
                <a:solidFill>
                  <a:srgbClr val="333333"/>
                </a:solidFill>
                <a:effectLst/>
                <a:latin typeface="나눔고딕" pitchFamily="2" charset="-127"/>
                <a:ea typeface="나눔고딕" pitchFamily="2" charset="-127"/>
              </a:rPr>
              <a:t>슈퍼맨이 돌아왔다</a:t>
            </a:r>
            <a:r>
              <a:rPr lang="en-US" altLang="ko-KR" b="0" i="0" dirty="0">
                <a:solidFill>
                  <a:srgbClr val="333333"/>
                </a:solidFill>
                <a:effectLst/>
                <a:latin typeface="나눔고딕" pitchFamily="2" charset="-127"/>
                <a:ea typeface="나눔고딕" pitchFamily="2" charset="-127"/>
              </a:rPr>
              <a:t>〉</a:t>
            </a:r>
            <a:r>
              <a:rPr lang="ko-KR" altLang="en-US" b="0" i="0" dirty="0">
                <a:solidFill>
                  <a:srgbClr val="333333"/>
                </a:solidFill>
                <a:effectLst/>
                <a:latin typeface="나눔고딕" pitchFamily="2" charset="-127"/>
                <a:ea typeface="나눔고딕" pitchFamily="2" charset="-127"/>
              </a:rPr>
              <a:t>가 있다</a:t>
            </a:r>
            <a:r>
              <a:rPr lang="en-US" altLang="ko-KR" b="0" i="0" dirty="0">
                <a:solidFill>
                  <a:srgbClr val="333333"/>
                </a:solidFill>
                <a:effectLst/>
                <a:latin typeface="나눔고딕" pitchFamily="2" charset="-127"/>
                <a:ea typeface="나눔고딕" pitchFamily="2" charset="-127"/>
              </a:rPr>
              <a:t>. </a:t>
            </a:r>
            <a:r>
              <a:rPr lang="ko-KR" altLang="en-US" b="0" i="0" dirty="0">
                <a:solidFill>
                  <a:srgbClr val="333333"/>
                </a:solidFill>
                <a:effectLst/>
                <a:latin typeface="나눔고딕" pitchFamily="2" charset="-127"/>
                <a:ea typeface="나눔고딕" pitchFamily="2" charset="-127"/>
              </a:rPr>
              <a:t>제목도 유행이 있다는 점을 생각하라</a:t>
            </a:r>
            <a:r>
              <a:rPr lang="en-US" altLang="ko-KR" b="0" i="0" dirty="0">
                <a:solidFill>
                  <a:srgbClr val="333333"/>
                </a:solidFill>
                <a:effectLst/>
                <a:latin typeface="나눔고딕" pitchFamily="2" charset="-127"/>
                <a:ea typeface="나눔고딕" pitchFamily="2" charset="-127"/>
              </a:rPr>
              <a:t>.</a:t>
            </a:r>
            <a:br>
              <a:rPr lang="ko-KR" altLang="en-US" dirty="0"/>
            </a:br>
            <a:br>
              <a:rPr lang="ko-KR" altLang="en-US" dirty="0"/>
            </a:br>
            <a:r>
              <a:rPr lang="ko-KR" altLang="en-US" b="0" i="0" dirty="0">
                <a:solidFill>
                  <a:srgbClr val="333333"/>
                </a:solidFill>
                <a:effectLst/>
                <a:latin typeface="나눔고딕" pitchFamily="2" charset="-127"/>
                <a:ea typeface="나눔고딕" pitchFamily="2" charset="-127"/>
              </a:rPr>
              <a:t>② 작성자</a:t>
            </a:r>
            <a:r>
              <a:rPr lang="en-US" altLang="ko-KR" b="0" i="0" dirty="0">
                <a:solidFill>
                  <a:srgbClr val="333333"/>
                </a:solidFill>
                <a:effectLst/>
                <a:latin typeface="나눔고딕" pitchFamily="2" charset="-127"/>
                <a:ea typeface="나눔고딕" pitchFamily="2" charset="-127"/>
              </a:rPr>
              <a:t>(</a:t>
            </a:r>
            <a:r>
              <a:rPr lang="ko-KR" altLang="en-US" b="0" i="0" dirty="0">
                <a:solidFill>
                  <a:srgbClr val="333333"/>
                </a:solidFill>
                <a:effectLst/>
                <a:latin typeface="나눔고딕" pitchFamily="2" charset="-127"/>
                <a:ea typeface="나눔고딕" pitchFamily="2" charset="-127"/>
              </a:rPr>
              <a:t>제작자</a:t>
            </a:r>
            <a:r>
              <a:rPr lang="en-US" altLang="ko-KR" b="0" i="0" dirty="0">
                <a:solidFill>
                  <a:srgbClr val="333333"/>
                </a:solidFill>
                <a:effectLst/>
                <a:latin typeface="나눔고딕" pitchFamily="2" charset="-127"/>
                <a:ea typeface="나눔고딕" pitchFamily="2" charset="-127"/>
              </a:rPr>
              <a:t>)</a:t>
            </a:r>
            <a:br>
              <a:rPr lang="ko-KR" altLang="en-US" dirty="0"/>
            </a:br>
            <a:br>
              <a:rPr lang="ko-KR" altLang="en-US" dirty="0"/>
            </a:br>
            <a:r>
              <a:rPr lang="ko-KR" altLang="en-US" b="0" i="0" dirty="0">
                <a:solidFill>
                  <a:srgbClr val="333333"/>
                </a:solidFill>
                <a:effectLst/>
                <a:latin typeface="나눔고딕" pitchFamily="2" charset="-127"/>
                <a:ea typeface="나눔고딕" pitchFamily="2" charset="-127"/>
              </a:rPr>
              <a:t>③ </a:t>
            </a:r>
            <a:r>
              <a:rPr lang="ko-KR" altLang="en-US" b="0" i="0" u="none" strike="noStrike" dirty="0">
                <a:solidFill>
                  <a:srgbClr val="0033AC"/>
                </a:solidFill>
                <a:effectLst/>
                <a:latin typeface="나눔고딕" pitchFamily="2" charset="-127"/>
                <a:ea typeface="나눔고딕" pitchFamily="2" charset="-127"/>
                <a:hlinkClick r:id="rId5"/>
              </a:rPr>
              <a:t>프로그램</a:t>
            </a:r>
            <a:r>
              <a:rPr lang="ko-KR" altLang="en-US" b="0" i="0" dirty="0">
                <a:solidFill>
                  <a:srgbClr val="333333"/>
                </a:solidFill>
                <a:effectLst/>
                <a:latin typeface="나눔고딕" pitchFamily="2" charset="-127"/>
                <a:ea typeface="나눔고딕" pitchFamily="2" charset="-127"/>
              </a:rPr>
              <a:t> 형식</a:t>
            </a:r>
            <a:r>
              <a:rPr lang="en-US" altLang="ko-KR" b="0" i="0" dirty="0">
                <a:solidFill>
                  <a:srgbClr val="333333"/>
                </a:solidFill>
                <a:effectLst/>
                <a:latin typeface="나눔고딕" pitchFamily="2" charset="-127"/>
                <a:ea typeface="나눔고딕" pitchFamily="2" charset="-127"/>
              </a:rPr>
              <a:t>: ENG, </a:t>
            </a:r>
            <a:r>
              <a:rPr lang="ko-KR" altLang="en-US" b="0" i="0" dirty="0">
                <a:solidFill>
                  <a:srgbClr val="333333"/>
                </a:solidFill>
                <a:effectLst/>
                <a:latin typeface="나눔고딕" pitchFamily="2" charset="-127"/>
                <a:ea typeface="나눔고딕" pitchFamily="2" charset="-127"/>
              </a:rPr>
              <a:t>스튜디오</a:t>
            </a:r>
            <a:r>
              <a:rPr lang="en-US" altLang="ko-KR" b="0" i="0" dirty="0">
                <a:solidFill>
                  <a:srgbClr val="333333"/>
                </a:solidFill>
                <a:effectLst/>
                <a:latin typeface="나눔고딕" pitchFamily="2" charset="-127"/>
                <a:ea typeface="나눔고딕" pitchFamily="2" charset="-127"/>
              </a:rPr>
              <a:t>, ENG+ST,</a:t>
            </a:r>
            <a:br>
              <a:rPr lang="ko-KR" altLang="en-US" dirty="0"/>
            </a:br>
            <a:br>
              <a:rPr lang="ko-KR" altLang="en-US" dirty="0"/>
            </a:br>
            <a:r>
              <a:rPr lang="ko-KR" altLang="en-US" b="0" i="0" dirty="0">
                <a:solidFill>
                  <a:srgbClr val="333333"/>
                </a:solidFill>
                <a:effectLst/>
                <a:latin typeface="나눔고딕" pitchFamily="2" charset="-127"/>
                <a:ea typeface="나눔고딕" pitchFamily="2" charset="-127"/>
              </a:rPr>
              <a:t>④ 제작 형태</a:t>
            </a:r>
            <a:r>
              <a:rPr lang="en-US" altLang="ko-KR" b="0" i="0" dirty="0">
                <a:solidFill>
                  <a:srgbClr val="333333"/>
                </a:solidFill>
                <a:effectLst/>
                <a:latin typeface="나눔고딕" pitchFamily="2" charset="-127"/>
                <a:ea typeface="나눔고딕" pitchFamily="2" charset="-127"/>
              </a:rPr>
              <a:t>: </a:t>
            </a:r>
            <a:r>
              <a:rPr lang="ko-KR" altLang="en-US" b="0" i="0" dirty="0">
                <a:solidFill>
                  <a:srgbClr val="333333"/>
                </a:solidFill>
                <a:effectLst/>
                <a:latin typeface="나눔고딕" pitchFamily="2" charset="-127"/>
                <a:ea typeface="나눔고딕" pitchFamily="2" charset="-127"/>
              </a:rPr>
              <a:t>녹화</a:t>
            </a:r>
            <a:r>
              <a:rPr lang="en-US" altLang="ko-KR" b="0" i="0" dirty="0">
                <a:solidFill>
                  <a:srgbClr val="333333"/>
                </a:solidFill>
                <a:effectLst/>
                <a:latin typeface="나눔고딕" pitchFamily="2" charset="-127"/>
                <a:ea typeface="나눔고딕" pitchFamily="2" charset="-127"/>
              </a:rPr>
              <a:t>, </a:t>
            </a:r>
            <a:r>
              <a:rPr lang="ko-KR" altLang="en-US" b="0" i="0" dirty="0">
                <a:solidFill>
                  <a:srgbClr val="333333"/>
                </a:solidFill>
                <a:effectLst/>
                <a:latin typeface="나눔고딕" pitchFamily="2" charset="-127"/>
                <a:ea typeface="나눔고딕" pitchFamily="2" charset="-127"/>
              </a:rPr>
              <a:t>생방송</a:t>
            </a:r>
            <a:br>
              <a:rPr lang="ko-KR" altLang="en-US" dirty="0"/>
            </a:br>
            <a:br>
              <a:rPr lang="ko-KR" altLang="en-US" dirty="0"/>
            </a:br>
            <a:r>
              <a:rPr lang="ko-KR" altLang="en-US" b="0" i="0" dirty="0">
                <a:solidFill>
                  <a:srgbClr val="333333"/>
                </a:solidFill>
                <a:effectLst/>
                <a:latin typeface="나눔고딕" pitchFamily="2" charset="-127"/>
                <a:ea typeface="나눔고딕" pitchFamily="2" charset="-127"/>
              </a:rPr>
              <a:t>⑤ 장르</a:t>
            </a:r>
            <a:r>
              <a:rPr lang="en-US" altLang="ko-KR" b="0" i="0" dirty="0">
                <a:solidFill>
                  <a:srgbClr val="333333"/>
                </a:solidFill>
                <a:effectLst/>
                <a:latin typeface="나눔고딕" pitchFamily="2" charset="-127"/>
                <a:ea typeface="나눔고딕" pitchFamily="2" charset="-127"/>
              </a:rPr>
              <a:t>: </a:t>
            </a:r>
            <a:r>
              <a:rPr lang="ko-KR" altLang="en-US" b="0" i="0" u="none" strike="noStrike" dirty="0">
                <a:solidFill>
                  <a:srgbClr val="0033AC"/>
                </a:solidFill>
                <a:effectLst/>
                <a:latin typeface="나눔고딕" pitchFamily="2" charset="-127"/>
                <a:ea typeface="나눔고딕" pitchFamily="2" charset="-127"/>
                <a:hlinkClick r:id="rId6"/>
              </a:rPr>
              <a:t>다큐멘터리</a:t>
            </a:r>
            <a:r>
              <a:rPr lang="en-US" altLang="ko-KR" b="0" i="0" dirty="0">
                <a:solidFill>
                  <a:srgbClr val="333333"/>
                </a:solidFill>
                <a:effectLst/>
                <a:latin typeface="나눔고딕" pitchFamily="2" charset="-127"/>
                <a:ea typeface="나눔고딕" pitchFamily="2" charset="-127"/>
              </a:rPr>
              <a:t>, </a:t>
            </a:r>
            <a:r>
              <a:rPr lang="ko-KR" altLang="en-US" b="0" i="0" dirty="0">
                <a:solidFill>
                  <a:srgbClr val="333333"/>
                </a:solidFill>
                <a:effectLst/>
                <a:latin typeface="나눔고딕" pitchFamily="2" charset="-127"/>
                <a:ea typeface="나눔고딕" pitchFamily="2" charset="-127"/>
              </a:rPr>
              <a:t>교양</a:t>
            </a:r>
            <a:r>
              <a:rPr lang="en-US" altLang="ko-KR" b="0" i="0" dirty="0">
                <a:solidFill>
                  <a:srgbClr val="333333"/>
                </a:solidFill>
                <a:effectLst/>
                <a:latin typeface="나눔고딕" pitchFamily="2" charset="-127"/>
                <a:ea typeface="나눔고딕" pitchFamily="2" charset="-127"/>
              </a:rPr>
              <a:t>, </a:t>
            </a:r>
            <a:r>
              <a:rPr lang="ko-KR" altLang="en-US" b="0" i="0" dirty="0">
                <a:solidFill>
                  <a:srgbClr val="333333"/>
                </a:solidFill>
                <a:effectLst/>
                <a:latin typeface="나눔고딕" pitchFamily="2" charset="-127"/>
                <a:ea typeface="나눔고딕" pitchFamily="2" charset="-127"/>
              </a:rPr>
              <a:t>예능</a:t>
            </a:r>
            <a:r>
              <a:rPr lang="en-US" altLang="ko-KR" b="0" i="0" dirty="0">
                <a:solidFill>
                  <a:srgbClr val="333333"/>
                </a:solidFill>
                <a:effectLst/>
                <a:latin typeface="나눔고딕" pitchFamily="2" charset="-127"/>
                <a:ea typeface="나눔고딕" pitchFamily="2" charset="-127"/>
              </a:rPr>
              <a:t>(</a:t>
            </a:r>
            <a:r>
              <a:rPr lang="ko-KR" altLang="en-US" b="0" i="0" dirty="0">
                <a:solidFill>
                  <a:srgbClr val="333333"/>
                </a:solidFill>
                <a:effectLst/>
                <a:latin typeface="나눔고딕" pitchFamily="2" charset="-127"/>
                <a:ea typeface="나눔고딕" pitchFamily="2" charset="-127"/>
              </a:rPr>
              <a:t>리얼리티</a:t>
            </a:r>
            <a:r>
              <a:rPr lang="en-US" altLang="ko-KR" b="0" i="0" dirty="0">
                <a:solidFill>
                  <a:srgbClr val="333333"/>
                </a:solidFill>
                <a:effectLst/>
                <a:latin typeface="나눔고딕" pitchFamily="2" charset="-127"/>
                <a:ea typeface="나눔고딕" pitchFamily="2" charset="-127"/>
              </a:rPr>
              <a:t>, </a:t>
            </a:r>
            <a:r>
              <a:rPr lang="ko-KR" altLang="en-US" b="0" i="0" dirty="0">
                <a:solidFill>
                  <a:srgbClr val="333333"/>
                </a:solidFill>
                <a:effectLst/>
                <a:latin typeface="나눔고딕" pitchFamily="2" charset="-127"/>
                <a:ea typeface="나눔고딕" pitchFamily="2" charset="-127"/>
              </a:rPr>
              <a:t>버라이어티</a:t>
            </a:r>
            <a:r>
              <a:rPr lang="en-US" altLang="ko-KR" b="0" i="0" dirty="0">
                <a:solidFill>
                  <a:srgbClr val="333333"/>
                </a:solidFill>
                <a:effectLst/>
                <a:latin typeface="나눔고딕" pitchFamily="2" charset="-127"/>
                <a:ea typeface="나눔고딕" pitchFamily="2" charset="-127"/>
              </a:rPr>
              <a:t>), </a:t>
            </a:r>
            <a:r>
              <a:rPr lang="ko-KR" altLang="en-US" b="0" i="0" u="none" strike="noStrike" dirty="0">
                <a:solidFill>
                  <a:srgbClr val="0033AC"/>
                </a:solidFill>
                <a:effectLst/>
                <a:latin typeface="나눔고딕" pitchFamily="2" charset="-127"/>
                <a:ea typeface="나눔고딕" pitchFamily="2" charset="-127"/>
                <a:hlinkClick r:id="rId7"/>
              </a:rPr>
              <a:t>드라마</a:t>
            </a:r>
            <a:r>
              <a:rPr lang="en-US" altLang="ko-KR" b="0" i="0" dirty="0">
                <a:solidFill>
                  <a:srgbClr val="333333"/>
                </a:solidFill>
                <a:effectLst/>
                <a:latin typeface="나눔고딕" pitchFamily="2" charset="-127"/>
                <a:ea typeface="나눔고딕" pitchFamily="2" charset="-127"/>
              </a:rPr>
              <a:t>, </a:t>
            </a:r>
            <a:r>
              <a:rPr lang="ko-KR" altLang="en-US" b="0" i="0" u="none" strike="noStrike" dirty="0">
                <a:solidFill>
                  <a:srgbClr val="0033AC"/>
                </a:solidFill>
                <a:effectLst/>
                <a:latin typeface="나눔고딕" pitchFamily="2" charset="-127"/>
                <a:ea typeface="나눔고딕" pitchFamily="2" charset="-127"/>
                <a:hlinkClick r:id="rId8"/>
              </a:rPr>
              <a:t>다큐드라마</a:t>
            </a:r>
            <a:br>
              <a:rPr lang="ko-KR" altLang="en-US" dirty="0"/>
            </a:br>
            <a:br>
              <a:rPr lang="ko-KR" altLang="en-US" dirty="0"/>
            </a:br>
            <a:r>
              <a:rPr lang="ko-KR" altLang="en-US" b="0" i="0" dirty="0">
                <a:solidFill>
                  <a:srgbClr val="333333"/>
                </a:solidFill>
                <a:effectLst/>
                <a:latin typeface="나눔고딕" pitchFamily="2" charset="-127"/>
                <a:ea typeface="나눔고딕" pitchFamily="2" charset="-127"/>
              </a:rPr>
              <a:t>⑥ 엠시</a:t>
            </a:r>
            <a:r>
              <a:rPr lang="en-US" altLang="ko-KR" b="0" i="0" dirty="0">
                <a:solidFill>
                  <a:srgbClr val="333333"/>
                </a:solidFill>
                <a:effectLst/>
                <a:latin typeface="나눔고딕" pitchFamily="2" charset="-127"/>
                <a:ea typeface="나눔고딕" pitchFamily="2" charset="-127"/>
              </a:rPr>
              <a:t>, </a:t>
            </a:r>
            <a:r>
              <a:rPr lang="ko-KR" altLang="en-US" b="0" i="0" dirty="0">
                <a:solidFill>
                  <a:srgbClr val="333333"/>
                </a:solidFill>
                <a:effectLst/>
                <a:latin typeface="나눔고딕" pitchFamily="2" charset="-127"/>
                <a:ea typeface="나눔고딕" pitchFamily="2" charset="-127"/>
              </a:rPr>
              <a:t>출연자</a:t>
            </a:r>
            <a:br>
              <a:rPr lang="ko-KR" altLang="en-US" dirty="0"/>
            </a:b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8734205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1CBA6CCC-94E6-45A8-707D-4A5113C283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ko-KR" altLang="en-US" dirty="0"/>
              <a:t>방송기획안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35115EF6-CBC3-8140-3191-8054224CC10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>
            <a:normAutofit fontScale="55000" lnSpcReduction="20000"/>
          </a:bodyPr>
          <a:lstStyle/>
          <a:p>
            <a:pPr algn="l"/>
            <a:r>
              <a:rPr lang="ko-KR" altLang="en-US" b="0" i="0" dirty="0">
                <a:solidFill>
                  <a:srgbClr val="333333"/>
                </a:solidFill>
                <a:effectLst/>
                <a:latin typeface="나눔고딕" pitchFamily="2" charset="-127"/>
                <a:ea typeface="나눔고딕" pitchFamily="2" charset="-127"/>
              </a:rPr>
              <a:t>⑦ 타깃시청층</a:t>
            </a:r>
            <a:r>
              <a:rPr lang="en-US" altLang="ko-KR" b="0" i="0" dirty="0">
                <a:solidFill>
                  <a:srgbClr val="333333"/>
                </a:solidFill>
                <a:effectLst/>
                <a:latin typeface="나눔고딕" pitchFamily="2" charset="-127"/>
                <a:ea typeface="나눔고딕" pitchFamily="2" charset="-127"/>
              </a:rPr>
              <a:t>: </a:t>
            </a:r>
            <a:r>
              <a:rPr lang="ko-KR" altLang="en-US" b="0" i="0" dirty="0">
                <a:solidFill>
                  <a:srgbClr val="333333"/>
                </a:solidFill>
                <a:effectLst/>
                <a:latin typeface="나눔고딕" pitchFamily="2" charset="-127"/>
                <a:ea typeface="나눔고딕" pitchFamily="2" charset="-127"/>
              </a:rPr>
              <a:t>전체 연령층</a:t>
            </a:r>
            <a:r>
              <a:rPr lang="en-US" altLang="ko-KR" b="0" i="0" dirty="0">
                <a:solidFill>
                  <a:srgbClr val="333333"/>
                </a:solidFill>
                <a:effectLst/>
                <a:latin typeface="나눔고딕" pitchFamily="2" charset="-127"/>
                <a:ea typeface="나눔고딕" pitchFamily="2" charset="-127"/>
              </a:rPr>
              <a:t>, 50</a:t>
            </a:r>
            <a:r>
              <a:rPr lang="ko-KR" altLang="en-US" b="0" i="0" dirty="0">
                <a:solidFill>
                  <a:srgbClr val="333333"/>
                </a:solidFill>
                <a:effectLst/>
                <a:latin typeface="나눔고딕" pitchFamily="2" charset="-127"/>
                <a:ea typeface="나눔고딕" pitchFamily="2" charset="-127"/>
              </a:rPr>
              <a:t>대 이상</a:t>
            </a:r>
            <a:r>
              <a:rPr lang="en-US" altLang="ko-KR" b="0" i="0" dirty="0">
                <a:solidFill>
                  <a:srgbClr val="333333"/>
                </a:solidFill>
                <a:effectLst/>
                <a:latin typeface="나눔고딕" pitchFamily="2" charset="-127"/>
                <a:ea typeface="나눔고딕" pitchFamily="2" charset="-127"/>
              </a:rPr>
              <a:t>, 2049, 20</a:t>
            </a:r>
            <a:r>
              <a:rPr lang="ko-KR" altLang="en-US" b="0" i="0" dirty="0">
                <a:solidFill>
                  <a:srgbClr val="333333"/>
                </a:solidFill>
                <a:effectLst/>
                <a:latin typeface="나눔고딕" pitchFamily="2" charset="-127"/>
                <a:ea typeface="나눔고딕" pitchFamily="2" charset="-127"/>
              </a:rPr>
              <a:t>대</a:t>
            </a:r>
            <a:r>
              <a:rPr lang="en-US" altLang="ko-KR" b="0" i="0" dirty="0">
                <a:solidFill>
                  <a:srgbClr val="333333"/>
                </a:solidFill>
                <a:effectLst/>
                <a:latin typeface="나눔고딕" pitchFamily="2" charset="-127"/>
                <a:ea typeface="나눔고딕" pitchFamily="2" charset="-127"/>
              </a:rPr>
              <a:t>, 10</a:t>
            </a:r>
            <a:r>
              <a:rPr lang="ko-KR" altLang="en-US" b="0" i="0" dirty="0">
                <a:solidFill>
                  <a:srgbClr val="333333"/>
                </a:solidFill>
                <a:effectLst/>
                <a:latin typeface="나눔고딕" pitchFamily="2" charset="-127"/>
                <a:ea typeface="나눔고딕" pitchFamily="2" charset="-127"/>
              </a:rPr>
              <a:t>대</a:t>
            </a:r>
            <a:r>
              <a:rPr lang="en-US" altLang="ko-KR" b="0" i="0" dirty="0">
                <a:solidFill>
                  <a:srgbClr val="333333"/>
                </a:solidFill>
                <a:effectLst/>
                <a:latin typeface="나눔고딕" pitchFamily="2" charset="-127"/>
                <a:ea typeface="나눔고딕" pitchFamily="2" charset="-127"/>
              </a:rPr>
              <a:t>, </a:t>
            </a:r>
            <a:r>
              <a:rPr lang="ko-KR" altLang="en-US" b="0" i="0" dirty="0">
                <a:solidFill>
                  <a:srgbClr val="333333"/>
                </a:solidFill>
                <a:effectLst/>
                <a:latin typeface="나눔고딕" pitchFamily="2" charset="-127"/>
                <a:ea typeface="나눔고딕" pitchFamily="2" charset="-127"/>
              </a:rPr>
              <a:t>어린이</a:t>
            </a:r>
            <a:r>
              <a:rPr lang="en-US" altLang="ko-KR" b="0" i="0" dirty="0">
                <a:solidFill>
                  <a:srgbClr val="333333"/>
                </a:solidFill>
                <a:effectLst/>
                <a:latin typeface="나눔고딕" pitchFamily="2" charset="-127"/>
                <a:ea typeface="나눔고딕" pitchFamily="2" charset="-127"/>
              </a:rPr>
              <a:t>, </a:t>
            </a:r>
            <a:r>
              <a:rPr lang="ko-KR" altLang="en-US" b="0" i="0" dirty="0">
                <a:solidFill>
                  <a:srgbClr val="333333"/>
                </a:solidFill>
                <a:effectLst/>
                <a:latin typeface="나눔고딕" pitchFamily="2" charset="-127"/>
                <a:ea typeface="나눔고딕" pitchFamily="2" charset="-127"/>
              </a:rPr>
              <a:t>취학 전 어린이 등 타깃시청층을 적는다</a:t>
            </a:r>
            <a:r>
              <a:rPr lang="en-US" altLang="ko-KR" b="0" i="0" dirty="0">
                <a:solidFill>
                  <a:srgbClr val="333333"/>
                </a:solidFill>
                <a:effectLst/>
                <a:latin typeface="나눔고딕" pitchFamily="2" charset="-127"/>
                <a:ea typeface="나눔고딕" pitchFamily="2" charset="-127"/>
              </a:rPr>
              <a:t>. </a:t>
            </a:r>
            <a:r>
              <a:rPr lang="ko-KR" altLang="en-US" b="0" i="0" dirty="0">
                <a:solidFill>
                  <a:srgbClr val="333333"/>
                </a:solidFill>
                <a:effectLst/>
                <a:latin typeface="나눔고딕" pitchFamily="2" charset="-127"/>
                <a:ea typeface="나눔고딕" pitchFamily="2" charset="-127"/>
              </a:rPr>
              <a:t>일반적으로 어린이 프로그램 등 특정 층을 겨냥한 것이 아니면 타깃시청층이 너무 좁으면 </a:t>
            </a:r>
            <a:r>
              <a:rPr lang="ko-KR" altLang="en-US" b="0" i="0" u="none" strike="noStrike" dirty="0">
                <a:solidFill>
                  <a:srgbClr val="0033AC"/>
                </a:solidFill>
                <a:effectLst/>
                <a:latin typeface="나눔고딕" pitchFamily="2" charset="-127"/>
                <a:ea typeface="나눔고딕" pitchFamily="2" charset="-127"/>
                <a:hlinkClick r:id="rId2"/>
              </a:rPr>
              <a:t>시청률</a:t>
            </a:r>
            <a:r>
              <a:rPr lang="ko-KR" altLang="en-US" b="0" i="0" dirty="0">
                <a:solidFill>
                  <a:srgbClr val="333333"/>
                </a:solidFill>
                <a:effectLst/>
                <a:latin typeface="나눔고딕" pitchFamily="2" charset="-127"/>
                <a:ea typeface="나눔고딕" pitchFamily="2" charset="-127"/>
              </a:rPr>
              <a:t>이 낮아지기 때문에 바람직하지 않다</a:t>
            </a:r>
            <a:r>
              <a:rPr lang="en-US" altLang="ko-KR" b="0" i="0" dirty="0">
                <a:solidFill>
                  <a:srgbClr val="333333"/>
                </a:solidFill>
                <a:effectLst/>
                <a:latin typeface="나눔고딕" pitchFamily="2" charset="-127"/>
                <a:ea typeface="나눔고딕" pitchFamily="2" charset="-127"/>
              </a:rPr>
              <a:t>. </a:t>
            </a:r>
            <a:r>
              <a:rPr lang="ko-KR" altLang="en-US" b="0" i="0" dirty="0">
                <a:solidFill>
                  <a:srgbClr val="333333"/>
                </a:solidFill>
                <a:effectLst/>
                <a:latin typeface="나눔고딕" pitchFamily="2" charset="-127"/>
                <a:ea typeface="나눔고딕" pitchFamily="2" charset="-127"/>
              </a:rPr>
              <a:t>가장 좋은 타깃시청층은 </a:t>
            </a:r>
            <a:r>
              <a:rPr lang="en-US" altLang="ko-KR" b="0" i="0" dirty="0">
                <a:solidFill>
                  <a:srgbClr val="333333"/>
                </a:solidFill>
                <a:effectLst/>
                <a:latin typeface="나눔고딕" pitchFamily="2" charset="-127"/>
                <a:ea typeface="나눔고딕" pitchFamily="2" charset="-127"/>
              </a:rPr>
              <a:t>2049</a:t>
            </a:r>
            <a:r>
              <a:rPr lang="ko-KR" altLang="en-US" b="0" i="0" dirty="0">
                <a:solidFill>
                  <a:srgbClr val="333333"/>
                </a:solidFill>
                <a:effectLst/>
                <a:latin typeface="나눔고딕" pitchFamily="2" charset="-127"/>
                <a:ea typeface="나눔고딕" pitchFamily="2" charset="-127"/>
              </a:rPr>
              <a:t>다</a:t>
            </a:r>
            <a:r>
              <a:rPr lang="en-US" altLang="ko-KR" b="0" i="0" dirty="0">
                <a:solidFill>
                  <a:srgbClr val="333333"/>
                </a:solidFill>
                <a:effectLst/>
                <a:latin typeface="나눔고딕" pitchFamily="2" charset="-127"/>
                <a:ea typeface="나눔고딕" pitchFamily="2" charset="-127"/>
              </a:rPr>
              <a:t>. </a:t>
            </a:r>
            <a:r>
              <a:rPr lang="ko-KR" altLang="en-US" b="0" i="0" dirty="0">
                <a:solidFill>
                  <a:srgbClr val="333333"/>
                </a:solidFill>
                <a:effectLst/>
                <a:latin typeface="나눔고딕" pitchFamily="2" charset="-127"/>
                <a:ea typeface="나눔고딕" pitchFamily="2" charset="-127"/>
              </a:rPr>
              <a:t>광고주 선호 </a:t>
            </a:r>
            <a:r>
              <a:rPr lang="ko-KR" altLang="en-US" b="0" i="0" dirty="0" err="1">
                <a:solidFill>
                  <a:srgbClr val="333333"/>
                </a:solidFill>
                <a:effectLst/>
                <a:latin typeface="나눔고딕" pitchFamily="2" charset="-127"/>
                <a:ea typeface="나눔고딕" pitchFamily="2" charset="-127"/>
              </a:rPr>
              <a:t>시청층이고</a:t>
            </a:r>
            <a:r>
              <a:rPr lang="ko-KR" altLang="en-US" b="0" i="0" dirty="0">
                <a:solidFill>
                  <a:srgbClr val="333333"/>
                </a:solidFill>
                <a:effectLst/>
                <a:latin typeface="나눔고딕" pitchFamily="2" charset="-127"/>
                <a:ea typeface="나눔고딕" pitchFamily="2" charset="-127"/>
              </a:rPr>
              <a:t> 트렌드를 주도하기 때문이다</a:t>
            </a:r>
            <a:r>
              <a:rPr lang="en-US" altLang="ko-KR" b="0" i="0" dirty="0">
                <a:solidFill>
                  <a:srgbClr val="333333"/>
                </a:solidFill>
                <a:effectLst/>
                <a:latin typeface="나눔고딕" pitchFamily="2" charset="-127"/>
                <a:ea typeface="나눔고딕" pitchFamily="2" charset="-127"/>
              </a:rPr>
              <a:t>. </a:t>
            </a:r>
            <a:r>
              <a:rPr lang="ko-KR" altLang="en-US" b="0" i="0" dirty="0">
                <a:solidFill>
                  <a:srgbClr val="333333"/>
                </a:solidFill>
                <a:effectLst/>
                <a:latin typeface="나눔고딕" pitchFamily="2" charset="-127"/>
                <a:ea typeface="나눔고딕" pitchFamily="2" charset="-127"/>
              </a:rPr>
              <a:t>중장년층 대상인 경우에는 </a:t>
            </a:r>
            <a:r>
              <a:rPr lang="en-US" altLang="ko-KR" b="0" i="0" dirty="0">
                <a:solidFill>
                  <a:srgbClr val="333333"/>
                </a:solidFill>
                <a:effectLst/>
                <a:latin typeface="나눔고딕" pitchFamily="2" charset="-127"/>
                <a:ea typeface="나눔고딕" pitchFamily="2" charset="-127"/>
              </a:rPr>
              <a:t>50</a:t>
            </a:r>
            <a:r>
              <a:rPr lang="ko-KR" altLang="en-US" b="0" i="0" dirty="0">
                <a:solidFill>
                  <a:srgbClr val="333333"/>
                </a:solidFill>
                <a:effectLst/>
                <a:latin typeface="나눔고딕" pitchFamily="2" charset="-127"/>
                <a:ea typeface="나눔고딕" pitchFamily="2" charset="-127"/>
              </a:rPr>
              <a:t>대 이상을 주 타깃으로 </a:t>
            </a:r>
            <a:r>
              <a:rPr lang="en-US" altLang="ko-KR" b="0" i="0" dirty="0">
                <a:solidFill>
                  <a:srgbClr val="333333"/>
                </a:solidFill>
                <a:effectLst/>
                <a:latin typeface="나눔고딕" pitchFamily="2" charset="-127"/>
                <a:ea typeface="나눔고딕" pitchFamily="2" charset="-127"/>
              </a:rPr>
              <a:t>40</a:t>
            </a:r>
            <a:r>
              <a:rPr lang="ko-KR" altLang="en-US" b="0" i="0" dirty="0">
                <a:solidFill>
                  <a:srgbClr val="333333"/>
                </a:solidFill>
                <a:effectLst/>
                <a:latin typeface="나눔고딕" pitchFamily="2" charset="-127"/>
                <a:ea typeface="나눔고딕" pitchFamily="2" charset="-127"/>
              </a:rPr>
              <a:t>대까지 끌어들이는 전략도 괜찮다</a:t>
            </a:r>
            <a:r>
              <a:rPr lang="en-US" altLang="ko-KR" b="0" i="0" dirty="0">
                <a:solidFill>
                  <a:srgbClr val="333333"/>
                </a:solidFill>
                <a:effectLst/>
                <a:latin typeface="나눔고딕" pitchFamily="2" charset="-127"/>
                <a:ea typeface="나눔고딕" pitchFamily="2" charset="-127"/>
              </a:rPr>
              <a:t>. </a:t>
            </a:r>
            <a:r>
              <a:rPr lang="ko-KR" altLang="en-US" b="0" i="0" dirty="0">
                <a:solidFill>
                  <a:srgbClr val="333333"/>
                </a:solidFill>
                <a:effectLst/>
                <a:latin typeface="나눔고딕" pitchFamily="2" charset="-127"/>
                <a:ea typeface="나눔고딕" pitchFamily="2" charset="-127"/>
              </a:rPr>
              <a:t>가장 좋은 것은 </a:t>
            </a:r>
            <a:r>
              <a:rPr lang="en-US" altLang="ko-KR" b="0" i="0" dirty="0">
                <a:solidFill>
                  <a:srgbClr val="333333"/>
                </a:solidFill>
                <a:effectLst/>
                <a:latin typeface="나눔고딕" pitchFamily="2" charset="-127"/>
                <a:ea typeface="나눔고딕" pitchFamily="2" charset="-127"/>
              </a:rPr>
              <a:t>2049 </a:t>
            </a:r>
            <a:r>
              <a:rPr lang="ko-KR" altLang="en-US" b="0" i="0" dirty="0">
                <a:solidFill>
                  <a:srgbClr val="333333"/>
                </a:solidFill>
                <a:effectLst/>
                <a:latin typeface="나눔고딕" pitchFamily="2" charset="-127"/>
                <a:ea typeface="나눔고딕" pitchFamily="2" charset="-127"/>
              </a:rPr>
              <a:t>주 타깃에 </a:t>
            </a:r>
            <a:r>
              <a:rPr lang="en-US" altLang="ko-KR" b="0" i="0" dirty="0">
                <a:solidFill>
                  <a:srgbClr val="333333"/>
                </a:solidFill>
                <a:effectLst/>
                <a:latin typeface="나눔고딕" pitchFamily="2" charset="-127"/>
                <a:ea typeface="나눔고딕" pitchFamily="2" charset="-127"/>
              </a:rPr>
              <a:t>10</a:t>
            </a:r>
            <a:r>
              <a:rPr lang="ko-KR" altLang="en-US" b="0" i="0" dirty="0">
                <a:solidFill>
                  <a:srgbClr val="333333"/>
                </a:solidFill>
                <a:effectLst/>
                <a:latin typeface="나눔고딕" pitchFamily="2" charset="-127"/>
                <a:ea typeface="나눔고딕" pitchFamily="2" charset="-127"/>
              </a:rPr>
              <a:t>대와 노년층도 들어오는 것이다</a:t>
            </a:r>
            <a:r>
              <a:rPr lang="en-US" altLang="ko-KR" b="0" i="0" dirty="0">
                <a:solidFill>
                  <a:srgbClr val="333333"/>
                </a:solidFill>
                <a:effectLst/>
                <a:latin typeface="나눔고딕" pitchFamily="2" charset="-127"/>
                <a:ea typeface="나눔고딕" pitchFamily="2" charset="-127"/>
              </a:rPr>
              <a:t>. 〈1</a:t>
            </a:r>
            <a:r>
              <a:rPr lang="ko-KR" altLang="en-US" b="0" i="0" dirty="0">
                <a:solidFill>
                  <a:srgbClr val="333333"/>
                </a:solidFill>
                <a:effectLst/>
                <a:latin typeface="나눔고딕" pitchFamily="2" charset="-127"/>
                <a:ea typeface="나눔고딕" pitchFamily="2" charset="-127"/>
              </a:rPr>
              <a:t>박</a:t>
            </a:r>
            <a:r>
              <a:rPr lang="en-US" altLang="ko-KR" b="0" i="0" dirty="0">
                <a:solidFill>
                  <a:srgbClr val="333333"/>
                </a:solidFill>
                <a:effectLst/>
                <a:latin typeface="나눔고딕" pitchFamily="2" charset="-127"/>
                <a:ea typeface="나눔고딕" pitchFamily="2" charset="-127"/>
              </a:rPr>
              <a:t>2</a:t>
            </a:r>
            <a:r>
              <a:rPr lang="ko-KR" altLang="en-US" b="0" i="0" dirty="0">
                <a:solidFill>
                  <a:srgbClr val="333333"/>
                </a:solidFill>
                <a:effectLst/>
                <a:latin typeface="나눔고딕" pitchFamily="2" charset="-127"/>
                <a:ea typeface="나눔고딕" pitchFamily="2" charset="-127"/>
              </a:rPr>
              <a:t>일</a:t>
            </a:r>
            <a:r>
              <a:rPr lang="en-US" altLang="ko-KR" b="0" i="0" dirty="0">
                <a:solidFill>
                  <a:srgbClr val="333333"/>
                </a:solidFill>
                <a:effectLst/>
                <a:latin typeface="나눔고딕" pitchFamily="2" charset="-127"/>
                <a:ea typeface="나눔고딕" pitchFamily="2" charset="-127"/>
              </a:rPr>
              <a:t>〉</a:t>
            </a:r>
            <a:r>
              <a:rPr lang="ko-KR" altLang="en-US" b="0" i="0" dirty="0">
                <a:solidFill>
                  <a:srgbClr val="333333"/>
                </a:solidFill>
                <a:effectLst/>
                <a:latin typeface="나눔고딕" pitchFamily="2" charset="-127"/>
                <a:ea typeface="나눔고딕" pitchFamily="2" charset="-127"/>
              </a:rPr>
              <a:t>이나 </a:t>
            </a:r>
            <a:r>
              <a:rPr lang="en-US" altLang="ko-KR" b="0" i="0" dirty="0">
                <a:solidFill>
                  <a:srgbClr val="333333"/>
                </a:solidFill>
                <a:effectLst/>
                <a:latin typeface="나눔고딕" pitchFamily="2" charset="-127"/>
                <a:ea typeface="나눔고딕" pitchFamily="2" charset="-127"/>
              </a:rPr>
              <a:t>〈</a:t>
            </a:r>
            <a:r>
              <a:rPr lang="ko-KR" altLang="en-US" b="0" i="0" dirty="0">
                <a:solidFill>
                  <a:srgbClr val="333333"/>
                </a:solidFill>
                <a:effectLst/>
                <a:latin typeface="나눔고딕" pitchFamily="2" charset="-127"/>
                <a:ea typeface="나눔고딕" pitchFamily="2" charset="-127"/>
              </a:rPr>
              <a:t>무한도전</a:t>
            </a:r>
            <a:r>
              <a:rPr lang="en-US" altLang="ko-KR" b="0" i="0" dirty="0">
                <a:solidFill>
                  <a:srgbClr val="333333"/>
                </a:solidFill>
                <a:effectLst/>
                <a:latin typeface="나눔고딕" pitchFamily="2" charset="-127"/>
                <a:ea typeface="나눔고딕" pitchFamily="2" charset="-127"/>
              </a:rPr>
              <a:t>〉 </a:t>
            </a:r>
            <a:r>
              <a:rPr lang="ko-KR" altLang="en-US" b="0" i="0" dirty="0">
                <a:solidFill>
                  <a:srgbClr val="333333"/>
                </a:solidFill>
                <a:effectLst/>
                <a:latin typeface="나눔고딕" pitchFamily="2" charset="-127"/>
                <a:ea typeface="나눔고딕" pitchFamily="2" charset="-127"/>
              </a:rPr>
              <a:t>등이 </a:t>
            </a:r>
            <a:r>
              <a:rPr lang="en-US" altLang="ko-KR" b="0" i="0" dirty="0">
                <a:solidFill>
                  <a:srgbClr val="333333"/>
                </a:solidFill>
                <a:effectLst/>
                <a:latin typeface="나눔고딕" pitchFamily="2" charset="-127"/>
                <a:ea typeface="나눔고딕" pitchFamily="2" charset="-127"/>
              </a:rPr>
              <a:t>2049</a:t>
            </a:r>
            <a:r>
              <a:rPr lang="ko-KR" altLang="en-US" b="0" i="0" dirty="0">
                <a:solidFill>
                  <a:srgbClr val="333333"/>
                </a:solidFill>
                <a:effectLst/>
                <a:latin typeface="나눔고딕" pitchFamily="2" charset="-127"/>
                <a:ea typeface="나눔고딕" pitchFamily="2" charset="-127"/>
              </a:rPr>
              <a:t>를 주로 하면서 기타 연령에 폭넓은 시청층을 가지고 있는 프로그램이다</a:t>
            </a:r>
            <a:r>
              <a:rPr lang="en-US" altLang="ko-KR" b="0" i="0" dirty="0">
                <a:solidFill>
                  <a:srgbClr val="333333"/>
                </a:solidFill>
                <a:effectLst/>
                <a:latin typeface="나눔고딕" pitchFamily="2" charset="-127"/>
                <a:ea typeface="나눔고딕" pitchFamily="2" charset="-127"/>
              </a:rPr>
              <a:t>.</a:t>
            </a:r>
            <a:br>
              <a:rPr lang="ko-KR" altLang="en-US" dirty="0"/>
            </a:br>
            <a:br>
              <a:rPr lang="ko-KR" altLang="en-US" dirty="0"/>
            </a:br>
            <a:r>
              <a:rPr lang="ko-KR" altLang="en-US" b="0" i="0" dirty="0">
                <a:solidFill>
                  <a:srgbClr val="333333"/>
                </a:solidFill>
                <a:effectLst/>
                <a:latin typeface="나눔고딕" pitchFamily="2" charset="-127"/>
                <a:ea typeface="나눔고딕" pitchFamily="2" charset="-127"/>
              </a:rPr>
              <a:t>⑧ 방송 예정일</a:t>
            </a:r>
            <a:br>
              <a:rPr lang="ko-KR" altLang="en-US" dirty="0"/>
            </a:br>
            <a:br>
              <a:rPr lang="ko-KR" altLang="en-US" dirty="0"/>
            </a:br>
            <a:r>
              <a:rPr lang="ko-KR" altLang="en-US" b="0" i="0" dirty="0">
                <a:solidFill>
                  <a:srgbClr val="333333"/>
                </a:solidFill>
                <a:effectLst/>
                <a:latin typeface="나눔고딕" pitchFamily="2" charset="-127"/>
                <a:ea typeface="나눔고딕" pitchFamily="2" charset="-127"/>
              </a:rPr>
              <a:t>⑨ 기획의도와 특성</a:t>
            </a:r>
            <a:r>
              <a:rPr lang="en-US" altLang="ko-KR" b="0" i="0" dirty="0">
                <a:solidFill>
                  <a:srgbClr val="333333"/>
                </a:solidFill>
                <a:effectLst/>
                <a:latin typeface="나눔고딕" pitchFamily="2" charset="-127"/>
                <a:ea typeface="나눔고딕" pitchFamily="2" charset="-127"/>
              </a:rPr>
              <a:t>: </a:t>
            </a:r>
            <a:r>
              <a:rPr lang="ko-KR" altLang="en-US" b="0" i="0" dirty="0">
                <a:solidFill>
                  <a:srgbClr val="333333"/>
                </a:solidFill>
                <a:effectLst/>
                <a:latin typeface="나눔고딕" pitchFamily="2" charset="-127"/>
                <a:ea typeface="나눔고딕" pitchFamily="2" charset="-127"/>
              </a:rPr>
              <a:t>기획 의도에는 </a:t>
            </a:r>
            <a:r>
              <a:rPr lang="en-US" altLang="ko-KR" b="0" i="0" dirty="0">
                <a:solidFill>
                  <a:srgbClr val="333333"/>
                </a:solidFill>
                <a:effectLst/>
                <a:latin typeface="나눔고딕" pitchFamily="2" charset="-127"/>
                <a:ea typeface="나눔고딕" pitchFamily="2" charset="-127"/>
              </a:rPr>
              <a:t>'</a:t>
            </a:r>
            <a:r>
              <a:rPr lang="ko-KR" altLang="en-US" b="0" i="0" dirty="0">
                <a:solidFill>
                  <a:srgbClr val="333333"/>
                </a:solidFill>
                <a:effectLst/>
                <a:latin typeface="나눔고딕" pitchFamily="2" charset="-127"/>
                <a:ea typeface="나눔고딕" pitchFamily="2" charset="-127"/>
              </a:rPr>
              <a:t>왜 이 프로그램을 하는지</a:t>
            </a:r>
            <a:r>
              <a:rPr lang="en-US" altLang="ko-KR" b="0" i="0" dirty="0">
                <a:solidFill>
                  <a:srgbClr val="333333"/>
                </a:solidFill>
                <a:effectLst/>
                <a:latin typeface="나눔고딕" pitchFamily="2" charset="-127"/>
                <a:ea typeface="나눔고딕" pitchFamily="2" charset="-127"/>
              </a:rPr>
              <a:t>, </a:t>
            </a:r>
            <a:r>
              <a:rPr lang="ko-KR" altLang="en-US" b="0" i="0" dirty="0">
                <a:solidFill>
                  <a:srgbClr val="333333"/>
                </a:solidFill>
                <a:effectLst/>
                <a:latin typeface="나눔고딕" pitchFamily="2" charset="-127"/>
                <a:ea typeface="나눔고딕" pitchFamily="2" charset="-127"/>
              </a:rPr>
              <a:t>이 프로그램을 해서 방송사에 어떤 이익이 있는지</a:t>
            </a:r>
            <a:r>
              <a:rPr lang="en-US" altLang="ko-KR" b="0" i="0" dirty="0">
                <a:solidFill>
                  <a:srgbClr val="333333"/>
                </a:solidFill>
                <a:effectLst/>
                <a:latin typeface="나눔고딕" pitchFamily="2" charset="-127"/>
                <a:ea typeface="나눔고딕" pitchFamily="2" charset="-127"/>
              </a:rPr>
              <a:t>'</a:t>
            </a:r>
            <a:r>
              <a:rPr lang="ko-KR" altLang="en-US" b="0" i="0" dirty="0">
                <a:solidFill>
                  <a:srgbClr val="333333"/>
                </a:solidFill>
                <a:effectLst/>
                <a:latin typeface="나눔고딕" pitchFamily="2" charset="-127"/>
                <a:ea typeface="나눔고딕" pitchFamily="2" charset="-127"/>
              </a:rPr>
              <a:t>를 적는다</a:t>
            </a:r>
            <a:r>
              <a:rPr lang="en-US" altLang="ko-KR" b="0" i="0" dirty="0">
                <a:solidFill>
                  <a:srgbClr val="333333"/>
                </a:solidFill>
                <a:effectLst/>
                <a:latin typeface="나눔고딕" pitchFamily="2" charset="-127"/>
                <a:ea typeface="나눔고딕" pitchFamily="2" charset="-127"/>
              </a:rPr>
              <a:t>. </a:t>
            </a:r>
            <a:r>
              <a:rPr lang="ko-KR" altLang="en-US" b="0" i="0" dirty="0">
                <a:solidFill>
                  <a:srgbClr val="333333"/>
                </a:solidFill>
                <a:effectLst/>
                <a:latin typeface="나눔고딕" pitchFamily="2" charset="-127"/>
                <a:ea typeface="나눔고딕" pitchFamily="2" charset="-127"/>
              </a:rPr>
              <a:t>사실 이 기획 의도와 개요</a:t>
            </a:r>
            <a:r>
              <a:rPr lang="en-US" altLang="ko-KR" b="0" i="0" dirty="0">
                <a:solidFill>
                  <a:srgbClr val="333333"/>
                </a:solidFill>
                <a:effectLst/>
                <a:latin typeface="나눔고딕" pitchFamily="2" charset="-127"/>
                <a:ea typeface="나눔고딕" pitchFamily="2" charset="-127"/>
              </a:rPr>
              <a:t>(</a:t>
            </a:r>
            <a:r>
              <a:rPr lang="ko-KR" altLang="en-US" b="0" i="0" dirty="0">
                <a:solidFill>
                  <a:srgbClr val="333333"/>
                </a:solidFill>
                <a:effectLst/>
                <a:latin typeface="나눔고딕" pitchFamily="2" charset="-127"/>
                <a:ea typeface="나눔고딕" pitchFamily="2" charset="-127"/>
              </a:rPr>
              <a:t>시놉시스</a:t>
            </a:r>
            <a:r>
              <a:rPr lang="en-US" altLang="ko-KR" b="0" i="0" dirty="0">
                <a:solidFill>
                  <a:srgbClr val="333333"/>
                </a:solidFill>
                <a:effectLst/>
                <a:latin typeface="나눔고딕" pitchFamily="2" charset="-127"/>
                <a:ea typeface="나눔고딕" pitchFamily="2" charset="-127"/>
              </a:rPr>
              <a:t>)</a:t>
            </a:r>
            <a:r>
              <a:rPr lang="ko-KR" altLang="en-US" b="0" i="0" dirty="0">
                <a:solidFill>
                  <a:srgbClr val="333333"/>
                </a:solidFill>
                <a:effectLst/>
                <a:latin typeface="나눔고딕" pitchFamily="2" charset="-127"/>
                <a:ea typeface="나눔고딕" pitchFamily="2" charset="-127"/>
              </a:rPr>
              <a:t>만 봐도 이 프로그램이 될 것인지</a:t>
            </a:r>
            <a:r>
              <a:rPr lang="en-US" altLang="ko-KR" b="0" i="0" dirty="0">
                <a:solidFill>
                  <a:srgbClr val="333333"/>
                </a:solidFill>
                <a:effectLst/>
                <a:latin typeface="나눔고딕" pitchFamily="2" charset="-127"/>
                <a:ea typeface="나눔고딕" pitchFamily="2" charset="-127"/>
              </a:rPr>
              <a:t>, </a:t>
            </a:r>
            <a:r>
              <a:rPr lang="ko-KR" altLang="en-US" b="0" i="0" dirty="0">
                <a:solidFill>
                  <a:srgbClr val="333333"/>
                </a:solidFill>
                <a:effectLst/>
                <a:latin typeface="나눔고딕" pitchFamily="2" charset="-127"/>
                <a:ea typeface="나눔고딕" pitchFamily="2" charset="-127"/>
              </a:rPr>
              <a:t>방송사에서 여기에 투자를 할 것인지를 알 수 있다</a:t>
            </a:r>
            <a:r>
              <a:rPr lang="en-US" altLang="ko-KR" b="0" i="0" dirty="0">
                <a:solidFill>
                  <a:srgbClr val="333333"/>
                </a:solidFill>
                <a:effectLst/>
                <a:latin typeface="나눔고딕" pitchFamily="2" charset="-127"/>
                <a:ea typeface="나눔고딕" pitchFamily="2" charset="-127"/>
              </a:rPr>
              <a:t>. </a:t>
            </a:r>
            <a:r>
              <a:rPr lang="ko-KR" altLang="en-US" b="0" i="0" dirty="0">
                <a:solidFill>
                  <a:srgbClr val="333333"/>
                </a:solidFill>
                <a:effectLst/>
                <a:latin typeface="나눔고딕" pitchFamily="2" charset="-127"/>
                <a:ea typeface="나눔고딕" pitchFamily="2" charset="-127"/>
              </a:rPr>
              <a:t>따라서 기획 의도에는 </a:t>
            </a:r>
            <a:r>
              <a:rPr lang="en-US" altLang="ko-KR" b="0" i="0" dirty="0">
                <a:solidFill>
                  <a:srgbClr val="333333"/>
                </a:solidFill>
                <a:effectLst/>
                <a:latin typeface="나눔고딕" pitchFamily="2" charset="-127"/>
                <a:ea typeface="나눔고딕" pitchFamily="2" charset="-127"/>
              </a:rPr>
              <a:t>'</a:t>
            </a:r>
            <a:r>
              <a:rPr lang="ko-KR" altLang="en-US" b="0" i="0" dirty="0">
                <a:solidFill>
                  <a:srgbClr val="333333"/>
                </a:solidFill>
                <a:effectLst/>
                <a:latin typeface="나눔고딕" pitchFamily="2" charset="-127"/>
                <a:ea typeface="나눔고딕" pitchFamily="2" charset="-127"/>
              </a:rPr>
              <a:t>왜 이 기획이 독창적이고</a:t>
            </a:r>
            <a:r>
              <a:rPr lang="en-US" altLang="ko-KR" b="0" i="0" dirty="0">
                <a:solidFill>
                  <a:srgbClr val="333333"/>
                </a:solidFill>
                <a:effectLst/>
                <a:latin typeface="나눔고딕" pitchFamily="2" charset="-127"/>
                <a:ea typeface="나눔고딕" pitchFamily="2" charset="-127"/>
              </a:rPr>
              <a:t>, </a:t>
            </a:r>
            <a:r>
              <a:rPr lang="ko-KR" altLang="en-US" b="0" i="0" dirty="0">
                <a:solidFill>
                  <a:srgbClr val="333333"/>
                </a:solidFill>
                <a:effectLst/>
                <a:latin typeface="나눔고딕" pitchFamily="2" charset="-127"/>
                <a:ea typeface="나눔고딕" pitchFamily="2" charset="-127"/>
              </a:rPr>
              <a:t>시청자들에게 어필을 할 수 있는지</a:t>
            </a:r>
            <a:r>
              <a:rPr lang="en-US" altLang="ko-KR" b="0" i="0" dirty="0">
                <a:solidFill>
                  <a:srgbClr val="333333"/>
                </a:solidFill>
                <a:effectLst/>
                <a:latin typeface="나눔고딕" pitchFamily="2" charset="-127"/>
                <a:ea typeface="나눔고딕" pitchFamily="2" charset="-127"/>
              </a:rPr>
              <a:t>'</a:t>
            </a:r>
            <a:r>
              <a:rPr lang="ko-KR" altLang="en-US" b="0" i="0" dirty="0">
                <a:solidFill>
                  <a:srgbClr val="333333"/>
                </a:solidFill>
                <a:effectLst/>
                <a:latin typeface="나눔고딕" pitchFamily="2" charset="-127"/>
                <a:ea typeface="나눔고딕" pitchFamily="2" charset="-127"/>
              </a:rPr>
              <a:t>가 일목요연하게 설명되어야 한다</a:t>
            </a:r>
            <a:r>
              <a:rPr lang="en-US" altLang="ko-KR" b="0" i="0" dirty="0">
                <a:solidFill>
                  <a:srgbClr val="333333"/>
                </a:solidFill>
                <a:effectLst/>
                <a:latin typeface="나눔고딕" pitchFamily="2" charset="-127"/>
                <a:ea typeface="나눔고딕" pitchFamily="2" charset="-127"/>
              </a:rPr>
              <a:t>. </a:t>
            </a:r>
            <a:r>
              <a:rPr lang="ko-KR" altLang="en-US" b="0" i="0" dirty="0">
                <a:solidFill>
                  <a:srgbClr val="333333"/>
                </a:solidFill>
                <a:effectLst/>
                <a:latin typeface="나눔고딕" pitchFamily="2" charset="-127"/>
                <a:ea typeface="나눔고딕" pitchFamily="2" charset="-127"/>
              </a:rPr>
              <a:t>이 부분에서는 전략을 피력할 필요도 있다</a:t>
            </a:r>
            <a:r>
              <a:rPr lang="en-US" altLang="ko-KR" b="0" i="0" dirty="0">
                <a:solidFill>
                  <a:srgbClr val="333333"/>
                </a:solidFill>
                <a:effectLst/>
                <a:latin typeface="나눔고딕" pitchFamily="2" charset="-127"/>
                <a:ea typeface="나눔고딕" pitchFamily="2" charset="-127"/>
              </a:rPr>
              <a:t>. '</a:t>
            </a:r>
            <a:r>
              <a:rPr lang="ko-KR" altLang="en-US" b="0" i="0" dirty="0">
                <a:solidFill>
                  <a:srgbClr val="333333"/>
                </a:solidFill>
                <a:effectLst/>
                <a:latin typeface="나눔고딕" pitchFamily="2" charset="-127"/>
                <a:ea typeface="나눔고딕" pitchFamily="2" charset="-127"/>
              </a:rPr>
              <a:t>초기 시청률 몇 </a:t>
            </a:r>
            <a:r>
              <a:rPr lang="en-US" altLang="ko-KR" b="0" i="0" dirty="0">
                <a:solidFill>
                  <a:srgbClr val="333333"/>
                </a:solidFill>
                <a:effectLst/>
                <a:latin typeface="나눔고딕" pitchFamily="2" charset="-127"/>
                <a:ea typeface="나눔고딕" pitchFamily="2" charset="-127"/>
              </a:rPr>
              <a:t>%</a:t>
            </a:r>
            <a:r>
              <a:rPr lang="ko-KR" altLang="en-US" b="0" i="0" dirty="0">
                <a:solidFill>
                  <a:srgbClr val="333333"/>
                </a:solidFill>
                <a:effectLst/>
                <a:latin typeface="나눔고딕" pitchFamily="2" charset="-127"/>
                <a:ea typeface="나눔고딕" pitchFamily="2" charset="-127"/>
              </a:rPr>
              <a:t>에서 시작해 몇 회를 거치면서 몇 </a:t>
            </a:r>
            <a:r>
              <a:rPr lang="en-US" altLang="ko-KR" b="0" i="0" dirty="0">
                <a:solidFill>
                  <a:srgbClr val="333333"/>
                </a:solidFill>
                <a:effectLst/>
                <a:latin typeface="나눔고딕" pitchFamily="2" charset="-127"/>
                <a:ea typeface="나눔고딕" pitchFamily="2" charset="-127"/>
              </a:rPr>
              <a:t>%</a:t>
            </a:r>
            <a:r>
              <a:rPr lang="ko-KR" altLang="en-US" b="0" i="0" dirty="0">
                <a:solidFill>
                  <a:srgbClr val="333333"/>
                </a:solidFill>
                <a:effectLst/>
                <a:latin typeface="나눔고딕" pitchFamily="2" charset="-127"/>
                <a:ea typeface="나눔고딕" pitchFamily="2" charset="-127"/>
              </a:rPr>
              <a:t>까지 상승할 수 있다</a:t>
            </a:r>
            <a:r>
              <a:rPr lang="en-US" altLang="ko-KR" b="0" i="0" dirty="0">
                <a:solidFill>
                  <a:srgbClr val="333333"/>
                </a:solidFill>
                <a:effectLst/>
                <a:latin typeface="나눔고딕" pitchFamily="2" charset="-127"/>
                <a:ea typeface="나눔고딕" pitchFamily="2" charset="-127"/>
              </a:rPr>
              <a:t>' </a:t>
            </a:r>
            <a:r>
              <a:rPr lang="ko-KR" altLang="en-US" b="0" i="0" dirty="0">
                <a:solidFill>
                  <a:srgbClr val="333333"/>
                </a:solidFill>
                <a:effectLst/>
                <a:latin typeface="나눔고딕" pitchFamily="2" charset="-127"/>
                <a:ea typeface="나눔고딕" pitchFamily="2" charset="-127"/>
              </a:rPr>
              <a:t>등</a:t>
            </a:r>
            <a:r>
              <a:rPr lang="en-US" altLang="ko-KR" b="0" i="0" dirty="0">
                <a:solidFill>
                  <a:srgbClr val="333333"/>
                </a:solidFill>
                <a:effectLst/>
                <a:latin typeface="나눔고딕" pitchFamily="2" charset="-127"/>
                <a:ea typeface="나눔고딕" pitchFamily="2" charset="-127"/>
              </a:rPr>
              <a:t>.</a:t>
            </a:r>
            <a:br>
              <a:rPr lang="ko-KR" altLang="en-US" dirty="0"/>
            </a:br>
            <a:br>
              <a:rPr lang="ko-KR" altLang="en-US" dirty="0"/>
            </a:b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0313420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1CBA6CCC-94E6-45A8-707D-4A5113C283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ko-KR" altLang="en-US" dirty="0"/>
              <a:t>방송기획안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35115EF6-CBC3-8140-3191-8054224CC10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ko-KR" altLang="en-US" b="0" i="0" dirty="0">
                <a:solidFill>
                  <a:srgbClr val="333333"/>
                </a:solidFill>
                <a:effectLst/>
                <a:latin typeface="나눔고딕" pitchFamily="2" charset="-127"/>
                <a:ea typeface="나눔고딕" pitchFamily="2" charset="-127"/>
              </a:rPr>
              <a:t>⑩ 시놉시스</a:t>
            </a:r>
            <a:r>
              <a:rPr lang="en-US" altLang="ko-KR" b="0" i="0" dirty="0">
                <a:solidFill>
                  <a:srgbClr val="333333"/>
                </a:solidFill>
                <a:effectLst/>
                <a:latin typeface="나눔고딕" pitchFamily="2" charset="-127"/>
                <a:ea typeface="나눔고딕" pitchFamily="2" charset="-127"/>
              </a:rPr>
              <a:t>·</a:t>
            </a:r>
            <a:r>
              <a:rPr lang="ko-KR" altLang="en-US" b="0" i="0" dirty="0">
                <a:solidFill>
                  <a:srgbClr val="333333"/>
                </a:solidFill>
                <a:effectLst/>
                <a:latin typeface="나눔고딕" pitchFamily="2" charset="-127"/>
                <a:ea typeface="나눔고딕" pitchFamily="2" charset="-127"/>
              </a:rPr>
              <a:t>구성 개요 예</a:t>
            </a:r>
            <a:r>
              <a:rPr lang="en-US" altLang="ko-KR" b="0" i="0" dirty="0">
                <a:solidFill>
                  <a:srgbClr val="333333"/>
                </a:solidFill>
                <a:effectLst/>
                <a:latin typeface="나눔고딕" pitchFamily="2" charset="-127"/>
                <a:ea typeface="나눔고딕" pitchFamily="2" charset="-127"/>
              </a:rPr>
              <a:t>: </a:t>
            </a:r>
            <a:r>
              <a:rPr lang="ko-KR" altLang="en-US" b="0" i="0" dirty="0" err="1">
                <a:solidFill>
                  <a:srgbClr val="333333"/>
                </a:solidFill>
                <a:effectLst/>
                <a:latin typeface="나눔고딕" pitchFamily="2" charset="-127"/>
                <a:ea typeface="나눔고딕" pitchFamily="2" charset="-127"/>
              </a:rPr>
              <a:t>시놉은</a:t>
            </a:r>
            <a:r>
              <a:rPr lang="ko-KR" altLang="en-US" b="0" i="0" dirty="0">
                <a:solidFill>
                  <a:srgbClr val="333333"/>
                </a:solidFill>
                <a:effectLst/>
                <a:latin typeface="나눔고딕" pitchFamily="2" charset="-127"/>
                <a:ea typeface="나눔고딕" pitchFamily="2" charset="-127"/>
              </a:rPr>
              <a:t> 기획 의도를 어떻게 스토리로 전개할 것인가를 적는다</a:t>
            </a:r>
            <a:r>
              <a:rPr lang="en-US" altLang="ko-KR" b="0" i="0" dirty="0">
                <a:solidFill>
                  <a:srgbClr val="333333"/>
                </a:solidFill>
                <a:effectLst/>
                <a:latin typeface="나눔고딕" pitchFamily="2" charset="-127"/>
                <a:ea typeface="나눔고딕" pitchFamily="2" charset="-127"/>
              </a:rPr>
              <a:t>. </a:t>
            </a:r>
            <a:r>
              <a:rPr lang="ko-KR" altLang="en-US" b="0" i="0" dirty="0">
                <a:solidFill>
                  <a:srgbClr val="333333"/>
                </a:solidFill>
                <a:effectLst/>
                <a:latin typeface="나눔고딕" pitchFamily="2" charset="-127"/>
                <a:ea typeface="나눔고딕" pitchFamily="2" charset="-127"/>
              </a:rPr>
              <a:t>길지 않게 설명적으로 </a:t>
            </a:r>
            <a:r>
              <a:rPr lang="ko-KR" altLang="en-US" b="0" i="0" u="none" strike="noStrike" dirty="0">
                <a:solidFill>
                  <a:srgbClr val="0033AC"/>
                </a:solidFill>
                <a:effectLst/>
                <a:latin typeface="나눔고딕" pitchFamily="2" charset="-127"/>
                <a:ea typeface="나눔고딕" pitchFamily="2" charset="-127"/>
                <a:hlinkClick r:id="rId2"/>
              </a:rPr>
              <a:t>영상</a:t>
            </a:r>
            <a:r>
              <a:rPr lang="ko-KR" altLang="en-US" b="0" i="0" dirty="0">
                <a:solidFill>
                  <a:srgbClr val="333333"/>
                </a:solidFill>
                <a:effectLst/>
                <a:latin typeface="나눔고딕" pitchFamily="2" charset="-127"/>
                <a:ea typeface="나눔고딕" pitchFamily="2" charset="-127"/>
              </a:rPr>
              <a:t>을 표현한다</a:t>
            </a:r>
            <a:r>
              <a:rPr lang="en-US" altLang="ko-KR" b="0" i="0" dirty="0">
                <a:solidFill>
                  <a:srgbClr val="333333"/>
                </a:solidFill>
                <a:effectLst/>
                <a:latin typeface="나눔고딕" pitchFamily="2" charset="-127"/>
                <a:ea typeface="나눔고딕" pitchFamily="2" charset="-127"/>
              </a:rPr>
              <a:t>.</a:t>
            </a:r>
            <a:br>
              <a:rPr lang="ko-KR" altLang="en-US" dirty="0"/>
            </a:br>
            <a:br>
              <a:rPr lang="ko-KR" altLang="en-US" dirty="0"/>
            </a:br>
            <a:r>
              <a:rPr lang="ko-KR" altLang="en-US" b="0" i="0" dirty="0">
                <a:solidFill>
                  <a:srgbClr val="333333"/>
                </a:solidFill>
                <a:effectLst/>
                <a:latin typeface="나눔고딕" pitchFamily="2" charset="-127"/>
                <a:ea typeface="나눔고딕" pitchFamily="2" charset="-127"/>
              </a:rPr>
              <a:t>⑪ 구성 개요</a:t>
            </a:r>
            <a:r>
              <a:rPr lang="en-US" altLang="ko-KR" b="0" i="0" dirty="0">
                <a:solidFill>
                  <a:srgbClr val="333333"/>
                </a:solidFill>
                <a:effectLst/>
                <a:latin typeface="나눔고딕" pitchFamily="2" charset="-127"/>
                <a:ea typeface="나눔고딕" pitchFamily="2" charset="-127"/>
              </a:rPr>
              <a:t>: </a:t>
            </a:r>
            <a:r>
              <a:rPr lang="ko-KR" altLang="en-US" b="0" i="0" dirty="0">
                <a:solidFill>
                  <a:srgbClr val="333333"/>
                </a:solidFill>
                <a:effectLst/>
                <a:latin typeface="나눔고딕" pitchFamily="2" charset="-127"/>
                <a:ea typeface="나눔고딕" pitchFamily="2" charset="-127"/>
              </a:rPr>
              <a:t>시놉시스와 같이 쓰기도 하는데 구성 개요는 이야기의 흐름을 순서대로 요약한다</a:t>
            </a:r>
            <a:r>
              <a:rPr lang="en-US" altLang="ko-KR" b="0" i="0" dirty="0">
                <a:solidFill>
                  <a:srgbClr val="333333"/>
                </a:solidFill>
                <a:effectLst/>
                <a:latin typeface="나눔고딕" pitchFamily="2" charset="-127"/>
                <a:ea typeface="나눔고딕" pitchFamily="2" charset="-127"/>
              </a:rPr>
              <a:t>. </a:t>
            </a:r>
            <a:r>
              <a:rPr lang="ko-KR" altLang="en-US" b="0" i="0" dirty="0">
                <a:solidFill>
                  <a:srgbClr val="333333"/>
                </a:solidFill>
                <a:effectLst/>
                <a:latin typeface="나눔고딕" pitchFamily="2" charset="-127"/>
                <a:ea typeface="나눔고딕" pitchFamily="2" charset="-127"/>
              </a:rPr>
              <a:t>한 편의 예를 구성 요약하라</a:t>
            </a:r>
            <a:r>
              <a:rPr lang="en-US" altLang="ko-KR" b="0" i="0" dirty="0">
                <a:solidFill>
                  <a:srgbClr val="333333"/>
                </a:solidFill>
                <a:effectLst/>
                <a:latin typeface="나눔고딕" pitchFamily="2" charset="-127"/>
                <a:ea typeface="나눔고딕" pitchFamily="2" charset="-127"/>
              </a:rPr>
              <a:t>.</a:t>
            </a:r>
            <a:br>
              <a:rPr lang="ko-KR" altLang="en-US" dirty="0"/>
            </a:br>
            <a:br>
              <a:rPr lang="ko-KR" altLang="en-US" dirty="0"/>
            </a:br>
            <a:r>
              <a:rPr lang="ko-KR" altLang="en-US" b="0" i="0" dirty="0">
                <a:solidFill>
                  <a:srgbClr val="333333"/>
                </a:solidFill>
                <a:effectLst/>
                <a:latin typeface="나눔고딕" pitchFamily="2" charset="-127"/>
                <a:ea typeface="나눔고딕" pitchFamily="2" charset="-127"/>
              </a:rPr>
              <a:t>⑫ 전체 제작총액과 세부 내역</a:t>
            </a:r>
            <a:br>
              <a:rPr lang="ko-KR" altLang="en-US" dirty="0"/>
            </a:br>
            <a:br>
              <a:rPr lang="ko-KR" altLang="en-US" dirty="0"/>
            </a:br>
            <a:r>
              <a:rPr lang="ko-KR" altLang="en-US" b="0" i="0" dirty="0">
                <a:solidFill>
                  <a:srgbClr val="333333"/>
                </a:solidFill>
                <a:effectLst/>
                <a:latin typeface="나눔고딕" pitchFamily="2" charset="-127"/>
                <a:ea typeface="나눔고딕" pitchFamily="2" charset="-127"/>
              </a:rPr>
              <a:t>⑬ 구체적인 기획안</a:t>
            </a:r>
            <a:r>
              <a:rPr lang="en-US" altLang="ko-KR" b="0" i="0" dirty="0">
                <a:solidFill>
                  <a:srgbClr val="333333"/>
                </a:solidFill>
                <a:effectLst/>
                <a:latin typeface="나눔고딕" pitchFamily="2" charset="-127"/>
                <a:ea typeface="나눔고딕" pitchFamily="2" charset="-127"/>
              </a:rPr>
              <a:t>(full version of proposal)</a:t>
            </a:r>
            <a:r>
              <a:rPr lang="ko-KR" altLang="en-US" b="0" i="0" dirty="0">
                <a:solidFill>
                  <a:srgbClr val="333333"/>
                </a:solidFill>
                <a:effectLst/>
                <a:latin typeface="나눔고딕" pitchFamily="2" charset="-127"/>
                <a:ea typeface="나눔고딕" pitchFamily="2" charset="-127"/>
              </a:rPr>
              <a:t>을 첨부</a:t>
            </a:r>
            <a:r>
              <a:rPr lang="en-US" altLang="ko-KR" b="0" i="0" dirty="0">
                <a:solidFill>
                  <a:srgbClr val="333333"/>
                </a:solidFill>
                <a:effectLst/>
                <a:latin typeface="나눔고딕" pitchFamily="2" charset="-127"/>
                <a:ea typeface="나눔고딕" pitchFamily="2" charset="-127"/>
              </a:rPr>
              <a:t>: </a:t>
            </a:r>
            <a:r>
              <a:rPr lang="ko-KR" altLang="en-US" b="0" i="0" dirty="0">
                <a:solidFill>
                  <a:srgbClr val="333333"/>
                </a:solidFill>
                <a:effectLst/>
                <a:latin typeface="나눔고딕" pitchFamily="2" charset="-127"/>
                <a:ea typeface="나눔고딕" pitchFamily="2" charset="-127"/>
              </a:rPr>
              <a:t>제작비 세부 내역에는 원고 </a:t>
            </a:r>
            <a:r>
              <a:rPr lang="ko-KR" altLang="en-US" b="0" i="0" u="none" strike="noStrike" dirty="0">
                <a:solidFill>
                  <a:srgbClr val="0033AC"/>
                </a:solidFill>
                <a:effectLst/>
                <a:latin typeface="나눔고딕" pitchFamily="2" charset="-127"/>
                <a:ea typeface="나눔고딕" pitchFamily="2" charset="-127"/>
                <a:hlinkClick r:id="rId3"/>
              </a:rPr>
              <a:t>출연료</a:t>
            </a:r>
            <a:r>
              <a:rPr lang="en-US" altLang="ko-KR" b="0" i="0" dirty="0">
                <a:solidFill>
                  <a:srgbClr val="333333"/>
                </a:solidFill>
                <a:effectLst/>
                <a:latin typeface="나눔고딕" pitchFamily="2" charset="-127"/>
                <a:ea typeface="나눔고딕" pitchFamily="2" charset="-127"/>
              </a:rPr>
              <a:t>(</a:t>
            </a:r>
            <a:r>
              <a:rPr lang="ko-KR" altLang="en-US" b="0" i="0" dirty="0">
                <a:solidFill>
                  <a:srgbClr val="333333"/>
                </a:solidFill>
                <a:effectLst/>
                <a:latin typeface="나눔고딕" pitchFamily="2" charset="-127"/>
                <a:ea typeface="나눔고딕" pitchFamily="2" charset="-127"/>
              </a:rPr>
              <a:t>다큐 구성</a:t>
            </a:r>
            <a:r>
              <a:rPr lang="en-US" altLang="ko-KR" b="0" i="0" dirty="0">
                <a:solidFill>
                  <a:srgbClr val="333333"/>
                </a:solidFill>
                <a:effectLst/>
                <a:latin typeface="나눔고딕" pitchFamily="2" charset="-127"/>
                <a:ea typeface="나눔고딕" pitchFamily="2" charset="-127"/>
              </a:rPr>
              <a:t>, </a:t>
            </a:r>
            <a:r>
              <a:rPr lang="ko-KR" altLang="en-US" b="0" i="0" u="none" strike="noStrike" dirty="0">
                <a:solidFill>
                  <a:srgbClr val="0033AC"/>
                </a:solidFill>
                <a:effectLst/>
                <a:latin typeface="나눔고딕" pitchFamily="2" charset="-127"/>
                <a:ea typeface="나눔고딕" pitchFamily="2" charset="-127"/>
                <a:hlinkClick r:id="rId4"/>
              </a:rPr>
              <a:t>사회자</a:t>
            </a:r>
            <a:r>
              <a:rPr lang="ko-KR" altLang="en-US" b="0" i="0" dirty="0">
                <a:solidFill>
                  <a:srgbClr val="333333"/>
                </a:solidFill>
                <a:effectLst/>
                <a:latin typeface="나눔고딕" pitchFamily="2" charset="-127"/>
                <a:ea typeface="나눔고딕" pitchFamily="2" charset="-127"/>
              </a:rPr>
              <a:t> 출연료</a:t>
            </a:r>
            <a:r>
              <a:rPr lang="en-US" altLang="ko-KR" b="0" i="0" dirty="0">
                <a:solidFill>
                  <a:srgbClr val="333333"/>
                </a:solidFill>
                <a:effectLst/>
                <a:latin typeface="나눔고딕" pitchFamily="2" charset="-127"/>
                <a:ea typeface="나눔고딕" pitchFamily="2" charset="-127"/>
              </a:rPr>
              <a:t>, </a:t>
            </a:r>
            <a:r>
              <a:rPr lang="ko-KR" altLang="en-US" b="0" i="0" dirty="0">
                <a:solidFill>
                  <a:srgbClr val="333333"/>
                </a:solidFill>
                <a:effectLst/>
                <a:latin typeface="나눔고딕" pitchFamily="2" charset="-127"/>
                <a:ea typeface="나눔고딕" pitchFamily="2" charset="-127"/>
              </a:rPr>
              <a:t>일반 출연료</a:t>
            </a:r>
            <a:r>
              <a:rPr lang="en-US" altLang="ko-KR" b="0" i="0" dirty="0">
                <a:solidFill>
                  <a:srgbClr val="333333"/>
                </a:solidFill>
                <a:effectLst/>
                <a:latin typeface="나눔고딕" pitchFamily="2" charset="-127"/>
                <a:ea typeface="나눔고딕" pitchFamily="2" charset="-127"/>
              </a:rPr>
              <a:t>, </a:t>
            </a:r>
            <a:r>
              <a:rPr lang="ko-KR" altLang="en-US" b="0" i="0" dirty="0">
                <a:solidFill>
                  <a:srgbClr val="333333"/>
                </a:solidFill>
                <a:effectLst/>
                <a:latin typeface="나눔고딕" pitchFamily="2" charset="-127"/>
                <a:ea typeface="나눔고딕" pitchFamily="2" charset="-127"/>
              </a:rPr>
              <a:t>음향 효과</a:t>
            </a:r>
            <a:r>
              <a:rPr lang="en-US" altLang="ko-KR" b="0" i="0" dirty="0">
                <a:solidFill>
                  <a:srgbClr val="333333"/>
                </a:solidFill>
                <a:effectLst/>
                <a:latin typeface="나눔고딕" pitchFamily="2" charset="-127"/>
                <a:ea typeface="나눔고딕" pitchFamily="2" charset="-127"/>
              </a:rPr>
              <a:t>, </a:t>
            </a:r>
            <a:r>
              <a:rPr lang="ko-KR" altLang="en-US" b="0" i="0" dirty="0">
                <a:solidFill>
                  <a:srgbClr val="333333"/>
                </a:solidFill>
                <a:effectLst/>
                <a:latin typeface="나눔고딕" pitchFamily="2" charset="-127"/>
                <a:ea typeface="나눔고딕" pitchFamily="2" charset="-127"/>
              </a:rPr>
              <a:t>의상 코디 등</a:t>
            </a:r>
            <a:r>
              <a:rPr lang="en-US" altLang="ko-KR" b="0" i="0" dirty="0">
                <a:solidFill>
                  <a:srgbClr val="333333"/>
                </a:solidFill>
                <a:effectLst/>
                <a:latin typeface="나눔고딕" pitchFamily="2" charset="-127"/>
                <a:ea typeface="나눔고딕" pitchFamily="2" charset="-127"/>
              </a:rPr>
              <a:t>), </a:t>
            </a:r>
            <a:r>
              <a:rPr lang="ko-KR" altLang="en-US" b="0" i="0" dirty="0">
                <a:solidFill>
                  <a:srgbClr val="333333"/>
                </a:solidFill>
                <a:effectLst/>
                <a:latin typeface="나눔고딕" pitchFamily="2" charset="-127"/>
                <a:ea typeface="나눔고딕" pitchFamily="2" charset="-127"/>
              </a:rPr>
              <a:t>외주 제작비</a:t>
            </a:r>
            <a:r>
              <a:rPr lang="en-US" altLang="ko-KR" b="0" i="0" dirty="0">
                <a:solidFill>
                  <a:srgbClr val="333333"/>
                </a:solidFill>
                <a:effectLst/>
                <a:latin typeface="나눔고딕" pitchFamily="2" charset="-127"/>
                <a:ea typeface="나눔고딕" pitchFamily="2" charset="-127"/>
              </a:rPr>
              <a:t>, </a:t>
            </a:r>
            <a:r>
              <a:rPr lang="ko-KR" altLang="en-US" b="0" i="0" dirty="0">
                <a:solidFill>
                  <a:srgbClr val="333333"/>
                </a:solidFill>
                <a:effectLst/>
                <a:latin typeface="나눔고딕" pitchFamily="2" charset="-127"/>
                <a:ea typeface="나눔고딕" pitchFamily="2" charset="-127"/>
              </a:rPr>
              <a:t>기획 </a:t>
            </a:r>
            <a:r>
              <a:rPr lang="ko-KR" altLang="en-US" b="0" i="0" dirty="0" err="1">
                <a:solidFill>
                  <a:srgbClr val="333333"/>
                </a:solidFill>
                <a:effectLst/>
                <a:latin typeface="나눔고딕" pitchFamily="2" charset="-127"/>
                <a:ea typeface="나눔고딕" pitchFamily="2" charset="-127"/>
              </a:rPr>
              <a:t>진행비</a:t>
            </a:r>
            <a:r>
              <a:rPr lang="en-US" altLang="ko-KR" b="0" i="0" dirty="0">
                <a:solidFill>
                  <a:srgbClr val="333333"/>
                </a:solidFill>
                <a:effectLst/>
                <a:latin typeface="나눔고딕" pitchFamily="2" charset="-127"/>
                <a:ea typeface="나눔고딕" pitchFamily="2" charset="-127"/>
              </a:rPr>
              <a:t>(</a:t>
            </a:r>
            <a:r>
              <a:rPr lang="ko-KR" altLang="en-US" b="0" i="0" dirty="0">
                <a:solidFill>
                  <a:srgbClr val="333333"/>
                </a:solidFill>
                <a:effectLst/>
                <a:latin typeface="나눔고딕" pitchFamily="2" charset="-127"/>
                <a:ea typeface="나눔고딕" pitchFamily="2" charset="-127"/>
              </a:rPr>
              <a:t>제작 </a:t>
            </a:r>
            <a:r>
              <a:rPr lang="ko-KR" altLang="en-US" b="0" i="0" dirty="0" err="1">
                <a:solidFill>
                  <a:srgbClr val="333333"/>
                </a:solidFill>
                <a:effectLst/>
                <a:latin typeface="나눔고딕" pitchFamily="2" charset="-127"/>
                <a:ea typeface="나눔고딕" pitchFamily="2" charset="-127"/>
              </a:rPr>
              <a:t>진행비</a:t>
            </a:r>
            <a:r>
              <a:rPr lang="en-US" altLang="ko-KR" b="0" i="0" dirty="0">
                <a:solidFill>
                  <a:srgbClr val="333333"/>
                </a:solidFill>
                <a:effectLst/>
                <a:latin typeface="나눔고딕" pitchFamily="2" charset="-127"/>
                <a:ea typeface="나눔고딕" pitchFamily="2" charset="-127"/>
              </a:rPr>
              <a:t>, </a:t>
            </a:r>
            <a:r>
              <a:rPr lang="ko-KR" altLang="en-US" b="0" i="0" dirty="0">
                <a:solidFill>
                  <a:srgbClr val="333333"/>
                </a:solidFill>
                <a:effectLst/>
                <a:latin typeface="나눔고딕" pitchFamily="2" charset="-127"/>
                <a:ea typeface="나눔고딕" pitchFamily="2" charset="-127"/>
              </a:rPr>
              <a:t>스태프 비용</a:t>
            </a:r>
            <a:r>
              <a:rPr lang="en-US" altLang="ko-KR" b="0" i="0" dirty="0">
                <a:solidFill>
                  <a:srgbClr val="333333"/>
                </a:solidFill>
                <a:effectLst/>
                <a:latin typeface="나눔고딕" pitchFamily="2" charset="-127"/>
                <a:ea typeface="나눔고딕" pitchFamily="2" charset="-127"/>
              </a:rPr>
              <a:t>, </a:t>
            </a:r>
            <a:r>
              <a:rPr lang="ko-KR" altLang="en-US" b="0" i="0" dirty="0">
                <a:solidFill>
                  <a:srgbClr val="333333"/>
                </a:solidFill>
                <a:effectLst/>
                <a:latin typeface="나눔고딕" pitchFamily="2" charset="-127"/>
                <a:ea typeface="나눔고딕" pitchFamily="2" charset="-127"/>
              </a:rPr>
              <a:t>기획 조사비</a:t>
            </a:r>
            <a:r>
              <a:rPr lang="en-US" altLang="ko-KR" b="0" i="0" dirty="0">
                <a:solidFill>
                  <a:srgbClr val="333333"/>
                </a:solidFill>
                <a:effectLst/>
                <a:latin typeface="나눔고딕" pitchFamily="2" charset="-127"/>
                <a:ea typeface="나눔고딕" pitchFamily="2" charset="-127"/>
              </a:rPr>
              <a:t>, </a:t>
            </a:r>
            <a:r>
              <a:rPr lang="ko-KR" altLang="en-US" b="0" i="0" dirty="0">
                <a:solidFill>
                  <a:srgbClr val="333333"/>
                </a:solidFill>
                <a:effectLst/>
                <a:latin typeface="나눔고딕" pitchFamily="2" charset="-127"/>
                <a:ea typeface="나눔고딕" pitchFamily="2" charset="-127"/>
              </a:rPr>
              <a:t>해외 현지 </a:t>
            </a:r>
            <a:r>
              <a:rPr lang="ko-KR" altLang="en-US" b="0" i="0" dirty="0" err="1">
                <a:solidFill>
                  <a:srgbClr val="333333"/>
                </a:solidFill>
                <a:effectLst/>
                <a:latin typeface="나눔고딕" pitchFamily="2" charset="-127"/>
                <a:ea typeface="나눔고딕" pitchFamily="2" charset="-127"/>
              </a:rPr>
              <a:t>진행비</a:t>
            </a:r>
            <a:r>
              <a:rPr lang="ko-KR" altLang="en-US" b="0" i="0" dirty="0">
                <a:solidFill>
                  <a:srgbClr val="333333"/>
                </a:solidFill>
                <a:effectLst/>
                <a:latin typeface="나눔고딕" pitchFamily="2" charset="-127"/>
                <a:ea typeface="나눔고딕" pitchFamily="2" charset="-127"/>
              </a:rPr>
              <a:t> 등</a:t>
            </a:r>
            <a:r>
              <a:rPr lang="en-US" altLang="ko-KR" b="0" i="0" dirty="0">
                <a:solidFill>
                  <a:srgbClr val="333333"/>
                </a:solidFill>
                <a:effectLst/>
                <a:latin typeface="나눔고딕" pitchFamily="2" charset="-127"/>
                <a:ea typeface="나눔고딕" pitchFamily="2" charset="-127"/>
              </a:rPr>
              <a:t>), </a:t>
            </a:r>
            <a:r>
              <a:rPr lang="ko-KR" altLang="en-US" b="0" i="0" dirty="0">
                <a:solidFill>
                  <a:srgbClr val="333333"/>
                </a:solidFill>
                <a:effectLst/>
                <a:latin typeface="나눔고딕" pitchFamily="2" charset="-127"/>
                <a:ea typeface="나눔고딕" pitchFamily="2" charset="-127"/>
              </a:rPr>
              <a:t>국내 여비</a:t>
            </a:r>
            <a:r>
              <a:rPr lang="en-US" altLang="ko-KR" b="0" i="0" dirty="0">
                <a:solidFill>
                  <a:srgbClr val="333333"/>
                </a:solidFill>
                <a:effectLst/>
                <a:latin typeface="나눔고딕" pitchFamily="2" charset="-127"/>
                <a:ea typeface="나눔고딕" pitchFamily="2" charset="-127"/>
              </a:rPr>
              <a:t>(</a:t>
            </a:r>
            <a:r>
              <a:rPr lang="ko-KR" altLang="en-US" b="0" i="0" dirty="0">
                <a:solidFill>
                  <a:srgbClr val="333333"/>
                </a:solidFill>
                <a:effectLst/>
                <a:latin typeface="나눔고딕" pitchFamily="2" charset="-127"/>
                <a:ea typeface="나눔고딕" pitchFamily="2" charset="-127"/>
              </a:rPr>
              <a:t>항공료</a:t>
            </a:r>
            <a:r>
              <a:rPr lang="en-US" altLang="ko-KR" b="0" i="0" dirty="0">
                <a:solidFill>
                  <a:srgbClr val="333333"/>
                </a:solidFill>
                <a:effectLst/>
                <a:latin typeface="나눔고딕" pitchFamily="2" charset="-127"/>
                <a:ea typeface="나눔고딕" pitchFamily="2" charset="-127"/>
              </a:rPr>
              <a:t>, </a:t>
            </a:r>
            <a:r>
              <a:rPr lang="ko-KR" altLang="en-US" b="0" i="0" dirty="0">
                <a:solidFill>
                  <a:srgbClr val="333333"/>
                </a:solidFill>
                <a:effectLst/>
                <a:latin typeface="나눔고딕" pitchFamily="2" charset="-127"/>
                <a:ea typeface="나눔고딕" pitchFamily="2" charset="-127"/>
              </a:rPr>
              <a:t>숙박비</a:t>
            </a:r>
            <a:r>
              <a:rPr lang="en-US" altLang="ko-KR" b="0" i="0" dirty="0">
                <a:solidFill>
                  <a:srgbClr val="333333"/>
                </a:solidFill>
                <a:effectLst/>
                <a:latin typeface="나눔고딕" pitchFamily="2" charset="-127"/>
                <a:ea typeface="나눔고딕" pitchFamily="2" charset="-127"/>
              </a:rPr>
              <a:t>, </a:t>
            </a:r>
            <a:r>
              <a:rPr lang="ko-KR" altLang="en-US" b="0" i="0" dirty="0">
                <a:solidFill>
                  <a:srgbClr val="333333"/>
                </a:solidFill>
                <a:effectLst/>
                <a:latin typeface="나눔고딕" pitchFamily="2" charset="-127"/>
                <a:ea typeface="나눔고딕" pitchFamily="2" charset="-127"/>
              </a:rPr>
              <a:t>식비</a:t>
            </a:r>
            <a:r>
              <a:rPr lang="en-US" altLang="ko-KR" b="0" i="0" dirty="0">
                <a:solidFill>
                  <a:srgbClr val="333333"/>
                </a:solidFill>
                <a:effectLst/>
                <a:latin typeface="나눔고딕" pitchFamily="2" charset="-127"/>
                <a:ea typeface="나눔고딕" pitchFamily="2" charset="-127"/>
              </a:rPr>
              <a:t>, </a:t>
            </a:r>
            <a:r>
              <a:rPr lang="ko-KR" altLang="en-US" b="0" i="0" dirty="0" err="1">
                <a:solidFill>
                  <a:srgbClr val="333333"/>
                </a:solidFill>
                <a:effectLst/>
                <a:latin typeface="나눔고딕" pitchFamily="2" charset="-127"/>
                <a:ea typeface="나눔고딕" pitchFamily="2" charset="-127"/>
              </a:rPr>
              <a:t>일비</a:t>
            </a:r>
            <a:r>
              <a:rPr lang="ko-KR" altLang="en-US" b="0" i="0" dirty="0">
                <a:solidFill>
                  <a:srgbClr val="333333"/>
                </a:solidFill>
                <a:effectLst/>
                <a:latin typeface="나눔고딕" pitchFamily="2" charset="-127"/>
                <a:ea typeface="나눔고딕" pitchFamily="2" charset="-127"/>
              </a:rPr>
              <a:t> 등</a:t>
            </a:r>
            <a:r>
              <a:rPr lang="en-US" altLang="ko-KR" b="0" i="0" dirty="0">
                <a:solidFill>
                  <a:srgbClr val="333333"/>
                </a:solidFill>
                <a:effectLst/>
                <a:latin typeface="나눔고딕" pitchFamily="2" charset="-127"/>
                <a:ea typeface="나눔고딕" pitchFamily="2" charset="-127"/>
              </a:rPr>
              <a:t>), </a:t>
            </a:r>
            <a:r>
              <a:rPr lang="ko-KR" altLang="en-US" b="0" i="0" dirty="0">
                <a:solidFill>
                  <a:srgbClr val="333333"/>
                </a:solidFill>
                <a:effectLst/>
                <a:latin typeface="나눔고딕" pitchFamily="2" charset="-127"/>
                <a:ea typeface="나눔고딕" pitchFamily="2" charset="-127"/>
              </a:rPr>
              <a:t>국외 여비</a:t>
            </a:r>
            <a:r>
              <a:rPr lang="en-US" altLang="ko-KR" b="0" i="0" dirty="0">
                <a:solidFill>
                  <a:srgbClr val="333333"/>
                </a:solidFill>
                <a:effectLst/>
                <a:latin typeface="나눔고딕" pitchFamily="2" charset="-127"/>
                <a:ea typeface="나눔고딕" pitchFamily="2" charset="-127"/>
              </a:rPr>
              <a:t>(</a:t>
            </a:r>
            <a:r>
              <a:rPr lang="ko-KR" altLang="en-US" b="0" i="0" dirty="0">
                <a:solidFill>
                  <a:srgbClr val="333333"/>
                </a:solidFill>
                <a:effectLst/>
                <a:latin typeface="나눔고딕" pitchFamily="2" charset="-127"/>
                <a:ea typeface="나눔고딕" pitchFamily="2" charset="-127"/>
              </a:rPr>
              <a:t>항공료</a:t>
            </a:r>
            <a:r>
              <a:rPr lang="en-US" altLang="ko-KR" b="0" i="0" dirty="0">
                <a:solidFill>
                  <a:srgbClr val="333333"/>
                </a:solidFill>
                <a:effectLst/>
                <a:latin typeface="나눔고딕" pitchFamily="2" charset="-127"/>
                <a:ea typeface="나눔고딕" pitchFamily="2" charset="-127"/>
              </a:rPr>
              <a:t>, </a:t>
            </a:r>
            <a:r>
              <a:rPr lang="ko-KR" altLang="en-US" b="0" i="0" dirty="0">
                <a:solidFill>
                  <a:srgbClr val="333333"/>
                </a:solidFill>
                <a:effectLst/>
                <a:latin typeface="나눔고딕" pitchFamily="2" charset="-127"/>
                <a:ea typeface="나눔고딕" pitchFamily="2" charset="-127"/>
              </a:rPr>
              <a:t>숙박비</a:t>
            </a:r>
            <a:r>
              <a:rPr lang="en-US" altLang="ko-KR" b="0" i="0" dirty="0">
                <a:solidFill>
                  <a:srgbClr val="333333"/>
                </a:solidFill>
                <a:effectLst/>
                <a:latin typeface="나눔고딕" pitchFamily="2" charset="-127"/>
                <a:ea typeface="나눔고딕" pitchFamily="2" charset="-127"/>
              </a:rPr>
              <a:t>, </a:t>
            </a:r>
            <a:r>
              <a:rPr lang="ko-KR" altLang="en-US" b="0" i="0" dirty="0">
                <a:solidFill>
                  <a:srgbClr val="333333"/>
                </a:solidFill>
                <a:effectLst/>
                <a:latin typeface="나눔고딕" pitchFamily="2" charset="-127"/>
                <a:ea typeface="나눔고딕" pitchFamily="2" charset="-127"/>
              </a:rPr>
              <a:t>식비</a:t>
            </a:r>
            <a:r>
              <a:rPr lang="en-US" altLang="ko-KR" b="0" i="0" dirty="0">
                <a:solidFill>
                  <a:srgbClr val="333333"/>
                </a:solidFill>
                <a:effectLst/>
                <a:latin typeface="나눔고딕" pitchFamily="2" charset="-127"/>
                <a:ea typeface="나눔고딕" pitchFamily="2" charset="-127"/>
              </a:rPr>
              <a:t>, </a:t>
            </a:r>
            <a:r>
              <a:rPr lang="ko-KR" altLang="en-US" b="0" i="0" dirty="0" err="1">
                <a:solidFill>
                  <a:srgbClr val="333333"/>
                </a:solidFill>
                <a:effectLst/>
                <a:latin typeface="나눔고딕" pitchFamily="2" charset="-127"/>
                <a:ea typeface="나눔고딕" pitchFamily="2" charset="-127"/>
              </a:rPr>
              <a:t>일비</a:t>
            </a:r>
            <a:r>
              <a:rPr lang="ko-KR" altLang="en-US" b="0" i="0" dirty="0">
                <a:solidFill>
                  <a:srgbClr val="333333"/>
                </a:solidFill>
                <a:effectLst/>
                <a:latin typeface="나눔고딕" pitchFamily="2" charset="-127"/>
                <a:ea typeface="나눔고딕" pitchFamily="2" charset="-127"/>
              </a:rPr>
              <a:t> 등</a:t>
            </a:r>
            <a:r>
              <a:rPr lang="en-US" altLang="ko-KR" b="0" i="0" dirty="0">
                <a:solidFill>
                  <a:srgbClr val="333333"/>
                </a:solidFill>
                <a:effectLst/>
                <a:latin typeface="나눔고딕" pitchFamily="2" charset="-127"/>
                <a:ea typeface="나눔고딕" pitchFamily="2" charset="-127"/>
              </a:rPr>
              <a:t>), </a:t>
            </a:r>
            <a:r>
              <a:rPr lang="ko-KR" altLang="en-US" b="0" i="0" dirty="0">
                <a:solidFill>
                  <a:srgbClr val="333333"/>
                </a:solidFill>
                <a:effectLst/>
                <a:latin typeface="나눔고딕" pitchFamily="2" charset="-127"/>
                <a:ea typeface="나눔고딕" pitchFamily="2" charset="-127"/>
              </a:rPr>
              <a:t>도서 인쇄비</a:t>
            </a:r>
            <a:r>
              <a:rPr lang="en-US" altLang="ko-KR" b="0" i="0" dirty="0">
                <a:solidFill>
                  <a:srgbClr val="333333"/>
                </a:solidFill>
                <a:effectLst/>
                <a:latin typeface="나눔고딕" pitchFamily="2" charset="-127"/>
                <a:ea typeface="나눔고딕" pitchFamily="2" charset="-127"/>
              </a:rPr>
              <a:t>(</a:t>
            </a:r>
            <a:r>
              <a:rPr lang="ko-KR" altLang="en-US" b="0" i="0" dirty="0">
                <a:solidFill>
                  <a:srgbClr val="333333"/>
                </a:solidFill>
                <a:effectLst/>
                <a:latin typeface="나눔고딕" pitchFamily="2" charset="-127"/>
                <a:ea typeface="나눔고딕" pitchFamily="2" charset="-127"/>
              </a:rPr>
              <a:t>인쇄</a:t>
            </a:r>
            <a:r>
              <a:rPr lang="en-US" altLang="ko-KR" b="0" i="0" dirty="0">
                <a:solidFill>
                  <a:srgbClr val="333333"/>
                </a:solidFill>
                <a:effectLst/>
                <a:latin typeface="나눔고딕" pitchFamily="2" charset="-127"/>
                <a:ea typeface="나눔고딕" pitchFamily="2" charset="-127"/>
              </a:rPr>
              <a:t>·</a:t>
            </a:r>
            <a:r>
              <a:rPr lang="ko-KR" altLang="en-US" b="0" i="0" dirty="0">
                <a:solidFill>
                  <a:srgbClr val="333333"/>
                </a:solidFill>
                <a:effectLst/>
                <a:latin typeface="나눔고딕" pitchFamily="2" charset="-127"/>
                <a:ea typeface="나눔고딕" pitchFamily="2" charset="-127"/>
              </a:rPr>
              <a:t>출판 등</a:t>
            </a:r>
            <a:r>
              <a:rPr lang="en-US" altLang="ko-KR" b="0" i="0" dirty="0">
                <a:solidFill>
                  <a:srgbClr val="333333"/>
                </a:solidFill>
                <a:effectLst/>
                <a:latin typeface="나눔고딕" pitchFamily="2" charset="-127"/>
                <a:ea typeface="나눔고딕" pitchFamily="2" charset="-127"/>
              </a:rPr>
              <a:t>), </a:t>
            </a:r>
            <a:r>
              <a:rPr lang="ko-KR" altLang="en-US" b="0" i="0" dirty="0">
                <a:solidFill>
                  <a:srgbClr val="333333"/>
                </a:solidFill>
                <a:effectLst/>
                <a:latin typeface="나눔고딕" pitchFamily="2" charset="-127"/>
                <a:ea typeface="나눔고딕" pitchFamily="2" charset="-127"/>
              </a:rPr>
              <a:t>지급 수수료</a:t>
            </a:r>
            <a:r>
              <a:rPr lang="en-US" altLang="ko-KR" b="0" i="0" dirty="0">
                <a:solidFill>
                  <a:srgbClr val="333333"/>
                </a:solidFill>
                <a:effectLst/>
                <a:latin typeface="나눔고딕" pitchFamily="2" charset="-127"/>
                <a:ea typeface="나눔고딕" pitchFamily="2" charset="-127"/>
              </a:rPr>
              <a:t>(</a:t>
            </a:r>
            <a:r>
              <a:rPr lang="ko-KR" altLang="en-US" b="0" i="0" dirty="0">
                <a:solidFill>
                  <a:srgbClr val="333333"/>
                </a:solidFill>
                <a:effectLst/>
                <a:latin typeface="나눔고딕" pitchFamily="2" charset="-127"/>
                <a:ea typeface="나눔고딕" pitchFamily="2" charset="-127"/>
              </a:rPr>
              <a:t>특수 영상</a:t>
            </a:r>
            <a:r>
              <a:rPr lang="en-US" altLang="ko-KR" b="0" i="0" dirty="0">
                <a:solidFill>
                  <a:srgbClr val="333333"/>
                </a:solidFill>
                <a:effectLst/>
                <a:latin typeface="나눔고딕" pitchFamily="2" charset="-127"/>
                <a:ea typeface="나눔고딕" pitchFamily="2" charset="-127"/>
              </a:rPr>
              <a:t>, </a:t>
            </a:r>
            <a:r>
              <a:rPr lang="ko-KR" altLang="en-US" b="0" i="0" dirty="0">
                <a:solidFill>
                  <a:srgbClr val="333333"/>
                </a:solidFill>
                <a:effectLst/>
                <a:latin typeface="나눔고딕" pitchFamily="2" charset="-127"/>
                <a:ea typeface="나눔고딕" pitchFamily="2" charset="-127"/>
              </a:rPr>
              <a:t>자료 구입비</a:t>
            </a:r>
            <a:r>
              <a:rPr lang="en-US" altLang="ko-KR" b="0" i="0" dirty="0">
                <a:solidFill>
                  <a:srgbClr val="333333"/>
                </a:solidFill>
                <a:effectLst/>
                <a:latin typeface="나눔고딕" pitchFamily="2" charset="-127"/>
                <a:ea typeface="나눔고딕" pitchFamily="2" charset="-127"/>
              </a:rPr>
              <a:t>, </a:t>
            </a:r>
            <a:r>
              <a:rPr lang="ko-KR" altLang="en-US" b="0" i="0" dirty="0">
                <a:solidFill>
                  <a:srgbClr val="333333"/>
                </a:solidFill>
                <a:effectLst/>
                <a:latin typeface="나눔고딕" pitchFamily="2" charset="-127"/>
                <a:ea typeface="나눔고딕" pitchFamily="2" charset="-127"/>
              </a:rPr>
              <a:t>외부 요원</a:t>
            </a:r>
            <a:r>
              <a:rPr lang="en-US" altLang="ko-KR" b="0" i="0" dirty="0">
                <a:solidFill>
                  <a:srgbClr val="333333"/>
                </a:solidFill>
                <a:effectLst/>
                <a:latin typeface="나눔고딕" pitchFamily="2" charset="-127"/>
                <a:ea typeface="나눔고딕" pitchFamily="2" charset="-127"/>
              </a:rPr>
              <a:t>-</a:t>
            </a:r>
            <a:r>
              <a:rPr lang="ko-KR" altLang="en-US" b="0" i="0" dirty="0">
                <a:solidFill>
                  <a:srgbClr val="333333"/>
                </a:solidFill>
                <a:effectLst/>
                <a:latin typeface="나눔고딕" pitchFamily="2" charset="-127"/>
                <a:ea typeface="나눔고딕" pitchFamily="2" charset="-127"/>
              </a:rPr>
              <a:t>자료 조사</a:t>
            </a:r>
            <a:r>
              <a:rPr lang="en-US" altLang="ko-KR" b="0" i="0" dirty="0">
                <a:solidFill>
                  <a:srgbClr val="333333"/>
                </a:solidFill>
                <a:effectLst/>
                <a:latin typeface="나눔고딕" pitchFamily="2" charset="-127"/>
                <a:ea typeface="나눔고딕" pitchFamily="2" charset="-127"/>
              </a:rPr>
              <a:t>, FD, </a:t>
            </a:r>
            <a:r>
              <a:rPr lang="ko-KR" altLang="en-US" b="0" i="0" dirty="0">
                <a:solidFill>
                  <a:srgbClr val="333333"/>
                </a:solidFill>
                <a:effectLst/>
                <a:latin typeface="나눔고딕" pitchFamily="2" charset="-127"/>
                <a:ea typeface="나눔고딕" pitchFamily="2" charset="-127"/>
              </a:rPr>
              <a:t>장소 사용료</a:t>
            </a:r>
            <a:r>
              <a:rPr lang="en-US" altLang="ko-KR" b="0" i="0" dirty="0">
                <a:solidFill>
                  <a:srgbClr val="333333"/>
                </a:solidFill>
                <a:effectLst/>
                <a:latin typeface="나눔고딕" pitchFamily="2" charset="-127"/>
                <a:ea typeface="나눔고딕" pitchFamily="2" charset="-127"/>
              </a:rPr>
              <a:t>, </a:t>
            </a:r>
            <a:r>
              <a:rPr lang="ko-KR" altLang="en-US" b="0" i="0" dirty="0">
                <a:solidFill>
                  <a:srgbClr val="333333"/>
                </a:solidFill>
                <a:effectLst/>
                <a:latin typeface="나눔고딕" pitchFamily="2" charset="-127"/>
                <a:ea typeface="나눔고딕" pitchFamily="2" charset="-127"/>
              </a:rPr>
              <a:t>통역 </a:t>
            </a:r>
            <a:r>
              <a:rPr lang="ko-KR" altLang="en-US" b="0" i="0" dirty="0" err="1">
                <a:solidFill>
                  <a:srgbClr val="333333"/>
                </a:solidFill>
                <a:effectLst/>
                <a:latin typeface="나눔고딕" pitchFamily="2" charset="-127"/>
                <a:ea typeface="나눔고딕" pitchFamily="2" charset="-127"/>
              </a:rPr>
              <a:t>가이드료</a:t>
            </a:r>
            <a:r>
              <a:rPr lang="en-US" altLang="ko-KR" b="0" i="0" dirty="0">
                <a:solidFill>
                  <a:srgbClr val="333333"/>
                </a:solidFill>
                <a:effectLst/>
                <a:latin typeface="나눔고딕" pitchFamily="2" charset="-127"/>
                <a:ea typeface="나눔고딕" pitchFamily="2" charset="-127"/>
              </a:rPr>
              <a:t>, </a:t>
            </a:r>
            <a:r>
              <a:rPr lang="ko-KR" altLang="en-US" b="0" i="0" dirty="0">
                <a:solidFill>
                  <a:srgbClr val="333333"/>
                </a:solidFill>
                <a:effectLst/>
                <a:latin typeface="나눔고딕" pitchFamily="2" charset="-127"/>
                <a:ea typeface="나눔고딕" pitchFamily="2" charset="-127"/>
              </a:rPr>
              <a:t>차량 </a:t>
            </a:r>
            <a:r>
              <a:rPr lang="ko-KR" altLang="en-US" b="0" i="0" dirty="0" err="1">
                <a:solidFill>
                  <a:srgbClr val="333333"/>
                </a:solidFill>
                <a:effectLst/>
                <a:latin typeface="나눔고딕" pitchFamily="2" charset="-127"/>
                <a:ea typeface="나눔고딕" pitchFamily="2" charset="-127"/>
              </a:rPr>
              <a:t>렌트비</a:t>
            </a:r>
            <a:r>
              <a:rPr lang="ko-KR" altLang="en-US" b="0" i="0" dirty="0">
                <a:solidFill>
                  <a:srgbClr val="333333"/>
                </a:solidFill>
                <a:effectLst/>
                <a:latin typeface="나눔고딕" pitchFamily="2" charset="-127"/>
                <a:ea typeface="나눔고딕" pitchFamily="2" charset="-127"/>
              </a:rPr>
              <a:t> 등</a:t>
            </a:r>
            <a:r>
              <a:rPr lang="en-US" altLang="ko-KR" b="0" i="0" dirty="0">
                <a:solidFill>
                  <a:srgbClr val="333333"/>
                </a:solidFill>
                <a:effectLst/>
                <a:latin typeface="나눔고딕" pitchFamily="2" charset="-127"/>
                <a:ea typeface="나눔고딕" pitchFamily="2" charset="-127"/>
              </a:rPr>
              <a:t>), </a:t>
            </a:r>
            <a:r>
              <a:rPr lang="ko-KR" altLang="en-US" b="0" i="0" dirty="0">
                <a:solidFill>
                  <a:srgbClr val="333333"/>
                </a:solidFill>
                <a:effectLst/>
                <a:latin typeface="나눔고딕" pitchFamily="2" charset="-127"/>
                <a:ea typeface="나눔고딕" pitchFamily="2" charset="-127"/>
              </a:rPr>
              <a:t>지급 임차료</a:t>
            </a:r>
            <a:r>
              <a:rPr lang="en-US" altLang="ko-KR" b="0" i="0" dirty="0">
                <a:solidFill>
                  <a:srgbClr val="333333"/>
                </a:solidFill>
                <a:effectLst/>
                <a:latin typeface="나눔고딕" pitchFamily="2" charset="-127"/>
                <a:ea typeface="나눔고딕" pitchFamily="2" charset="-127"/>
              </a:rPr>
              <a:t>(</a:t>
            </a:r>
            <a:r>
              <a:rPr lang="ko-KR" altLang="en-US" b="0" i="0" dirty="0">
                <a:solidFill>
                  <a:srgbClr val="333333"/>
                </a:solidFill>
                <a:effectLst/>
                <a:latin typeface="나눔고딕" pitchFamily="2" charset="-127"/>
                <a:ea typeface="나눔고딕" pitchFamily="2" charset="-127"/>
              </a:rPr>
              <a:t>발전기</a:t>
            </a:r>
            <a:r>
              <a:rPr lang="en-US" altLang="ko-KR" b="0" i="0" dirty="0">
                <a:solidFill>
                  <a:srgbClr val="333333"/>
                </a:solidFill>
                <a:effectLst/>
                <a:latin typeface="나눔고딕" pitchFamily="2" charset="-127"/>
                <a:ea typeface="나눔고딕" pitchFamily="2" charset="-127"/>
              </a:rPr>
              <a:t>, </a:t>
            </a:r>
            <a:r>
              <a:rPr lang="ko-KR" altLang="en-US" b="0" i="0" dirty="0" err="1">
                <a:solidFill>
                  <a:srgbClr val="333333"/>
                </a:solidFill>
                <a:effectLst/>
                <a:latin typeface="나눔고딕" pitchFamily="2" charset="-127"/>
                <a:ea typeface="나눔고딕" pitchFamily="2" charset="-127"/>
              </a:rPr>
              <a:t>지미집</a:t>
            </a:r>
            <a:r>
              <a:rPr lang="en-US" altLang="ko-KR" b="0" i="0" dirty="0">
                <a:solidFill>
                  <a:srgbClr val="333333"/>
                </a:solidFill>
                <a:effectLst/>
                <a:latin typeface="나눔고딕" pitchFamily="2" charset="-127"/>
                <a:ea typeface="나눔고딕" pitchFamily="2" charset="-127"/>
              </a:rPr>
              <a:t>, </a:t>
            </a:r>
            <a:r>
              <a:rPr lang="ko-KR" altLang="en-US" b="0" i="0" dirty="0" err="1">
                <a:solidFill>
                  <a:srgbClr val="333333"/>
                </a:solidFill>
                <a:effectLst/>
                <a:latin typeface="나눔고딕" pitchFamily="2" charset="-127"/>
                <a:ea typeface="나눔고딕" pitchFamily="2" charset="-127"/>
              </a:rPr>
              <a:t>조명료</a:t>
            </a:r>
            <a:r>
              <a:rPr lang="ko-KR" altLang="en-US" b="0" i="0" dirty="0">
                <a:solidFill>
                  <a:srgbClr val="333333"/>
                </a:solidFill>
                <a:effectLst/>
                <a:latin typeface="나눔고딕" pitchFamily="2" charset="-127"/>
                <a:ea typeface="나눔고딕" pitchFamily="2" charset="-127"/>
              </a:rPr>
              <a:t> 등</a:t>
            </a:r>
            <a:r>
              <a:rPr lang="en-US" altLang="ko-KR" b="0" i="0" dirty="0">
                <a:solidFill>
                  <a:srgbClr val="333333"/>
                </a:solidFill>
                <a:effectLst/>
                <a:latin typeface="나눔고딕" pitchFamily="2" charset="-127"/>
                <a:ea typeface="나눔고딕" pitchFamily="2" charset="-127"/>
              </a:rPr>
              <a:t>), </a:t>
            </a:r>
            <a:r>
              <a:rPr lang="ko-KR" altLang="en-US" b="0" i="0" dirty="0">
                <a:solidFill>
                  <a:srgbClr val="333333"/>
                </a:solidFill>
                <a:effectLst/>
                <a:latin typeface="나눔고딕" pitchFamily="2" charset="-127"/>
                <a:ea typeface="나눔고딕" pitchFamily="2" charset="-127"/>
              </a:rPr>
              <a:t>미술 재료비 등을 기입한다</a:t>
            </a:r>
            <a:r>
              <a:rPr lang="en-US" altLang="ko-KR" b="0" i="0" dirty="0">
                <a:solidFill>
                  <a:srgbClr val="333333"/>
                </a:solidFill>
                <a:effectLst/>
                <a:latin typeface="나눔고딕" pitchFamily="2" charset="-127"/>
                <a:ea typeface="나눔고딕" pitchFamily="2" charset="-127"/>
              </a:rPr>
              <a:t>. </a:t>
            </a:r>
            <a:r>
              <a:rPr lang="ko-KR" altLang="en-US" b="0" i="0" dirty="0">
                <a:solidFill>
                  <a:srgbClr val="333333"/>
                </a:solidFill>
                <a:effectLst/>
                <a:latin typeface="나눔고딕" pitchFamily="2" charset="-127"/>
                <a:ea typeface="나눔고딕" pitchFamily="2" charset="-127"/>
              </a:rPr>
              <a:t>이때 제작비를 산정할 때는 기존에 통과된 비슷한 프로그램의 것을 참고하는 것이 도움이 된다</a:t>
            </a:r>
            <a:r>
              <a:rPr lang="en-US" altLang="ko-KR" b="0" i="0" dirty="0">
                <a:solidFill>
                  <a:srgbClr val="333333"/>
                </a:solidFill>
                <a:effectLst/>
                <a:latin typeface="나눔고딕" pitchFamily="2" charset="-127"/>
                <a:ea typeface="나눔고딕" pitchFamily="2" charset="-127"/>
              </a:rPr>
              <a:t>. </a:t>
            </a:r>
            <a:r>
              <a:rPr lang="ko-KR" altLang="en-US" b="0" i="0" dirty="0">
                <a:solidFill>
                  <a:srgbClr val="333333"/>
                </a:solidFill>
                <a:effectLst/>
                <a:latin typeface="나눔고딕" pitchFamily="2" charset="-127"/>
                <a:ea typeface="나눔고딕" pitchFamily="2" charset="-127"/>
              </a:rPr>
              <a:t>왜냐하면 예산 부서에서는 현재 기획에 대한 예산을 비슷한 형태의 지난 프로그램을 참고로 해서 계산하기 때문이다</a:t>
            </a:r>
            <a:r>
              <a:rPr lang="en-US" altLang="ko-KR" b="0" i="0" dirty="0">
                <a:solidFill>
                  <a:srgbClr val="333333"/>
                </a:solidFill>
                <a:effectLst/>
                <a:latin typeface="나눔고딕" pitchFamily="2" charset="-127"/>
                <a:ea typeface="나눔고딕" pitchFamily="2" charset="-127"/>
              </a:rPr>
              <a:t>. </a:t>
            </a:r>
            <a:r>
              <a:rPr lang="ko-KR" altLang="en-US" b="0" i="0" dirty="0">
                <a:solidFill>
                  <a:srgbClr val="333333"/>
                </a:solidFill>
                <a:effectLst/>
                <a:latin typeface="나눔고딕" pitchFamily="2" charset="-127"/>
                <a:ea typeface="나눔고딕" pitchFamily="2" charset="-127"/>
              </a:rPr>
              <a:t>예산 항목은 예산 부서에서 철저히 체크하기 때문에 터무니없는 금액을 적어 넣는 것은 신뢰도에 영향을 주기에 조심하는 것이 좋다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4100683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1CBA6CCC-94E6-45A8-707D-4A5113C283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ko-KR" altLang="en-US" dirty="0"/>
              <a:t>기획안의 채택 가능성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35115EF6-CBC3-8140-3191-8054224CC10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>
            <a:normAutofit fontScale="92500" lnSpcReduction="20000"/>
          </a:bodyPr>
          <a:lstStyle/>
          <a:p>
            <a:pPr algn="l"/>
            <a:r>
              <a:rPr lang="ko-KR" altLang="en-US" b="0" i="0" u="none" strike="noStrike" dirty="0">
                <a:solidFill>
                  <a:srgbClr val="0033AC"/>
                </a:solidFill>
                <a:effectLst/>
                <a:latin typeface="나눔고딕" pitchFamily="2" charset="-127"/>
                <a:ea typeface="나눔고딕" pitchFamily="2" charset="-127"/>
                <a:hlinkClick r:id="rId2"/>
              </a:rPr>
              <a:t>기획안</a:t>
            </a:r>
            <a:r>
              <a:rPr lang="ko-KR" altLang="en-US" b="0" i="0" dirty="0">
                <a:solidFill>
                  <a:srgbClr val="333333"/>
                </a:solidFill>
                <a:effectLst/>
                <a:latin typeface="나눔고딕" pitchFamily="2" charset="-127"/>
                <a:ea typeface="나눔고딕" pitchFamily="2" charset="-127"/>
              </a:rPr>
              <a:t>에 기본적으로 써 넣을 것을 다 넣었다고 해서 채택이 될까</a:t>
            </a:r>
            <a:r>
              <a:rPr lang="en-US" altLang="ko-KR" b="0" i="0" dirty="0">
                <a:solidFill>
                  <a:srgbClr val="333333"/>
                </a:solidFill>
                <a:effectLst/>
                <a:latin typeface="나눔고딕" pitchFamily="2" charset="-127"/>
                <a:ea typeface="나눔고딕" pitchFamily="2" charset="-127"/>
              </a:rPr>
              <a:t>? </a:t>
            </a:r>
            <a:r>
              <a:rPr lang="ko-KR" altLang="en-US" b="0" i="0" dirty="0">
                <a:solidFill>
                  <a:srgbClr val="333333"/>
                </a:solidFill>
                <a:effectLst/>
                <a:latin typeface="나눔고딕" pitchFamily="2" charset="-127"/>
                <a:ea typeface="나눔고딕" pitchFamily="2" charset="-127"/>
              </a:rPr>
              <a:t>아니다</a:t>
            </a:r>
            <a:r>
              <a:rPr lang="en-US" altLang="ko-KR" b="0" i="0" dirty="0">
                <a:solidFill>
                  <a:srgbClr val="333333"/>
                </a:solidFill>
                <a:effectLst/>
                <a:latin typeface="나눔고딕" pitchFamily="2" charset="-127"/>
                <a:ea typeface="나눔고딕" pitchFamily="2" charset="-127"/>
              </a:rPr>
              <a:t>. </a:t>
            </a:r>
            <a:r>
              <a:rPr lang="ko-KR" altLang="en-US" b="0" i="0" dirty="0">
                <a:solidFill>
                  <a:srgbClr val="333333"/>
                </a:solidFill>
                <a:effectLst/>
                <a:latin typeface="나눔고딕" pitchFamily="2" charset="-127"/>
                <a:ea typeface="나눔고딕" pitchFamily="2" charset="-127"/>
              </a:rPr>
              <a:t>그것은 기본이다</a:t>
            </a:r>
            <a:r>
              <a:rPr lang="en-US" altLang="ko-KR" b="0" i="0" dirty="0">
                <a:solidFill>
                  <a:srgbClr val="333333"/>
                </a:solidFill>
                <a:effectLst/>
                <a:latin typeface="나눔고딕" pitchFamily="2" charset="-127"/>
                <a:ea typeface="나눔고딕" pitchFamily="2" charset="-127"/>
              </a:rPr>
              <a:t>. </a:t>
            </a:r>
            <a:r>
              <a:rPr lang="ko-KR" altLang="en-US" b="0" i="0" dirty="0">
                <a:solidFill>
                  <a:srgbClr val="333333"/>
                </a:solidFill>
                <a:effectLst/>
                <a:latin typeface="나눔고딕" pitchFamily="2" charset="-127"/>
                <a:ea typeface="나눔고딕" pitchFamily="2" charset="-127"/>
              </a:rPr>
              <a:t>기획안이 채택되는 이유는 그 기획안이 </a:t>
            </a:r>
            <a:r>
              <a:rPr lang="ko-KR" altLang="en-US" b="0" i="0" u="none" strike="noStrike" dirty="0">
                <a:solidFill>
                  <a:srgbClr val="0033AC"/>
                </a:solidFill>
                <a:effectLst/>
                <a:latin typeface="나눔고딕" pitchFamily="2" charset="-127"/>
                <a:ea typeface="나눔고딕" pitchFamily="2" charset="-127"/>
                <a:hlinkClick r:id="rId3"/>
              </a:rPr>
              <a:t>시청률</a:t>
            </a:r>
            <a:r>
              <a:rPr lang="ko-KR" altLang="en-US" b="0" i="0" dirty="0">
                <a:solidFill>
                  <a:srgbClr val="333333"/>
                </a:solidFill>
                <a:effectLst/>
                <a:latin typeface="나눔고딕" pitchFamily="2" charset="-127"/>
                <a:ea typeface="나눔고딕" pitchFamily="2" charset="-127"/>
              </a:rPr>
              <a:t>과 광고를 포함해 방송사의 </a:t>
            </a:r>
            <a:r>
              <a:rPr lang="ko-KR" altLang="en-US" b="0" i="0" u="none" strike="noStrike" dirty="0">
                <a:solidFill>
                  <a:srgbClr val="0033AC"/>
                </a:solidFill>
                <a:effectLst/>
                <a:latin typeface="나눔고딕" pitchFamily="2" charset="-127"/>
                <a:ea typeface="나눔고딕" pitchFamily="2" charset="-127"/>
                <a:hlinkClick r:id="rId4"/>
              </a:rPr>
              <a:t>편성</a:t>
            </a:r>
            <a:r>
              <a:rPr lang="ko-KR" altLang="en-US" b="0" i="0" dirty="0">
                <a:solidFill>
                  <a:srgbClr val="333333"/>
                </a:solidFill>
                <a:effectLst/>
                <a:latin typeface="나눔고딕" pitchFamily="2" charset="-127"/>
                <a:ea typeface="나눔고딕" pitchFamily="2" charset="-127"/>
              </a:rPr>
              <a:t>에 도움이 될 것이라고 생각하기 때문이다</a:t>
            </a:r>
            <a:r>
              <a:rPr lang="en-US" altLang="ko-KR" b="0" i="0" dirty="0">
                <a:solidFill>
                  <a:srgbClr val="333333"/>
                </a:solidFill>
                <a:effectLst/>
                <a:latin typeface="나눔고딕" pitchFamily="2" charset="-127"/>
                <a:ea typeface="나눔고딕" pitchFamily="2" charset="-127"/>
              </a:rPr>
              <a:t>. </a:t>
            </a:r>
            <a:r>
              <a:rPr lang="ko-KR" altLang="en-US" b="0" i="0" dirty="0">
                <a:solidFill>
                  <a:srgbClr val="333333"/>
                </a:solidFill>
                <a:effectLst/>
                <a:latin typeface="나눔고딕" pitchFamily="2" charset="-127"/>
                <a:ea typeface="나눔고딕" pitchFamily="2" charset="-127"/>
              </a:rPr>
              <a:t>그중 가장 중요한 것은 동시간대 다른 경쟁 </a:t>
            </a:r>
            <a:r>
              <a:rPr lang="ko-KR" altLang="en-US" b="0" i="0" u="none" strike="noStrike" dirty="0">
                <a:solidFill>
                  <a:srgbClr val="0033AC"/>
                </a:solidFill>
                <a:effectLst/>
                <a:latin typeface="나눔고딕" pitchFamily="2" charset="-127"/>
                <a:ea typeface="나눔고딕" pitchFamily="2" charset="-127"/>
                <a:hlinkClick r:id="rId5"/>
              </a:rPr>
              <a:t>프로그램</a:t>
            </a:r>
            <a:r>
              <a:rPr lang="ko-KR" altLang="en-US" b="0" i="0" dirty="0">
                <a:solidFill>
                  <a:srgbClr val="333333"/>
                </a:solidFill>
                <a:effectLst/>
                <a:latin typeface="나눔고딕" pitchFamily="2" charset="-127"/>
                <a:ea typeface="나눔고딕" pitchFamily="2" charset="-127"/>
              </a:rPr>
              <a:t>에 비해서 시청률이 우수할 수밖에 없는 이유를 설득력 있게 피력하는 것이다</a:t>
            </a:r>
            <a:r>
              <a:rPr lang="en-US" altLang="ko-KR" b="0" i="0" dirty="0">
                <a:solidFill>
                  <a:srgbClr val="333333"/>
                </a:solidFill>
                <a:effectLst/>
                <a:latin typeface="나눔고딕" pitchFamily="2" charset="-127"/>
                <a:ea typeface="나눔고딕" pitchFamily="2" charset="-127"/>
              </a:rPr>
              <a:t>. </a:t>
            </a:r>
            <a:r>
              <a:rPr lang="ko-KR" altLang="en-US" b="0" i="0" dirty="0">
                <a:solidFill>
                  <a:srgbClr val="333333"/>
                </a:solidFill>
                <a:effectLst/>
                <a:latin typeface="나눔고딕" pitchFamily="2" charset="-127"/>
                <a:ea typeface="나눔고딕" pitchFamily="2" charset="-127"/>
              </a:rPr>
              <a:t>따라서 가장 중요한 점은 동시간대 다른 프로그램이나</a:t>
            </a:r>
            <a:r>
              <a:rPr lang="en-US" altLang="ko-KR" b="0" i="0" dirty="0">
                <a:solidFill>
                  <a:srgbClr val="333333"/>
                </a:solidFill>
                <a:effectLst/>
                <a:latin typeface="나눔고딕" pitchFamily="2" charset="-127"/>
                <a:ea typeface="나눔고딕" pitchFamily="2" charset="-127"/>
              </a:rPr>
              <a:t>, </a:t>
            </a:r>
            <a:r>
              <a:rPr lang="ko-KR" altLang="en-US" b="0" i="0" dirty="0">
                <a:solidFill>
                  <a:srgbClr val="333333"/>
                </a:solidFill>
                <a:effectLst/>
                <a:latin typeface="나눔고딕" pitchFamily="2" charset="-127"/>
                <a:ea typeface="나눔고딕" pitchFamily="2" charset="-127"/>
              </a:rPr>
              <a:t>동시간대는 </a:t>
            </a:r>
            <a:r>
              <a:rPr lang="ko-KR" altLang="en-US" b="0" i="0" dirty="0" err="1">
                <a:solidFill>
                  <a:srgbClr val="333333"/>
                </a:solidFill>
                <a:effectLst/>
                <a:latin typeface="나눔고딕" pitchFamily="2" charset="-127"/>
                <a:ea typeface="나눔고딕" pitchFamily="2" charset="-127"/>
              </a:rPr>
              <a:t>아니라도</a:t>
            </a:r>
            <a:r>
              <a:rPr lang="ko-KR" altLang="en-US" b="0" i="0" dirty="0">
                <a:solidFill>
                  <a:srgbClr val="333333"/>
                </a:solidFill>
                <a:effectLst/>
                <a:latin typeface="나눔고딕" pitchFamily="2" charset="-127"/>
                <a:ea typeface="나눔고딕" pitchFamily="2" charset="-127"/>
              </a:rPr>
              <a:t> 비슷한 장르의 다른 프로그램에 비해 어떤 경쟁력을 가지는지를 설득하는 것이다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6830707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>
            <a:extLst>
              <a:ext uri="{FF2B5EF4-FFF2-40B4-BE49-F238E27FC236}">
                <a16:creationId xmlns:a16="http://schemas.microsoft.com/office/drawing/2014/main" id="{C918E627-C6E3-F831-C8D6-0A6AC745CAC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14313" y="222250"/>
            <a:ext cx="8458200" cy="563563"/>
          </a:xfrm>
        </p:spPr>
        <p:txBody>
          <a:bodyPr/>
          <a:lstStyle/>
          <a:p>
            <a:pPr eaLnBrk="1" hangingPunct="1"/>
            <a:r>
              <a:rPr lang="en-US" altLang="ko-KR" sz="2800">
                <a:latin typeface="맑은 고딕" panose="020B0503020000020004" pitchFamily="50" charset="-127"/>
                <a:ea typeface="맑은 고딕" panose="020B0503020000020004" pitchFamily="50" charset="-127"/>
              </a:rPr>
              <a:t>1. </a:t>
            </a:r>
            <a:r>
              <a:rPr lang="ko-KR" altLang="en-US" sz="2800">
                <a:latin typeface="맑은 고딕" panose="020B0503020000020004" pitchFamily="50" charset="-127"/>
                <a:ea typeface="맑은 고딕" panose="020B0503020000020004" pitchFamily="50" charset="-127"/>
              </a:rPr>
              <a:t>방송프로그램의 개념과 분류</a:t>
            </a:r>
            <a:endParaRPr lang="en-US" altLang="ko-KR" sz="280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43" name="직사각형 42">
            <a:extLst>
              <a:ext uri="{FF2B5EF4-FFF2-40B4-BE49-F238E27FC236}">
                <a16:creationId xmlns:a16="http://schemas.microsoft.com/office/drawing/2014/main" id="{AF00D237-AA53-416E-7FD5-F03E92C63435}"/>
              </a:ext>
            </a:extLst>
          </p:cNvPr>
          <p:cNvSpPr/>
          <p:nvPr/>
        </p:nvSpPr>
        <p:spPr bwMode="auto">
          <a:xfrm>
            <a:off x="642938" y="1168400"/>
            <a:ext cx="7929562" cy="5284788"/>
          </a:xfrm>
          <a:prstGeom prst="rect">
            <a:avLst/>
          </a:prstGeom>
          <a:ln>
            <a:noFill/>
            <a:headEnd type="none" w="med" len="med"/>
            <a:tailEnd type="none" w="med" len="med"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marL="0" marR="0" lvl="0" indent="0" algn="just" defTabSz="914400" rtl="0" eaLnBrk="0" fontAlgn="base" latinLnBrk="1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ko-KR" alt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▶ </a:t>
            </a:r>
            <a:r>
              <a:rPr kumimoji="1" lang="ko-KR" alt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방송 프로그램의 의미</a:t>
            </a:r>
            <a:endParaRPr kumimoji="1" lang="ko-KR" altLang="en-US" sz="1600" b="1" i="0" u="none" strike="noStrike" kern="1200" cap="none" spc="0" normalizeH="0" baseline="0" noProof="0" dirty="0">
              <a:ln>
                <a:noFill/>
              </a:ln>
              <a:solidFill>
                <a:srgbClr val="163794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  <a:cs typeface="+mn-cs"/>
            </a:endParaRPr>
          </a:p>
          <a:p>
            <a:pPr marL="0" marR="0" lvl="0" indent="0" algn="just" defTabSz="914400" rtl="0" eaLnBrk="0" fontAlgn="base" latinLnBrk="1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ko-KR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 </a:t>
            </a:r>
            <a:r>
              <a:rPr kumimoji="1" lang="ko-KR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 </a:t>
            </a:r>
            <a:r>
              <a:rPr kumimoji="1" lang="en-US" altLang="ko-KR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: </a:t>
            </a:r>
            <a:r>
              <a:rPr kumimoji="1" lang="ko-KR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방송사에서 시청자에게 전달하기 위해 만든 일련의 독립된 방송항목</a:t>
            </a:r>
            <a:endParaRPr kumimoji="1" lang="en-US" altLang="ko-KR" sz="1600" b="0" i="0" u="none" strike="noStrike" kern="1200" cap="none" spc="0" normalizeH="0" baseline="0" noProof="0" dirty="0">
              <a:ln>
                <a:noFill/>
              </a:ln>
              <a:solidFill>
                <a:srgbClr val="163794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  <a:cs typeface="+mn-cs"/>
            </a:endParaRPr>
          </a:p>
          <a:p>
            <a:pPr marL="0" marR="0" lvl="0" indent="0" algn="just" defTabSz="914400" rtl="0" eaLnBrk="0" fontAlgn="base" latinLnBrk="1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ko-KR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  : </a:t>
            </a:r>
            <a:r>
              <a:rPr kumimoji="1" lang="ko-KR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방송이 행해진 나라나 사회의 특성을 어느 정도 파악 가능</a:t>
            </a:r>
            <a:endParaRPr kumimoji="1" lang="en-US" altLang="ko-KR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  <a:cs typeface="+mn-cs"/>
            </a:endParaRPr>
          </a:p>
          <a:p>
            <a:pPr marL="0" marR="0" lvl="0" indent="0" algn="just" defTabSz="914400" rtl="0" eaLnBrk="0" fontAlgn="base" latinLnBrk="1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en-US" altLang="ko-KR" sz="1800" b="0" i="0" u="none" strike="noStrike" kern="1200" cap="none" spc="0" normalizeH="0" baseline="0" noProof="0" dirty="0">
              <a:ln>
                <a:noFill/>
              </a:ln>
              <a:solidFill>
                <a:srgbClr val="163794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  <a:cs typeface="+mn-cs"/>
            </a:endParaRPr>
          </a:p>
          <a:p>
            <a:pPr marL="0" marR="0" lvl="0" indent="0" algn="just" defTabSz="914400" rtl="0" eaLnBrk="0" fontAlgn="base" latinLnBrk="1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ko-KR" alt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▶ 프로그램 유형 분류기준의 필요성 </a:t>
            </a:r>
            <a:endParaRPr kumimoji="1" lang="ko-KR" altLang="en-US" sz="1800" b="1" i="0" u="none" strike="noStrike" kern="1200" cap="none" spc="0" normalizeH="0" baseline="0" noProof="0" dirty="0">
              <a:ln>
                <a:noFill/>
              </a:ln>
              <a:solidFill>
                <a:srgbClr val="163794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  <a:cs typeface="+mn-cs"/>
            </a:endParaRPr>
          </a:p>
          <a:p>
            <a:pPr marL="0" marR="0" lvl="0" indent="0" algn="just" defTabSz="914400" rtl="0" eaLnBrk="0" fontAlgn="base" latinLnBrk="1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ko-KR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 </a:t>
            </a:r>
            <a:r>
              <a:rPr kumimoji="1" lang="ko-KR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 </a:t>
            </a:r>
            <a:r>
              <a:rPr kumimoji="1" lang="en-US" altLang="ko-KR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: </a:t>
            </a:r>
            <a:r>
              <a:rPr kumimoji="1" lang="ko-KR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방송사의 편성</a:t>
            </a:r>
            <a:r>
              <a:rPr kumimoji="1" lang="en-US" altLang="ko-KR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, </a:t>
            </a:r>
            <a:r>
              <a:rPr kumimoji="1" lang="ko-KR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광고전략</a:t>
            </a:r>
            <a:r>
              <a:rPr kumimoji="1" lang="en-US" altLang="ko-KR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, </a:t>
            </a:r>
            <a:r>
              <a:rPr kumimoji="1" lang="ko-KR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규제 등에 필수적인 사항</a:t>
            </a:r>
            <a:endParaRPr kumimoji="1" lang="ko-KR" altLang="en-US" sz="1600" b="0" i="0" u="none" strike="noStrike" kern="1200" cap="none" spc="0" normalizeH="0" baseline="0" noProof="0" dirty="0">
              <a:ln>
                <a:noFill/>
              </a:ln>
              <a:solidFill>
                <a:srgbClr val="163794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  <a:cs typeface="+mn-cs"/>
            </a:endParaRPr>
          </a:p>
          <a:p>
            <a:pPr marL="0" marR="0" lvl="0" indent="0" algn="just" defTabSz="914400" rtl="0" eaLnBrk="0" fontAlgn="base" latinLnBrk="1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ko-KR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  </a:t>
            </a:r>
            <a:r>
              <a:rPr kumimoji="1" lang="en-US" altLang="ko-KR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: </a:t>
            </a:r>
            <a:r>
              <a:rPr kumimoji="1" lang="ko-KR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방송 현상의 기준</a:t>
            </a:r>
            <a:r>
              <a:rPr kumimoji="1" lang="en-US" altLang="ko-KR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, </a:t>
            </a:r>
            <a:r>
              <a:rPr kumimoji="1" lang="ko-KR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사회나 국가의 수용자들을 보다 잘 파악</a:t>
            </a:r>
            <a:endParaRPr kumimoji="1" lang="en-US" altLang="ko-KR" sz="1600" b="0" i="0" u="none" strike="noStrike" kern="1200" cap="none" spc="0" normalizeH="0" baseline="0" noProof="0" dirty="0">
              <a:ln>
                <a:noFill/>
              </a:ln>
              <a:solidFill>
                <a:srgbClr val="163794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  <a:cs typeface="+mn-cs"/>
            </a:endParaRPr>
          </a:p>
          <a:p>
            <a:pPr marL="0" marR="0" lvl="0" indent="0" algn="just" defTabSz="914400" rtl="0" eaLnBrk="0" fontAlgn="base" latinLnBrk="1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ko-KR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  : </a:t>
            </a:r>
            <a:r>
              <a:rPr kumimoji="1" lang="ko-KR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국가간 비교는 프로그램의 유통과도 밀접한 관계</a:t>
            </a:r>
            <a:endParaRPr kumimoji="1" lang="en-US" altLang="ko-KR" sz="1600" b="0" i="0" u="none" strike="noStrike" kern="1200" cap="none" spc="0" normalizeH="0" baseline="0" noProof="0" dirty="0">
              <a:ln>
                <a:noFill/>
              </a:ln>
              <a:solidFill>
                <a:srgbClr val="163794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  <a:cs typeface="+mn-cs"/>
            </a:endParaRPr>
          </a:p>
          <a:p>
            <a:pPr marL="0" marR="0" lvl="0" indent="0" algn="just" defTabSz="914400" rtl="0" eaLnBrk="0" fontAlgn="base" latinLnBrk="1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ko-KR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  : </a:t>
            </a:r>
            <a:r>
              <a:rPr kumimoji="1" lang="ko-KR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사회간 국가간 방송 현상의 비교는 어떤 유형의 프로그램이 어떻게</a:t>
            </a:r>
            <a:r>
              <a:rPr kumimoji="1" lang="en-US" altLang="ko-KR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, </a:t>
            </a:r>
            <a:r>
              <a:rPr kumimoji="1" lang="ko-KR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어느 정도 편</a:t>
            </a:r>
            <a:endParaRPr kumimoji="1" lang="en-US" altLang="ko-KR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  <a:cs typeface="+mn-cs"/>
            </a:endParaRPr>
          </a:p>
          <a:p>
            <a:pPr marL="0" marR="0" lvl="0" indent="0" algn="just" defTabSz="914400" rtl="0" eaLnBrk="0" fontAlgn="base" latinLnBrk="1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ko-KR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   </a:t>
            </a:r>
            <a:r>
              <a:rPr kumimoji="1" lang="ko-KR" alt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성되어</a:t>
            </a:r>
            <a:r>
              <a:rPr kumimoji="1" lang="ko-KR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 있는지를 통해 살펴볼 수 있음</a:t>
            </a:r>
            <a:r>
              <a:rPr kumimoji="1" lang="en-US" altLang="ko-KR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 </a:t>
            </a:r>
            <a:endParaRPr kumimoji="1" lang="en-US" altLang="ko-KR" sz="1600" b="0" i="0" u="none" strike="noStrike" kern="1200" cap="none" spc="0" normalizeH="0" baseline="0" noProof="0" dirty="0">
              <a:ln>
                <a:noFill/>
              </a:ln>
              <a:solidFill>
                <a:srgbClr val="163794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  <a:cs typeface="+mn-cs"/>
            </a:endParaRPr>
          </a:p>
          <a:p>
            <a:pPr marL="0" marR="0" lvl="0" indent="0" algn="just" defTabSz="914400" rtl="0" eaLnBrk="0" fontAlgn="base" latinLnBrk="1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ko-KR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   ∴ </a:t>
            </a:r>
            <a:r>
              <a:rPr kumimoji="1" lang="ko-KR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유네스코에서 프로그램 분류 기준을 마련해 놓고 있음 </a:t>
            </a:r>
            <a:endParaRPr kumimoji="1" lang="en-US" altLang="ko-KR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  <a:cs typeface="+mn-cs"/>
            </a:endParaRPr>
          </a:p>
          <a:p>
            <a:pPr marL="0" marR="0" lvl="0" indent="0" algn="just" defTabSz="914400" rtl="0" eaLnBrk="0" fontAlgn="base" latinLnBrk="1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ko-KR" altLang="en-US" sz="1600" b="0" i="0" u="none" strike="noStrike" kern="1200" cap="none" spc="0" normalizeH="0" baseline="0" noProof="0" dirty="0">
              <a:ln>
                <a:noFill/>
              </a:ln>
              <a:solidFill>
                <a:srgbClr val="163794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  <a:cs typeface="+mn-cs"/>
            </a:endParaRPr>
          </a:p>
          <a:p>
            <a:pPr marL="0" marR="0" lvl="0" indent="0" algn="just" defTabSz="914400" rtl="0" eaLnBrk="0" fontAlgn="base" latinLnBrk="1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ko-KR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  </a:t>
            </a:r>
            <a:endParaRPr kumimoji="1" lang="ko-KR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163794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  <a:cs typeface="+mn-cs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1CBA6CCC-94E6-45A8-707D-4A5113C283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ko-KR" altLang="en-US" dirty="0"/>
              <a:t>기획안의 채택 가능성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35115EF6-CBC3-8140-3191-8054224CC10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ko-KR" altLang="en-US" b="0" i="0" dirty="0">
                <a:solidFill>
                  <a:srgbClr val="333333"/>
                </a:solidFill>
                <a:effectLst/>
                <a:latin typeface="나눔고딕" pitchFamily="2" charset="-127"/>
                <a:ea typeface="나눔고딕" pitchFamily="2" charset="-127"/>
              </a:rPr>
              <a:t>기획안은 길거나 복잡할 필요가 없다</a:t>
            </a:r>
            <a:r>
              <a:rPr lang="en-US" altLang="ko-KR" b="0" i="0" dirty="0">
                <a:solidFill>
                  <a:srgbClr val="333333"/>
                </a:solidFill>
                <a:effectLst/>
                <a:latin typeface="나눔고딕" pitchFamily="2" charset="-127"/>
                <a:ea typeface="나눔고딕" pitchFamily="2" charset="-127"/>
              </a:rPr>
              <a:t>. </a:t>
            </a:r>
            <a:r>
              <a:rPr lang="ko-KR" altLang="en-US" b="0" i="0" dirty="0">
                <a:solidFill>
                  <a:srgbClr val="333333"/>
                </a:solidFill>
                <a:effectLst/>
                <a:latin typeface="나눔고딕" pitchFamily="2" charset="-127"/>
                <a:ea typeface="나눔고딕" pitchFamily="2" charset="-127"/>
              </a:rPr>
              <a:t>화려하고 복잡한 기획안은 별 볼 일 없을 가능성이 높다</a:t>
            </a:r>
            <a:r>
              <a:rPr lang="en-US" altLang="ko-KR" b="0" i="0" dirty="0">
                <a:solidFill>
                  <a:srgbClr val="333333"/>
                </a:solidFill>
                <a:effectLst/>
                <a:latin typeface="나눔고딕" pitchFamily="2" charset="-127"/>
                <a:ea typeface="나눔고딕" pitchFamily="2" charset="-127"/>
              </a:rPr>
              <a:t>.</a:t>
            </a:r>
            <a:br>
              <a:rPr lang="ko-KR" altLang="en-US" dirty="0"/>
            </a:br>
            <a:br>
              <a:rPr lang="ko-KR" altLang="en-US" dirty="0"/>
            </a:br>
            <a:r>
              <a:rPr lang="ko-KR" altLang="en-US" b="0" i="0" dirty="0">
                <a:solidFill>
                  <a:srgbClr val="333333"/>
                </a:solidFill>
                <a:effectLst/>
                <a:latin typeface="나눔고딕" pitchFamily="2" charset="-127"/>
                <a:ea typeface="나눔고딕" pitchFamily="2" charset="-127"/>
              </a:rPr>
              <a:t>① 길지 않고 간결하지만 어떻게 성공할 수 있는지를 잘 설명하라</a:t>
            </a:r>
            <a:r>
              <a:rPr lang="en-US" altLang="ko-KR" b="0" i="0" dirty="0">
                <a:solidFill>
                  <a:srgbClr val="333333"/>
                </a:solidFill>
                <a:effectLst/>
                <a:latin typeface="나눔고딕" pitchFamily="2" charset="-127"/>
                <a:ea typeface="나눔고딕" pitchFamily="2" charset="-127"/>
              </a:rPr>
              <a:t>.</a:t>
            </a:r>
            <a:br>
              <a:rPr lang="ko-KR" altLang="en-US" dirty="0"/>
            </a:br>
            <a:r>
              <a:rPr lang="ko-KR" altLang="en-US" b="0" i="0" dirty="0">
                <a:solidFill>
                  <a:srgbClr val="333333"/>
                </a:solidFill>
                <a:effectLst/>
                <a:latin typeface="나눔고딕" pitchFamily="2" charset="-127"/>
                <a:ea typeface="나눔고딕" pitchFamily="2" charset="-127"/>
              </a:rPr>
              <a:t>② 비슷한 프로그램이 외국에서 성공한 케이스가 있으면 이를 설명하라</a:t>
            </a:r>
            <a:r>
              <a:rPr lang="en-US" altLang="ko-KR" b="0" i="0" dirty="0">
                <a:solidFill>
                  <a:srgbClr val="333333"/>
                </a:solidFill>
                <a:effectLst/>
                <a:latin typeface="나눔고딕" pitchFamily="2" charset="-127"/>
                <a:ea typeface="나눔고딕" pitchFamily="2" charset="-127"/>
              </a:rPr>
              <a:t>.</a:t>
            </a:r>
            <a:br>
              <a:rPr lang="ko-KR" altLang="en-US" dirty="0"/>
            </a:br>
            <a:r>
              <a:rPr lang="ko-KR" altLang="en-US" b="0" i="0" dirty="0">
                <a:solidFill>
                  <a:srgbClr val="333333"/>
                </a:solidFill>
                <a:effectLst/>
                <a:latin typeface="나눔고딕" pitchFamily="2" charset="-127"/>
                <a:ea typeface="나눔고딕" pitchFamily="2" charset="-127"/>
              </a:rPr>
              <a:t>③ 성공한 프로그램의 창조적 모방이면 성공할 가능성이 높다는 점을 설명하라</a:t>
            </a:r>
            <a:r>
              <a:rPr lang="en-US" altLang="ko-KR" b="0" i="0" dirty="0">
                <a:solidFill>
                  <a:srgbClr val="333333"/>
                </a:solidFill>
                <a:effectLst/>
                <a:latin typeface="나눔고딕" pitchFamily="2" charset="-127"/>
                <a:ea typeface="나눔고딕" pitchFamily="2" charset="-127"/>
              </a:rPr>
              <a:t>.</a:t>
            </a:r>
            <a:br>
              <a:rPr lang="ko-KR" altLang="en-US" dirty="0"/>
            </a:br>
            <a:r>
              <a:rPr lang="ko-KR" altLang="en-US" b="0" i="0" dirty="0">
                <a:solidFill>
                  <a:srgbClr val="333333"/>
                </a:solidFill>
                <a:effectLst/>
                <a:latin typeface="나눔고딕" pitchFamily="2" charset="-127"/>
                <a:ea typeface="나눔고딕" pitchFamily="2" charset="-127"/>
              </a:rPr>
              <a:t>④ 시놉시스나 한 회의 구성 요약을 길지 않고 재미있게 </a:t>
            </a:r>
            <a:r>
              <a:rPr lang="ko-KR" altLang="en-US" b="0" i="0" u="none" strike="noStrike">
                <a:solidFill>
                  <a:srgbClr val="0033AC"/>
                </a:solidFill>
                <a:effectLst/>
                <a:latin typeface="나눔고딕" pitchFamily="2" charset="-127"/>
                <a:ea typeface="나눔고딕" pitchFamily="2" charset="-127"/>
                <a:hlinkClick r:id="rId2"/>
              </a:rPr>
              <a:t>스토리텔링</a:t>
            </a:r>
            <a:r>
              <a:rPr lang="ko-KR" altLang="en-US" b="0" i="0">
                <a:solidFill>
                  <a:srgbClr val="333333"/>
                </a:solidFill>
                <a:effectLst/>
                <a:latin typeface="나눔고딕" pitchFamily="2" charset="-127"/>
                <a:ea typeface="나눔고딕" pitchFamily="2" charset="-127"/>
              </a:rPr>
              <a:t>하라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7346709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>
            <a:extLst>
              <a:ext uri="{FF2B5EF4-FFF2-40B4-BE49-F238E27FC236}">
                <a16:creationId xmlns:a16="http://schemas.microsoft.com/office/drawing/2014/main" id="{8BFB07E7-4952-B3AA-858B-CA5A2664FD0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solidFill>
            <a:srgbClr val="A0FEF5"/>
          </a:solidFill>
          <a:ln w="2857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/>
            <a:r>
              <a:rPr lang="ko-KR" altLang="en-US" dirty="0"/>
              <a:t>방송 콘텐츠의 기획</a:t>
            </a:r>
          </a:p>
        </p:txBody>
      </p:sp>
      <p:sp>
        <p:nvSpPr>
          <p:cNvPr id="7171" name="Rectangle 3">
            <a:extLst>
              <a:ext uri="{FF2B5EF4-FFF2-40B4-BE49-F238E27FC236}">
                <a16:creationId xmlns:a16="http://schemas.microsoft.com/office/drawing/2014/main" id="{4924E7D2-F656-1E54-346C-95F7BC5744E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solidFill>
            <a:srgbClr val="FAFCA2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marL="514350" indent="-514350" eaLnBrk="1" hangingPunct="1">
              <a:buAutoNum type="arabicPeriod"/>
            </a:pPr>
            <a:r>
              <a:rPr lang="ko-KR" altLang="en-US" dirty="0"/>
              <a:t>기획과 계획</a:t>
            </a:r>
            <a:endParaRPr lang="en-US" altLang="ko-KR" dirty="0"/>
          </a:p>
          <a:p>
            <a:pPr marL="0" indent="0" eaLnBrk="1" hangingPunct="1">
              <a:buNone/>
            </a:pPr>
            <a:r>
              <a:rPr lang="en-US" altLang="ko-KR" dirty="0"/>
              <a:t>1) </a:t>
            </a:r>
            <a:r>
              <a:rPr lang="ko-KR" altLang="en-US" dirty="0"/>
              <a:t>기획</a:t>
            </a:r>
            <a:endParaRPr lang="en-US" altLang="ko-KR" dirty="0"/>
          </a:p>
          <a:p>
            <a:pPr marL="0" indent="0" eaLnBrk="1" hangingPunct="1">
              <a:buNone/>
            </a:pPr>
            <a:r>
              <a:rPr lang="ko-KR" altLang="en-US" sz="2800" dirty="0">
                <a:solidFill>
                  <a:srgbClr val="FF00FF"/>
                </a:solidFill>
              </a:rPr>
              <a:t>기획은 어떤 목표를 달성하기 위해 설정하는</a:t>
            </a:r>
            <a:endParaRPr lang="en-US" altLang="ko-KR" sz="2800" dirty="0">
              <a:solidFill>
                <a:srgbClr val="FF00FF"/>
              </a:solidFill>
            </a:endParaRPr>
          </a:p>
          <a:p>
            <a:pPr marL="0" indent="0" eaLnBrk="1" hangingPunct="1">
              <a:buNone/>
            </a:pPr>
            <a:r>
              <a:rPr lang="ko-KR" altLang="en-US" sz="2800" dirty="0">
                <a:solidFill>
                  <a:srgbClr val="FF00FF"/>
                </a:solidFill>
              </a:rPr>
              <a:t>큰 계획</a:t>
            </a:r>
            <a:r>
              <a:rPr lang="en-US" altLang="ko-KR" sz="2800" dirty="0">
                <a:solidFill>
                  <a:srgbClr val="FF00FF"/>
                </a:solidFill>
              </a:rPr>
              <a:t>!</a:t>
            </a:r>
          </a:p>
          <a:p>
            <a:pPr marL="0" indent="0" eaLnBrk="1" hangingPunct="1">
              <a:buNone/>
            </a:pPr>
            <a:r>
              <a:rPr lang="ko-KR" altLang="en-US" sz="2800" dirty="0">
                <a:solidFill>
                  <a:srgbClr val="FF00FF"/>
                </a:solidFill>
              </a:rPr>
              <a:t>기획은 주어진 시간과 예산</a:t>
            </a:r>
            <a:r>
              <a:rPr lang="en-US" altLang="ko-KR" sz="2800" dirty="0">
                <a:solidFill>
                  <a:srgbClr val="FF00FF"/>
                </a:solidFill>
              </a:rPr>
              <a:t>, </a:t>
            </a:r>
            <a:r>
              <a:rPr lang="ko-KR" altLang="en-US" sz="2800" dirty="0">
                <a:solidFill>
                  <a:srgbClr val="FF00FF"/>
                </a:solidFill>
              </a:rPr>
              <a:t>인력을 기반으로 설정된 목표를 실현하기 위해서 일련의 수행과정을 설정하고 어떤 결과가 도출될지 예측하는 작업</a:t>
            </a:r>
            <a:r>
              <a:rPr lang="en-US" altLang="ko-KR" sz="2800" dirty="0">
                <a:solidFill>
                  <a:srgbClr val="FF00FF"/>
                </a:solidFill>
              </a:rPr>
              <a:t>.</a:t>
            </a:r>
          </a:p>
          <a:p>
            <a:pPr marL="0" indent="0" eaLnBrk="1" hangingPunct="1">
              <a:buNone/>
            </a:pPr>
            <a:r>
              <a:rPr lang="ko-KR" altLang="en-US" sz="2800" dirty="0">
                <a:solidFill>
                  <a:srgbClr val="FF00FF"/>
                </a:solidFill>
              </a:rPr>
              <a:t>목표를 최대한 달성하기 위해 다양한 아이디어를 기획서의 형태로 만드는 과정</a:t>
            </a:r>
            <a:r>
              <a:rPr lang="en-US" altLang="ko-KR" sz="2800" dirty="0">
                <a:solidFill>
                  <a:srgbClr val="FF00FF"/>
                </a:solidFill>
              </a:rPr>
              <a:t>!</a:t>
            </a:r>
            <a:endParaRPr lang="ko-KR" altLang="en-US" sz="2800" dirty="0">
              <a:solidFill>
                <a:srgbClr val="FF00FF"/>
              </a:solidFill>
            </a:endParaRPr>
          </a:p>
          <a:p>
            <a:pPr algn="ctr" eaLnBrk="1" hangingPunct="1">
              <a:buFontTx/>
              <a:buNone/>
            </a:pPr>
            <a:endParaRPr lang="en-US" altLang="ko-KR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>
            <a:extLst>
              <a:ext uri="{FF2B5EF4-FFF2-40B4-BE49-F238E27FC236}">
                <a16:creationId xmlns:a16="http://schemas.microsoft.com/office/drawing/2014/main" id="{8BFB07E7-4952-B3AA-858B-CA5A2664FD0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solidFill>
            <a:srgbClr val="A0FEF5"/>
          </a:solidFill>
          <a:ln w="2857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/>
            <a:r>
              <a:rPr lang="ko-KR" altLang="en-US" dirty="0"/>
              <a:t>방송 콘텐츠의 기획</a:t>
            </a:r>
          </a:p>
        </p:txBody>
      </p:sp>
      <p:sp>
        <p:nvSpPr>
          <p:cNvPr id="7171" name="Rectangle 3">
            <a:extLst>
              <a:ext uri="{FF2B5EF4-FFF2-40B4-BE49-F238E27FC236}">
                <a16:creationId xmlns:a16="http://schemas.microsoft.com/office/drawing/2014/main" id="{4924E7D2-F656-1E54-346C-95F7BC5744E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solidFill>
            <a:srgbClr val="FAFCA2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marL="514350" indent="-514350" eaLnBrk="1" hangingPunct="1">
              <a:buAutoNum type="arabicPeriod"/>
            </a:pPr>
            <a:r>
              <a:rPr lang="ko-KR" altLang="en-US" dirty="0"/>
              <a:t>기획과 계획</a:t>
            </a:r>
            <a:endParaRPr lang="en-US" altLang="ko-KR" dirty="0"/>
          </a:p>
          <a:p>
            <a:pPr marL="0" indent="0" eaLnBrk="1" hangingPunct="1">
              <a:buNone/>
            </a:pPr>
            <a:r>
              <a:rPr lang="en-US" altLang="ko-KR" dirty="0"/>
              <a:t>2) </a:t>
            </a:r>
            <a:r>
              <a:rPr lang="ko-KR" altLang="en-US" dirty="0"/>
              <a:t>계획</a:t>
            </a:r>
            <a:endParaRPr lang="en-US" altLang="ko-KR" dirty="0"/>
          </a:p>
          <a:p>
            <a:pPr marL="0" indent="0" eaLnBrk="1" hangingPunct="1">
              <a:buNone/>
            </a:pPr>
            <a:r>
              <a:rPr lang="ko-KR" altLang="en-US" sz="2800" dirty="0">
                <a:solidFill>
                  <a:srgbClr val="FF00FF"/>
                </a:solidFill>
              </a:rPr>
              <a:t>계획은 기획의 하부개념으로 이해될 수 있는데</a:t>
            </a:r>
            <a:r>
              <a:rPr lang="en-US" altLang="ko-KR" sz="2800" dirty="0">
                <a:solidFill>
                  <a:srgbClr val="FF00FF"/>
                </a:solidFill>
              </a:rPr>
              <a:t>, </a:t>
            </a:r>
            <a:r>
              <a:rPr lang="ko-KR" altLang="en-US" sz="2800" dirty="0">
                <a:solidFill>
                  <a:srgbClr val="FF00FF"/>
                </a:solidFill>
              </a:rPr>
              <a:t>기획단계에서 검토된 다양한 내용을 바탕으로 구체적인 목표 달성 방법을 설정하는 것</a:t>
            </a:r>
            <a:r>
              <a:rPr lang="en-US" altLang="ko-KR" sz="2800" dirty="0">
                <a:solidFill>
                  <a:srgbClr val="FF00FF"/>
                </a:solidFill>
              </a:rPr>
              <a:t>.</a:t>
            </a:r>
          </a:p>
          <a:p>
            <a:pPr marL="0" indent="0" eaLnBrk="1" hangingPunct="1">
              <a:buNone/>
            </a:pPr>
            <a:r>
              <a:rPr lang="ko-KR" altLang="en-US" sz="2800" dirty="0">
                <a:solidFill>
                  <a:srgbClr val="FF00FF"/>
                </a:solidFill>
              </a:rPr>
              <a:t>계획은 기획에서 나타난 다양한 아이디어를 구체적으로 실천하기 위한 목표실현방법</a:t>
            </a:r>
            <a:r>
              <a:rPr lang="en-US" altLang="ko-KR" sz="2800" dirty="0">
                <a:solidFill>
                  <a:srgbClr val="FF00FF"/>
                </a:solidFill>
              </a:rPr>
              <a:t>.</a:t>
            </a:r>
            <a:endParaRPr lang="ko-KR" altLang="en-US" sz="2800" dirty="0">
              <a:solidFill>
                <a:srgbClr val="FF00FF"/>
              </a:solidFill>
            </a:endParaRPr>
          </a:p>
          <a:p>
            <a:pPr algn="ctr" eaLnBrk="1" hangingPunct="1">
              <a:buFontTx/>
              <a:buNone/>
            </a:pPr>
            <a:endParaRPr lang="en-US" altLang="ko-KR" dirty="0"/>
          </a:p>
        </p:txBody>
      </p:sp>
    </p:spTree>
    <p:extLst>
      <p:ext uri="{BB962C8B-B14F-4D97-AF65-F5344CB8AC3E}">
        <p14:creationId xmlns:p14="http://schemas.microsoft.com/office/powerpoint/2010/main" val="139792645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>
            <a:extLst>
              <a:ext uri="{FF2B5EF4-FFF2-40B4-BE49-F238E27FC236}">
                <a16:creationId xmlns:a16="http://schemas.microsoft.com/office/drawing/2014/main" id="{8BFB07E7-4952-B3AA-858B-CA5A2664FD0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solidFill>
            <a:srgbClr val="A0FEF5"/>
          </a:solidFill>
          <a:ln w="2857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/>
            <a:r>
              <a:rPr lang="ko-KR" altLang="en-US" dirty="0"/>
              <a:t>방송 콘텐츠의 기획</a:t>
            </a:r>
          </a:p>
        </p:txBody>
      </p:sp>
      <p:sp>
        <p:nvSpPr>
          <p:cNvPr id="7171" name="Rectangle 3">
            <a:extLst>
              <a:ext uri="{FF2B5EF4-FFF2-40B4-BE49-F238E27FC236}">
                <a16:creationId xmlns:a16="http://schemas.microsoft.com/office/drawing/2014/main" id="{4924E7D2-F656-1E54-346C-95F7BC5744E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229600" cy="4853136"/>
          </a:xfrm>
          <a:solidFill>
            <a:srgbClr val="FAFCA2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marL="0" indent="0" eaLnBrk="1" hangingPunct="1">
              <a:buNone/>
            </a:pPr>
            <a:r>
              <a:rPr lang="en-US" altLang="ko-KR" dirty="0"/>
              <a:t>2.</a:t>
            </a:r>
            <a:r>
              <a:rPr lang="ko-KR" altLang="en-US" dirty="0"/>
              <a:t>방송 콘텐츠 기획</a:t>
            </a:r>
            <a:endParaRPr lang="en-US" altLang="ko-KR" dirty="0"/>
          </a:p>
          <a:p>
            <a:pPr marL="0" indent="0" eaLnBrk="1" hangingPunct="1">
              <a:buNone/>
            </a:pPr>
            <a:r>
              <a:rPr lang="en-US" altLang="ko-KR" sz="2800" dirty="0">
                <a:solidFill>
                  <a:srgbClr val="FF00FF"/>
                </a:solidFill>
              </a:rPr>
              <a:t>‘</a:t>
            </a:r>
            <a:r>
              <a:rPr lang="ko-KR" altLang="en-US" sz="2800" dirty="0">
                <a:solidFill>
                  <a:srgbClr val="FF00FF"/>
                </a:solidFill>
              </a:rPr>
              <a:t>무슨 내용을 어떻게 방송해서 어떤 효과를 거둘 것인가</a:t>
            </a:r>
            <a:r>
              <a:rPr lang="en-US" altLang="ko-KR" sz="2800" dirty="0">
                <a:solidFill>
                  <a:srgbClr val="FF00FF"/>
                </a:solidFill>
              </a:rPr>
              <a:t>?’</a:t>
            </a:r>
            <a:r>
              <a:rPr lang="ko-KR" altLang="en-US" sz="2800" dirty="0">
                <a:solidFill>
                  <a:srgbClr val="FF00FF"/>
                </a:solidFill>
              </a:rPr>
              <a:t>를 생각하고 계획하는 작업</a:t>
            </a:r>
            <a:r>
              <a:rPr lang="en-US" altLang="ko-KR" sz="2800" dirty="0">
                <a:solidFill>
                  <a:srgbClr val="FF00FF"/>
                </a:solidFill>
              </a:rPr>
              <a:t>.</a:t>
            </a:r>
          </a:p>
          <a:p>
            <a:pPr marL="0" indent="0" eaLnBrk="1" hangingPunct="1">
              <a:buNone/>
            </a:pPr>
            <a:r>
              <a:rPr lang="en-US" altLang="ko-KR" sz="2800" dirty="0">
                <a:solidFill>
                  <a:srgbClr val="FF00FF"/>
                </a:solidFill>
              </a:rPr>
              <a:t>   *</a:t>
            </a:r>
            <a:r>
              <a:rPr lang="ko-KR" altLang="en-US" sz="2800" dirty="0">
                <a:solidFill>
                  <a:srgbClr val="FF00FF"/>
                </a:solidFill>
              </a:rPr>
              <a:t>내용 </a:t>
            </a:r>
            <a:r>
              <a:rPr lang="en-US" altLang="ko-KR" sz="2800" dirty="0">
                <a:solidFill>
                  <a:srgbClr val="FF00FF"/>
                </a:solidFill>
              </a:rPr>
              <a:t>= </a:t>
            </a:r>
            <a:r>
              <a:rPr lang="ko-KR" altLang="en-US" sz="2800" dirty="0">
                <a:solidFill>
                  <a:srgbClr val="FF00FF"/>
                </a:solidFill>
              </a:rPr>
              <a:t>방송할 </a:t>
            </a:r>
            <a:r>
              <a:rPr lang="en-US" altLang="ko-KR" sz="2800" dirty="0">
                <a:solidFill>
                  <a:srgbClr val="FF00FF"/>
                </a:solidFill>
              </a:rPr>
              <a:t>‘</a:t>
            </a:r>
            <a:r>
              <a:rPr lang="ko-KR" altLang="en-US" sz="2800" dirty="0">
                <a:solidFill>
                  <a:srgbClr val="FF00FF"/>
                </a:solidFill>
              </a:rPr>
              <a:t>아이템</a:t>
            </a:r>
            <a:r>
              <a:rPr lang="en-US" altLang="ko-KR" sz="2800" dirty="0">
                <a:solidFill>
                  <a:srgbClr val="FF00FF"/>
                </a:solidFill>
              </a:rPr>
              <a:t>’</a:t>
            </a:r>
          </a:p>
          <a:p>
            <a:pPr marL="0" indent="0" eaLnBrk="1" hangingPunct="1">
              <a:buNone/>
            </a:pPr>
            <a:r>
              <a:rPr lang="en-US" altLang="ko-KR" sz="2800" dirty="0">
                <a:solidFill>
                  <a:srgbClr val="FF00FF"/>
                </a:solidFill>
              </a:rPr>
              <a:t>    --- </a:t>
            </a:r>
            <a:r>
              <a:rPr lang="ko-KR" altLang="en-US" sz="2800" dirty="0">
                <a:solidFill>
                  <a:srgbClr val="FF00FF"/>
                </a:solidFill>
              </a:rPr>
              <a:t>어떤 방송 소재를 선택해서 시청자들에게</a:t>
            </a:r>
            <a:endParaRPr lang="en-US" altLang="ko-KR" sz="2800" dirty="0">
              <a:solidFill>
                <a:srgbClr val="FF00FF"/>
              </a:solidFill>
            </a:endParaRPr>
          </a:p>
          <a:p>
            <a:pPr marL="0" indent="0" eaLnBrk="1" hangingPunct="1">
              <a:buNone/>
            </a:pPr>
            <a:r>
              <a:rPr lang="en-US" altLang="ko-KR" sz="2800" dirty="0">
                <a:solidFill>
                  <a:srgbClr val="FF00FF"/>
                </a:solidFill>
              </a:rPr>
              <a:t>       </a:t>
            </a:r>
            <a:r>
              <a:rPr lang="ko-KR" altLang="en-US" sz="2800" dirty="0" err="1">
                <a:solidFill>
                  <a:srgbClr val="FF00FF"/>
                </a:solidFill>
              </a:rPr>
              <a:t>소구</a:t>
            </a:r>
            <a:r>
              <a:rPr lang="ko-KR" altLang="en-US" sz="2800" dirty="0">
                <a:solidFill>
                  <a:srgbClr val="FF00FF"/>
                </a:solidFill>
              </a:rPr>
              <a:t> 할 것인가를 결정해야 한다</a:t>
            </a:r>
            <a:r>
              <a:rPr lang="en-US" altLang="ko-KR" sz="2800" dirty="0">
                <a:solidFill>
                  <a:srgbClr val="FF00FF"/>
                </a:solidFill>
              </a:rPr>
              <a:t>.</a:t>
            </a:r>
          </a:p>
          <a:p>
            <a:pPr marL="0" indent="0" eaLnBrk="1" hangingPunct="1">
              <a:buNone/>
            </a:pPr>
            <a:r>
              <a:rPr lang="ko-KR" altLang="en-US" sz="2800" dirty="0">
                <a:solidFill>
                  <a:srgbClr val="FF00FF"/>
                </a:solidFill>
              </a:rPr>
              <a:t>예산과 인력에 대한 구체적인 계획도 포함</a:t>
            </a:r>
            <a:r>
              <a:rPr lang="en-US" altLang="ko-KR" sz="2800" dirty="0">
                <a:solidFill>
                  <a:srgbClr val="FF00FF"/>
                </a:solidFill>
              </a:rPr>
              <a:t>.</a:t>
            </a:r>
          </a:p>
          <a:p>
            <a:pPr marL="0" indent="0" eaLnBrk="1" hangingPunct="1">
              <a:buNone/>
            </a:pPr>
            <a:r>
              <a:rPr lang="en-US" altLang="ko-KR" sz="2800" dirty="0">
                <a:solidFill>
                  <a:srgbClr val="FF00FF"/>
                </a:solidFill>
              </a:rPr>
              <a:t> *</a:t>
            </a:r>
            <a:r>
              <a:rPr lang="ko-KR" altLang="en-US" sz="2800" dirty="0">
                <a:solidFill>
                  <a:srgbClr val="FF00FF"/>
                </a:solidFill>
              </a:rPr>
              <a:t>방송의 완성도는 예산정도에 정비례한다</a:t>
            </a:r>
            <a:r>
              <a:rPr lang="en-US" altLang="ko-KR" sz="2800" dirty="0">
                <a:solidFill>
                  <a:srgbClr val="FF00FF"/>
                </a:solidFill>
              </a:rPr>
              <a:t>.</a:t>
            </a:r>
            <a:endParaRPr lang="ko-KR" altLang="en-US" sz="2800" dirty="0">
              <a:solidFill>
                <a:srgbClr val="FF00FF"/>
              </a:solidFill>
            </a:endParaRPr>
          </a:p>
          <a:p>
            <a:pPr algn="ctr" eaLnBrk="1" hangingPunct="1">
              <a:buFontTx/>
              <a:buNone/>
            </a:pPr>
            <a:endParaRPr lang="en-US" altLang="ko-KR" dirty="0"/>
          </a:p>
        </p:txBody>
      </p:sp>
    </p:spTree>
    <p:extLst>
      <p:ext uri="{BB962C8B-B14F-4D97-AF65-F5344CB8AC3E}">
        <p14:creationId xmlns:p14="http://schemas.microsoft.com/office/powerpoint/2010/main" val="185408639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>
            <a:extLst>
              <a:ext uri="{FF2B5EF4-FFF2-40B4-BE49-F238E27FC236}">
                <a16:creationId xmlns:a16="http://schemas.microsoft.com/office/drawing/2014/main" id="{8BFB07E7-4952-B3AA-858B-CA5A2664FD0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solidFill>
            <a:srgbClr val="A0FEF5"/>
          </a:solidFill>
          <a:ln w="2857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/>
            <a:r>
              <a:rPr lang="ko-KR" altLang="en-US" dirty="0"/>
              <a:t>방송 콘텐츠의 기획</a:t>
            </a:r>
          </a:p>
        </p:txBody>
      </p:sp>
      <p:sp>
        <p:nvSpPr>
          <p:cNvPr id="7171" name="Rectangle 3">
            <a:extLst>
              <a:ext uri="{FF2B5EF4-FFF2-40B4-BE49-F238E27FC236}">
                <a16:creationId xmlns:a16="http://schemas.microsoft.com/office/drawing/2014/main" id="{4924E7D2-F656-1E54-346C-95F7BC5744E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229600" cy="4853136"/>
          </a:xfrm>
          <a:solidFill>
            <a:srgbClr val="FAFCA2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marL="0" indent="0" eaLnBrk="1" hangingPunct="1">
              <a:buNone/>
            </a:pPr>
            <a:r>
              <a:rPr lang="en-US" altLang="ko-KR" dirty="0"/>
              <a:t>2.</a:t>
            </a:r>
            <a:r>
              <a:rPr lang="ko-KR" altLang="en-US" dirty="0"/>
              <a:t>방송 콘텐츠 기획</a:t>
            </a:r>
            <a:endParaRPr lang="en-US" altLang="ko-KR" dirty="0"/>
          </a:p>
          <a:p>
            <a:pPr eaLnBrk="1" hangingPunct="1">
              <a:buFontTx/>
              <a:buNone/>
            </a:pPr>
            <a:r>
              <a:rPr lang="ko-KR" altLang="en-US" dirty="0"/>
              <a:t>방송 콘텐츠의 기획이란 아이템의 선정</a:t>
            </a:r>
            <a:r>
              <a:rPr lang="en-US" altLang="ko-KR" dirty="0"/>
              <a:t>, </a:t>
            </a:r>
          </a:p>
          <a:p>
            <a:pPr eaLnBrk="1" hangingPunct="1">
              <a:buFontTx/>
              <a:buNone/>
            </a:pPr>
            <a:r>
              <a:rPr lang="ko-KR" altLang="en-US" dirty="0"/>
              <a:t>표현방식의 결정</a:t>
            </a:r>
            <a:r>
              <a:rPr lang="en-US" altLang="ko-KR" dirty="0"/>
              <a:t>, </a:t>
            </a:r>
            <a:r>
              <a:rPr lang="ko-KR" altLang="en-US" dirty="0"/>
              <a:t>결과에 대한 예측 등에 </a:t>
            </a:r>
            <a:endParaRPr lang="en-US" altLang="ko-KR" dirty="0"/>
          </a:p>
          <a:p>
            <a:pPr eaLnBrk="1" hangingPunct="1">
              <a:buFontTx/>
              <a:buNone/>
            </a:pPr>
            <a:r>
              <a:rPr lang="ko-KR" altLang="en-US" dirty="0"/>
              <a:t>대한 일련의 계획 과정이며 여기에는</a:t>
            </a:r>
            <a:endParaRPr lang="en-US" altLang="ko-KR" dirty="0"/>
          </a:p>
          <a:p>
            <a:pPr eaLnBrk="1" hangingPunct="1">
              <a:buFontTx/>
              <a:buNone/>
            </a:pPr>
            <a:r>
              <a:rPr lang="ko-KR" altLang="en-US" dirty="0"/>
              <a:t>구체적인 예산선정과 인력투입</a:t>
            </a:r>
            <a:r>
              <a:rPr lang="en-US" altLang="ko-KR" dirty="0"/>
              <a:t>, </a:t>
            </a:r>
            <a:r>
              <a:rPr lang="ko-KR" altLang="en-US" dirty="0"/>
              <a:t>제작일정</a:t>
            </a:r>
            <a:endParaRPr lang="en-US" altLang="ko-KR" dirty="0"/>
          </a:p>
          <a:p>
            <a:pPr eaLnBrk="1" hangingPunct="1">
              <a:buFontTx/>
              <a:buNone/>
            </a:pPr>
            <a:r>
              <a:rPr lang="ko-KR" altLang="en-US" dirty="0"/>
              <a:t>등에 대한 계획도 포함된다</a:t>
            </a:r>
            <a:r>
              <a:rPr lang="en-US" altLang="ko-KR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55563343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>
            <a:extLst>
              <a:ext uri="{FF2B5EF4-FFF2-40B4-BE49-F238E27FC236}">
                <a16:creationId xmlns:a16="http://schemas.microsoft.com/office/drawing/2014/main" id="{8BFB07E7-4952-B3AA-858B-CA5A2664FD0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solidFill>
            <a:srgbClr val="A0FEF5"/>
          </a:solidFill>
          <a:ln w="2857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/>
            <a:r>
              <a:rPr lang="ko-KR" altLang="en-US" dirty="0"/>
              <a:t>방송 콘텐츠의 기획</a:t>
            </a:r>
          </a:p>
        </p:txBody>
      </p:sp>
      <p:sp>
        <p:nvSpPr>
          <p:cNvPr id="7171" name="Rectangle 3">
            <a:extLst>
              <a:ext uri="{FF2B5EF4-FFF2-40B4-BE49-F238E27FC236}">
                <a16:creationId xmlns:a16="http://schemas.microsoft.com/office/drawing/2014/main" id="{4924E7D2-F656-1E54-346C-95F7BC5744E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229600" cy="4853136"/>
          </a:xfrm>
          <a:solidFill>
            <a:srgbClr val="FAFCA2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marL="0" indent="0" eaLnBrk="1" hangingPunct="1">
              <a:buNone/>
            </a:pPr>
            <a:r>
              <a:rPr lang="en-US" altLang="ko-KR" dirty="0"/>
              <a:t>3.</a:t>
            </a:r>
            <a:r>
              <a:rPr lang="ko-KR" altLang="en-US" dirty="0"/>
              <a:t>기획의 맥</a:t>
            </a:r>
            <a:endParaRPr lang="en-US" altLang="ko-KR" dirty="0"/>
          </a:p>
          <a:p>
            <a:pPr eaLnBrk="1" hangingPunct="1">
              <a:buFontTx/>
              <a:buNone/>
            </a:pPr>
            <a:r>
              <a:rPr lang="en-US" altLang="ko-KR" dirty="0"/>
              <a:t>#</a:t>
            </a:r>
            <a:r>
              <a:rPr lang="ko-KR" altLang="en-US" dirty="0"/>
              <a:t>방송 콘텐츠의 성공여부는 기획에서 </a:t>
            </a:r>
            <a:r>
              <a:rPr lang="en-US" altLang="ko-KR" dirty="0"/>
              <a:t>80%</a:t>
            </a:r>
          </a:p>
          <a:p>
            <a:pPr eaLnBrk="1" hangingPunct="1">
              <a:buFontTx/>
              <a:buNone/>
            </a:pPr>
            <a:r>
              <a:rPr lang="ko-KR" altLang="en-US" dirty="0"/>
              <a:t>에서 </a:t>
            </a:r>
            <a:r>
              <a:rPr lang="en-US" altLang="ko-KR" dirty="0"/>
              <a:t>90% </a:t>
            </a:r>
            <a:r>
              <a:rPr lang="ko-KR" altLang="en-US" dirty="0"/>
              <a:t>정도 결정된다</a:t>
            </a:r>
            <a:r>
              <a:rPr lang="en-US" altLang="ko-KR" dirty="0"/>
              <a:t>.</a:t>
            </a:r>
          </a:p>
          <a:p>
            <a:pPr eaLnBrk="1" hangingPunct="1">
              <a:buFontTx/>
              <a:buNone/>
            </a:pPr>
            <a:r>
              <a:rPr lang="ko-KR" altLang="en-US" dirty="0"/>
              <a:t>그만큼 콘텐츠 기획이 콘텐츠 제작과정</a:t>
            </a:r>
            <a:endParaRPr lang="en-US" altLang="ko-KR" dirty="0"/>
          </a:p>
          <a:p>
            <a:pPr eaLnBrk="1" hangingPunct="1">
              <a:buFontTx/>
              <a:buNone/>
            </a:pPr>
            <a:r>
              <a:rPr lang="ko-KR" altLang="en-US" dirty="0"/>
              <a:t>전체에서 중요하다</a:t>
            </a:r>
            <a:r>
              <a:rPr lang="en-US" altLang="ko-KR" dirty="0"/>
              <a:t>.</a:t>
            </a:r>
          </a:p>
          <a:p>
            <a:pPr eaLnBrk="1" hangingPunct="1">
              <a:buFontTx/>
              <a:buNone/>
            </a:pPr>
            <a:endParaRPr lang="en-US" altLang="ko-KR" dirty="0"/>
          </a:p>
          <a:p>
            <a:pPr eaLnBrk="1" hangingPunct="1">
              <a:buFontTx/>
              <a:buNone/>
            </a:pPr>
            <a:r>
              <a:rPr lang="en-US" altLang="ko-KR" dirty="0"/>
              <a:t>#</a:t>
            </a:r>
            <a:r>
              <a:rPr lang="ko-KR" altLang="en-US" dirty="0"/>
              <a:t>브레인스토밍으로 머리를 쥐어 </a:t>
            </a:r>
            <a:r>
              <a:rPr lang="ko-KR" altLang="en-US" dirty="0" err="1"/>
              <a:t>짜내기도</a:t>
            </a:r>
            <a:endParaRPr lang="en-US" altLang="ko-KR" dirty="0"/>
          </a:p>
        </p:txBody>
      </p:sp>
    </p:spTree>
    <p:extLst>
      <p:ext uri="{BB962C8B-B14F-4D97-AF65-F5344CB8AC3E}">
        <p14:creationId xmlns:p14="http://schemas.microsoft.com/office/powerpoint/2010/main" val="230810089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>
            <a:extLst>
              <a:ext uri="{FF2B5EF4-FFF2-40B4-BE49-F238E27FC236}">
                <a16:creationId xmlns:a16="http://schemas.microsoft.com/office/drawing/2014/main" id="{8BFB07E7-4952-B3AA-858B-CA5A2664FD0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solidFill>
            <a:srgbClr val="A0FEF5"/>
          </a:solidFill>
          <a:ln w="2857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/>
            <a:r>
              <a:rPr lang="ko-KR" altLang="en-US" dirty="0"/>
              <a:t>방송 콘텐츠의 기획</a:t>
            </a:r>
          </a:p>
        </p:txBody>
      </p:sp>
      <p:sp>
        <p:nvSpPr>
          <p:cNvPr id="7171" name="Rectangle 3">
            <a:extLst>
              <a:ext uri="{FF2B5EF4-FFF2-40B4-BE49-F238E27FC236}">
                <a16:creationId xmlns:a16="http://schemas.microsoft.com/office/drawing/2014/main" id="{4924E7D2-F656-1E54-346C-95F7BC5744E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229600" cy="4853136"/>
          </a:xfrm>
          <a:solidFill>
            <a:srgbClr val="FAFCA2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marL="0" indent="0" eaLnBrk="1" hangingPunct="1">
              <a:buNone/>
            </a:pPr>
            <a:r>
              <a:rPr lang="en-US" altLang="ko-KR" dirty="0"/>
              <a:t>3.</a:t>
            </a:r>
            <a:r>
              <a:rPr lang="ko-KR" altLang="en-US" dirty="0"/>
              <a:t>기획의 맥</a:t>
            </a:r>
            <a:endParaRPr lang="en-US" altLang="ko-KR" dirty="0"/>
          </a:p>
          <a:p>
            <a:pPr eaLnBrk="1" hangingPunct="1">
              <a:buFontTx/>
              <a:buNone/>
            </a:pPr>
            <a:r>
              <a:rPr lang="en-US" altLang="ko-KR" dirty="0"/>
              <a:t>#</a:t>
            </a:r>
            <a:r>
              <a:rPr lang="ko-KR" altLang="en-US" dirty="0"/>
              <a:t>성공적인 콘텐츠 기획을 위한 </a:t>
            </a:r>
            <a:r>
              <a:rPr lang="en-US" altLang="ko-KR" dirty="0"/>
              <a:t>‘</a:t>
            </a:r>
            <a:r>
              <a:rPr lang="ko-KR" altLang="en-US" dirty="0"/>
              <a:t>핵심전략</a:t>
            </a:r>
            <a:r>
              <a:rPr lang="en-US" altLang="ko-KR" dirty="0"/>
              <a:t>‘</a:t>
            </a:r>
          </a:p>
          <a:p>
            <a:pPr eaLnBrk="1" hangingPunct="1">
              <a:buFontTx/>
              <a:buNone/>
            </a:pPr>
            <a:r>
              <a:rPr lang="en-US" altLang="ko-KR" dirty="0"/>
              <a:t>= ‘</a:t>
            </a:r>
            <a:r>
              <a:rPr lang="ko-KR" altLang="en-US" dirty="0"/>
              <a:t>새로움</a:t>
            </a:r>
            <a:r>
              <a:rPr lang="en-US" altLang="ko-KR" dirty="0"/>
              <a:t>’</a:t>
            </a:r>
            <a:r>
              <a:rPr lang="ko-KR" altLang="en-US" dirty="0"/>
              <a:t>을 찾는 것</a:t>
            </a:r>
            <a:r>
              <a:rPr lang="en-US" altLang="ko-KR" dirty="0"/>
              <a:t>.</a:t>
            </a:r>
          </a:p>
          <a:p>
            <a:pPr eaLnBrk="1" hangingPunct="1">
              <a:buFontTx/>
              <a:buNone/>
            </a:pPr>
            <a:r>
              <a:rPr lang="en-US" altLang="ko-KR" dirty="0"/>
              <a:t>1)</a:t>
            </a:r>
            <a:r>
              <a:rPr lang="ko-KR" altLang="en-US" dirty="0"/>
              <a:t>듣지도 보지도 못한 것</a:t>
            </a:r>
            <a:r>
              <a:rPr lang="en-US" altLang="ko-KR" dirty="0"/>
              <a:t>!</a:t>
            </a:r>
          </a:p>
          <a:p>
            <a:pPr eaLnBrk="1" hangingPunct="1">
              <a:buFontTx/>
              <a:buNone/>
            </a:pPr>
            <a:r>
              <a:rPr lang="en-US" altLang="ko-KR" dirty="0"/>
              <a:t> :</a:t>
            </a:r>
            <a:r>
              <a:rPr lang="ko-KR" altLang="en-US" dirty="0"/>
              <a:t>지금까지 존재하지 않았던 처음 보고 처음</a:t>
            </a:r>
            <a:endParaRPr lang="en-US" altLang="ko-KR" dirty="0"/>
          </a:p>
          <a:p>
            <a:pPr eaLnBrk="1" hangingPunct="1">
              <a:buFontTx/>
              <a:buNone/>
            </a:pPr>
            <a:r>
              <a:rPr lang="en-US" altLang="ko-KR" dirty="0"/>
              <a:t>  </a:t>
            </a:r>
            <a:r>
              <a:rPr lang="ko-KR" altLang="en-US" dirty="0"/>
              <a:t>듣는 것을 기획 한다면 그 콘텐츠는 이미</a:t>
            </a:r>
            <a:endParaRPr lang="en-US" altLang="ko-KR" dirty="0"/>
          </a:p>
          <a:p>
            <a:pPr eaLnBrk="1" hangingPunct="1">
              <a:buFontTx/>
              <a:buNone/>
            </a:pPr>
            <a:r>
              <a:rPr lang="en-US" altLang="ko-KR" dirty="0"/>
              <a:t>  </a:t>
            </a:r>
            <a:r>
              <a:rPr lang="ko-KR" altLang="en-US" dirty="0"/>
              <a:t>성공한 것이다</a:t>
            </a:r>
            <a:r>
              <a:rPr lang="en-US" altLang="ko-KR" dirty="0"/>
              <a:t>.</a:t>
            </a:r>
          </a:p>
          <a:p>
            <a:pPr eaLnBrk="1" hangingPunct="1">
              <a:buFontTx/>
              <a:buNone/>
            </a:pPr>
            <a:r>
              <a:rPr lang="en-US" altLang="ko-KR" dirty="0"/>
              <a:t>   --- ‘</a:t>
            </a:r>
            <a:r>
              <a:rPr lang="ko-KR" altLang="en-US" dirty="0"/>
              <a:t>갯벌은 살아있다</a:t>
            </a:r>
            <a:r>
              <a:rPr lang="en-US" altLang="ko-KR" dirty="0"/>
              <a:t>.’</a:t>
            </a:r>
          </a:p>
        </p:txBody>
      </p:sp>
    </p:spTree>
    <p:extLst>
      <p:ext uri="{BB962C8B-B14F-4D97-AF65-F5344CB8AC3E}">
        <p14:creationId xmlns:p14="http://schemas.microsoft.com/office/powerpoint/2010/main" val="207116241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>
            <a:extLst>
              <a:ext uri="{FF2B5EF4-FFF2-40B4-BE49-F238E27FC236}">
                <a16:creationId xmlns:a16="http://schemas.microsoft.com/office/drawing/2014/main" id="{8BFB07E7-4952-B3AA-858B-CA5A2664FD0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solidFill>
            <a:srgbClr val="A0FEF5"/>
          </a:solidFill>
          <a:ln w="2857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/>
            <a:r>
              <a:rPr lang="ko-KR" altLang="en-US" dirty="0"/>
              <a:t>방송 콘텐츠의 기획</a:t>
            </a:r>
          </a:p>
        </p:txBody>
      </p:sp>
      <p:sp>
        <p:nvSpPr>
          <p:cNvPr id="7171" name="Rectangle 3">
            <a:extLst>
              <a:ext uri="{FF2B5EF4-FFF2-40B4-BE49-F238E27FC236}">
                <a16:creationId xmlns:a16="http://schemas.microsoft.com/office/drawing/2014/main" id="{4924E7D2-F656-1E54-346C-95F7BC5744E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229600" cy="4853136"/>
          </a:xfrm>
          <a:solidFill>
            <a:srgbClr val="FAFCA2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marL="0" indent="0" eaLnBrk="1" hangingPunct="1">
              <a:buNone/>
            </a:pPr>
            <a:r>
              <a:rPr lang="en-US" altLang="ko-KR" dirty="0"/>
              <a:t>3.</a:t>
            </a:r>
            <a:r>
              <a:rPr lang="ko-KR" altLang="en-US" dirty="0"/>
              <a:t>기획의 맥</a:t>
            </a:r>
            <a:endParaRPr lang="en-US" altLang="ko-KR" dirty="0"/>
          </a:p>
          <a:p>
            <a:pPr eaLnBrk="1" hangingPunct="1">
              <a:buFontTx/>
              <a:buNone/>
            </a:pPr>
            <a:r>
              <a:rPr lang="en-US" altLang="ko-KR" dirty="0"/>
              <a:t>#</a:t>
            </a:r>
            <a:r>
              <a:rPr lang="ko-KR" altLang="en-US" dirty="0"/>
              <a:t>성공적인 콘텐츠 기획을 위한 </a:t>
            </a:r>
            <a:r>
              <a:rPr lang="en-US" altLang="ko-KR" dirty="0"/>
              <a:t>‘</a:t>
            </a:r>
            <a:r>
              <a:rPr lang="ko-KR" altLang="en-US" dirty="0"/>
              <a:t>핵심전략</a:t>
            </a:r>
            <a:r>
              <a:rPr lang="en-US" altLang="ko-KR" dirty="0"/>
              <a:t>‘</a:t>
            </a:r>
          </a:p>
          <a:p>
            <a:pPr eaLnBrk="1" hangingPunct="1">
              <a:buFontTx/>
              <a:buNone/>
            </a:pPr>
            <a:r>
              <a:rPr lang="en-US" altLang="ko-KR" dirty="0"/>
              <a:t>= ‘</a:t>
            </a:r>
            <a:r>
              <a:rPr lang="ko-KR" altLang="en-US" dirty="0"/>
              <a:t>새로움</a:t>
            </a:r>
            <a:r>
              <a:rPr lang="en-US" altLang="ko-KR" dirty="0"/>
              <a:t>’</a:t>
            </a:r>
            <a:r>
              <a:rPr lang="ko-KR" altLang="en-US" dirty="0"/>
              <a:t>을 찾는 것</a:t>
            </a:r>
            <a:r>
              <a:rPr lang="en-US" altLang="ko-KR" dirty="0"/>
              <a:t>.</a:t>
            </a:r>
          </a:p>
          <a:p>
            <a:pPr eaLnBrk="1" hangingPunct="1">
              <a:buFontTx/>
              <a:buNone/>
            </a:pPr>
            <a:r>
              <a:rPr lang="en-US" altLang="ko-KR" dirty="0"/>
              <a:t>2)</a:t>
            </a:r>
            <a:r>
              <a:rPr lang="ko-KR" altLang="en-US" dirty="0"/>
              <a:t>기존의 것에 새 옷 입히기</a:t>
            </a:r>
            <a:r>
              <a:rPr lang="en-US" altLang="ko-KR" dirty="0"/>
              <a:t>!</a:t>
            </a:r>
          </a:p>
          <a:p>
            <a:pPr eaLnBrk="1" hangingPunct="1">
              <a:buFontTx/>
              <a:buNone/>
            </a:pPr>
            <a:r>
              <a:rPr lang="en-US" altLang="ko-KR" dirty="0"/>
              <a:t> :</a:t>
            </a:r>
            <a:r>
              <a:rPr lang="ko-KR" altLang="en-US" dirty="0"/>
              <a:t>누구나 잘 아는 사실 또는 정보지만 </a:t>
            </a:r>
            <a:endParaRPr lang="en-US" altLang="ko-KR" dirty="0"/>
          </a:p>
          <a:p>
            <a:pPr eaLnBrk="1" hangingPunct="1">
              <a:buFontTx/>
              <a:buNone/>
            </a:pPr>
            <a:r>
              <a:rPr lang="en-US" altLang="ko-KR" dirty="0"/>
              <a:t>  </a:t>
            </a:r>
            <a:r>
              <a:rPr lang="ko-KR" altLang="en-US" dirty="0"/>
              <a:t>제작자가 기존과는 다른 관점에서 새롭게</a:t>
            </a:r>
            <a:endParaRPr lang="en-US" altLang="ko-KR" dirty="0"/>
          </a:p>
          <a:p>
            <a:pPr eaLnBrk="1" hangingPunct="1">
              <a:buFontTx/>
              <a:buNone/>
            </a:pPr>
            <a:r>
              <a:rPr lang="en-US" altLang="ko-KR" dirty="0"/>
              <a:t>  </a:t>
            </a:r>
            <a:r>
              <a:rPr lang="ko-KR" altLang="en-US" dirty="0"/>
              <a:t>기획한 것</a:t>
            </a:r>
            <a:r>
              <a:rPr lang="en-US" altLang="ko-KR" dirty="0"/>
              <a:t>.</a:t>
            </a:r>
          </a:p>
          <a:p>
            <a:pPr eaLnBrk="1" hangingPunct="1">
              <a:buFontTx/>
              <a:buNone/>
            </a:pPr>
            <a:r>
              <a:rPr lang="en-US" altLang="ko-KR" dirty="0"/>
              <a:t>   --- ‘</a:t>
            </a:r>
            <a:r>
              <a:rPr lang="ko-KR" altLang="en-US" dirty="0"/>
              <a:t>나는 신이다</a:t>
            </a:r>
            <a:r>
              <a:rPr lang="en-US" altLang="ko-KR" dirty="0"/>
              <a:t>.’</a:t>
            </a:r>
          </a:p>
        </p:txBody>
      </p:sp>
    </p:spTree>
    <p:extLst>
      <p:ext uri="{BB962C8B-B14F-4D97-AF65-F5344CB8AC3E}">
        <p14:creationId xmlns:p14="http://schemas.microsoft.com/office/powerpoint/2010/main" val="128248658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>
            <a:extLst>
              <a:ext uri="{FF2B5EF4-FFF2-40B4-BE49-F238E27FC236}">
                <a16:creationId xmlns:a16="http://schemas.microsoft.com/office/drawing/2014/main" id="{8BFB07E7-4952-B3AA-858B-CA5A2664FD0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solidFill>
            <a:srgbClr val="A0FEF5"/>
          </a:solidFill>
          <a:ln w="2857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/>
            <a:r>
              <a:rPr lang="ko-KR" altLang="en-US" dirty="0"/>
              <a:t>방송 콘텐츠의 기획</a:t>
            </a:r>
          </a:p>
        </p:txBody>
      </p:sp>
      <p:sp>
        <p:nvSpPr>
          <p:cNvPr id="7171" name="Rectangle 3">
            <a:extLst>
              <a:ext uri="{FF2B5EF4-FFF2-40B4-BE49-F238E27FC236}">
                <a16:creationId xmlns:a16="http://schemas.microsoft.com/office/drawing/2014/main" id="{4924E7D2-F656-1E54-346C-95F7BC5744E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229600" cy="4853136"/>
          </a:xfrm>
          <a:solidFill>
            <a:srgbClr val="FAFCA2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marL="0" indent="0" eaLnBrk="1" hangingPunct="1">
              <a:buNone/>
            </a:pPr>
            <a:r>
              <a:rPr lang="en-US" altLang="ko-KR" dirty="0"/>
              <a:t>3.</a:t>
            </a:r>
            <a:r>
              <a:rPr lang="ko-KR" altLang="en-US" dirty="0"/>
              <a:t>기획의 맥</a:t>
            </a:r>
            <a:endParaRPr lang="en-US" altLang="ko-KR" dirty="0"/>
          </a:p>
          <a:p>
            <a:pPr eaLnBrk="1" hangingPunct="1">
              <a:buFontTx/>
              <a:buNone/>
            </a:pPr>
            <a:r>
              <a:rPr lang="en-US" altLang="ko-KR" dirty="0"/>
              <a:t>(1)</a:t>
            </a:r>
            <a:r>
              <a:rPr lang="ko-KR" altLang="en-US" dirty="0"/>
              <a:t>아이템 탐색</a:t>
            </a:r>
            <a:endParaRPr lang="en-US" altLang="ko-KR" dirty="0"/>
          </a:p>
          <a:p>
            <a:pPr eaLnBrk="1" hangingPunct="1">
              <a:buFontTx/>
              <a:buNone/>
            </a:pPr>
            <a:r>
              <a:rPr lang="en-US" altLang="ko-KR" dirty="0"/>
              <a:t>-</a:t>
            </a:r>
            <a:r>
              <a:rPr lang="ko-KR" altLang="en-US" dirty="0"/>
              <a:t>기획과정 최초의 단계</a:t>
            </a:r>
            <a:r>
              <a:rPr lang="en-US" altLang="ko-KR" dirty="0"/>
              <a:t>, </a:t>
            </a:r>
            <a:r>
              <a:rPr lang="ko-KR" altLang="en-US" dirty="0"/>
              <a:t>가장 중요한 과정</a:t>
            </a:r>
            <a:endParaRPr lang="en-US" altLang="ko-KR" dirty="0"/>
          </a:p>
          <a:p>
            <a:pPr eaLnBrk="1" hangingPunct="1">
              <a:buFontTx/>
              <a:buNone/>
            </a:pPr>
            <a:r>
              <a:rPr lang="en-US" altLang="ko-KR" dirty="0"/>
              <a:t>-</a:t>
            </a:r>
            <a:r>
              <a:rPr lang="ko-KR" altLang="en-US" dirty="0"/>
              <a:t>그것이 새로운 것인가</a:t>
            </a:r>
            <a:r>
              <a:rPr lang="en-US" altLang="ko-KR" dirty="0"/>
              <a:t>?</a:t>
            </a:r>
            <a:r>
              <a:rPr lang="ko-KR" altLang="en-US" dirty="0"/>
              <a:t>에 대한 물음 시작</a:t>
            </a:r>
            <a:endParaRPr lang="en-US" altLang="ko-KR" dirty="0"/>
          </a:p>
          <a:p>
            <a:pPr eaLnBrk="1" hangingPunct="1">
              <a:buFontTx/>
              <a:buNone/>
            </a:pPr>
            <a:r>
              <a:rPr lang="en-US" altLang="ko-KR" dirty="0"/>
              <a:t>-</a:t>
            </a:r>
            <a:r>
              <a:rPr lang="ko-KR" altLang="en-US" dirty="0"/>
              <a:t>기존의 프로그램이나 콘텐츠를 많이 봐야</a:t>
            </a:r>
            <a:endParaRPr lang="en-US" altLang="ko-KR" dirty="0"/>
          </a:p>
          <a:p>
            <a:pPr eaLnBrk="1" hangingPunct="1">
              <a:buFontTx/>
              <a:buNone/>
            </a:pPr>
            <a:r>
              <a:rPr lang="en-US" altLang="ko-KR" dirty="0"/>
              <a:t>-</a:t>
            </a:r>
            <a:r>
              <a:rPr lang="ko-KR" altLang="en-US" dirty="0"/>
              <a:t>해당 아이템에 대한 </a:t>
            </a:r>
            <a:r>
              <a:rPr lang="en-US" altLang="ko-KR" dirty="0"/>
              <a:t>1</a:t>
            </a:r>
            <a:r>
              <a:rPr lang="ko-KR" altLang="en-US" dirty="0"/>
              <a:t>차 자료조사</a:t>
            </a:r>
            <a:endParaRPr lang="en-US" altLang="ko-KR" dirty="0"/>
          </a:p>
          <a:p>
            <a:pPr eaLnBrk="1" hangingPunct="1">
              <a:buFontTx/>
              <a:buNone/>
            </a:pPr>
            <a:r>
              <a:rPr lang="en-US" altLang="ko-KR" dirty="0"/>
              <a:t>  :</a:t>
            </a:r>
            <a:r>
              <a:rPr lang="ko-KR" altLang="en-US" dirty="0"/>
              <a:t>인터넷을 통한 신문기사</a:t>
            </a:r>
            <a:r>
              <a:rPr lang="en-US" altLang="ko-KR" dirty="0"/>
              <a:t>, </a:t>
            </a:r>
            <a:r>
              <a:rPr lang="ko-KR" altLang="en-US" dirty="0"/>
              <a:t>관련 블로그나</a:t>
            </a:r>
            <a:endParaRPr lang="en-US" altLang="ko-KR" dirty="0"/>
          </a:p>
          <a:p>
            <a:pPr eaLnBrk="1" hangingPunct="1">
              <a:buFontTx/>
              <a:buNone/>
            </a:pPr>
            <a:r>
              <a:rPr lang="en-US" altLang="ko-KR" dirty="0"/>
              <a:t>   </a:t>
            </a:r>
            <a:r>
              <a:rPr lang="ko-KR" altLang="en-US" dirty="0"/>
              <a:t>카페</a:t>
            </a:r>
            <a:r>
              <a:rPr lang="en-US" altLang="ko-KR" dirty="0"/>
              <a:t>, </a:t>
            </a:r>
            <a:r>
              <a:rPr lang="ko-KR" altLang="en-US" dirty="0"/>
              <a:t>인터넷 서점 등을 조사</a:t>
            </a:r>
            <a:endParaRPr lang="en-US" altLang="ko-KR" dirty="0"/>
          </a:p>
        </p:txBody>
      </p:sp>
    </p:spTree>
    <p:extLst>
      <p:ext uri="{BB962C8B-B14F-4D97-AF65-F5344CB8AC3E}">
        <p14:creationId xmlns:p14="http://schemas.microsoft.com/office/powerpoint/2010/main" val="410986012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>
            <a:extLst>
              <a:ext uri="{FF2B5EF4-FFF2-40B4-BE49-F238E27FC236}">
                <a16:creationId xmlns:a16="http://schemas.microsoft.com/office/drawing/2014/main" id="{8BFB07E7-4952-B3AA-858B-CA5A2664FD0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solidFill>
            <a:srgbClr val="A0FEF5"/>
          </a:solidFill>
          <a:ln w="2857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/>
            <a:r>
              <a:rPr lang="ko-KR" altLang="en-US" dirty="0"/>
              <a:t>방송 콘텐츠의 기획</a:t>
            </a:r>
          </a:p>
        </p:txBody>
      </p:sp>
      <p:sp>
        <p:nvSpPr>
          <p:cNvPr id="7171" name="Rectangle 3">
            <a:extLst>
              <a:ext uri="{FF2B5EF4-FFF2-40B4-BE49-F238E27FC236}">
                <a16:creationId xmlns:a16="http://schemas.microsoft.com/office/drawing/2014/main" id="{4924E7D2-F656-1E54-346C-95F7BC5744E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229600" cy="4853136"/>
          </a:xfrm>
          <a:solidFill>
            <a:srgbClr val="FAFCA2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marL="0" indent="0" eaLnBrk="1" hangingPunct="1">
              <a:buNone/>
            </a:pPr>
            <a:r>
              <a:rPr lang="en-US" altLang="ko-KR" dirty="0"/>
              <a:t>3.</a:t>
            </a:r>
            <a:r>
              <a:rPr lang="ko-KR" altLang="en-US" dirty="0"/>
              <a:t>기획의 맥</a:t>
            </a:r>
            <a:endParaRPr lang="en-US" altLang="ko-KR" dirty="0"/>
          </a:p>
          <a:p>
            <a:pPr eaLnBrk="1" hangingPunct="1">
              <a:buFontTx/>
              <a:buNone/>
            </a:pPr>
            <a:r>
              <a:rPr lang="en-US" altLang="ko-KR" dirty="0"/>
              <a:t>(1)</a:t>
            </a:r>
            <a:r>
              <a:rPr lang="ko-KR" altLang="en-US" dirty="0"/>
              <a:t>아이템 탐색</a:t>
            </a:r>
            <a:endParaRPr lang="en-US" altLang="ko-KR" dirty="0"/>
          </a:p>
          <a:p>
            <a:pPr eaLnBrk="1" hangingPunct="1">
              <a:buFontTx/>
              <a:buNone/>
            </a:pPr>
            <a:r>
              <a:rPr lang="en-US" altLang="ko-KR" dirty="0"/>
              <a:t>-2</a:t>
            </a:r>
            <a:r>
              <a:rPr lang="ko-KR" altLang="en-US" dirty="0"/>
              <a:t>차 자료조사</a:t>
            </a:r>
            <a:endParaRPr lang="en-US" altLang="ko-KR" dirty="0"/>
          </a:p>
          <a:p>
            <a:pPr eaLnBrk="1" hangingPunct="1">
              <a:buFontTx/>
              <a:buNone/>
            </a:pPr>
            <a:r>
              <a:rPr lang="en-US" altLang="ko-KR" dirty="0"/>
              <a:t> :</a:t>
            </a:r>
            <a:r>
              <a:rPr lang="ko-KR" altLang="en-US" dirty="0"/>
              <a:t>해당 아이템과 관련된 학회 사이트 검색</a:t>
            </a:r>
            <a:r>
              <a:rPr lang="en-US" altLang="ko-KR" dirty="0"/>
              <a:t>,</a:t>
            </a:r>
          </a:p>
          <a:p>
            <a:pPr eaLnBrk="1" hangingPunct="1">
              <a:buFontTx/>
              <a:buNone/>
            </a:pPr>
            <a:r>
              <a:rPr lang="en-US" altLang="ko-KR" dirty="0"/>
              <a:t>  </a:t>
            </a:r>
            <a:r>
              <a:rPr lang="ko-KR" altLang="en-US" dirty="0"/>
              <a:t>학술 논문</a:t>
            </a:r>
            <a:r>
              <a:rPr lang="en-US" altLang="ko-KR" dirty="0"/>
              <a:t>, </a:t>
            </a:r>
            <a:r>
              <a:rPr lang="ko-KR" altLang="en-US" dirty="0"/>
              <a:t>전문가가 누구인지 조사</a:t>
            </a:r>
            <a:endParaRPr lang="en-US" altLang="ko-KR" dirty="0"/>
          </a:p>
          <a:p>
            <a:pPr eaLnBrk="1" hangingPunct="1">
              <a:buFontTx/>
              <a:buNone/>
            </a:pPr>
            <a:r>
              <a:rPr lang="en-US" altLang="ko-KR" dirty="0"/>
              <a:t>-3</a:t>
            </a:r>
            <a:r>
              <a:rPr lang="ko-KR" altLang="en-US" dirty="0"/>
              <a:t>차 자료조사</a:t>
            </a:r>
            <a:endParaRPr lang="en-US" altLang="ko-KR" dirty="0"/>
          </a:p>
          <a:p>
            <a:pPr eaLnBrk="1" hangingPunct="1">
              <a:buFontTx/>
              <a:buNone/>
            </a:pPr>
            <a:r>
              <a:rPr lang="en-US" altLang="ko-KR" dirty="0"/>
              <a:t> :</a:t>
            </a:r>
            <a:r>
              <a:rPr lang="ko-KR" altLang="en-US" dirty="0"/>
              <a:t>전문가를 직접 찾아 면담</a:t>
            </a:r>
            <a:r>
              <a:rPr lang="en-US" altLang="ko-KR" dirty="0"/>
              <a:t>, </a:t>
            </a:r>
            <a:r>
              <a:rPr lang="ko-KR" altLang="en-US" dirty="0"/>
              <a:t>면담 내용을</a:t>
            </a:r>
            <a:endParaRPr lang="en-US" altLang="ko-KR" dirty="0"/>
          </a:p>
          <a:p>
            <a:pPr eaLnBrk="1" hangingPunct="1">
              <a:buFontTx/>
              <a:buNone/>
            </a:pPr>
            <a:r>
              <a:rPr lang="en-US" altLang="ko-KR" dirty="0"/>
              <a:t>  </a:t>
            </a:r>
            <a:r>
              <a:rPr lang="ko-KR" altLang="en-US" dirty="0"/>
              <a:t>토대로 아이템의 신선도</a:t>
            </a:r>
            <a:r>
              <a:rPr lang="en-US" altLang="ko-KR" dirty="0"/>
              <a:t>, </a:t>
            </a:r>
            <a:r>
              <a:rPr lang="ko-KR" altLang="en-US" dirty="0"/>
              <a:t>구성방식 확인</a:t>
            </a:r>
            <a:endParaRPr lang="en-US" altLang="ko-KR" dirty="0"/>
          </a:p>
        </p:txBody>
      </p:sp>
    </p:spTree>
    <p:extLst>
      <p:ext uri="{BB962C8B-B14F-4D97-AF65-F5344CB8AC3E}">
        <p14:creationId xmlns:p14="http://schemas.microsoft.com/office/powerpoint/2010/main" val="4937408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>
            <a:extLst>
              <a:ext uri="{FF2B5EF4-FFF2-40B4-BE49-F238E27FC236}">
                <a16:creationId xmlns:a16="http://schemas.microsoft.com/office/drawing/2014/main" id="{DA299FBE-493A-95E8-DF73-9B4AC075E15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14313" y="222250"/>
            <a:ext cx="8458200" cy="563563"/>
          </a:xfrm>
        </p:spPr>
        <p:txBody>
          <a:bodyPr/>
          <a:lstStyle/>
          <a:p>
            <a:pPr eaLnBrk="1" hangingPunct="1"/>
            <a:r>
              <a:rPr lang="en-US" altLang="ko-KR" sz="2800">
                <a:latin typeface="맑은 고딕" panose="020B0503020000020004" pitchFamily="50" charset="-127"/>
                <a:ea typeface="맑은 고딕" panose="020B0503020000020004" pitchFamily="50" charset="-127"/>
              </a:rPr>
              <a:t>1. </a:t>
            </a:r>
            <a:r>
              <a:rPr lang="ko-KR" altLang="en-US" sz="2800">
                <a:latin typeface="맑은 고딕" panose="020B0503020000020004" pitchFamily="50" charset="-127"/>
                <a:ea typeface="맑은 고딕" panose="020B0503020000020004" pitchFamily="50" charset="-127"/>
              </a:rPr>
              <a:t>방송프로그램의 개념과 분류</a:t>
            </a:r>
            <a:endParaRPr lang="en-US" altLang="ko-KR" sz="280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43" name="직사각형 42">
            <a:extLst>
              <a:ext uri="{FF2B5EF4-FFF2-40B4-BE49-F238E27FC236}">
                <a16:creationId xmlns:a16="http://schemas.microsoft.com/office/drawing/2014/main" id="{BEE7BAF5-3707-E6F8-14B9-A32CDC217431}"/>
              </a:ext>
            </a:extLst>
          </p:cNvPr>
          <p:cNvSpPr/>
          <p:nvPr/>
        </p:nvSpPr>
        <p:spPr bwMode="auto">
          <a:xfrm>
            <a:off x="642938" y="1168400"/>
            <a:ext cx="7929562" cy="5429250"/>
          </a:xfrm>
          <a:prstGeom prst="rect">
            <a:avLst/>
          </a:prstGeom>
          <a:ln>
            <a:noFill/>
            <a:headEnd type="none" w="med" len="med"/>
            <a:tailEnd type="none" w="med" len="med"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marL="0" marR="0" lvl="0" indent="0" algn="just" defTabSz="914400" rtl="0" eaLnBrk="0" fontAlgn="base" latinLnBrk="1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en-US" altLang="ko-KR" sz="20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  <a:cs typeface="+mn-cs"/>
            </a:endParaRPr>
          </a:p>
          <a:p>
            <a:pPr marL="0" marR="0" lvl="0" indent="0" algn="just" defTabSz="914400" rtl="0" eaLnBrk="0" fontAlgn="base" latinLnBrk="1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en-US" altLang="ko-KR" sz="20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  <a:cs typeface="+mn-cs"/>
            </a:endParaRPr>
          </a:p>
          <a:p>
            <a:pPr marL="0" marR="0" lvl="0" indent="0" algn="just" defTabSz="914400" rtl="0" eaLnBrk="0" fontAlgn="base" latinLnBrk="1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ko-KR" alt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▶ 분류 기준 설정의 어려움</a:t>
            </a:r>
            <a:endParaRPr kumimoji="1" lang="ko-KR" altLang="en-US" sz="1800" b="1" i="0" u="none" strike="noStrike" kern="1200" cap="none" spc="0" normalizeH="0" baseline="0" noProof="0" dirty="0">
              <a:ln>
                <a:noFill/>
              </a:ln>
              <a:solidFill>
                <a:srgbClr val="163794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  <a:cs typeface="+mn-cs"/>
            </a:endParaRPr>
          </a:p>
          <a:p>
            <a:pPr marL="0" marR="0" lvl="0" indent="0" algn="just" defTabSz="914400" rtl="0" eaLnBrk="0" fontAlgn="base" latinLnBrk="1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ko-KR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 </a:t>
            </a:r>
            <a:r>
              <a:rPr kumimoji="1" lang="ko-KR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 </a:t>
            </a:r>
            <a:r>
              <a:rPr kumimoji="1" lang="en-US" altLang="ko-KR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: </a:t>
            </a:r>
            <a:r>
              <a:rPr kumimoji="1" lang="ko-KR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방송 프로그램은 창의적 활동의 산물이기 때문에 항구적인 것이 아님</a:t>
            </a:r>
            <a:r>
              <a:rPr kumimoji="1" lang="en-US" altLang="ko-KR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 </a:t>
            </a:r>
            <a:endParaRPr kumimoji="1" lang="en-US" altLang="ko-KR" sz="1600" b="0" i="0" u="none" strike="noStrike" kern="1200" cap="none" spc="0" normalizeH="0" baseline="0" noProof="0" dirty="0">
              <a:ln>
                <a:noFill/>
              </a:ln>
              <a:solidFill>
                <a:srgbClr val="163794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  <a:cs typeface="+mn-cs"/>
            </a:endParaRPr>
          </a:p>
          <a:p>
            <a:pPr marL="0" marR="0" lvl="0" indent="0" algn="just" defTabSz="914400" rtl="0" eaLnBrk="0" fontAlgn="base" latinLnBrk="1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ko-KR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  </a:t>
            </a:r>
            <a:r>
              <a:rPr kumimoji="1" lang="en-US" altLang="ko-KR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: </a:t>
            </a:r>
            <a:r>
              <a:rPr kumimoji="1" lang="ko-KR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연구자마다 사고의 틀</a:t>
            </a:r>
            <a:r>
              <a:rPr kumimoji="1" lang="en-US" altLang="ko-KR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, </a:t>
            </a:r>
            <a:r>
              <a:rPr kumimoji="1" lang="ko-KR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가치관 등이 다르며</a:t>
            </a:r>
            <a:r>
              <a:rPr kumimoji="1" lang="en-US" altLang="ko-KR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, </a:t>
            </a:r>
            <a:r>
              <a:rPr kumimoji="1" lang="ko-KR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국가 혹은 방송사마다 방송 이념 및 정</a:t>
            </a:r>
            <a:endParaRPr kumimoji="1" lang="en-US" altLang="ko-KR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  <a:cs typeface="+mn-cs"/>
            </a:endParaRPr>
          </a:p>
          <a:p>
            <a:pPr marL="0" marR="0" lvl="0" indent="0" algn="just" defTabSz="914400" rtl="0" eaLnBrk="0" fontAlgn="base" latinLnBrk="1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ko-KR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    </a:t>
            </a:r>
            <a:r>
              <a:rPr kumimoji="1" lang="ko-KR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책과 목표가 상이함</a:t>
            </a:r>
            <a:r>
              <a:rPr kumimoji="1" lang="en-US" altLang="ko-KR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 </a:t>
            </a:r>
            <a:endParaRPr kumimoji="1" lang="en-US" altLang="ko-KR" sz="1600" b="0" i="0" u="none" strike="noStrike" kern="1200" cap="none" spc="0" normalizeH="0" baseline="0" noProof="0" dirty="0">
              <a:ln>
                <a:noFill/>
              </a:ln>
              <a:solidFill>
                <a:srgbClr val="163794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  <a:cs typeface="+mn-cs"/>
            </a:endParaRPr>
          </a:p>
          <a:p>
            <a:pPr marL="0" marR="0" lvl="0" indent="0" algn="just" defTabSz="914400" rtl="0" eaLnBrk="0" fontAlgn="base" latinLnBrk="1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ko-KR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  </a:t>
            </a:r>
            <a:r>
              <a:rPr kumimoji="1" lang="en-US" altLang="ko-KR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: </a:t>
            </a:r>
            <a:r>
              <a:rPr kumimoji="1" lang="ko-KR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속성상 방송프로그램은 상당히 종합적이고 복합적이기 때문에 어디에 초점을 </a:t>
            </a:r>
            <a:r>
              <a:rPr kumimoji="1" lang="ko-KR" alt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두느</a:t>
            </a:r>
            <a:endParaRPr kumimoji="1" lang="en-US" altLang="ko-KR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  <a:cs typeface="+mn-cs"/>
            </a:endParaRPr>
          </a:p>
          <a:p>
            <a:pPr marL="0" marR="0" lvl="0" indent="0" algn="just" defTabSz="914400" rtl="0" eaLnBrk="0" fontAlgn="base" latinLnBrk="1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ko-KR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    </a:t>
            </a:r>
            <a:r>
              <a:rPr kumimoji="1" lang="ko-KR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냐에 따라서 분류기준이 달라질 수 있음</a:t>
            </a:r>
            <a:r>
              <a:rPr kumimoji="1" lang="en-US" altLang="ko-KR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 </a:t>
            </a:r>
            <a:endParaRPr kumimoji="1" lang="en-US" altLang="ko-KR" sz="1600" b="0" i="0" u="none" strike="noStrike" kern="1200" cap="none" spc="0" normalizeH="0" baseline="0" noProof="0" dirty="0">
              <a:ln>
                <a:noFill/>
              </a:ln>
              <a:solidFill>
                <a:srgbClr val="163794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  <a:cs typeface="+mn-cs"/>
            </a:endParaRPr>
          </a:p>
          <a:p>
            <a:pPr marL="0" marR="0" lvl="0" indent="0" algn="just" defTabSz="914400" rtl="0" eaLnBrk="0" fontAlgn="base" latinLnBrk="1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ko-KR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  : </a:t>
            </a:r>
            <a:r>
              <a:rPr kumimoji="1" lang="ko-KR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새로운 장르의 출현으로 분류의 기준이 수시로 변화</a:t>
            </a:r>
            <a:endParaRPr kumimoji="1" lang="en-US" altLang="ko-KR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  <a:cs typeface="+mn-cs"/>
            </a:endParaRPr>
          </a:p>
          <a:p>
            <a:pPr marL="0" marR="0" lvl="0" indent="0" algn="just" defTabSz="914400" rtl="0" eaLnBrk="0" fontAlgn="base" latinLnBrk="1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en-US" altLang="ko-KR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  <a:cs typeface="+mn-cs"/>
            </a:endParaRPr>
          </a:p>
          <a:p>
            <a:pPr marL="0" marR="0" lvl="0" indent="0" algn="just" defTabSz="914400" rtl="0" eaLnBrk="0" fontAlgn="base" latinLnBrk="1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en-US" altLang="ko-KR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  <a:cs typeface="+mn-cs"/>
            </a:endParaRPr>
          </a:p>
          <a:p>
            <a:pPr marL="0" marR="0" lvl="0" indent="0" algn="just" defTabSz="914400" rtl="0" eaLnBrk="0" fontAlgn="base" latinLnBrk="1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en-US" altLang="ko-KR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  <a:cs typeface="+mn-cs"/>
            </a:endParaRPr>
          </a:p>
          <a:p>
            <a:pPr marL="0" marR="0" lvl="0" indent="0" algn="just" defTabSz="914400" rtl="0" eaLnBrk="0" fontAlgn="base" latinLnBrk="1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en-US" altLang="ko-KR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  <a:cs typeface="+mn-cs"/>
            </a:endParaRPr>
          </a:p>
          <a:p>
            <a:pPr marL="0" marR="0" lvl="0" indent="0" algn="just" defTabSz="914400" rtl="0" eaLnBrk="0" fontAlgn="base" latinLnBrk="1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en-US" altLang="ko-KR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  <a:cs typeface="+mn-cs"/>
            </a:endParaRPr>
          </a:p>
          <a:p>
            <a:pPr marL="0" marR="0" lvl="0" indent="0" algn="just" defTabSz="914400" rtl="0" eaLnBrk="0" fontAlgn="base" latinLnBrk="1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en-US" altLang="ko-KR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  <a:cs typeface="+mn-cs"/>
            </a:endParaRPr>
          </a:p>
          <a:p>
            <a:pPr marL="0" marR="0" lvl="0" indent="0" algn="just" defTabSz="914400" rtl="0" eaLnBrk="0" fontAlgn="base" latinLnBrk="1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en-US" altLang="ko-KR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  <a:cs typeface="+mn-cs"/>
            </a:endParaRPr>
          </a:p>
          <a:p>
            <a:pPr marL="0" marR="0" lvl="0" indent="0" algn="just" defTabSz="914400" rtl="0" eaLnBrk="0" fontAlgn="base" latinLnBrk="1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en-US" altLang="ko-KR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  <a:cs typeface="+mn-cs"/>
            </a:endParaRPr>
          </a:p>
          <a:p>
            <a:pPr marL="0" marR="0" lvl="0" indent="0" algn="just" defTabSz="914400" rtl="0" eaLnBrk="0" fontAlgn="base" latinLnBrk="1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en-US" altLang="ko-KR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  <a:cs typeface="+mn-cs"/>
            </a:endParaRPr>
          </a:p>
          <a:p>
            <a:pPr marL="0" marR="0" lvl="0" indent="0" algn="just" defTabSz="914400" rtl="0" eaLnBrk="0" fontAlgn="base" latinLnBrk="1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en-US" altLang="ko-KR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  <a:cs typeface="+mn-cs"/>
            </a:endParaRPr>
          </a:p>
          <a:p>
            <a:pPr marL="0" marR="0" lvl="0" indent="0" algn="just" defTabSz="914400" rtl="0" eaLnBrk="0" fontAlgn="base" latinLnBrk="1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en-US" altLang="ko-KR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  <a:cs typeface="+mn-cs"/>
            </a:endParaRPr>
          </a:p>
          <a:p>
            <a:pPr marL="0" marR="0" lvl="0" indent="0" algn="just" defTabSz="914400" rtl="0" eaLnBrk="0" fontAlgn="base" latinLnBrk="1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en-US" altLang="ko-KR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  <a:cs typeface="+mn-cs"/>
            </a:endParaRPr>
          </a:p>
          <a:p>
            <a:pPr marL="0" marR="0" lvl="0" indent="0" algn="just" defTabSz="914400" rtl="0" eaLnBrk="0" fontAlgn="base" latinLnBrk="1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ko-KR" altLang="en-US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  <a:cs typeface="+mn-cs"/>
            </a:endParaRP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>
            <a:extLst>
              <a:ext uri="{FF2B5EF4-FFF2-40B4-BE49-F238E27FC236}">
                <a16:creationId xmlns:a16="http://schemas.microsoft.com/office/drawing/2014/main" id="{8BFB07E7-4952-B3AA-858B-CA5A2664FD0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solidFill>
            <a:srgbClr val="A0FEF5"/>
          </a:solidFill>
          <a:ln w="2857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/>
            <a:r>
              <a:rPr lang="ko-KR" altLang="en-US" dirty="0"/>
              <a:t>방송 콘텐츠의 기획</a:t>
            </a:r>
          </a:p>
        </p:txBody>
      </p:sp>
      <p:sp>
        <p:nvSpPr>
          <p:cNvPr id="7171" name="Rectangle 3">
            <a:extLst>
              <a:ext uri="{FF2B5EF4-FFF2-40B4-BE49-F238E27FC236}">
                <a16:creationId xmlns:a16="http://schemas.microsoft.com/office/drawing/2014/main" id="{4924E7D2-F656-1E54-346C-95F7BC5744E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229600" cy="4853136"/>
          </a:xfrm>
          <a:solidFill>
            <a:srgbClr val="FAFCA2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marL="0" indent="0" eaLnBrk="1" hangingPunct="1">
              <a:buNone/>
            </a:pPr>
            <a:r>
              <a:rPr lang="en-US" altLang="ko-KR" dirty="0"/>
              <a:t>3.</a:t>
            </a:r>
            <a:r>
              <a:rPr lang="ko-KR" altLang="en-US" dirty="0"/>
              <a:t>기획의 맥</a:t>
            </a:r>
            <a:endParaRPr lang="en-US" altLang="ko-KR" dirty="0"/>
          </a:p>
          <a:p>
            <a:pPr eaLnBrk="1" hangingPunct="1">
              <a:buFontTx/>
              <a:buNone/>
            </a:pPr>
            <a:r>
              <a:rPr lang="en-US" altLang="ko-KR" dirty="0"/>
              <a:t>(1)</a:t>
            </a:r>
            <a:r>
              <a:rPr lang="ko-KR" altLang="en-US" dirty="0"/>
              <a:t>표현방식의 결정</a:t>
            </a:r>
            <a:endParaRPr lang="en-US" altLang="ko-KR" dirty="0"/>
          </a:p>
          <a:p>
            <a:pPr eaLnBrk="1" hangingPunct="1">
              <a:buFontTx/>
              <a:buNone/>
            </a:pPr>
            <a:r>
              <a:rPr lang="en-US" altLang="ko-KR" dirty="0"/>
              <a:t> :</a:t>
            </a:r>
            <a:r>
              <a:rPr lang="ko-KR" altLang="en-US" dirty="0"/>
              <a:t>아이템이 선정 되었다면 이를 어떻게</a:t>
            </a:r>
            <a:endParaRPr lang="en-US" altLang="ko-KR" dirty="0"/>
          </a:p>
          <a:p>
            <a:pPr eaLnBrk="1" hangingPunct="1">
              <a:buFontTx/>
              <a:buNone/>
            </a:pPr>
            <a:r>
              <a:rPr lang="en-US" altLang="ko-KR" dirty="0"/>
              <a:t>  </a:t>
            </a:r>
            <a:r>
              <a:rPr lang="ko-KR" altLang="en-US" dirty="0"/>
              <a:t>표현할 것인지 결정</a:t>
            </a:r>
            <a:r>
              <a:rPr lang="en-US" altLang="ko-KR" dirty="0"/>
              <a:t>.</a:t>
            </a:r>
          </a:p>
          <a:p>
            <a:pPr eaLnBrk="1" hangingPunct="1">
              <a:buFontTx/>
              <a:buNone/>
            </a:pPr>
            <a:r>
              <a:rPr lang="en-US" altLang="ko-KR" dirty="0"/>
              <a:t> :</a:t>
            </a:r>
            <a:r>
              <a:rPr lang="ko-KR" altLang="en-US" dirty="0"/>
              <a:t>드라마</a:t>
            </a:r>
            <a:r>
              <a:rPr lang="en-US" altLang="ko-KR" dirty="0"/>
              <a:t>, </a:t>
            </a:r>
            <a:r>
              <a:rPr lang="ko-KR" altLang="en-US" dirty="0"/>
              <a:t>다큐멘터리</a:t>
            </a:r>
            <a:r>
              <a:rPr lang="en-US" altLang="ko-KR" dirty="0"/>
              <a:t>, </a:t>
            </a:r>
            <a:r>
              <a:rPr lang="ko-KR" altLang="en-US" dirty="0"/>
              <a:t>종합구성 등과 같은</a:t>
            </a:r>
            <a:endParaRPr lang="en-US" altLang="ko-KR" dirty="0"/>
          </a:p>
          <a:p>
            <a:pPr eaLnBrk="1" hangingPunct="1">
              <a:buFontTx/>
              <a:buNone/>
            </a:pPr>
            <a:r>
              <a:rPr lang="en-US" altLang="ko-KR" dirty="0"/>
              <a:t>  </a:t>
            </a:r>
            <a:r>
              <a:rPr lang="ko-KR" altLang="en-US" dirty="0"/>
              <a:t>기존 방송 프로그램 종류에 따라 설명</a:t>
            </a:r>
            <a:r>
              <a:rPr lang="en-US" altLang="ko-KR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086735877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>
            <a:extLst>
              <a:ext uri="{FF2B5EF4-FFF2-40B4-BE49-F238E27FC236}">
                <a16:creationId xmlns:a16="http://schemas.microsoft.com/office/drawing/2014/main" id="{8BFB07E7-4952-B3AA-858B-CA5A2664FD0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solidFill>
            <a:srgbClr val="A0FEF5"/>
          </a:solidFill>
          <a:ln w="2857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/>
            <a:r>
              <a:rPr lang="ko-KR" altLang="en-US" dirty="0"/>
              <a:t>방송 콘텐츠의 기획</a:t>
            </a:r>
          </a:p>
        </p:txBody>
      </p:sp>
      <p:sp>
        <p:nvSpPr>
          <p:cNvPr id="7171" name="Rectangle 3">
            <a:extLst>
              <a:ext uri="{FF2B5EF4-FFF2-40B4-BE49-F238E27FC236}">
                <a16:creationId xmlns:a16="http://schemas.microsoft.com/office/drawing/2014/main" id="{4924E7D2-F656-1E54-346C-95F7BC5744E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229600" cy="4853136"/>
          </a:xfrm>
          <a:solidFill>
            <a:srgbClr val="FAFCA2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marL="0" indent="0" eaLnBrk="1" hangingPunct="1">
              <a:buNone/>
            </a:pPr>
            <a:r>
              <a:rPr lang="en-US" altLang="ko-KR" dirty="0"/>
              <a:t>3.</a:t>
            </a:r>
            <a:r>
              <a:rPr lang="ko-KR" altLang="en-US" dirty="0"/>
              <a:t>기획의 맥</a:t>
            </a:r>
            <a:endParaRPr lang="en-US" altLang="ko-KR" dirty="0"/>
          </a:p>
          <a:p>
            <a:pPr eaLnBrk="1" hangingPunct="1">
              <a:buFontTx/>
              <a:buNone/>
            </a:pPr>
            <a:r>
              <a:rPr lang="en-US" altLang="ko-KR" dirty="0"/>
              <a:t>(1)</a:t>
            </a:r>
            <a:r>
              <a:rPr lang="ko-KR" altLang="en-US" dirty="0"/>
              <a:t>표현방식의 결정</a:t>
            </a:r>
            <a:endParaRPr lang="en-US" altLang="ko-KR" dirty="0"/>
          </a:p>
          <a:p>
            <a:pPr eaLnBrk="1" hangingPunct="1">
              <a:buFontTx/>
              <a:buNone/>
            </a:pPr>
            <a:r>
              <a:rPr lang="en-US" altLang="ko-KR" dirty="0"/>
              <a:t> * </a:t>
            </a:r>
            <a:r>
              <a:rPr lang="ko-KR" altLang="en-US" dirty="0"/>
              <a:t>드라마 </a:t>
            </a:r>
            <a:endParaRPr lang="en-US" altLang="ko-KR" dirty="0"/>
          </a:p>
          <a:p>
            <a:pPr eaLnBrk="1" hangingPunct="1">
              <a:buFontTx/>
              <a:buNone/>
            </a:pPr>
            <a:r>
              <a:rPr lang="en-US" altLang="ko-KR" dirty="0"/>
              <a:t>   </a:t>
            </a:r>
            <a:r>
              <a:rPr lang="en-US" altLang="ko-KR" sz="2800" dirty="0"/>
              <a:t>:</a:t>
            </a:r>
            <a:r>
              <a:rPr lang="ko-KR" altLang="en-US" sz="2800" dirty="0"/>
              <a:t>특정한 사실에 대해 그것을 있는 그대로</a:t>
            </a:r>
            <a:endParaRPr lang="en-US" altLang="ko-KR" sz="2800" dirty="0"/>
          </a:p>
          <a:p>
            <a:pPr eaLnBrk="1" hangingPunct="1">
              <a:buFontTx/>
              <a:buNone/>
            </a:pPr>
            <a:r>
              <a:rPr lang="en-US" altLang="ko-KR" sz="2800" dirty="0"/>
              <a:t>    </a:t>
            </a:r>
            <a:r>
              <a:rPr lang="ko-KR" altLang="en-US" sz="2800" dirty="0"/>
              <a:t>취재하여 구성할 수 없을 경우</a:t>
            </a:r>
            <a:r>
              <a:rPr lang="en-US" altLang="ko-KR" sz="2800" dirty="0"/>
              <a:t>, </a:t>
            </a:r>
          </a:p>
          <a:p>
            <a:pPr eaLnBrk="1" hangingPunct="1">
              <a:buFontTx/>
              <a:buNone/>
            </a:pPr>
            <a:r>
              <a:rPr lang="en-US" altLang="ko-KR" sz="2800" dirty="0"/>
              <a:t>    </a:t>
            </a:r>
            <a:r>
              <a:rPr lang="ko-KR" altLang="en-US" sz="2800" dirty="0"/>
              <a:t>사실 취재보다 극적 표현이 시청자들에게</a:t>
            </a:r>
            <a:endParaRPr lang="en-US" altLang="ko-KR" sz="2800" dirty="0"/>
          </a:p>
          <a:p>
            <a:pPr eaLnBrk="1" hangingPunct="1">
              <a:buFontTx/>
              <a:buNone/>
            </a:pPr>
            <a:r>
              <a:rPr lang="en-US" altLang="ko-KR" sz="2800" dirty="0"/>
              <a:t>    </a:t>
            </a:r>
            <a:r>
              <a:rPr lang="ko-KR" altLang="en-US" sz="2800" dirty="0"/>
              <a:t>더 높은 </a:t>
            </a:r>
            <a:r>
              <a:rPr lang="ko-KR" altLang="en-US" sz="2800" dirty="0" err="1"/>
              <a:t>소구력을</a:t>
            </a:r>
            <a:r>
              <a:rPr lang="ko-KR" altLang="en-US" sz="2800" dirty="0"/>
              <a:t> 가질 것으로 판단될 때</a:t>
            </a:r>
            <a:r>
              <a:rPr lang="en-US" altLang="ko-KR" sz="2800" dirty="0"/>
              <a:t>,</a:t>
            </a:r>
          </a:p>
          <a:p>
            <a:pPr eaLnBrk="1" hangingPunct="1">
              <a:buFontTx/>
              <a:buNone/>
            </a:pPr>
            <a:r>
              <a:rPr lang="en-US" altLang="ko-KR" sz="2800" dirty="0"/>
              <a:t>    </a:t>
            </a:r>
            <a:r>
              <a:rPr lang="ko-KR" altLang="en-US" sz="2800" dirty="0"/>
              <a:t>실제의 사실이 없더라도 상상할 수 있을 때</a:t>
            </a:r>
            <a:r>
              <a:rPr lang="en-US" altLang="ko-KR" sz="28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20544826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>
            <a:extLst>
              <a:ext uri="{FF2B5EF4-FFF2-40B4-BE49-F238E27FC236}">
                <a16:creationId xmlns:a16="http://schemas.microsoft.com/office/drawing/2014/main" id="{8BFB07E7-4952-B3AA-858B-CA5A2664FD0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solidFill>
            <a:srgbClr val="A0FEF5"/>
          </a:solidFill>
          <a:ln w="2857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/>
            <a:r>
              <a:rPr lang="ko-KR" altLang="en-US" dirty="0"/>
              <a:t>방송 콘텐츠의 기획</a:t>
            </a:r>
          </a:p>
        </p:txBody>
      </p:sp>
      <p:sp>
        <p:nvSpPr>
          <p:cNvPr id="7171" name="Rectangle 3">
            <a:extLst>
              <a:ext uri="{FF2B5EF4-FFF2-40B4-BE49-F238E27FC236}">
                <a16:creationId xmlns:a16="http://schemas.microsoft.com/office/drawing/2014/main" id="{4924E7D2-F656-1E54-346C-95F7BC5744E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229600" cy="4853136"/>
          </a:xfrm>
          <a:solidFill>
            <a:srgbClr val="FAFCA2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marL="0" indent="0" eaLnBrk="1" hangingPunct="1">
              <a:buNone/>
            </a:pPr>
            <a:r>
              <a:rPr lang="en-US" altLang="ko-KR" dirty="0"/>
              <a:t>3.</a:t>
            </a:r>
            <a:r>
              <a:rPr lang="ko-KR" altLang="en-US" dirty="0"/>
              <a:t>기획의 맥</a:t>
            </a:r>
            <a:endParaRPr lang="en-US" altLang="ko-KR" dirty="0"/>
          </a:p>
          <a:p>
            <a:pPr eaLnBrk="1" hangingPunct="1">
              <a:buFontTx/>
              <a:buNone/>
            </a:pPr>
            <a:r>
              <a:rPr lang="en-US" altLang="ko-KR" dirty="0"/>
              <a:t>(1)</a:t>
            </a:r>
            <a:r>
              <a:rPr lang="ko-KR" altLang="en-US" dirty="0"/>
              <a:t>표현방식의 결정</a:t>
            </a:r>
            <a:endParaRPr lang="en-US" altLang="ko-KR" dirty="0"/>
          </a:p>
          <a:p>
            <a:pPr eaLnBrk="1" hangingPunct="1">
              <a:buFontTx/>
              <a:buNone/>
            </a:pPr>
            <a:r>
              <a:rPr lang="en-US" altLang="ko-KR" dirty="0"/>
              <a:t> * </a:t>
            </a:r>
            <a:r>
              <a:rPr lang="ko-KR" altLang="en-US" dirty="0"/>
              <a:t>다큐멘터리</a:t>
            </a:r>
            <a:endParaRPr lang="en-US" altLang="ko-KR" dirty="0"/>
          </a:p>
          <a:p>
            <a:pPr eaLnBrk="1" hangingPunct="1">
              <a:buFontTx/>
              <a:buNone/>
            </a:pPr>
            <a:r>
              <a:rPr lang="en-US" altLang="ko-KR" dirty="0"/>
              <a:t>   </a:t>
            </a:r>
            <a:r>
              <a:rPr lang="en-US" altLang="ko-KR" sz="2800" dirty="0"/>
              <a:t>:</a:t>
            </a:r>
            <a:r>
              <a:rPr lang="ko-KR" altLang="en-US" sz="2800" dirty="0"/>
              <a:t>특정한 사실이나 새로운 정보를 찾아 있는</a:t>
            </a:r>
            <a:endParaRPr lang="en-US" altLang="ko-KR" sz="2800" dirty="0"/>
          </a:p>
          <a:p>
            <a:pPr eaLnBrk="1" hangingPunct="1">
              <a:buFontTx/>
              <a:buNone/>
            </a:pPr>
            <a:r>
              <a:rPr lang="en-US" altLang="ko-KR" sz="2800" dirty="0"/>
              <a:t>    </a:t>
            </a:r>
            <a:r>
              <a:rPr lang="ko-KR" altLang="en-US" sz="2800" dirty="0"/>
              <a:t>그대로를 가감 없이 보여줌으로써 진실을</a:t>
            </a:r>
            <a:endParaRPr lang="en-US" altLang="ko-KR" sz="2800" dirty="0"/>
          </a:p>
          <a:p>
            <a:pPr eaLnBrk="1" hangingPunct="1">
              <a:buFontTx/>
              <a:buNone/>
            </a:pPr>
            <a:r>
              <a:rPr lang="en-US" altLang="ko-KR" sz="2800" dirty="0"/>
              <a:t>    </a:t>
            </a:r>
            <a:r>
              <a:rPr lang="ko-KR" altLang="en-US" sz="2800" dirty="0"/>
              <a:t>추구하는 표현방식</a:t>
            </a:r>
            <a:r>
              <a:rPr lang="en-US" altLang="ko-KR" sz="2800" dirty="0"/>
              <a:t>.</a:t>
            </a:r>
          </a:p>
          <a:p>
            <a:pPr eaLnBrk="1" hangingPunct="1">
              <a:buFontTx/>
              <a:buNone/>
            </a:pPr>
            <a:r>
              <a:rPr lang="en-US" altLang="ko-KR" sz="2800" dirty="0"/>
              <a:t>    </a:t>
            </a:r>
            <a:r>
              <a:rPr lang="ko-KR" altLang="en-US" sz="2800" dirty="0"/>
              <a:t>인간 세상의 다양한 이야기</a:t>
            </a:r>
            <a:r>
              <a:rPr lang="en-US" altLang="ko-KR" sz="2800" dirty="0"/>
              <a:t>, </a:t>
            </a:r>
            <a:r>
              <a:rPr lang="ko-KR" altLang="en-US" sz="2800" dirty="0"/>
              <a:t>숨겨진 역사적</a:t>
            </a:r>
            <a:endParaRPr lang="en-US" altLang="ko-KR" sz="2800" dirty="0"/>
          </a:p>
          <a:p>
            <a:pPr eaLnBrk="1" hangingPunct="1">
              <a:buFontTx/>
              <a:buNone/>
            </a:pPr>
            <a:r>
              <a:rPr lang="en-US" altLang="ko-KR" sz="2800" dirty="0"/>
              <a:t>    </a:t>
            </a:r>
            <a:r>
              <a:rPr lang="ko-KR" altLang="en-US" sz="2800" dirty="0"/>
              <a:t>사실</a:t>
            </a:r>
            <a:r>
              <a:rPr lang="en-US" altLang="ko-KR" sz="2800" dirty="0"/>
              <a:t>, </a:t>
            </a:r>
            <a:r>
              <a:rPr lang="ko-KR" altLang="en-US" sz="2800" dirty="0"/>
              <a:t>자연의 신비스러움</a:t>
            </a:r>
            <a:r>
              <a:rPr lang="en-US" altLang="ko-KR" sz="2800" dirty="0"/>
              <a:t>, </a:t>
            </a:r>
            <a:r>
              <a:rPr lang="ko-KR" altLang="en-US" sz="2800" dirty="0"/>
              <a:t>과학의 엄밀성 등</a:t>
            </a:r>
            <a:endParaRPr lang="en-US" altLang="ko-KR" sz="2800" dirty="0"/>
          </a:p>
          <a:p>
            <a:pPr eaLnBrk="1" hangingPunct="1">
              <a:buFontTx/>
              <a:buNone/>
            </a:pPr>
            <a:r>
              <a:rPr lang="en-US" altLang="ko-KR" sz="2800" dirty="0"/>
              <a:t>    </a:t>
            </a:r>
            <a:r>
              <a:rPr lang="ko-KR" altLang="en-US" sz="2800" dirty="0"/>
              <a:t>그 소재는 무궁무진하다</a:t>
            </a:r>
            <a:r>
              <a:rPr lang="en-US" altLang="ko-KR" sz="28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076799698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>
            <a:extLst>
              <a:ext uri="{FF2B5EF4-FFF2-40B4-BE49-F238E27FC236}">
                <a16:creationId xmlns:a16="http://schemas.microsoft.com/office/drawing/2014/main" id="{8BFB07E7-4952-B3AA-858B-CA5A2664FD0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solidFill>
            <a:srgbClr val="A0FEF5"/>
          </a:solidFill>
          <a:ln w="2857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/>
            <a:r>
              <a:rPr lang="ko-KR" altLang="en-US" dirty="0"/>
              <a:t>방송 콘텐츠의 기획</a:t>
            </a:r>
          </a:p>
        </p:txBody>
      </p:sp>
      <p:sp>
        <p:nvSpPr>
          <p:cNvPr id="7171" name="Rectangle 3">
            <a:extLst>
              <a:ext uri="{FF2B5EF4-FFF2-40B4-BE49-F238E27FC236}">
                <a16:creationId xmlns:a16="http://schemas.microsoft.com/office/drawing/2014/main" id="{4924E7D2-F656-1E54-346C-95F7BC5744E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229600" cy="4853136"/>
          </a:xfrm>
          <a:solidFill>
            <a:srgbClr val="FAFCA2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marL="0" indent="0" eaLnBrk="1" hangingPunct="1">
              <a:buNone/>
            </a:pPr>
            <a:r>
              <a:rPr lang="en-US" altLang="ko-KR" dirty="0"/>
              <a:t>3.</a:t>
            </a:r>
            <a:r>
              <a:rPr lang="ko-KR" altLang="en-US" dirty="0"/>
              <a:t>기획의 맥</a:t>
            </a:r>
            <a:endParaRPr lang="en-US" altLang="ko-KR" dirty="0"/>
          </a:p>
          <a:p>
            <a:pPr eaLnBrk="1" hangingPunct="1">
              <a:buFontTx/>
              <a:buNone/>
            </a:pPr>
            <a:r>
              <a:rPr lang="en-US" altLang="ko-KR" dirty="0"/>
              <a:t>(1)</a:t>
            </a:r>
            <a:r>
              <a:rPr lang="ko-KR" altLang="en-US" dirty="0"/>
              <a:t>표현방식의 결정</a:t>
            </a:r>
            <a:endParaRPr lang="en-US" altLang="ko-KR" dirty="0"/>
          </a:p>
          <a:p>
            <a:pPr eaLnBrk="1" hangingPunct="1">
              <a:buFontTx/>
              <a:buNone/>
            </a:pPr>
            <a:r>
              <a:rPr lang="en-US" altLang="ko-KR" dirty="0"/>
              <a:t> * </a:t>
            </a:r>
            <a:r>
              <a:rPr lang="ko-KR" altLang="en-US" dirty="0"/>
              <a:t>종합구성</a:t>
            </a:r>
            <a:endParaRPr lang="en-US" altLang="ko-KR" dirty="0"/>
          </a:p>
          <a:p>
            <a:pPr eaLnBrk="1" hangingPunct="1">
              <a:buFontTx/>
              <a:buNone/>
            </a:pPr>
            <a:r>
              <a:rPr lang="en-US" altLang="ko-KR" dirty="0"/>
              <a:t>   </a:t>
            </a:r>
            <a:r>
              <a:rPr lang="en-US" altLang="ko-KR" sz="2800" dirty="0"/>
              <a:t>:</a:t>
            </a:r>
            <a:r>
              <a:rPr lang="ko-KR" altLang="en-US" sz="2800" dirty="0"/>
              <a:t>드라마와 다큐멘터리 이외에 우리가 흔히</a:t>
            </a:r>
            <a:endParaRPr lang="en-US" altLang="ko-KR" sz="2800" dirty="0"/>
          </a:p>
          <a:p>
            <a:pPr eaLnBrk="1" hangingPunct="1">
              <a:buFontTx/>
              <a:buNone/>
            </a:pPr>
            <a:r>
              <a:rPr lang="en-US" altLang="ko-KR" sz="2800" dirty="0"/>
              <a:t>    </a:t>
            </a:r>
            <a:r>
              <a:rPr lang="ko-KR" altLang="en-US" sz="2800" dirty="0"/>
              <a:t>볼 수 있는 모든 형태의 프로그램</a:t>
            </a:r>
            <a:r>
              <a:rPr lang="en-US" altLang="ko-KR" sz="2800" dirty="0"/>
              <a:t>.</a:t>
            </a:r>
          </a:p>
          <a:p>
            <a:pPr eaLnBrk="1" hangingPunct="1">
              <a:buFontTx/>
              <a:buNone/>
            </a:pPr>
            <a:r>
              <a:rPr lang="en-US" altLang="ko-KR" sz="2800" dirty="0"/>
              <a:t>   :</a:t>
            </a:r>
            <a:r>
              <a:rPr lang="ko-KR" altLang="en-US" sz="2800" dirty="0"/>
              <a:t>스튜디오에서 제작한 내용과 야외에서</a:t>
            </a:r>
            <a:endParaRPr lang="en-US" altLang="ko-KR" sz="2800" dirty="0"/>
          </a:p>
          <a:p>
            <a:pPr eaLnBrk="1" hangingPunct="1">
              <a:buFontTx/>
              <a:buNone/>
            </a:pPr>
            <a:r>
              <a:rPr lang="en-US" altLang="ko-KR" sz="2800" dirty="0"/>
              <a:t>    </a:t>
            </a:r>
            <a:r>
              <a:rPr lang="ko-KR" altLang="en-US" sz="2800" dirty="0"/>
              <a:t>촬영한 내용을 효과적으로 섞어서 구성하는 것</a:t>
            </a:r>
            <a:r>
              <a:rPr lang="en-US" altLang="ko-KR" sz="2800"/>
              <a:t>.</a:t>
            </a:r>
            <a:endParaRPr lang="en-US" altLang="ko-KR" sz="2800" dirty="0"/>
          </a:p>
        </p:txBody>
      </p:sp>
    </p:spTree>
    <p:extLst>
      <p:ext uri="{BB962C8B-B14F-4D97-AF65-F5344CB8AC3E}">
        <p14:creationId xmlns:p14="http://schemas.microsoft.com/office/powerpoint/2010/main" val="4099104660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제목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z="3000" dirty="0"/>
              <a:t>창의성이 생명이다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39552" y="1052736"/>
            <a:ext cx="7992888" cy="39333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ko-KR" altLang="en-US" sz="2400" b="1" dirty="0"/>
              <a:t>아이디어를 떠올리는 일곱 가지 기법</a:t>
            </a:r>
          </a:p>
          <a:p>
            <a:pPr>
              <a:lnSpc>
                <a:spcPct val="130000"/>
              </a:lnSpc>
            </a:pPr>
            <a:r>
              <a:rPr lang="ko-KR" altLang="en-US" sz="2400" dirty="0"/>
              <a:t>더하기</a:t>
            </a:r>
            <a:endParaRPr lang="en-US" altLang="ko-KR" sz="2400" dirty="0"/>
          </a:p>
          <a:p>
            <a:pPr>
              <a:lnSpc>
                <a:spcPct val="130000"/>
              </a:lnSpc>
            </a:pPr>
            <a:r>
              <a:rPr lang="ko-KR" altLang="en-US" sz="2400" dirty="0"/>
              <a:t>빼기</a:t>
            </a:r>
            <a:endParaRPr lang="en-US" altLang="ko-KR" sz="2400" dirty="0"/>
          </a:p>
          <a:p>
            <a:pPr>
              <a:lnSpc>
                <a:spcPct val="130000"/>
              </a:lnSpc>
            </a:pPr>
            <a:r>
              <a:rPr lang="ko-KR" altLang="en-US" sz="2400" dirty="0"/>
              <a:t>반대로 생각하기</a:t>
            </a:r>
            <a:endParaRPr lang="en-US" altLang="ko-KR" sz="2400" dirty="0"/>
          </a:p>
          <a:p>
            <a:pPr>
              <a:lnSpc>
                <a:spcPct val="130000"/>
              </a:lnSpc>
            </a:pPr>
            <a:r>
              <a:rPr lang="ko-KR" altLang="en-US" sz="2400" dirty="0"/>
              <a:t>축소 또는 확대하기</a:t>
            </a:r>
            <a:endParaRPr lang="en-US" altLang="ko-KR" sz="2400" dirty="0"/>
          </a:p>
          <a:p>
            <a:pPr>
              <a:lnSpc>
                <a:spcPct val="130000"/>
              </a:lnSpc>
            </a:pPr>
            <a:r>
              <a:rPr lang="ko-KR" altLang="en-US" sz="2400" dirty="0"/>
              <a:t>새로운 용도를 찾아보기</a:t>
            </a:r>
            <a:endParaRPr lang="en-US" altLang="ko-KR" sz="2400" dirty="0"/>
          </a:p>
          <a:p>
            <a:pPr>
              <a:lnSpc>
                <a:spcPct val="130000"/>
              </a:lnSpc>
            </a:pPr>
            <a:r>
              <a:rPr lang="ko-KR" altLang="en-US" sz="2400" dirty="0"/>
              <a:t>재료 바꾸기</a:t>
            </a:r>
            <a:endParaRPr lang="en-US" altLang="ko-KR" sz="2400" dirty="0"/>
          </a:p>
          <a:p>
            <a:pPr>
              <a:lnSpc>
                <a:spcPct val="130000"/>
              </a:lnSpc>
            </a:pPr>
            <a:r>
              <a:rPr lang="ko-KR" altLang="en-US" sz="2400" dirty="0"/>
              <a:t>남의 아이디어 활용하기</a:t>
            </a:r>
            <a:endParaRPr lang="en-US" altLang="ko-KR" sz="2400" dirty="0"/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539552" y="1052736"/>
            <a:ext cx="7992888" cy="15327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ko-KR" altLang="en-US" sz="2400" b="1" dirty="0"/>
              <a:t>창의성</a:t>
            </a:r>
          </a:p>
          <a:p>
            <a:pPr>
              <a:lnSpc>
                <a:spcPct val="130000"/>
              </a:lnSpc>
            </a:pPr>
            <a:r>
              <a:rPr lang="ko-KR" altLang="en-US" sz="2400" dirty="0"/>
              <a:t>일상생활에서 일어날 수는 있지만 흔히 발생하지는 않는 일을 형상화하는 것</a:t>
            </a:r>
            <a:endParaRPr lang="en-US" altLang="ko-KR" sz="2400" dirty="0"/>
          </a:p>
        </p:txBody>
      </p:sp>
      <p:pic>
        <p:nvPicPr>
          <p:cNvPr id="4" name="그림 3" descr="블라인드 데이트.bmp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11560" y="2767932"/>
            <a:ext cx="3771900" cy="28479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그림 4" descr="동물의왕국.bmp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716016" y="2996952"/>
            <a:ext cx="4015289" cy="267441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TextBox 5"/>
          <p:cNvSpPr txBox="1"/>
          <p:nvPr/>
        </p:nvSpPr>
        <p:spPr>
          <a:xfrm>
            <a:off x="251520" y="5733256"/>
            <a:ext cx="84969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/>
              <a:t>&lt;</a:t>
            </a:r>
            <a:r>
              <a:rPr lang="ko-KR" altLang="en-US" dirty="0"/>
              <a:t>블라인드 데이트</a:t>
            </a:r>
            <a:r>
              <a:rPr lang="en-US" altLang="ko-KR" dirty="0"/>
              <a:t>&gt;</a:t>
            </a:r>
            <a:r>
              <a:rPr lang="ko-KR" altLang="en-US" dirty="0"/>
              <a:t>와 </a:t>
            </a:r>
            <a:r>
              <a:rPr lang="en-US" altLang="ko-KR" dirty="0"/>
              <a:t>&lt;</a:t>
            </a:r>
            <a:r>
              <a:rPr lang="ko-KR" altLang="en-US" dirty="0"/>
              <a:t>동물의 왕국</a:t>
            </a:r>
            <a:r>
              <a:rPr lang="en-US" altLang="ko-KR" dirty="0"/>
              <a:t>&gt;. </a:t>
            </a:r>
            <a:r>
              <a:rPr lang="ko-KR" altLang="en-US" dirty="0"/>
              <a:t>지구상의 모든 프로그램은 섹스와 생존의 코드로 해석될 수 있다</a:t>
            </a:r>
            <a:r>
              <a:rPr lang="en-US" altLang="ko-KR" dirty="0"/>
              <a:t>. </a:t>
            </a:r>
            <a:endParaRPr lang="ko-KR" altLang="en-US" dirty="0"/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539552" y="886488"/>
            <a:ext cx="7992888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ko-KR" altLang="en-US" sz="2400" b="1" dirty="0"/>
              <a:t>생존본능</a:t>
            </a:r>
          </a:p>
          <a:p>
            <a:pPr>
              <a:lnSpc>
                <a:spcPct val="130000"/>
              </a:lnSpc>
            </a:pPr>
            <a:r>
              <a:rPr lang="ko-KR" altLang="en-US" sz="2400" dirty="0"/>
              <a:t>싸우기</a:t>
            </a:r>
            <a:r>
              <a:rPr lang="en-US" altLang="ko-KR" sz="2400" dirty="0"/>
              <a:t> </a:t>
            </a:r>
            <a:r>
              <a:rPr lang="ko-KR" altLang="en-US" sz="2400" dirty="0"/>
              <a:t>아니면 도망가기 반응</a:t>
            </a:r>
            <a:endParaRPr lang="en-US" altLang="ko-KR" sz="2400" dirty="0"/>
          </a:p>
          <a:p>
            <a:pPr>
              <a:lnSpc>
                <a:spcPct val="130000"/>
              </a:lnSpc>
            </a:pPr>
            <a:r>
              <a:rPr lang="ko-KR" altLang="en-US" sz="2400" dirty="0"/>
              <a:t>위기</a:t>
            </a:r>
            <a:r>
              <a:rPr lang="en-US" altLang="ko-KR" sz="2400" dirty="0"/>
              <a:t>: </a:t>
            </a:r>
            <a:r>
              <a:rPr lang="ko-KR" altLang="en-US" sz="2400" dirty="0"/>
              <a:t>생명을 위협하는 상황</a:t>
            </a:r>
            <a:endParaRPr lang="en-US" altLang="ko-KR" sz="2400" dirty="0"/>
          </a:p>
          <a:p>
            <a:pPr>
              <a:lnSpc>
                <a:spcPct val="130000"/>
              </a:lnSpc>
            </a:pPr>
            <a:r>
              <a:rPr lang="ko-KR" altLang="en-US" sz="2400" dirty="0"/>
              <a:t>극단적 생존 위협에 본능적 반응을 보이는 시청자들</a:t>
            </a:r>
            <a:endParaRPr lang="en-US" altLang="ko-KR" sz="2400" dirty="0"/>
          </a:p>
          <a:p>
            <a:pPr>
              <a:lnSpc>
                <a:spcPct val="130000"/>
              </a:lnSpc>
            </a:pPr>
            <a:r>
              <a:rPr lang="ko-KR" altLang="en-US" sz="2400" dirty="0"/>
              <a:t>긴장 </a:t>
            </a:r>
            <a:r>
              <a:rPr lang="en-US" altLang="ko-KR" sz="2400" dirty="0"/>
              <a:t>– </a:t>
            </a:r>
            <a:r>
              <a:rPr lang="ko-KR" altLang="en-US" sz="2400" dirty="0"/>
              <a:t>이완 구조로 구성</a:t>
            </a:r>
            <a:endParaRPr lang="en-US" altLang="ko-KR" sz="2400" dirty="0"/>
          </a:p>
        </p:txBody>
      </p:sp>
      <p:pic>
        <p:nvPicPr>
          <p:cNvPr id="7" name="그림 6" descr="생로병사의비밀.bmp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67544" y="3417884"/>
            <a:ext cx="4416152" cy="246338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그림 7" descr="개그콘서트.bmp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076056" y="3408648"/>
            <a:ext cx="3663107" cy="245435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0" name="TextBox 9"/>
          <p:cNvSpPr txBox="1"/>
          <p:nvPr/>
        </p:nvSpPr>
        <p:spPr>
          <a:xfrm>
            <a:off x="539552" y="5949280"/>
            <a:ext cx="82089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/>
              <a:t>&lt;</a:t>
            </a:r>
            <a:r>
              <a:rPr lang="ko-KR" altLang="en-US" dirty="0"/>
              <a:t>생로병사의 비밀</a:t>
            </a:r>
            <a:r>
              <a:rPr lang="en-US" altLang="ko-KR" dirty="0"/>
              <a:t>&gt;</a:t>
            </a:r>
            <a:r>
              <a:rPr lang="ko-KR" altLang="en-US" dirty="0"/>
              <a:t>과 </a:t>
            </a:r>
            <a:r>
              <a:rPr lang="en-US" altLang="ko-KR" dirty="0"/>
              <a:t>&lt;</a:t>
            </a:r>
            <a:r>
              <a:rPr lang="ko-KR" altLang="en-US" dirty="0"/>
              <a:t>개그콘서트</a:t>
            </a:r>
            <a:r>
              <a:rPr lang="en-US" altLang="ko-KR" dirty="0"/>
              <a:t>&gt;. </a:t>
            </a:r>
            <a:r>
              <a:rPr lang="ko-KR" altLang="en-US" dirty="0"/>
              <a:t>생존본능을 자극시키는 방법으로 시청자에게 </a:t>
            </a:r>
            <a:r>
              <a:rPr lang="ko-KR" altLang="en-US" dirty="0" err="1"/>
              <a:t>소구한다</a:t>
            </a:r>
            <a:r>
              <a:rPr lang="en-US" altLang="ko-KR" dirty="0"/>
              <a:t>. </a:t>
            </a:r>
            <a:endParaRPr lang="ko-KR" altLang="en-US" dirty="0"/>
          </a:p>
        </p:txBody>
      </p:sp>
      <p:sp>
        <p:nvSpPr>
          <p:cNvPr id="11" name="제목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제목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z="3000" dirty="0"/>
              <a:t>현재 잘나가는 프로그램을 재창조하라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39552" y="886488"/>
            <a:ext cx="7992888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ko-KR" altLang="en-US" sz="2400" b="1" dirty="0"/>
              <a:t>재창조</a:t>
            </a:r>
          </a:p>
          <a:p>
            <a:pPr>
              <a:lnSpc>
                <a:spcPct val="130000"/>
              </a:lnSpc>
            </a:pPr>
            <a:r>
              <a:rPr lang="ko-KR" altLang="en-US" sz="2400" dirty="0"/>
              <a:t>기존 프로그램을 </a:t>
            </a:r>
            <a:r>
              <a:rPr lang="ko-KR" altLang="en-US" sz="2400" dirty="0" err="1"/>
              <a:t>리모델링</a:t>
            </a:r>
            <a:endParaRPr lang="en-US" altLang="ko-KR" sz="2400" dirty="0"/>
          </a:p>
          <a:p>
            <a:pPr>
              <a:lnSpc>
                <a:spcPct val="130000"/>
              </a:lnSpc>
            </a:pPr>
            <a:r>
              <a:rPr lang="en-US" altLang="ko-KR" sz="2400" dirty="0"/>
              <a:t>&lt;</a:t>
            </a:r>
            <a:r>
              <a:rPr lang="ko-KR" altLang="en-US" sz="2400" dirty="0"/>
              <a:t>무한도전</a:t>
            </a:r>
            <a:r>
              <a:rPr lang="en-US" altLang="ko-KR" sz="2400" dirty="0"/>
              <a:t>&gt;</a:t>
            </a:r>
            <a:r>
              <a:rPr lang="ko-KR" altLang="en-US" sz="2400" dirty="0"/>
              <a:t>의 리얼리티 </a:t>
            </a:r>
            <a:r>
              <a:rPr lang="en-US" altLang="ko-KR" sz="2400" dirty="0"/>
              <a:t>&lt;1</a:t>
            </a:r>
            <a:r>
              <a:rPr lang="ko-KR" altLang="en-US" sz="2400" dirty="0"/>
              <a:t>박 </a:t>
            </a:r>
            <a:r>
              <a:rPr lang="en-US" altLang="ko-KR" sz="2400" dirty="0"/>
              <a:t>2</a:t>
            </a:r>
            <a:r>
              <a:rPr lang="ko-KR" altLang="en-US" sz="2400" dirty="0"/>
              <a:t>일</a:t>
            </a:r>
            <a:r>
              <a:rPr lang="en-US" altLang="ko-KR" sz="2400" dirty="0"/>
              <a:t>&gt;</a:t>
            </a:r>
            <a:r>
              <a:rPr lang="ko-KR" altLang="en-US" sz="2400" dirty="0"/>
              <a:t>에서 야외 취침과 복불복</a:t>
            </a:r>
            <a:r>
              <a:rPr lang="en-US" altLang="ko-KR" sz="2400" dirty="0"/>
              <a:t>, </a:t>
            </a:r>
            <a:r>
              <a:rPr lang="ko-KR" altLang="en-US" sz="2400" dirty="0" err="1"/>
              <a:t>내고장</a:t>
            </a:r>
            <a:r>
              <a:rPr lang="ko-KR" altLang="en-US" sz="2400" dirty="0"/>
              <a:t> 탐방으로 재탄생</a:t>
            </a:r>
            <a:endParaRPr lang="en-US" altLang="ko-KR" sz="2400" dirty="0"/>
          </a:p>
          <a:p>
            <a:pPr>
              <a:lnSpc>
                <a:spcPct val="130000"/>
              </a:lnSpc>
            </a:pPr>
            <a:r>
              <a:rPr lang="ko-KR" altLang="en-US" sz="2400" dirty="0"/>
              <a:t>현재 프로그램의 단점을 파악하는 데서 시작</a:t>
            </a:r>
            <a:endParaRPr lang="en-US" altLang="ko-KR" sz="2400" dirty="0"/>
          </a:p>
        </p:txBody>
      </p:sp>
      <p:pic>
        <p:nvPicPr>
          <p:cNvPr id="5" name="그림 4" descr="역사스페셜.bmp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51520" y="3429000"/>
            <a:ext cx="4104456" cy="227096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그림 5" descr="환경스페셜.bmp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572000" y="3356992"/>
            <a:ext cx="4141542" cy="25202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TextBox 6"/>
          <p:cNvSpPr txBox="1"/>
          <p:nvPr/>
        </p:nvSpPr>
        <p:spPr>
          <a:xfrm>
            <a:off x="395536" y="5949280"/>
            <a:ext cx="82809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/>
              <a:t>&lt;</a:t>
            </a:r>
            <a:r>
              <a:rPr lang="ko-KR" altLang="en-US" dirty="0"/>
              <a:t>역사 </a:t>
            </a:r>
            <a:r>
              <a:rPr lang="ko-KR" altLang="en-US" dirty="0" err="1"/>
              <a:t>스페셜</a:t>
            </a:r>
            <a:r>
              <a:rPr lang="en-US" altLang="ko-KR" dirty="0"/>
              <a:t>&gt;</a:t>
            </a:r>
            <a:r>
              <a:rPr lang="ko-KR" altLang="en-US" dirty="0"/>
              <a:t>과 </a:t>
            </a:r>
            <a:r>
              <a:rPr lang="en-US" altLang="ko-KR" dirty="0"/>
              <a:t>&lt;</a:t>
            </a:r>
            <a:r>
              <a:rPr lang="ko-KR" altLang="en-US" dirty="0"/>
              <a:t>환경 </a:t>
            </a:r>
            <a:r>
              <a:rPr lang="ko-KR" altLang="en-US" dirty="0" err="1"/>
              <a:t>스페셜</a:t>
            </a:r>
            <a:r>
              <a:rPr lang="en-US" altLang="ko-KR" dirty="0"/>
              <a:t>&gt;. &lt;</a:t>
            </a:r>
            <a:r>
              <a:rPr lang="ko-KR" altLang="en-US" dirty="0"/>
              <a:t>일요 </a:t>
            </a:r>
            <a:r>
              <a:rPr lang="ko-KR" altLang="en-US" dirty="0" err="1"/>
              <a:t>스페셜</a:t>
            </a:r>
            <a:r>
              <a:rPr lang="en-US" altLang="ko-KR" dirty="0"/>
              <a:t>&gt;</a:t>
            </a:r>
            <a:r>
              <a:rPr lang="ko-KR" altLang="en-US" dirty="0"/>
              <a:t>이 </a:t>
            </a:r>
            <a:r>
              <a:rPr lang="en-US" altLang="ko-KR" dirty="0"/>
              <a:t>&lt;</a:t>
            </a:r>
            <a:r>
              <a:rPr lang="ko-KR" altLang="en-US" dirty="0"/>
              <a:t>역사 </a:t>
            </a:r>
            <a:r>
              <a:rPr lang="ko-KR" altLang="en-US" dirty="0" err="1"/>
              <a:t>스페셜</a:t>
            </a:r>
            <a:r>
              <a:rPr lang="en-US" altLang="ko-KR" dirty="0"/>
              <a:t>&gt;</a:t>
            </a:r>
            <a:r>
              <a:rPr lang="ko-KR" altLang="en-US" dirty="0"/>
              <a:t>과 </a:t>
            </a:r>
            <a:r>
              <a:rPr lang="en-US" altLang="ko-KR" dirty="0"/>
              <a:t>&lt;</a:t>
            </a:r>
            <a:r>
              <a:rPr lang="ko-KR" altLang="en-US" dirty="0"/>
              <a:t>환경 </a:t>
            </a:r>
            <a:r>
              <a:rPr lang="ko-KR" altLang="en-US" dirty="0" err="1"/>
              <a:t>스페셜</a:t>
            </a:r>
            <a:r>
              <a:rPr lang="en-US" altLang="ko-KR" dirty="0"/>
              <a:t>&gt;</a:t>
            </a:r>
            <a:r>
              <a:rPr lang="ko-KR" altLang="en-US" dirty="0"/>
              <a:t>로 분화한 것도 재창조</a:t>
            </a:r>
            <a:r>
              <a:rPr lang="en-US" altLang="ko-KR" dirty="0"/>
              <a:t>.</a:t>
            </a:r>
            <a:endParaRPr lang="ko-KR" altLang="en-US" dirty="0"/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39552" y="886488"/>
            <a:ext cx="7992888" cy="53737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ko-KR" altLang="en-US" sz="2400" b="1" dirty="0"/>
              <a:t>추상적 소재</a:t>
            </a:r>
            <a:endParaRPr lang="en-US" altLang="ko-KR" sz="2400" b="1" dirty="0"/>
          </a:p>
          <a:p>
            <a:pPr>
              <a:lnSpc>
                <a:spcPct val="130000"/>
              </a:lnSpc>
            </a:pPr>
            <a:r>
              <a:rPr lang="ko-KR" altLang="en-US" sz="2400" dirty="0"/>
              <a:t>철학이란 무엇인가</a:t>
            </a:r>
            <a:endParaRPr lang="en-US" altLang="ko-KR" sz="2400" dirty="0"/>
          </a:p>
          <a:p>
            <a:pPr>
              <a:lnSpc>
                <a:spcPct val="130000"/>
              </a:lnSpc>
            </a:pPr>
            <a:r>
              <a:rPr lang="ko-KR" altLang="en-US" sz="2400" dirty="0"/>
              <a:t>이념이란 무엇인가</a:t>
            </a:r>
            <a:endParaRPr lang="en-US" altLang="ko-KR" sz="2400" dirty="0"/>
          </a:p>
          <a:p>
            <a:pPr>
              <a:lnSpc>
                <a:spcPct val="130000"/>
              </a:lnSpc>
            </a:pPr>
            <a:r>
              <a:rPr lang="ko-KR" altLang="en-US" sz="2400" dirty="0"/>
              <a:t>진보와 보수</a:t>
            </a:r>
            <a:r>
              <a:rPr lang="en-US" altLang="ko-KR" sz="2400" dirty="0"/>
              <a:t>, </a:t>
            </a:r>
            <a:r>
              <a:rPr lang="ko-KR" altLang="en-US" sz="2400" dirty="0"/>
              <a:t>보수와 진보</a:t>
            </a:r>
            <a:endParaRPr lang="en-US" altLang="ko-KR" sz="2400" dirty="0"/>
          </a:p>
          <a:p>
            <a:pPr>
              <a:lnSpc>
                <a:spcPct val="130000"/>
              </a:lnSpc>
            </a:pPr>
            <a:r>
              <a:rPr lang="ko-KR" altLang="en-US" sz="2400" dirty="0"/>
              <a:t>아름다움과 추함</a:t>
            </a:r>
            <a:endParaRPr lang="en-US" altLang="ko-KR" sz="2400" dirty="0"/>
          </a:p>
          <a:p>
            <a:pPr>
              <a:lnSpc>
                <a:spcPct val="130000"/>
              </a:lnSpc>
            </a:pPr>
            <a:r>
              <a:rPr lang="ko-KR" altLang="en-US" sz="2400" dirty="0"/>
              <a:t>과학이란 무엇인가</a:t>
            </a:r>
            <a:endParaRPr lang="en-US" altLang="ko-KR" sz="2400" dirty="0"/>
          </a:p>
          <a:p>
            <a:pPr>
              <a:lnSpc>
                <a:spcPct val="130000"/>
              </a:lnSpc>
            </a:pPr>
            <a:r>
              <a:rPr lang="ko-KR" altLang="en-US" sz="2400" dirty="0"/>
              <a:t>한국인 심성 연구</a:t>
            </a:r>
            <a:endParaRPr lang="en-US" altLang="ko-KR" sz="2400" dirty="0"/>
          </a:p>
          <a:p>
            <a:pPr>
              <a:lnSpc>
                <a:spcPct val="130000"/>
              </a:lnSpc>
            </a:pPr>
            <a:r>
              <a:rPr lang="ko-KR" altLang="en-US" sz="2400" dirty="0"/>
              <a:t>심리 연구 </a:t>
            </a:r>
            <a:r>
              <a:rPr lang="en-US" altLang="ko-KR" sz="2400" dirty="0"/>
              <a:t>– </a:t>
            </a:r>
            <a:r>
              <a:rPr lang="ko-KR" altLang="en-US" sz="2400" dirty="0"/>
              <a:t>상담의 </a:t>
            </a:r>
            <a:r>
              <a:rPr lang="ko-KR" altLang="en-US" sz="2400" dirty="0" err="1"/>
              <a:t>은밀성</a:t>
            </a:r>
            <a:r>
              <a:rPr lang="ko-KR" altLang="en-US" sz="2400" dirty="0"/>
              <a:t> 보장</a:t>
            </a:r>
            <a:endParaRPr lang="en-US" altLang="ko-KR" sz="2400" dirty="0"/>
          </a:p>
          <a:p>
            <a:pPr>
              <a:lnSpc>
                <a:spcPct val="130000"/>
              </a:lnSpc>
            </a:pPr>
            <a:r>
              <a:rPr lang="ko-KR" altLang="en-US" sz="2400" dirty="0"/>
              <a:t>오이디푸스 콤플렉스 </a:t>
            </a:r>
            <a:r>
              <a:rPr lang="en-US" altLang="ko-KR" sz="2400" dirty="0"/>
              <a:t>or </a:t>
            </a:r>
            <a:r>
              <a:rPr lang="ko-KR" altLang="en-US" sz="2400" dirty="0"/>
              <a:t>엘렉트라 콤플렉스</a:t>
            </a:r>
            <a:endParaRPr lang="en-US" altLang="ko-KR" sz="2400" dirty="0"/>
          </a:p>
          <a:p>
            <a:pPr>
              <a:lnSpc>
                <a:spcPct val="130000"/>
              </a:lnSpc>
            </a:pPr>
            <a:r>
              <a:rPr lang="ko-KR" altLang="en-US" sz="2400" dirty="0"/>
              <a:t>징크스</a:t>
            </a:r>
            <a:endParaRPr lang="en-US" altLang="ko-KR" sz="2400" dirty="0"/>
          </a:p>
          <a:p>
            <a:pPr>
              <a:lnSpc>
                <a:spcPct val="130000"/>
              </a:lnSpc>
            </a:pPr>
            <a:r>
              <a:rPr lang="ko-KR" altLang="en-US" sz="2400" dirty="0" err="1"/>
              <a:t>머피의</a:t>
            </a:r>
            <a:r>
              <a:rPr lang="ko-KR" altLang="en-US" sz="2400" dirty="0"/>
              <a:t> 법칙과 </a:t>
            </a:r>
            <a:r>
              <a:rPr lang="ko-KR" altLang="en-US" sz="2400" dirty="0" err="1"/>
              <a:t>샐리의</a:t>
            </a:r>
            <a:r>
              <a:rPr lang="ko-KR" altLang="en-US" sz="2400" dirty="0"/>
              <a:t> 법칙</a:t>
            </a:r>
            <a:endParaRPr lang="en-US" altLang="ko-KR" sz="2400" dirty="0"/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39552" y="2239697"/>
            <a:ext cx="7992888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ko-KR" altLang="en-US" sz="2600" b="1" dirty="0"/>
              <a:t>근본적 소재의 장점</a:t>
            </a:r>
            <a:endParaRPr lang="en-US" altLang="ko-KR" sz="2600" b="1" dirty="0"/>
          </a:p>
          <a:p>
            <a:pPr>
              <a:lnSpc>
                <a:spcPct val="130000"/>
              </a:lnSpc>
            </a:pPr>
            <a:r>
              <a:rPr lang="ko-KR" altLang="en-US" sz="2400" dirty="0"/>
              <a:t>시간이 흘러도 계속 살아남는다</a:t>
            </a:r>
            <a:endParaRPr lang="en-US" altLang="ko-KR" sz="2400" dirty="0"/>
          </a:p>
          <a:p>
            <a:pPr>
              <a:lnSpc>
                <a:spcPct val="130000"/>
              </a:lnSpc>
            </a:pPr>
            <a:r>
              <a:rPr lang="ko-KR" altLang="en-US" sz="2400" dirty="0"/>
              <a:t>케이스 보완하면 언제든 개정 가능</a:t>
            </a:r>
            <a:endParaRPr lang="en-US" altLang="ko-KR" sz="2400" dirty="0"/>
          </a:p>
          <a:p>
            <a:pPr>
              <a:lnSpc>
                <a:spcPct val="130000"/>
              </a:lnSpc>
            </a:pPr>
            <a:r>
              <a:rPr lang="ko-KR" altLang="en-US" sz="2400" dirty="0"/>
              <a:t>방송 후 책 출판 가능</a:t>
            </a:r>
            <a:endParaRPr lang="en-US" altLang="ko-KR" sz="24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>
            <a:extLst>
              <a:ext uri="{FF2B5EF4-FFF2-40B4-BE49-F238E27FC236}">
                <a16:creationId xmlns:a16="http://schemas.microsoft.com/office/drawing/2014/main" id="{B4C53793-79AC-4FB4-02BF-2981E46A7BF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14313" y="222250"/>
            <a:ext cx="8458200" cy="563563"/>
          </a:xfrm>
        </p:spPr>
        <p:txBody>
          <a:bodyPr/>
          <a:lstStyle/>
          <a:p>
            <a:pPr eaLnBrk="1" hangingPunct="1"/>
            <a:r>
              <a:rPr lang="en-US" altLang="ko-KR" sz="2800">
                <a:latin typeface="맑은 고딕" panose="020B0503020000020004" pitchFamily="50" charset="-127"/>
                <a:ea typeface="맑은 고딕" panose="020B0503020000020004" pitchFamily="50" charset="-127"/>
              </a:rPr>
              <a:t>1. </a:t>
            </a:r>
            <a:r>
              <a:rPr lang="ko-KR" altLang="en-US" sz="2800">
                <a:latin typeface="맑은 고딕" panose="020B0503020000020004" pitchFamily="50" charset="-127"/>
                <a:ea typeface="맑은 고딕" panose="020B0503020000020004" pitchFamily="50" charset="-127"/>
              </a:rPr>
              <a:t>방송프로그램의 개념과 분류</a:t>
            </a:r>
            <a:endParaRPr lang="en-US" altLang="ko-KR" sz="280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43" name="직사각형 42">
            <a:extLst>
              <a:ext uri="{FF2B5EF4-FFF2-40B4-BE49-F238E27FC236}">
                <a16:creationId xmlns:a16="http://schemas.microsoft.com/office/drawing/2014/main" id="{22B4BE4F-A819-9645-66D9-FAFE32D089FF}"/>
              </a:ext>
            </a:extLst>
          </p:cNvPr>
          <p:cNvSpPr/>
          <p:nvPr/>
        </p:nvSpPr>
        <p:spPr bwMode="auto">
          <a:xfrm>
            <a:off x="642938" y="1168400"/>
            <a:ext cx="7929562" cy="5429250"/>
          </a:xfrm>
          <a:prstGeom prst="rect">
            <a:avLst/>
          </a:prstGeom>
          <a:ln>
            <a:noFill/>
            <a:headEnd type="none" w="med" len="med"/>
            <a:tailEnd type="none" w="med" len="med"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marL="0" marR="0" lvl="0" indent="0" algn="just" defTabSz="914400" rtl="0" eaLnBrk="0" fontAlgn="base" latinLnBrk="1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en-US" altLang="ko-KR" sz="20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  <a:cs typeface="+mn-cs"/>
            </a:endParaRPr>
          </a:p>
          <a:p>
            <a:pPr marL="0" marR="0" lvl="0" indent="0" algn="just" defTabSz="914400" rtl="0" eaLnBrk="0" fontAlgn="base" latinLnBrk="1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en-US" altLang="ko-KR" sz="20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  <a:cs typeface="+mn-cs"/>
            </a:endParaRPr>
          </a:p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kumimoji="1" lang="ko-KR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▶ 프로그램 유형 분류기준에 의한 분류</a:t>
            </a:r>
            <a:endParaRPr kumimoji="1" lang="en-US" altLang="ko-KR" sz="20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  <a:cs typeface="+mn-cs"/>
            </a:endParaRPr>
          </a:p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None/>
              <a:tabLst/>
              <a:defRPr/>
            </a:pPr>
            <a:endParaRPr kumimoji="1" lang="ko-KR" altLang="en-US" sz="2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  <a:cs typeface="+mn-cs"/>
            </a:endParaRPr>
          </a:p>
          <a:p>
            <a:pPr marL="0" marR="0" lvl="0" indent="0" algn="l" defTabSz="914400" rtl="0" eaLnBrk="1" fontAlgn="base" latinLnBrk="1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kumimoji="1" lang="ko-KR" alt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① 내용에 의한 분류</a:t>
            </a:r>
          </a:p>
          <a:p>
            <a:pPr marL="0" marR="0" lvl="0" indent="0" algn="l" defTabSz="914400" rtl="0" eaLnBrk="1" fontAlgn="base" latinLnBrk="1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kumimoji="1" lang="en-US" altLang="ko-KR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   : </a:t>
            </a:r>
            <a:r>
              <a:rPr kumimoji="1" lang="ko-KR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프로그램이 담고 있는 내용물이나 주제가 무엇인가에 따라 분류</a:t>
            </a:r>
          </a:p>
          <a:p>
            <a:pPr marL="0" marR="0" lvl="0" indent="0" algn="l" defTabSz="914400" rtl="0" eaLnBrk="1" fontAlgn="base" latinLnBrk="1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kumimoji="1" lang="ko-KR" alt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② 형식에 의한 분류</a:t>
            </a:r>
          </a:p>
          <a:p>
            <a:pPr marL="0" marR="0" lvl="0" indent="0" algn="l" defTabSz="914400" rtl="0" eaLnBrk="1" fontAlgn="base" latinLnBrk="1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kumimoji="1" lang="en-US" altLang="ko-KR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   : </a:t>
            </a:r>
            <a:r>
              <a:rPr kumimoji="1" lang="ko-KR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프로그램의 내용이나 기능보다는 주로 프로그램의 구조나 전달방식에 초점을 </a:t>
            </a:r>
            <a:r>
              <a:rPr kumimoji="1" lang="ko-KR" alt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맞</a:t>
            </a:r>
            <a:endParaRPr kumimoji="1" lang="en-US" altLang="ko-KR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  <a:cs typeface="+mn-cs"/>
            </a:endParaRPr>
          </a:p>
          <a:p>
            <a:pPr marL="0" marR="0" lvl="0" indent="0" algn="l" defTabSz="914400" rtl="0" eaLnBrk="1" fontAlgn="base" latinLnBrk="1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kumimoji="1" lang="en-US" altLang="ko-KR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    </a:t>
            </a:r>
            <a:r>
              <a:rPr kumimoji="1" lang="ko-KR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춘 것으로 일종의 장르에 의한 분류</a:t>
            </a:r>
          </a:p>
          <a:p>
            <a:pPr marL="0" marR="0" lvl="0" indent="0" algn="l" defTabSz="914400" rtl="0" eaLnBrk="1" fontAlgn="base" latinLnBrk="1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kumimoji="1" lang="ko-KR" alt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③ 대상에 의한 분류</a:t>
            </a:r>
          </a:p>
          <a:p>
            <a:pPr marL="0" marR="0" lvl="0" indent="0" algn="l" defTabSz="914400" rtl="0" eaLnBrk="1" fontAlgn="base" latinLnBrk="1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kumimoji="1" lang="en-US" altLang="ko-KR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   : </a:t>
            </a:r>
            <a:r>
              <a:rPr kumimoji="1" lang="ko-KR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대상으로 하는 시</a:t>
            </a:r>
            <a:r>
              <a:rPr kumimoji="1" lang="ko-KR" alt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163794"/>
                </a:solidFill>
                <a:effectLst/>
                <a:uLnTx/>
                <a:uFillTx/>
                <a:latin typeface="Arial"/>
                <a:ea typeface="굴림" pitchFamily="50" charset="-127"/>
                <a:cs typeface="+mn-cs"/>
              </a:rPr>
              <a:t>⋅</a:t>
            </a:r>
            <a:r>
              <a:rPr kumimoji="1" lang="ko-KR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청취자의 특성에 따라 프로그램을 분류</a:t>
            </a:r>
          </a:p>
          <a:p>
            <a:pPr marL="0" marR="0" lvl="0" indent="0" algn="l" defTabSz="914400" rtl="0" eaLnBrk="1" fontAlgn="base" latinLnBrk="1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kumimoji="1" lang="ko-KR" alt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④ 기능에 의한 분류</a:t>
            </a:r>
          </a:p>
          <a:p>
            <a:pPr marL="0" marR="0" lvl="0" indent="0" algn="l" defTabSz="914400" rtl="0" eaLnBrk="1" fontAlgn="base" latinLnBrk="1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kumimoji="1" lang="en-US" altLang="ko-KR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   : </a:t>
            </a:r>
            <a:r>
              <a:rPr kumimoji="1" lang="ko-KR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대체로 보도</a:t>
            </a:r>
            <a:r>
              <a:rPr kumimoji="1" lang="en-US" altLang="ko-KR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, </a:t>
            </a:r>
            <a:r>
              <a:rPr kumimoji="1" lang="ko-KR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교양</a:t>
            </a:r>
            <a:r>
              <a:rPr kumimoji="1" lang="en-US" altLang="ko-KR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, </a:t>
            </a:r>
            <a:r>
              <a:rPr kumimoji="1" lang="ko-KR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오락으로 </a:t>
            </a:r>
            <a:r>
              <a:rPr kumimoji="1" lang="en-US" altLang="ko-KR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3</a:t>
            </a:r>
            <a:r>
              <a:rPr kumimoji="1" lang="ko-KR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등분하거나 정보나 교육을 첨가시켜 </a:t>
            </a:r>
            <a:r>
              <a:rPr kumimoji="1" lang="en-US" altLang="ko-KR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4</a:t>
            </a:r>
            <a:r>
              <a:rPr kumimoji="1" lang="ko-KR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등분하는 방</a:t>
            </a:r>
            <a:endParaRPr kumimoji="1" lang="en-US" altLang="ko-KR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  <a:cs typeface="+mn-cs"/>
            </a:endParaRPr>
          </a:p>
          <a:p>
            <a:pPr marL="0" marR="0" lvl="0" indent="0" algn="l" defTabSz="914400" rtl="0" eaLnBrk="1" fontAlgn="base" latinLnBrk="1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kumimoji="1" lang="en-US" altLang="ko-KR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    </a:t>
            </a:r>
            <a:r>
              <a:rPr kumimoji="1" lang="ko-KR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법을 사용</a:t>
            </a:r>
            <a:endParaRPr kumimoji="1" lang="en-US" altLang="ko-KR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  <a:cs typeface="+mn-cs"/>
            </a:endParaRPr>
          </a:p>
          <a:p>
            <a:pPr marL="0" marR="0" lvl="0" indent="0" algn="just" defTabSz="914400" rtl="0" eaLnBrk="0" fontAlgn="base" latinLnBrk="1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en-US" altLang="ko-KR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  <a:cs typeface="+mn-cs"/>
            </a:endParaRPr>
          </a:p>
          <a:p>
            <a:pPr marL="0" marR="0" lvl="0" indent="0" algn="just" defTabSz="914400" rtl="0" eaLnBrk="0" fontAlgn="base" latinLnBrk="1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en-US" altLang="ko-KR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  <a:cs typeface="+mn-cs"/>
            </a:endParaRPr>
          </a:p>
          <a:p>
            <a:pPr marL="0" marR="0" lvl="0" indent="0" algn="just" defTabSz="914400" rtl="0" eaLnBrk="0" fontAlgn="base" latinLnBrk="1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en-US" altLang="ko-KR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  <a:cs typeface="+mn-cs"/>
            </a:endParaRPr>
          </a:p>
          <a:p>
            <a:pPr marL="0" marR="0" lvl="0" indent="0" algn="just" defTabSz="914400" rtl="0" eaLnBrk="0" fontAlgn="base" latinLnBrk="1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en-US" altLang="ko-KR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  <a:cs typeface="+mn-cs"/>
            </a:endParaRPr>
          </a:p>
          <a:p>
            <a:pPr marL="0" marR="0" lvl="0" indent="0" algn="just" defTabSz="914400" rtl="0" eaLnBrk="0" fontAlgn="base" latinLnBrk="1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en-US" altLang="ko-KR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  <a:cs typeface="+mn-cs"/>
            </a:endParaRPr>
          </a:p>
          <a:p>
            <a:pPr marL="0" marR="0" lvl="0" indent="0" algn="just" defTabSz="914400" rtl="0" eaLnBrk="0" fontAlgn="base" latinLnBrk="1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ko-KR" altLang="en-US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  <a:cs typeface="+mn-cs"/>
            </a:endParaRP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제목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z="3000" dirty="0"/>
              <a:t>하나를 깊이 파고들어 분석하라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39552" y="886488"/>
            <a:ext cx="7992888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ko-KR" altLang="en-US" sz="2400" b="1" dirty="0"/>
              <a:t>정보의 개인화 </a:t>
            </a:r>
          </a:p>
          <a:p>
            <a:pPr>
              <a:lnSpc>
                <a:spcPct val="130000"/>
              </a:lnSpc>
            </a:pPr>
            <a:r>
              <a:rPr lang="ko-KR" altLang="en-US" sz="2400" dirty="0"/>
              <a:t>인터넷 시대</a:t>
            </a:r>
            <a:r>
              <a:rPr lang="en-US" altLang="ko-KR" sz="2400" dirty="0"/>
              <a:t>, </a:t>
            </a:r>
            <a:r>
              <a:rPr lang="ko-KR" altLang="en-US" sz="2400" dirty="0"/>
              <a:t>정보 매거진 프로그램 가장 좋지 않음</a:t>
            </a:r>
            <a:endParaRPr lang="en-US" altLang="ko-KR" sz="2400" dirty="0"/>
          </a:p>
          <a:p>
            <a:pPr>
              <a:lnSpc>
                <a:spcPct val="130000"/>
              </a:lnSpc>
            </a:pPr>
            <a:r>
              <a:rPr lang="ko-KR" altLang="en-US" sz="2400" dirty="0"/>
              <a:t>정보 </a:t>
            </a:r>
            <a:r>
              <a:rPr lang="en-US" altLang="ko-KR" sz="2400" dirty="0"/>
              <a:t>= </a:t>
            </a:r>
            <a:r>
              <a:rPr lang="ko-KR" altLang="en-US" sz="2400" dirty="0" err="1"/>
              <a:t>퍼스낼리티</a:t>
            </a:r>
            <a:endParaRPr lang="en-US" altLang="ko-KR" sz="2400" dirty="0"/>
          </a:p>
          <a:p>
            <a:pPr>
              <a:lnSpc>
                <a:spcPct val="130000"/>
              </a:lnSpc>
            </a:pPr>
            <a:endParaRPr lang="en-US" altLang="ko-KR" sz="2400" dirty="0"/>
          </a:p>
          <a:p>
            <a:pPr>
              <a:lnSpc>
                <a:spcPct val="130000"/>
              </a:lnSpc>
            </a:pPr>
            <a:r>
              <a:rPr lang="ko-KR" altLang="en-US" sz="2400" b="1" dirty="0"/>
              <a:t>정보 파고들기</a:t>
            </a:r>
            <a:endParaRPr lang="en-US" altLang="ko-KR" sz="2400" b="1" dirty="0"/>
          </a:p>
        </p:txBody>
      </p:sp>
      <p:pic>
        <p:nvPicPr>
          <p:cNvPr id="10" name="그림 9" descr="뉴욕에서의최후의만찬.bmp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39552" y="3356992"/>
            <a:ext cx="4505448" cy="29523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1" name="TextBox 10"/>
          <p:cNvSpPr txBox="1"/>
          <p:nvPr/>
        </p:nvSpPr>
        <p:spPr>
          <a:xfrm>
            <a:off x="5148064" y="4376712"/>
            <a:ext cx="352839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/>
              <a:t>&lt;</a:t>
            </a:r>
            <a:r>
              <a:rPr lang="ko-KR" altLang="en-US" dirty="0"/>
              <a:t>뉴욕에서의 최후의 만찬</a:t>
            </a:r>
            <a:r>
              <a:rPr lang="en-US" altLang="ko-KR" dirty="0"/>
              <a:t>&gt;</a:t>
            </a:r>
          </a:p>
          <a:p>
            <a:r>
              <a:rPr lang="ko-KR" altLang="en-US" dirty="0"/>
              <a:t>레오나르도 다빈치 </a:t>
            </a:r>
            <a:r>
              <a:rPr lang="en-US" altLang="ko-KR" dirty="0"/>
              <a:t>‘</a:t>
            </a:r>
            <a:r>
              <a:rPr lang="ko-KR" altLang="en-US" dirty="0"/>
              <a:t>최후의 만찬</a:t>
            </a:r>
            <a:r>
              <a:rPr lang="en-US" altLang="ko-KR" dirty="0"/>
              <a:t>’</a:t>
            </a:r>
            <a:r>
              <a:rPr lang="ko-KR" altLang="en-US" dirty="0"/>
              <a:t>을 </a:t>
            </a:r>
            <a:r>
              <a:rPr lang="en-US" altLang="ko-KR" dirty="0"/>
              <a:t>HD</a:t>
            </a:r>
            <a:r>
              <a:rPr lang="ko-KR" altLang="en-US" dirty="0"/>
              <a:t>로 복원하면서 분석한다</a:t>
            </a:r>
            <a:r>
              <a:rPr lang="en-US" altLang="ko-KR" dirty="0"/>
              <a:t>. </a:t>
            </a:r>
            <a:r>
              <a:rPr lang="ko-KR" altLang="en-US" dirty="0"/>
              <a:t>분석 내용을 뉴욕의 고등학교 학생들을 대상으로 쌍방 커뮤니케이션 형식으로 보여준다</a:t>
            </a:r>
            <a:r>
              <a:rPr lang="en-US" altLang="ko-KR" dirty="0"/>
              <a:t>. </a:t>
            </a:r>
            <a:endParaRPr lang="ko-KR" altLang="en-US" dirty="0"/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제목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z="3000" dirty="0"/>
              <a:t>정답은 대형 서점에 있다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85732" y="2391956"/>
            <a:ext cx="7992888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ko-KR" altLang="en-US" sz="2400" b="1" dirty="0"/>
              <a:t>책과 기획의 연결</a:t>
            </a:r>
            <a:endParaRPr lang="en-US" altLang="ko-KR" sz="2400" b="1" dirty="0"/>
          </a:p>
          <a:p>
            <a:pPr>
              <a:lnSpc>
                <a:spcPct val="130000"/>
              </a:lnSpc>
            </a:pPr>
            <a:r>
              <a:rPr lang="ko-KR" altLang="en-US" sz="2400" dirty="0"/>
              <a:t>책 내용 프로그램화</a:t>
            </a:r>
            <a:endParaRPr lang="en-US" altLang="ko-KR" sz="2400" dirty="0"/>
          </a:p>
          <a:p>
            <a:pPr>
              <a:lnSpc>
                <a:spcPct val="130000"/>
              </a:lnSpc>
            </a:pPr>
            <a:r>
              <a:rPr lang="ko-KR" altLang="en-US" sz="2400" dirty="0"/>
              <a:t>책 내용 일부 확장 </a:t>
            </a:r>
            <a:r>
              <a:rPr lang="en-US" altLang="ko-KR" sz="2400" dirty="0"/>
              <a:t>or </a:t>
            </a:r>
            <a:r>
              <a:rPr lang="ko-KR" altLang="en-US" sz="2400" dirty="0"/>
              <a:t>부분적 아이디어</a:t>
            </a:r>
            <a:endParaRPr lang="en-US" altLang="ko-KR" sz="2400" dirty="0"/>
          </a:p>
          <a:p>
            <a:pPr>
              <a:lnSpc>
                <a:spcPct val="130000"/>
              </a:lnSpc>
            </a:pPr>
            <a:r>
              <a:rPr lang="ko-KR" altLang="en-US" sz="2400" dirty="0"/>
              <a:t>여러 책 묶기</a:t>
            </a:r>
            <a:endParaRPr lang="en-US" altLang="ko-KR" sz="2400" dirty="0"/>
          </a:p>
          <a:p>
            <a:pPr>
              <a:lnSpc>
                <a:spcPct val="130000"/>
              </a:lnSpc>
            </a:pPr>
            <a:r>
              <a:rPr lang="ko-KR" altLang="en-US" sz="2400" dirty="0"/>
              <a:t>저자와의 만남</a:t>
            </a:r>
            <a:endParaRPr lang="en-US" altLang="ko-KR" sz="2400" dirty="0"/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제목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z="3000" dirty="0"/>
              <a:t>기획은 창의적 </a:t>
            </a:r>
            <a:r>
              <a:rPr lang="ko-KR" altLang="en-US" sz="3000" dirty="0" err="1"/>
              <a:t>틀짓기</a:t>
            </a:r>
            <a:endParaRPr lang="ko-KR" altLang="en-US" sz="3000" dirty="0"/>
          </a:p>
        </p:txBody>
      </p:sp>
      <p:sp>
        <p:nvSpPr>
          <p:cNvPr id="3" name="TextBox 2"/>
          <p:cNvSpPr txBox="1"/>
          <p:nvPr/>
        </p:nvSpPr>
        <p:spPr>
          <a:xfrm>
            <a:off x="539552" y="1422176"/>
            <a:ext cx="7992888" cy="39333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ko-KR" altLang="en-US" sz="2400" b="1" dirty="0"/>
              <a:t>기획</a:t>
            </a:r>
            <a:endParaRPr lang="en-US" altLang="ko-KR" sz="2400" b="1" dirty="0"/>
          </a:p>
          <a:p>
            <a:pPr>
              <a:lnSpc>
                <a:spcPct val="130000"/>
              </a:lnSpc>
            </a:pPr>
            <a:r>
              <a:rPr lang="ko-KR" altLang="en-US" sz="2400" dirty="0"/>
              <a:t>새로운 방송 프로그램을 만드는 것</a:t>
            </a:r>
            <a:endParaRPr lang="en-US" altLang="ko-KR" sz="2400" dirty="0"/>
          </a:p>
          <a:p>
            <a:pPr>
              <a:lnSpc>
                <a:spcPct val="130000"/>
              </a:lnSpc>
            </a:pPr>
            <a:r>
              <a:rPr lang="en-US" altLang="ko-KR" sz="2400" dirty="0"/>
              <a:t>-</a:t>
            </a:r>
            <a:r>
              <a:rPr lang="ko-KR" altLang="en-US" sz="2400" dirty="0"/>
              <a:t>정규물의 새로운 아이템을 찾는 것</a:t>
            </a:r>
            <a:endParaRPr lang="en-US" altLang="ko-KR" sz="2400" dirty="0"/>
          </a:p>
          <a:p>
            <a:pPr>
              <a:lnSpc>
                <a:spcPct val="130000"/>
              </a:lnSpc>
            </a:pPr>
            <a:r>
              <a:rPr lang="en-US" altLang="ko-KR" sz="2400" dirty="0"/>
              <a:t>-</a:t>
            </a:r>
            <a:r>
              <a:rPr lang="ko-KR" altLang="en-US" sz="2400" dirty="0"/>
              <a:t>정규물의 기본적으로 유지할 틀 만드는 것</a:t>
            </a:r>
            <a:endParaRPr lang="en-US" altLang="ko-KR" sz="2400" dirty="0"/>
          </a:p>
          <a:p>
            <a:pPr>
              <a:lnSpc>
                <a:spcPct val="130000"/>
              </a:lnSpc>
            </a:pPr>
            <a:r>
              <a:rPr lang="en-US" altLang="ko-KR" sz="2400" dirty="0"/>
              <a:t>-</a:t>
            </a:r>
            <a:r>
              <a:rPr lang="ko-KR" altLang="en-US" sz="2400" dirty="0"/>
              <a:t>새로운 형식과 내용을 만들어내는 것</a:t>
            </a:r>
            <a:endParaRPr lang="en-US" altLang="ko-KR" sz="2400" dirty="0"/>
          </a:p>
          <a:p>
            <a:pPr>
              <a:lnSpc>
                <a:spcPct val="130000"/>
              </a:lnSpc>
            </a:pPr>
            <a:r>
              <a:rPr lang="en-US" altLang="ko-KR" sz="2400" dirty="0"/>
              <a:t>-</a:t>
            </a:r>
            <a:r>
              <a:rPr lang="ko-KR" altLang="en-US" sz="2400" dirty="0" err="1"/>
              <a:t>시리즈물</a:t>
            </a:r>
            <a:r>
              <a:rPr lang="ko-KR" altLang="en-US" sz="2400" dirty="0"/>
              <a:t> 유지하는 틀이나 이야기 구조 만드는 것</a:t>
            </a:r>
            <a:endParaRPr lang="en-US" altLang="ko-KR" sz="2400" dirty="0"/>
          </a:p>
          <a:p>
            <a:pPr>
              <a:lnSpc>
                <a:spcPct val="130000"/>
              </a:lnSpc>
            </a:pPr>
            <a:endParaRPr lang="en-US" altLang="ko-KR" sz="2400" dirty="0"/>
          </a:p>
          <a:p>
            <a:pPr>
              <a:lnSpc>
                <a:spcPct val="130000"/>
              </a:lnSpc>
            </a:pPr>
            <a:r>
              <a:rPr lang="ko-KR" altLang="en-US" sz="2400" dirty="0"/>
              <a:t>출연자의 일정한 </a:t>
            </a:r>
            <a:r>
              <a:rPr lang="ko-KR" altLang="en-US" sz="2400" dirty="0" err="1"/>
              <a:t>롤</a:t>
            </a:r>
            <a:r>
              <a:rPr lang="en-US" altLang="ko-KR" sz="2400" dirty="0"/>
              <a:t>, </a:t>
            </a:r>
            <a:r>
              <a:rPr lang="ko-KR" altLang="en-US" sz="2400" dirty="0"/>
              <a:t>반복되는 세트와 구성 틀을 결정</a:t>
            </a:r>
            <a:endParaRPr lang="en-US" altLang="ko-KR" sz="2400" dirty="0"/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제목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z="3000" dirty="0"/>
              <a:t>PD_</a:t>
            </a:r>
            <a:r>
              <a:rPr lang="ko-KR" altLang="en-US" sz="3000" dirty="0"/>
              <a:t>프로그램</a:t>
            </a:r>
            <a:r>
              <a:rPr lang="en-US" altLang="ko-KR" sz="3000" dirty="0"/>
              <a:t> </a:t>
            </a:r>
            <a:r>
              <a:rPr lang="ko-KR" altLang="en-US" sz="3000" dirty="0"/>
              <a:t>기획과 전체 책임자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39552" y="1052736"/>
            <a:ext cx="7992888" cy="53737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en-US" altLang="ko-KR" sz="2400" b="1" dirty="0"/>
              <a:t>PD</a:t>
            </a:r>
          </a:p>
          <a:p>
            <a:pPr>
              <a:lnSpc>
                <a:spcPct val="130000"/>
              </a:lnSpc>
            </a:pPr>
            <a:r>
              <a:rPr lang="en-US" altLang="ko-KR" sz="2400" dirty="0"/>
              <a:t>Producer</a:t>
            </a:r>
          </a:p>
          <a:p>
            <a:pPr>
              <a:lnSpc>
                <a:spcPct val="130000"/>
              </a:lnSpc>
            </a:pPr>
            <a:r>
              <a:rPr lang="en-US" altLang="ko-KR" sz="2400" dirty="0"/>
              <a:t>Program Director</a:t>
            </a:r>
          </a:p>
          <a:p>
            <a:pPr>
              <a:lnSpc>
                <a:spcPct val="130000"/>
              </a:lnSpc>
            </a:pPr>
            <a:r>
              <a:rPr lang="en-US" altLang="ko-KR" sz="2400" dirty="0"/>
              <a:t>Producer &amp; Director</a:t>
            </a:r>
          </a:p>
          <a:p>
            <a:pPr>
              <a:lnSpc>
                <a:spcPct val="130000"/>
              </a:lnSpc>
            </a:pPr>
            <a:endParaRPr lang="en-US" altLang="ko-KR" sz="2400" dirty="0"/>
          </a:p>
          <a:p>
            <a:pPr>
              <a:lnSpc>
                <a:spcPct val="130000"/>
              </a:lnSpc>
            </a:pPr>
            <a:r>
              <a:rPr lang="ko-KR" altLang="en-US" sz="2400" b="1" dirty="0"/>
              <a:t>프로듀서 역할</a:t>
            </a:r>
            <a:endParaRPr lang="en-US" altLang="ko-KR" sz="2400" b="1" dirty="0"/>
          </a:p>
          <a:p>
            <a:pPr>
              <a:lnSpc>
                <a:spcPct val="130000"/>
              </a:lnSpc>
            </a:pPr>
            <a:r>
              <a:rPr lang="ko-KR" altLang="en-US" sz="2400" dirty="0"/>
              <a:t>프로그램 기획</a:t>
            </a:r>
            <a:endParaRPr lang="en-US" altLang="ko-KR" sz="2400" dirty="0"/>
          </a:p>
          <a:p>
            <a:pPr>
              <a:lnSpc>
                <a:spcPct val="130000"/>
              </a:lnSpc>
            </a:pPr>
            <a:r>
              <a:rPr lang="ko-KR" altLang="en-US" sz="2400" dirty="0"/>
              <a:t>결정된 프로그램이나 아이템 방송 완료까지 책임</a:t>
            </a:r>
            <a:endParaRPr lang="en-US" altLang="ko-KR" sz="2400" dirty="0"/>
          </a:p>
          <a:p>
            <a:pPr>
              <a:lnSpc>
                <a:spcPct val="130000"/>
              </a:lnSpc>
            </a:pPr>
            <a:r>
              <a:rPr lang="ko-KR" altLang="en-US" sz="2400" b="1" dirty="0"/>
              <a:t>책임 프로듀서 역할</a:t>
            </a:r>
            <a:endParaRPr lang="en-US" altLang="ko-KR" sz="2400" b="1" dirty="0"/>
          </a:p>
          <a:p>
            <a:pPr>
              <a:lnSpc>
                <a:spcPct val="130000"/>
              </a:lnSpc>
            </a:pPr>
            <a:r>
              <a:rPr lang="ko-KR" altLang="en-US" sz="2400" dirty="0"/>
              <a:t>규모가 큰 프로그램 아이템 결정</a:t>
            </a:r>
            <a:r>
              <a:rPr lang="en-US" altLang="ko-KR" sz="2400" dirty="0"/>
              <a:t>, </a:t>
            </a:r>
            <a:r>
              <a:rPr lang="ko-KR" altLang="en-US" sz="2400" dirty="0"/>
              <a:t>출장 결재</a:t>
            </a:r>
            <a:r>
              <a:rPr lang="en-US" altLang="ko-KR" sz="2400" dirty="0"/>
              <a:t>, </a:t>
            </a:r>
            <a:r>
              <a:rPr lang="ko-KR" altLang="en-US" sz="2400" dirty="0"/>
              <a:t>프로그램에 대한 책임</a:t>
            </a:r>
            <a:endParaRPr lang="en-US" altLang="ko-KR" sz="2400" dirty="0"/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제목 8"/>
          <p:cNvSpPr>
            <a:spLocks noGrp="1"/>
          </p:cNvSpPr>
          <p:nvPr>
            <p:ph type="title"/>
          </p:nvPr>
        </p:nvSpPr>
        <p:spPr>
          <a:xfrm>
            <a:off x="914400" y="285728"/>
            <a:ext cx="8229600" cy="413196"/>
          </a:xfrm>
        </p:spPr>
        <p:txBody>
          <a:bodyPr/>
          <a:lstStyle/>
          <a:p>
            <a:r>
              <a:rPr lang="ko-KR" altLang="en-US" sz="3000" dirty="0"/>
              <a:t>구성이란 무엇인가</a:t>
            </a:r>
            <a:r>
              <a:rPr lang="en-US" altLang="ko-KR" sz="3000" dirty="0"/>
              <a:t>?</a:t>
            </a:r>
            <a:endParaRPr lang="ko-KR" altLang="en-US" sz="3000" dirty="0"/>
          </a:p>
        </p:txBody>
      </p:sp>
      <p:sp>
        <p:nvSpPr>
          <p:cNvPr id="3" name="TextBox 2"/>
          <p:cNvSpPr txBox="1"/>
          <p:nvPr/>
        </p:nvSpPr>
        <p:spPr>
          <a:xfrm>
            <a:off x="539552" y="980728"/>
            <a:ext cx="7992888" cy="45735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ko-KR" altLang="en-US" sz="2400" b="1" dirty="0"/>
              <a:t>구성</a:t>
            </a:r>
            <a:endParaRPr lang="en-US" altLang="ko-KR" sz="2400" b="1" dirty="0"/>
          </a:p>
          <a:p>
            <a:pPr>
              <a:lnSpc>
                <a:spcPct val="130000"/>
              </a:lnSpc>
            </a:pPr>
            <a:r>
              <a:rPr lang="ko-KR" altLang="en-US" sz="2000" dirty="0"/>
              <a:t>방송제작에서 카메라 촬영과 더불어 중요한 작업 중 하나</a:t>
            </a:r>
            <a:r>
              <a:rPr lang="en-US" altLang="ko-KR" sz="2000" dirty="0"/>
              <a:t>.</a:t>
            </a:r>
          </a:p>
          <a:p>
            <a:pPr>
              <a:lnSpc>
                <a:spcPct val="130000"/>
              </a:lnSpc>
            </a:pPr>
            <a:r>
              <a:rPr lang="en-US" altLang="ko-KR" sz="2000" dirty="0"/>
              <a:t>--</a:t>
            </a:r>
            <a:r>
              <a:rPr lang="ko-KR" altLang="en-US" sz="2000" dirty="0"/>
              <a:t>무엇을 어떤 순서로 할 것인가를 결정</a:t>
            </a:r>
            <a:r>
              <a:rPr lang="en-US" altLang="ko-KR" sz="2000" dirty="0"/>
              <a:t>!</a:t>
            </a:r>
          </a:p>
          <a:p>
            <a:pPr>
              <a:lnSpc>
                <a:spcPct val="130000"/>
              </a:lnSpc>
            </a:pPr>
            <a:r>
              <a:rPr lang="en-US" altLang="ko-KR" sz="2000" dirty="0"/>
              <a:t>--</a:t>
            </a:r>
            <a:r>
              <a:rPr lang="ko-KR" altLang="en-US" sz="2000" dirty="0"/>
              <a:t>작가의 고유 영역이 아니라 연출작업의 일부</a:t>
            </a:r>
            <a:r>
              <a:rPr lang="en-US" altLang="ko-KR" sz="2000" dirty="0"/>
              <a:t>!</a:t>
            </a:r>
          </a:p>
          <a:p>
            <a:pPr>
              <a:lnSpc>
                <a:spcPct val="130000"/>
              </a:lnSpc>
            </a:pPr>
            <a:r>
              <a:rPr lang="en-US" altLang="ko-KR" sz="2000" dirty="0"/>
              <a:t>--</a:t>
            </a:r>
            <a:r>
              <a:rPr lang="ko-KR" altLang="en-US" sz="2000" dirty="0"/>
              <a:t>기획과 동시에 구성은 시작된다</a:t>
            </a:r>
            <a:r>
              <a:rPr lang="en-US" altLang="ko-KR" sz="2000" dirty="0"/>
              <a:t>.</a:t>
            </a:r>
          </a:p>
          <a:p>
            <a:pPr>
              <a:lnSpc>
                <a:spcPct val="130000"/>
              </a:lnSpc>
            </a:pPr>
            <a:endParaRPr lang="ko-KR" altLang="en-US" sz="2000" dirty="0"/>
          </a:p>
          <a:p>
            <a:pPr>
              <a:lnSpc>
                <a:spcPct val="130000"/>
              </a:lnSpc>
            </a:pPr>
            <a:r>
              <a:rPr lang="ko-KR" altLang="en-US" sz="2000" b="1" dirty="0"/>
              <a:t>프로듀서가 프로그램을 통해 말하고자 하는 내용의 논리적 연결</a:t>
            </a:r>
            <a:endParaRPr lang="en-US" altLang="ko-KR" sz="2000" b="1" dirty="0"/>
          </a:p>
          <a:p>
            <a:pPr>
              <a:lnSpc>
                <a:spcPct val="130000"/>
              </a:lnSpc>
            </a:pPr>
            <a:r>
              <a:rPr lang="ko-KR" altLang="en-US" sz="2000" dirty="0"/>
              <a:t>기획 의도의 구체적 표현 양식</a:t>
            </a:r>
            <a:r>
              <a:rPr lang="en-US" altLang="ko-KR" sz="2000" dirty="0"/>
              <a:t>—</a:t>
            </a:r>
            <a:r>
              <a:rPr lang="ko-KR" altLang="en-US" sz="2000" dirty="0"/>
              <a:t>잘 된 구성양식</a:t>
            </a:r>
            <a:endParaRPr lang="en-US" altLang="ko-KR" sz="2000" dirty="0"/>
          </a:p>
          <a:p>
            <a:pPr>
              <a:lnSpc>
                <a:spcPct val="130000"/>
              </a:lnSpc>
            </a:pPr>
            <a:r>
              <a:rPr lang="ko-KR" altLang="en-US" sz="2000" dirty="0"/>
              <a:t>기획 의도</a:t>
            </a:r>
            <a:r>
              <a:rPr lang="en-US" altLang="ko-KR" sz="2000" dirty="0"/>
              <a:t>: </a:t>
            </a:r>
            <a:r>
              <a:rPr lang="ko-KR" altLang="en-US" sz="2000" dirty="0"/>
              <a:t>완성하기 전의 아이디어 </a:t>
            </a:r>
            <a:r>
              <a:rPr lang="ko-KR" altLang="en-US" sz="2000" dirty="0" err="1"/>
              <a:t>스케치ㅡ집</a:t>
            </a:r>
            <a:r>
              <a:rPr lang="ko-KR" altLang="en-US" sz="2000" dirty="0"/>
              <a:t> 지을 때 설계자</a:t>
            </a:r>
            <a:endParaRPr lang="en-US" altLang="ko-KR" sz="2000" dirty="0"/>
          </a:p>
          <a:p>
            <a:pPr>
              <a:lnSpc>
                <a:spcPct val="130000"/>
              </a:lnSpc>
            </a:pPr>
            <a:endParaRPr lang="en-US" altLang="ko-KR" sz="2000" dirty="0"/>
          </a:p>
          <a:p>
            <a:pPr>
              <a:lnSpc>
                <a:spcPct val="130000"/>
              </a:lnSpc>
            </a:pPr>
            <a:endParaRPr lang="en-US" altLang="ko-KR" sz="2000" dirty="0"/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제목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z="3000" dirty="0"/>
              <a:t>구성이란 무엇인가</a:t>
            </a:r>
            <a:r>
              <a:rPr lang="en-US" altLang="ko-KR" sz="3000" dirty="0"/>
              <a:t>?</a:t>
            </a:r>
            <a:endParaRPr lang="ko-KR" altLang="en-US" sz="3000" dirty="0"/>
          </a:p>
        </p:txBody>
      </p:sp>
      <p:sp>
        <p:nvSpPr>
          <p:cNvPr id="4" name="TextBox 3"/>
          <p:cNvSpPr txBox="1"/>
          <p:nvPr/>
        </p:nvSpPr>
        <p:spPr>
          <a:xfrm>
            <a:off x="539552" y="980728"/>
            <a:ext cx="7992888" cy="54538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ko-KR" altLang="en-US" sz="2400" b="1" dirty="0"/>
              <a:t>구성은 건물을 짓는 것이다</a:t>
            </a:r>
            <a:r>
              <a:rPr lang="en-US" altLang="ko-KR" sz="2400" b="1" dirty="0"/>
              <a:t>!</a:t>
            </a:r>
          </a:p>
          <a:p>
            <a:pPr>
              <a:lnSpc>
                <a:spcPct val="130000"/>
              </a:lnSpc>
            </a:pPr>
            <a:r>
              <a:rPr lang="ko-KR" altLang="en-US" sz="2000" dirty="0"/>
              <a:t>구성은 설계도에 맞게 필요한 자재를 갖고 집을 짓는 것이다</a:t>
            </a:r>
            <a:r>
              <a:rPr lang="en-US" altLang="ko-KR" sz="2000" dirty="0"/>
              <a:t>.</a:t>
            </a:r>
          </a:p>
          <a:p>
            <a:pPr>
              <a:lnSpc>
                <a:spcPct val="130000"/>
              </a:lnSpc>
            </a:pPr>
            <a:r>
              <a:rPr lang="en-US" altLang="ko-KR" sz="2000" dirty="0"/>
              <a:t>--</a:t>
            </a:r>
            <a:r>
              <a:rPr lang="ko-KR" altLang="en-US" sz="2000" dirty="0"/>
              <a:t>기획자 </a:t>
            </a:r>
            <a:r>
              <a:rPr lang="en-US" altLang="ko-KR" sz="2000" dirty="0"/>
              <a:t>= </a:t>
            </a:r>
            <a:r>
              <a:rPr lang="ko-KR" altLang="en-US" sz="2000" dirty="0" err="1"/>
              <a:t>시행사</a:t>
            </a:r>
            <a:r>
              <a:rPr lang="en-US" altLang="ko-KR" sz="2000" dirty="0"/>
              <a:t>, </a:t>
            </a:r>
            <a:r>
              <a:rPr lang="ko-KR" altLang="en-US" sz="2000" dirty="0" err="1"/>
              <a:t>구성자</a:t>
            </a:r>
            <a:r>
              <a:rPr lang="ko-KR" altLang="en-US" sz="2000" dirty="0"/>
              <a:t> </a:t>
            </a:r>
            <a:r>
              <a:rPr lang="en-US" altLang="ko-KR" sz="2000" dirty="0"/>
              <a:t>= </a:t>
            </a:r>
            <a:r>
              <a:rPr lang="ko-KR" altLang="en-US" sz="2000" dirty="0" err="1"/>
              <a:t>시공사</a:t>
            </a:r>
            <a:r>
              <a:rPr lang="en-US" altLang="ko-KR" sz="2000" dirty="0"/>
              <a:t>!</a:t>
            </a:r>
          </a:p>
          <a:p>
            <a:pPr>
              <a:lnSpc>
                <a:spcPct val="130000"/>
              </a:lnSpc>
            </a:pPr>
            <a:r>
              <a:rPr lang="en-US" altLang="ko-KR" sz="2000" dirty="0"/>
              <a:t>--</a:t>
            </a:r>
            <a:r>
              <a:rPr lang="ko-KR" altLang="en-US" sz="2000" dirty="0"/>
              <a:t>방송의 경우 설계도가 정확하지 않다</a:t>
            </a:r>
            <a:r>
              <a:rPr lang="en-US" altLang="ko-KR" sz="2000" dirty="0"/>
              <a:t>!</a:t>
            </a:r>
          </a:p>
          <a:p>
            <a:pPr>
              <a:lnSpc>
                <a:spcPct val="130000"/>
              </a:lnSpc>
            </a:pPr>
            <a:endParaRPr lang="ko-KR" altLang="en-US" sz="2000" dirty="0"/>
          </a:p>
          <a:p>
            <a:pPr>
              <a:lnSpc>
                <a:spcPct val="130000"/>
              </a:lnSpc>
            </a:pPr>
            <a:r>
              <a:rPr lang="ko-KR" altLang="en-US" sz="2400" b="1" dirty="0"/>
              <a:t>구성은 양파를 까는 것과 같다</a:t>
            </a:r>
            <a:r>
              <a:rPr lang="en-US" altLang="ko-KR" sz="2400" b="1" dirty="0"/>
              <a:t>!</a:t>
            </a:r>
          </a:p>
          <a:p>
            <a:pPr>
              <a:lnSpc>
                <a:spcPct val="130000"/>
              </a:lnSpc>
            </a:pPr>
            <a:r>
              <a:rPr lang="ko-KR" altLang="en-US" sz="2000" dirty="0"/>
              <a:t>시청자의 호기심을 자극하는 구성</a:t>
            </a:r>
            <a:endParaRPr lang="en-US" altLang="ko-KR" sz="2000" dirty="0"/>
          </a:p>
          <a:p>
            <a:pPr>
              <a:lnSpc>
                <a:spcPct val="130000"/>
              </a:lnSpc>
            </a:pPr>
            <a:r>
              <a:rPr lang="ko-KR" altLang="en-US" sz="2000" dirty="0"/>
              <a:t>시청자가 다음에 나올 것을 궁금하게 만드는 구성</a:t>
            </a:r>
            <a:endParaRPr lang="en-US" altLang="ko-KR" sz="2000" dirty="0"/>
          </a:p>
          <a:p>
            <a:pPr>
              <a:lnSpc>
                <a:spcPct val="130000"/>
              </a:lnSpc>
            </a:pPr>
            <a:r>
              <a:rPr lang="en-US" altLang="ko-KR" sz="2000" dirty="0"/>
              <a:t>              </a:t>
            </a:r>
            <a:r>
              <a:rPr lang="ko-KR" altLang="en-US" sz="2000" dirty="0"/>
              <a:t>희망을 가지고 매번 긴장하면서 껍질을 까 나가는 것</a:t>
            </a:r>
            <a:r>
              <a:rPr lang="en-US" altLang="ko-KR" sz="2000" dirty="0"/>
              <a:t>.</a:t>
            </a:r>
          </a:p>
          <a:p>
            <a:pPr>
              <a:lnSpc>
                <a:spcPct val="130000"/>
              </a:lnSpc>
            </a:pPr>
            <a:endParaRPr lang="en-US" altLang="ko-KR" sz="2000" dirty="0"/>
          </a:p>
          <a:p>
            <a:pPr>
              <a:lnSpc>
                <a:spcPct val="130000"/>
              </a:lnSpc>
            </a:pPr>
            <a:r>
              <a:rPr lang="en-US" altLang="ko-KR" sz="2000" dirty="0"/>
              <a:t>             </a:t>
            </a:r>
            <a:r>
              <a:rPr lang="ko-KR" altLang="en-US" sz="2000" b="1" dirty="0"/>
              <a:t>매번 같을 것 같은데 그 속에서 변화를 추구하면서</a:t>
            </a:r>
            <a:endParaRPr lang="en-US" altLang="ko-KR" sz="2000" b="1" dirty="0"/>
          </a:p>
          <a:p>
            <a:pPr>
              <a:lnSpc>
                <a:spcPct val="130000"/>
              </a:lnSpc>
            </a:pPr>
            <a:r>
              <a:rPr lang="en-US" altLang="ko-KR" sz="2000" b="1" dirty="0"/>
              <a:t>             </a:t>
            </a:r>
            <a:r>
              <a:rPr lang="ko-KR" altLang="en-US" sz="2000" b="1" dirty="0"/>
              <a:t>정성스럽게 까 나가게 하는 것이 구성의 힘이다</a:t>
            </a:r>
            <a:r>
              <a:rPr lang="en-US" altLang="ko-KR" sz="2000" b="1" dirty="0"/>
              <a:t>.</a:t>
            </a:r>
          </a:p>
          <a:p>
            <a:pPr>
              <a:lnSpc>
                <a:spcPct val="130000"/>
              </a:lnSpc>
            </a:pPr>
            <a:r>
              <a:rPr lang="en-US" altLang="ko-KR" sz="2000" dirty="0"/>
              <a:t>              </a:t>
            </a:r>
          </a:p>
        </p:txBody>
      </p:sp>
      <p:sp>
        <p:nvSpPr>
          <p:cNvPr id="5" name="오른쪽 화살표 4"/>
          <p:cNvSpPr/>
          <p:nvPr/>
        </p:nvSpPr>
        <p:spPr>
          <a:xfrm>
            <a:off x="1000100" y="5214950"/>
            <a:ext cx="500066" cy="28575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제목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z="3000" dirty="0"/>
              <a:t>구성하는 법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11560" y="1196752"/>
            <a:ext cx="7992888" cy="44935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ko-KR" altLang="en-US" sz="2000" b="1" dirty="0"/>
              <a:t>구성 </a:t>
            </a:r>
            <a:r>
              <a:rPr lang="en-US" altLang="ko-KR" sz="2000" b="1" dirty="0"/>
              <a:t>= </a:t>
            </a:r>
            <a:r>
              <a:rPr lang="ko-KR" altLang="en-US" sz="2000" b="1" dirty="0"/>
              <a:t>창의성을 조직화하는 것</a:t>
            </a:r>
            <a:r>
              <a:rPr lang="en-US" altLang="ko-KR" sz="2000" b="1" dirty="0"/>
              <a:t>!</a:t>
            </a:r>
          </a:p>
          <a:p>
            <a:pPr>
              <a:lnSpc>
                <a:spcPct val="130000"/>
              </a:lnSpc>
            </a:pPr>
            <a:r>
              <a:rPr lang="en-US" altLang="ko-KR" sz="2000" b="1" dirty="0"/>
              <a:t>              </a:t>
            </a:r>
            <a:r>
              <a:rPr lang="en-US" altLang="ko-KR" sz="2000" dirty="0"/>
              <a:t>-</a:t>
            </a:r>
            <a:r>
              <a:rPr lang="ko-KR" altLang="en-US" sz="2000" dirty="0"/>
              <a:t>창의성은 방향성이 없다</a:t>
            </a:r>
            <a:r>
              <a:rPr lang="en-US" altLang="ko-KR" sz="2000" dirty="0"/>
              <a:t>.</a:t>
            </a:r>
          </a:p>
          <a:p>
            <a:pPr>
              <a:lnSpc>
                <a:spcPct val="130000"/>
              </a:lnSpc>
            </a:pPr>
            <a:r>
              <a:rPr lang="en-US" altLang="ko-KR" sz="2000" dirty="0"/>
              <a:t>              -</a:t>
            </a:r>
            <a:r>
              <a:rPr lang="ko-KR" altLang="en-US" sz="2000" dirty="0"/>
              <a:t>방황하지 않으면 창의적이지 않다</a:t>
            </a:r>
            <a:r>
              <a:rPr lang="en-US" altLang="ko-KR" sz="2000" dirty="0"/>
              <a:t>.</a:t>
            </a:r>
          </a:p>
          <a:p>
            <a:pPr>
              <a:lnSpc>
                <a:spcPct val="130000"/>
              </a:lnSpc>
            </a:pPr>
            <a:endParaRPr lang="ko-KR" altLang="en-US" sz="2000" dirty="0"/>
          </a:p>
          <a:p>
            <a:pPr>
              <a:lnSpc>
                <a:spcPct val="130000"/>
              </a:lnSpc>
            </a:pPr>
            <a:endParaRPr lang="en-US" altLang="ko-KR" sz="2000" b="1" dirty="0"/>
          </a:p>
          <a:p>
            <a:pPr>
              <a:lnSpc>
                <a:spcPct val="130000"/>
              </a:lnSpc>
            </a:pPr>
            <a:r>
              <a:rPr lang="ko-KR" altLang="en-US" sz="2000" b="1" dirty="0"/>
              <a:t>창의성의 조직화 </a:t>
            </a:r>
            <a:r>
              <a:rPr lang="en-US" altLang="ko-KR" sz="2000" b="1" dirty="0"/>
              <a:t>--- </a:t>
            </a:r>
            <a:r>
              <a:rPr lang="ko-KR" altLang="en-US" sz="2000" b="1" dirty="0"/>
              <a:t>시청자들이 이해 할 수 있게 하기 위해서</a:t>
            </a:r>
            <a:r>
              <a:rPr lang="en-US" altLang="ko-KR" sz="2000" b="1" dirty="0"/>
              <a:t>!</a:t>
            </a:r>
          </a:p>
          <a:p>
            <a:pPr>
              <a:lnSpc>
                <a:spcPct val="130000"/>
              </a:lnSpc>
            </a:pPr>
            <a:endParaRPr lang="en-US" altLang="ko-KR" sz="2000" b="1" dirty="0"/>
          </a:p>
          <a:p>
            <a:pPr>
              <a:lnSpc>
                <a:spcPct val="130000"/>
              </a:lnSpc>
            </a:pPr>
            <a:endParaRPr lang="en-US" altLang="ko-KR" sz="2000" dirty="0"/>
          </a:p>
          <a:p>
            <a:pPr>
              <a:lnSpc>
                <a:spcPct val="130000"/>
              </a:lnSpc>
            </a:pPr>
            <a:r>
              <a:rPr lang="ko-KR" altLang="en-US" sz="2000" b="1" dirty="0"/>
              <a:t>창의성을 최대한 살리면서 그 내용을 사람들이 제대로 이해할 수 있게 하라</a:t>
            </a:r>
            <a:r>
              <a:rPr lang="en-US" altLang="ko-KR" sz="2000" b="1" dirty="0"/>
              <a:t>. </a:t>
            </a:r>
            <a:r>
              <a:rPr lang="ko-KR" altLang="en-US" sz="2000" b="1" dirty="0"/>
              <a:t>그것이 바로 구성이다</a:t>
            </a:r>
            <a:r>
              <a:rPr lang="en-US" altLang="ko-KR" sz="2000" b="1" dirty="0"/>
              <a:t>&gt;</a:t>
            </a:r>
          </a:p>
          <a:p>
            <a:pPr>
              <a:lnSpc>
                <a:spcPct val="130000"/>
              </a:lnSpc>
            </a:pPr>
            <a:endParaRPr lang="en-US" altLang="ko-KR" sz="2000" dirty="0"/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제목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z="3000" dirty="0"/>
              <a:t>구성하는 법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11560" y="1196752"/>
            <a:ext cx="7992888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ko-KR" altLang="en-US" sz="2000" b="1" dirty="0"/>
              <a:t>① 상상하라</a:t>
            </a:r>
            <a:endParaRPr lang="en-US" altLang="ko-KR" sz="2000" b="1" dirty="0"/>
          </a:p>
          <a:p>
            <a:pPr>
              <a:lnSpc>
                <a:spcPct val="130000"/>
              </a:lnSpc>
            </a:pPr>
            <a:r>
              <a:rPr lang="en-US" altLang="ko-KR" sz="2000" dirty="0"/>
              <a:t>-</a:t>
            </a:r>
            <a:r>
              <a:rPr lang="ko-KR" altLang="en-US" sz="2000" dirty="0"/>
              <a:t>구성은 온갖 자재로 건물을 짓는 것</a:t>
            </a:r>
            <a:endParaRPr lang="en-US" altLang="ko-KR" sz="2000" dirty="0"/>
          </a:p>
          <a:p>
            <a:pPr>
              <a:lnSpc>
                <a:spcPct val="130000"/>
              </a:lnSpc>
            </a:pPr>
            <a:r>
              <a:rPr lang="en-US" altLang="ko-KR" sz="2000" dirty="0"/>
              <a:t>-</a:t>
            </a:r>
            <a:r>
              <a:rPr lang="ko-KR" altLang="en-US" sz="2000" dirty="0"/>
              <a:t>시작은 구성자의 상상에서 시작</a:t>
            </a:r>
            <a:r>
              <a:rPr lang="en-US" altLang="ko-KR" sz="2000" dirty="0"/>
              <a:t>.</a:t>
            </a:r>
          </a:p>
          <a:p>
            <a:pPr>
              <a:lnSpc>
                <a:spcPct val="130000"/>
              </a:lnSpc>
            </a:pPr>
            <a:r>
              <a:rPr lang="en-US" altLang="ko-KR" sz="2000" dirty="0"/>
              <a:t>-</a:t>
            </a:r>
            <a:r>
              <a:rPr lang="ko-KR" altLang="en-US" sz="2000" dirty="0"/>
              <a:t>리서치가 시작되기 전에 구성은 시작</a:t>
            </a:r>
            <a:r>
              <a:rPr lang="en-US" altLang="ko-KR" sz="2000" dirty="0"/>
              <a:t>.</a:t>
            </a:r>
          </a:p>
          <a:p>
            <a:pPr>
              <a:lnSpc>
                <a:spcPct val="130000"/>
              </a:lnSpc>
            </a:pPr>
            <a:endParaRPr lang="en-US" altLang="ko-KR" sz="2000" dirty="0"/>
          </a:p>
          <a:p>
            <a:pPr>
              <a:lnSpc>
                <a:spcPct val="130000"/>
              </a:lnSpc>
            </a:pPr>
            <a:r>
              <a:rPr lang="en-US" altLang="ko-KR" sz="2000" dirty="0"/>
              <a:t> </a:t>
            </a:r>
            <a:r>
              <a:rPr lang="ko-KR" altLang="en-US" sz="2000" dirty="0"/>
              <a:t>사례</a:t>
            </a:r>
            <a:r>
              <a:rPr lang="en-US" altLang="ko-KR" sz="2000" dirty="0"/>
              <a:t>) “</a:t>
            </a:r>
            <a:r>
              <a:rPr lang="ko-KR" altLang="en-US" sz="2000" dirty="0"/>
              <a:t>달</a:t>
            </a:r>
            <a:r>
              <a:rPr lang="en-US" altLang="ko-KR" sz="2000" dirty="0"/>
              <a:t>”(</a:t>
            </a:r>
            <a:r>
              <a:rPr lang="ko-KR" altLang="en-US" sz="2000" dirty="0"/>
              <a:t>다큐멘터리</a:t>
            </a:r>
            <a:r>
              <a:rPr lang="en-US" altLang="ko-KR" sz="2000" dirty="0"/>
              <a:t>)</a:t>
            </a:r>
          </a:p>
          <a:p>
            <a:pPr>
              <a:lnSpc>
                <a:spcPct val="130000"/>
              </a:lnSpc>
            </a:pPr>
            <a:r>
              <a:rPr lang="en-US" altLang="ko-KR" sz="2000" dirty="0"/>
              <a:t>     </a:t>
            </a:r>
            <a:r>
              <a:rPr lang="ko-KR" altLang="en-US" sz="2000" dirty="0"/>
              <a:t>의도</a:t>
            </a:r>
            <a:r>
              <a:rPr lang="en-US" altLang="ko-KR" sz="2000" dirty="0"/>
              <a:t>:</a:t>
            </a:r>
            <a:r>
              <a:rPr lang="ko-KR" altLang="en-US" sz="2000" dirty="0"/>
              <a:t> 우리의 마음속에 있는 달의 모습을 그려 보는 것</a:t>
            </a:r>
            <a:r>
              <a:rPr lang="en-US" altLang="ko-KR" sz="2000" dirty="0"/>
              <a:t>.</a:t>
            </a:r>
          </a:p>
          <a:p>
            <a:pPr>
              <a:lnSpc>
                <a:spcPct val="130000"/>
              </a:lnSpc>
            </a:pPr>
            <a:r>
              <a:rPr lang="en-US" altLang="ko-KR" sz="2000" dirty="0"/>
              <a:t>    </a:t>
            </a:r>
            <a:r>
              <a:rPr lang="ko-KR" altLang="en-US" sz="2000" dirty="0"/>
              <a:t>포인트</a:t>
            </a:r>
            <a:r>
              <a:rPr lang="en-US" altLang="ko-KR" sz="2000" dirty="0"/>
              <a:t>: </a:t>
            </a:r>
            <a:r>
              <a:rPr lang="ko-KR" altLang="en-US" sz="2000" dirty="0"/>
              <a:t>지상 최대의 천체 망원경을 통해 본 달의 모습</a:t>
            </a:r>
            <a:endParaRPr lang="en-US" altLang="ko-KR" sz="2000" dirty="0"/>
          </a:p>
          <a:p>
            <a:pPr>
              <a:lnSpc>
                <a:spcPct val="130000"/>
              </a:lnSpc>
            </a:pPr>
            <a:r>
              <a:rPr lang="en-US" altLang="ko-KR" sz="2000" dirty="0"/>
              <a:t>  --</a:t>
            </a:r>
            <a:r>
              <a:rPr lang="ko-KR" altLang="en-US" sz="2000" dirty="0"/>
              <a:t>단순한 기획이지만 구성을 창의적으로 상상력을 가지고</a:t>
            </a:r>
            <a:endParaRPr lang="en-US" altLang="ko-KR" sz="2000" dirty="0"/>
          </a:p>
          <a:p>
            <a:pPr>
              <a:lnSpc>
                <a:spcPct val="130000"/>
              </a:lnSpc>
            </a:pPr>
            <a:endParaRPr lang="en-US" altLang="ko-KR" sz="2000" dirty="0"/>
          </a:p>
          <a:p>
            <a:pPr>
              <a:lnSpc>
                <a:spcPct val="130000"/>
              </a:lnSpc>
            </a:pPr>
            <a:r>
              <a:rPr lang="ko-KR" altLang="en-US" sz="2000" dirty="0"/>
              <a:t>거친 구성의 예시</a:t>
            </a:r>
            <a:r>
              <a:rPr lang="en-US" altLang="ko-KR" sz="2000" dirty="0"/>
              <a:t>) -- P157 </a:t>
            </a:r>
            <a:r>
              <a:rPr lang="ko-KR" altLang="en-US" sz="2000" dirty="0"/>
              <a:t>참고</a:t>
            </a:r>
            <a:endParaRPr lang="en-US" altLang="ko-KR" sz="2000" dirty="0"/>
          </a:p>
          <a:p>
            <a:pPr>
              <a:lnSpc>
                <a:spcPct val="130000"/>
              </a:lnSpc>
            </a:pPr>
            <a:endParaRPr lang="ko-KR" altLang="en-US" sz="2000" dirty="0"/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제목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z="3000" dirty="0"/>
              <a:t>구성하는 법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11560" y="1196752"/>
            <a:ext cx="7992888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ko-KR" altLang="en-US" sz="2000" b="1" dirty="0"/>
              <a:t>② 상상과 현실을 조화시켜라</a:t>
            </a:r>
            <a:endParaRPr lang="en-US" altLang="ko-KR" sz="2000" b="1" dirty="0"/>
          </a:p>
          <a:p>
            <a:pPr>
              <a:lnSpc>
                <a:spcPct val="130000"/>
              </a:lnSpc>
            </a:pPr>
            <a:r>
              <a:rPr lang="en-US" altLang="ko-KR" sz="2000" dirty="0"/>
              <a:t>-</a:t>
            </a:r>
            <a:r>
              <a:rPr lang="ko-KR" altLang="en-US" sz="2000" dirty="0"/>
              <a:t>창의성을 위해 상상력으로 만든 구성안은 리서치로 현실성 저하</a:t>
            </a:r>
            <a:endParaRPr lang="en-US" altLang="ko-KR" sz="2000" dirty="0"/>
          </a:p>
          <a:p>
            <a:pPr>
              <a:lnSpc>
                <a:spcPct val="130000"/>
              </a:lnSpc>
            </a:pPr>
            <a:r>
              <a:rPr lang="en-US" altLang="ko-KR" sz="2000" dirty="0"/>
              <a:t>   = </a:t>
            </a:r>
            <a:r>
              <a:rPr lang="ko-KR" altLang="en-US" sz="2000" dirty="0"/>
              <a:t>실제로 달 </a:t>
            </a:r>
            <a:r>
              <a:rPr lang="ko-KR" altLang="en-US" sz="2000" dirty="0" err="1"/>
              <a:t>착륙선을</a:t>
            </a:r>
            <a:r>
              <a:rPr lang="ko-KR" altLang="en-US" sz="2000" dirty="0"/>
              <a:t> 타고 가서 달을 관찰해 본다</a:t>
            </a:r>
            <a:r>
              <a:rPr lang="en-US" altLang="ko-KR" sz="2000" dirty="0"/>
              <a:t>.</a:t>
            </a:r>
          </a:p>
          <a:p>
            <a:pPr>
              <a:lnSpc>
                <a:spcPct val="130000"/>
              </a:lnSpc>
            </a:pPr>
            <a:r>
              <a:rPr lang="en-US" altLang="ko-KR" sz="2000" dirty="0"/>
              <a:t>-</a:t>
            </a:r>
            <a:r>
              <a:rPr lang="ko-KR" altLang="en-US" sz="2000" dirty="0"/>
              <a:t>상상을 구체화</a:t>
            </a:r>
            <a:r>
              <a:rPr lang="en-US" altLang="ko-KR" sz="2000" dirty="0"/>
              <a:t>, </a:t>
            </a:r>
            <a:r>
              <a:rPr lang="ko-KR" altLang="en-US" sz="2000" dirty="0"/>
              <a:t>현실화 하는 방법을 적극적으로 찾을 것</a:t>
            </a:r>
            <a:endParaRPr lang="en-US" altLang="ko-KR" sz="2000" dirty="0"/>
          </a:p>
          <a:p>
            <a:pPr>
              <a:lnSpc>
                <a:spcPct val="130000"/>
              </a:lnSpc>
            </a:pPr>
            <a:r>
              <a:rPr lang="en-US" altLang="ko-KR" sz="2000" dirty="0"/>
              <a:t>   = </a:t>
            </a:r>
            <a:r>
              <a:rPr lang="ko-KR" altLang="en-US" sz="2000" dirty="0"/>
              <a:t>자료화면</a:t>
            </a:r>
            <a:r>
              <a:rPr lang="en-US" altLang="ko-KR" sz="2000" dirty="0"/>
              <a:t>, </a:t>
            </a:r>
            <a:r>
              <a:rPr lang="ko-KR" altLang="en-US" sz="2000" dirty="0" err="1"/>
              <a:t>리얼</a:t>
            </a:r>
            <a:r>
              <a:rPr lang="ko-KR" altLang="en-US" sz="2000" dirty="0"/>
              <a:t> 애니메이션</a:t>
            </a:r>
            <a:r>
              <a:rPr lang="en-US" altLang="ko-KR" sz="2000" dirty="0"/>
              <a:t>, </a:t>
            </a:r>
            <a:r>
              <a:rPr lang="ko-KR" altLang="en-US" sz="2000" dirty="0"/>
              <a:t>사진</a:t>
            </a:r>
            <a:r>
              <a:rPr lang="en-US" altLang="ko-KR" sz="2000" dirty="0"/>
              <a:t>, CG </a:t>
            </a:r>
            <a:r>
              <a:rPr lang="ko-KR" altLang="en-US" sz="2000" dirty="0"/>
              <a:t>등</a:t>
            </a:r>
            <a:endParaRPr lang="en-US" altLang="ko-KR" sz="2000" dirty="0"/>
          </a:p>
          <a:p>
            <a:pPr>
              <a:lnSpc>
                <a:spcPct val="130000"/>
              </a:lnSpc>
            </a:pPr>
            <a:r>
              <a:rPr lang="en-US" altLang="ko-KR" sz="2000" dirty="0"/>
              <a:t>-</a:t>
            </a:r>
            <a:r>
              <a:rPr lang="ko-KR" altLang="en-US" sz="2000" dirty="0"/>
              <a:t>필요하다면 버리지 말고 다른 표현 방법을 찾을 것</a:t>
            </a:r>
            <a:endParaRPr lang="en-US" altLang="ko-KR" sz="2000" dirty="0"/>
          </a:p>
          <a:p>
            <a:pPr>
              <a:lnSpc>
                <a:spcPct val="130000"/>
              </a:lnSpc>
            </a:pPr>
            <a:endParaRPr lang="en-US" altLang="ko-KR" sz="2000" dirty="0"/>
          </a:p>
          <a:p>
            <a:pPr>
              <a:lnSpc>
                <a:spcPct val="130000"/>
              </a:lnSpc>
            </a:pPr>
            <a:r>
              <a:rPr lang="ko-KR" altLang="en-US" sz="2000" b="1" dirty="0"/>
              <a:t>선입감 </a:t>
            </a:r>
            <a:r>
              <a:rPr lang="en-US" altLang="ko-KR" sz="2000" b="1" dirty="0"/>
              <a:t>: </a:t>
            </a:r>
            <a:r>
              <a:rPr lang="ko-KR" altLang="en-US" sz="2000" b="1" dirty="0"/>
              <a:t>구성이란 찍어 온 것을</a:t>
            </a:r>
            <a:r>
              <a:rPr lang="en-US" altLang="ko-KR" sz="2000" b="1" dirty="0"/>
              <a:t>, </a:t>
            </a:r>
            <a:r>
              <a:rPr lang="ko-KR" altLang="en-US" sz="2000" b="1" dirty="0"/>
              <a:t>혹은 찍어 올 것을 가지고 </a:t>
            </a:r>
            <a:endParaRPr lang="en-US" altLang="ko-KR" sz="2000" b="1" dirty="0"/>
          </a:p>
          <a:p>
            <a:pPr>
              <a:lnSpc>
                <a:spcPct val="130000"/>
              </a:lnSpc>
            </a:pPr>
            <a:r>
              <a:rPr lang="en-US" altLang="ko-KR" sz="2000" b="1" dirty="0"/>
              <a:t>            </a:t>
            </a:r>
            <a:r>
              <a:rPr lang="ko-KR" altLang="en-US" sz="2000" b="1" dirty="0"/>
              <a:t>인터뷰를 넣어 순서를 만드는 것</a:t>
            </a:r>
            <a:r>
              <a:rPr lang="en-US" altLang="ko-KR" sz="2000" b="1" dirty="0"/>
              <a:t>.</a:t>
            </a:r>
          </a:p>
          <a:p>
            <a:pPr>
              <a:lnSpc>
                <a:spcPct val="130000"/>
              </a:lnSpc>
            </a:pPr>
            <a:r>
              <a:rPr lang="en-US" altLang="ko-KR" sz="2000" b="1" dirty="0"/>
              <a:t>            </a:t>
            </a:r>
            <a:r>
              <a:rPr lang="ko-KR" altLang="en-US" sz="2000" b="1" dirty="0"/>
              <a:t>드라마와 </a:t>
            </a:r>
            <a:r>
              <a:rPr lang="ko-KR" altLang="en-US" sz="2000" b="1" dirty="0" err="1"/>
              <a:t>다큐나</a:t>
            </a:r>
            <a:r>
              <a:rPr lang="ko-KR" altLang="en-US" sz="2000" b="1" dirty="0"/>
              <a:t> 시사가 완전히 다른 영역의 구성을 한다</a:t>
            </a:r>
            <a:r>
              <a:rPr lang="en-US" altLang="ko-KR" sz="2000" b="1" dirty="0"/>
              <a:t>.</a:t>
            </a:r>
          </a:p>
          <a:p>
            <a:pPr>
              <a:lnSpc>
                <a:spcPct val="130000"/>
              </a:lnSpc>
            </a:pPr>
            <a:r>
              <a:rPr lang="en-US" altLang="ko-KR" sz="2000" dirty="0"/>
              <a:t>       -</a:t>
            </a:r>
            <a:r>
              <a:rPr lang="ko-KR" altLang="en-US" sz="2000" dirty="0"/>
              <a:t>드라마</a:t>
            </a:r>
            <a:r>
              <a:rPr lang="en-US" altLang="ko-KR" sz="2000" dirty="0"/>
              <a:t>:</a:t>
            </a:r>
            <a:r>
              <a:rPr lang="ko-KR" altLang="en-US" sz="2000" dirty="0"/>
              <a:t>작가의 상상력을 연출이 가시적으로 구체화한 것</a:t>
            </a:r>
            <a:r>
              <a:rPr lang="en-US" altLang="ko-KR" sz="2000" dirty="0"/>
              <a:t>.</a:t>
            </a:r>
          </a:p>
          <a:p>
            <a:pPr>
              <a:lnSpc>
                <a:spcPct val="130000"/>
              </a:lnSpc>
            </a:pPr>
            <a:r>
              <a:rPr lang="en-US" altLang="ko-KR" sz="2000" dirty="0"/>
              <a:t>       -</a:t>
            </a:r>
            <a:r>
              <a:rPr lang="ko-KR" altLang="en-US" sz="2000" dirty="0" err="1"/>
              <a:t>다큐</a:t>
            </a:r>
            <a:r>
              <a:rPr lang="en-US" altLang="ko-KR" sz="2000" dirty="0"/>
              <a:t>, </a:t>
            </a:r>
            <a:r>
              <a:rPr lang="ko-KR" altLang="en-US" sz="2000" dirty="0"/>
              <a:t>시사</a:t>
            </a:r>
            <a:r>
              <a:rPr lang="en-US" altLang="ko-KR" sz="2000" dirty="0"/>
              <a:t>:</a:t>
            </a:r>
            <a:r>
              <a:rPr lang="ko-KR" altLang="en-US" sz="2000" dirty="0"/>
              <a:t>현실에 바탕을 둔 것</a:t>
            </a:r>
            <a:r>
              <a:rPr lang="en-US" altLang="ko-KR" sz="2000" dirty="0"/>
              <a:t>.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제목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z="3000" dirty="0"/>
              <a:t>구성하는 법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11560" y="1196752"/>
            <a:ext cx="7992888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ko-KR" altLang="ko-KR" sz="2000" b="1" dirty="0"/>
              <a:t>③</a:t>
            </a:r>
            <a:r>
              <a:rPr lang="ko-KR" altLang="en-US" sz="2000" b="1" dirty="0"/>
              <a:t>리서치를 충실히</a:t>
            </a:r>
            <a:r>
              <a:rPr lang="en-US" altLang="ko-KR" sz="2000" b="1" dirty="0"/>
              <a:t>, </a:t>
            </a:r>
            <a:r>
              <a:rPr lang="ko-KR" altLang="en-US" sz="2000" b="1" dirty="0"/>
              <a:t>풍부하게 하라</a:t>
            </a:r>
            <a:endParaRPr lang="en-US" altLang="ko-KR" sz="2000" b="1" dirty="0"/>
          </a:p>
          <a:p>
            <a:pPr>
              <a:lnSpc>
                <a:spcPct val="130000"/>
              </a:lnSpc>
            </a:pPr>
            <a:r>
              <a:rPr lang="ko-KR" altLang="en-US" sz="2000" dirty="0"/>
              <a:t>리서치</a:t>
            </a:r>
            <a:r>
              <a:rPr lang="en-US" altLang="ko-KR" sz="2000" dirty="0"/>
              <a:t>: </a:t>
            </a:r>
            <a:r>
              <a:rPr lang="ko-KR" altLang="en-US" sz="2000" dirty="0"/>
              <a:t>인터넷을 통한 조사</a:t>
            </a:r>
            <a:r>
              <a:rPr lang="en-US" altLang="ko-KR" sz="2000" dirty="0"/>
              <a:t>, </a:t>
            </a:r>
            <a:r>
              <a:rPr lang="ko-KR" altLang="en-US" sz="2000" dirty="0"/>
              <a:t>전문가들을 만나는 것</a:t>
            </a:r>
            <a:r>
              <a:rPr lang="en-US" altLang="ko-KR" sz="2000" dirty="0"/>
              <a:t>, </a:t>
            </a:r>
            <a:r>
              <a:rPr lang="ko-KR" altLang="en-US" sz="2000" dirty="0"/>
              <a:t>연구 논문을 </a:t>
            </a:r>
            <a:endParaRPr lang="en-US" altLang="ko-KR" sz="2000" dirty="0"/>
          </a:p>
          <a:p>
            <a:pPr>
              <a:lnSpc>
                <a:spcPct val="130000"/>
              </a:lnSpc>
            </a:pPr>
            <a:r>
              <a:rPr lang="en-US" altLang="ko-KR" sz="2000" dirty="0"/>
              <a:t>           </a:t>
            </a:r>
            <a:r>
              <a:rPr lang="ko-KR" altLang="en-US" sz="2000" dirty="0"/>
              <a:t>충실히 살펴보는 것</a:t>
            </a:r>
            <a:r>
              <a:rPr lang="en-US" altLang="ko-KR" sz="2000" dirty="0"/>
              <a:t>.</a:t>
            </a:r>
          </a:p>
          <a:p>
            <a:pPr>
              <a:lnSpc>
                <a:spcPct val="130000"/>
              </a:lnSpc>
            </a:pPr>
            <a:r>
              <a:rPr lang="en-US" altLang="ko-KR" sz="2000" dirty="0"/>
              <a:t> *</a:t>
            </a:r>
            <a:r>
              <a:rPr lang="ko-KR" altLang="en-US" sz="2000" dirty="0"/>
              <a:t>연구 논문 </a:t>
            </a:r>
            <a:r>
              <a:rPr lang="en-US" altLang="ko-KR" sz="2000" dirty="0"/>
              <a:t>= </a:t>
            </a:r>
            <a:r>
              <a:rPr lang="ko-KR" altLang="en-US" sz="2000" dirty="0"/>
              <a:t>주제에 대한 찬성</a:t>
            </a:r>
            <a:r>
              <a:rPr lang="en-US" altLang="ko-KR" sz="2000" dirty="0"/>
              <a:t>, </a:t>
            </a:r>
            <a:r>
              <a:rPr lang="ko-KR" altLang="en-US" sz="2000" dirty="0"/>
              <a:t>반대</a:t>
            </a:r>
            <a:r>
              <a:rPr lang="en-US" altLang="ko-KR" sz="2000" dirty="0"/>
              <a:t>, </a:t>
            </a:r>
            <a:r>
              <a:rPr lang="ko-KR" altLang="en-US" sz="2000" dirty="0"/>
              <a:t>중립으로 분류</a:t>
            </a:r>
            <a:r>
              <a:rPr lang="en-US" altLang="ko-KR" sz="2000" dirty="0"/>
              <a:t>.</a:t>
            </a:r>
          </a:p>
          <a:p>
            <a:pPr>
              <a:lnSpc>
                <a:spcPct val="130000"/>
              </a:lnSpc>
            </a:pPr>
            <a:r>
              <a:rPr lang="en-US" altLang="ko-KR" sz="2000" dirty="0"/>
              <a:t>       --- </a:t>
            </a:r>
            <a:r>
              <a:rPr lang="ko-KR" altLang="en-US" sz="2000" dirty="0"/>
              <a:t>여러 성향의 논문을 골고루 파악</a:t>
            </a:r>
            <a:r>
              <a:rPr lang="en-US" altLang="ko-KR" sz="2000" dirty="0"/>
              <a:t>.</a:t>
            </a:r>
          </a:p>
          <a:p>
            <a:pPr>
              <a:lnSpc>
                <a:spcPct val="130000"/>
              </a:lnSpc>
            </a:pPr>
            <a:r>
              <a:rPr lang="en-US" altLang="ko-KR" sz="2000" dirty="0"/>
              <a:t> </a:t>
            </a:r>
          </a:p>
          <a:p>
            <a:pPr>
              <a:lnSpc>
                <a:spcPct val="130000"/>
              </a:lnSpc>
            </a:pPr>
            <a:r>
              <a:rPr lang="en-US" altLang="ko-KR" sz="2000" dirty="0"/>
              <a:t>          </a:t>
            </a:r>
            <a:r>
              <a:rPr lang="ko-KR" altLang="en-US" sz="2000" dirty="0"/>
              <a:t>제작하고자 하는 프로그램에 대한 찬성</a:t>
            </a:r>
            <a:r>
              <a:rPr lang="en-US" altLang="ko-KR" sz="2000" dirty="0"/>
              <a:t>, </a:t>
            </a:r>
            <a:r>
              <a:rPr lang="ko-KR" altLang="en-US" sz="2000" dirty="0"/>
              <a:t>반대를 정확히 파악</a:t>
            </a:r>
            <a:r>
              <a:rPr lang="en-US" altLang="ko-KR" sz="2000" dirty="0"/>
              <a:t>.</a:t>
            </a:r>
          </a:p>
          <a:p>
            <a:pPr>
              <a:lnSpc>
                <a:spcPct val="130000"/>
              </a:lnSpc>
            </a:pPr>
            <a:endParaRPr lang="en-US" altLang="ko-KR" sz="2000" dirty="0"/>
          </a:p>
          <a:p>
            <a:pPr>
              <a:lnSpc>
                <a:spcPct val="130000"/>
              </a:lnSpc>
            </a:pPr>
            <a:r>
              <a:rPr lang="ko-KR" altLang="en-US" sz="2000" dirty="0"/>
              <a:t>            </a:t>
            </a:r>
            <a:r>
              <a:rPr lang="ko-KR" altLang="en-US" sz="2000" b="1" dirty="0"/>
              <a:t>아직은 프로그램의 성향이나 방향이 정확이 </a:t>
            </a:r>
            <a:endParaRPr lang="en-US" altLang="ko-KR" sz="2000" b="1" dirty="0"/>
          </a:p>
          <a:p>
            <a:pPr>
              <a:lnSpc>
                <a:spcPct val="130000"/>
              </a:lnSpc>
            </a:pPr>
            <a:r>
              <a:rPr lang="en-US" altLang="ko-KR" sz="2000" b="1" dirty="0"/>
              <a:t>                                           </a:t>
            </a:r>
            <a:r>
              <a:rPr lang="ko-KR" altLang="en-US" sz="2000" b="1" dirty="0"/>
              <a:t>형성 되어 있지 않은 단계</a:t>
            </a:r>
            <a:endParaRPr lang="en-US" altLang="ko-KR" sz="2000" b="1" dirty="0"/>
          </a:p>
        </p:txBody>
      </p:sp>
      <p:sp>
        <p:nvSpPr>
          <p:cNvPr id="5" name="오른쪽 화살표 4"/>
          <p:cNvSpPr/>
          <p:nvPr/>
        </p:nvSpPr>
        <p:spPr>
          <a:xfrm>
            <a:off x="785786" y="3786190"/>
            <a:ext cx="500066" cy="7143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>
            <a:extLst>
              <a:ext uri="{FF2B5EF4-FFF2-40B4-BE49-F238E27FC236}">
                <a16:creationId xmlns:a16="http://schemas.microsoft.com/office/drawing/2014/main" id="{B2BC7B4C-3E81-C57D-F14D-C62CE0E393F7}"/>
              </a:ext>
            </a:extLst>
          </p:cNvPr>
          <p:cNvSpPr/>
          <p:nvPr/>
        </p:nvSpPr>
        <p:spPr bwMode="auto">
          <a:xfrm>
            <a:off x="611188" y="1268413"/>
            <a:ext cx="7929562" cy="4929187"/>
          </a:xfrm>
          <a:prstGeom prst="rect">
            <a:avLst/>
          </a:prstGeom>
          <a:ln>
            <a:noFill/>
            <a:headEnd type="none" w="med" len="med"/>
            <a:tailEnd type="none" w="med" len="med"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marL="531813" marR="0" lvl="0" indent="-436563" algn="l" defTabSz="914400" rtl="0" eaLnBrk="1" fontAlgn="base" latinLnBrk="1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en-US" altLang="ko-KR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  <a:cs typeface="+mn-cs"/>
            </a:endParaRPr>
          </a:p>
          <a:p>
            <a:pPr marL="0" marR="0" lvl="0" indent="0" algn="l" defTabSz="914400" rtl="0" eaLnBrk="1" fontAlgn="base" latinLnBrk="1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ko-KR" alt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▶ 편성의 목표</a:t>
            </a:r>
            <a:endParaRPr kumimoji="1" lang="en-US" altLang="ko-KR" sz="1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  <a:cs typeface="+mn-cs"/>
            </a:endParaRPr>
          </a:p>
          <a:p>
            <a:pPr marL="0" marR="0" lvl="0" indent="0" algn="l" defTabSz="914400" rtl="0" eaLnBrk="1" fontAlgn="base" latinLnBrk="1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ko-KR" altLang="en-US" sz="1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  <a:cs typeface="+mn-cs"/>
            </a:endParaRPr>
          </a:p>
          <a:p>
            <a:pPr marL="0" marR="0" lvl="0" indent="0" algn="l" defTabSz="914400" rtl="0" eaLnBrk="1" fontAlgn="base" latinLnBrk="1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ko-KR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  : </a:t>
            </a:r>
            <a:r>
              <a:rPr kumimoji="1" lang="ko-KR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시청자에게 호의적인 이미지를 각인시켜 가급적 최대의 수용자를 확보하기 위하여 </a:t>
            </a:r>
            <a:endParaRPr kumimoji="1" lang="en-US" altLang="ko-KR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  <a:cs typeface="+mn-cs"/>
            </a:endParaRPr>
          </a:p>
          <a:p>
            <a:pPr marL="0" marR="0" lvl="0" indent="0" algn="l" defTabSz="914400" rtl="0" eaLnBrk="1" fontAlgn="base" latinLnBrk="1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ko-KR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    </a:t>
            </a:r>
            <a:r>
              <a:rPr kumimoji="1" lang="ko-KR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경쟁적 순서를 마련</a:t>
            </a:r>
            <a:r>
              <a:rPr kumimoji="1" lang="en-US" altLang="ko-KR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 </a:t>
            </a:r>
          </a:p>
          <a:p>
            <a:pPr marL="0" marR="0" lvl="0" indent="0" algn="l" defTabSz="914400" rtl="0" eaLnBrk="1" fontAlgn="base" latinLnBrk="1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ko-KR" altLang="en-US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  <a:cs typeface="+mn-cs"/>
            </a:endParaRPr>
          </a:p>
          <a:p>
            <a:pPr marL="0" marR="0" lvl="0" indent="0" algn="l" defTabSz="914400" rtl="0" eaLnBrk="1" fontAlgn="base" latinLnBrk="1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ko-KR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  : </a:t>
            </a:r>
            <a:r>
              <a:rPr kumimoji="1" lang="ko-KR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프로그램 편성은 일종의 전투에 비교되기도 하는데</a:t>
            </a:r>
            <a:r>
              <a:rPr kumimoji="1" lang="en-US" altLang="ko-KR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, </a:t>
            </a:r>
            <a:r>
              <a:rPr kumimoji="1" lang="ko-KR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타 방송사와의 경쟁에서 </a:t>
            </a:r>
            <a:endParaRPr kumimoji="1" lang="en-US" altLang="ko-KR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  <a:cs typeface="+mn-cs"/>
            </a:endParaRPr>
          </a:p>
          <a:p>
            <a:pPr marL="0" marR="0" lvl="0" indent="0" algn="l" defTabSz="914400" rtl="0" eaLnBrk="1" fontAlgn="base" latinLnBrk="1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ko-KR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   </a:t>
            </a:r>
            <a:r>
              <a:rPr kumimoji="1" lang="ko-KR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우위를 점하기 위해서 각종 전술과 전략이 동원되며 궁극적으로 경쟁 방송사보다 </a:t>
            </a:r>
            <a:endParaRPr kumimoji="1" lang="en-US" altLang="ko-KR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  <a:cs typeface="+mn-cs"/>
            </a:endParaRPr>
          </a:p>
          <a:p>
            <a:pPr marL="0" marR="0" lvl="0" indent="0" algn="l" defTabSz="914400" rtl="0" eaLnBrk="1" fontAlgn="base" latinLnBrk="1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ko-KR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   </a:t>
            </a:r>
            <a:r>
              <a:rPr kumimoji="1" lang="ko-KR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많은 시청자를 확보하려는 것이 편성의 목표 중의 하나이기 때문</a:t>
            </a:r>
            <a:endParaRPr kumimoji="1" lang="en-US" altLang="ko-KR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  <a:cs typeface="+mn-cs"/>
            </a:endParaRPr>
          </a:p>
          <a:p>
            <a:pPr marL="0" marR="0" lvl="0" indent="0" algn="l" defTabSz="914400" rtl="0" eaLnBrk="1" fontAlgn="base" latinLnBrk="1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en-US" altLang="ko-KR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  <a:cs typeface="+mn-cs"/>
            </a:endParaRPr>
          </a:p>
          <a:p>
            <a:pPr marL="0" marR="0" lvl="0" indent="0" algn="l" defTabSz="914400" rtl="0" eaLnBrk="1" fontAlgn="base" latinLnBrk="1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en-US" altLang="ko-KR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  <a:cs typeface="+mn-cs"/>
            </a:endParaRPr>
          </a:p>
          <a:p>
            <a:pPr marL="0" marR="0" lvl="0" indent="0" algn="l" defTabSz="914400" rtl="0" eaLnBrk="1" fontAlgn="base" latinLnBrk="1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en-US" altLang="ko-KR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  <a:cs typeface="+mn-cs"/>
            </a:endParaRPr>
          </a:p>
          <a:p>
            <a:pPr marL="0" marR="0" lvl="0" indent="0" algn="l" defTabSz="914400" rtl="0" eaLnBrk="1" fontAlgn="base" latinLnBrk="1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en-US" altLang="ko-KR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  <a:cs typeface="+mn-cs"/>
            </a:endParaRPr>
          </a:p>
          <a:p>
            <a:pPr marL="0" marR="0" lvl="0" indent="0" algn="l" defTabSz="914400" rtl="0" eaLnBrk="1" fontAlgn="base" latinLnBrk="1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en-US" altLang="ko-KR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  <a:cs typeface="+mn-cs"/>
            </a:endParaRPr>
          </a:p>
          <a:p>
            <a:pPr marL="0" marR="0" lvl="0" indent="0" algn="l" defTabSz="914400" rtl="0" eaLnBrk="1" fontAlgn="base" latinLnBrk="1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ko-KR" altLang="en-US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  <a:cs typeface="+mn-cs"/>
            </a:endParaRPr>
          </a:p>
        </p:txBody>
      </p:sp>
      <p:sp>
        <p:nvSpPr>
          <p:cNvPr id="24579" name="제목 1">
            <a:extLst>
              <a:ext uri="{FF2B5EF4-FFF2-40B4-BE49-F238E27FC236}">
                <a16:creationId xmlns:a16="http://schemas.microsoft.com/office/drawing/2014/main" id="{C4C04240-790D-0D7B-5477-E3EDDC2682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eaLnBrk="1" hangingPunct="1"/>
            <a:r>
              <a:rPr lang="en-US" altLang="ko-KR" sz="2800">
                <a:latin typeface="맑은 고딕" panose="020B0503020000020004" pitchFamily="50" charset="-127"/>
                <a:ea typeface="맑은 고딕" panose="020B0503020000020004" pitchFamily="50" charset="-127"/>
              </a:rPr>
              <a:t>2. </a:t>
            </a:r>
            <a:r>
              <a:rPr lang="ko-KR" altLang="en-US" sz="2800">
                <a:latin typeface="맑은 고딕" panose="020B0503020000020004" pitchFamily="50" charset="-127"/>
                <a:ea typeface="맑은 고딕" panose="020B0503020000020004" pitchFamily="50" charset="-127"/>
              </a:rPr>
              <a:t>지상파 텔레비전방송 편성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539552" y="1196752"/>
            <a:ext cx="7992888" cy="44935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ko-KR" altLang="en-US" sz="2000" b="1" dirty="0"/>
              <a:t>④ 주요 내용을 </a:t>
            </a:r>
            <a:r>
              <a:rPr lang="en-US" altLang="ko-KR" sz="2000" b="1" dirty="0"/>
              <a:t>‘</a:t>
            </a:r>
            <a:r>
              <a:rPr lang="ko-KR" altLang="en-US" sz="2000" b="1" dirty="0"/>
              <a:t>묶어서</a:t>
            </a:r>
            <a:r>
              <a:rPr lang="en-US" altLang="ko-KR" sz="2000" b="1" dirty="0"/>
              <a:t>’ </a:t>
            </a:r>
            <a:r>
              <a:rPr lang="ko-KR" altLang="en-US" sz="2000" b="1" dirty="0"/>
              <a:t>간략히 순서를 정한다</a:t>
            </a:r>
            <a:endParaRPr lang="en-US" altLang="ko-KR" sz="2000" b="1" dirty="0"/>
          </a:p>
          <a:p>
            <a:pPr>
              <a:lnSpc>
                <a:spcPct val="130000"/>
              </a:lnSpc>
            </a:pPr>
            <a:r>
              <a:rPr lang="ko-KR" altLang="en-US" sz="2000" dirty="0"/>
              <a:t>전체의 흐름을 보기 위함</a:t>
            </a:r>
            <a:endParaRPr lang="en-US" altLang="ko-KR" sz="2000" dirty="0"/>
          </a:p>
          <a:p>
            <a:pPr>
              <a:lnSpc>
                <a:spcPct val="130000"/>
              </a:lnSpc>
            </a:pPr>
            <a:r>
              <a:rPr lang="ko-KR" altLang="en-US" sz="2000" dirty="0"/>
              <a:t>조그만 구성 요소는 생략</a:t>
            </a:r>
            <a:endParaRPr lang="en-US" altLang="ko-KR" sz="2000" dirty="0"/>
          </a:p>
          <a:p>
            <a:pPr>
              <a:lnSpc>
                <a:spcPct val="130000"/>
              </a:lnSpc>
            </a:pPr>
            <a:r>
              <a:rPr lang="en-US" altLang="ko-KR" sz="2000" dirty="0"/>
              <a:t>      =</a:t>
            </a:r>
            <a:r>
              <a:rPr lang="ko-KR" altLang="en-US" sz="2000" dirty="0"/>
              <a:t>전체 흐름을 왜곡 시킬 수 있다</a:t>
            </a:r>
            <a:r>
              <a:rPr lang="en-US" altLang="ko-KR" sz="2000" dirty="0"/>
              <a:t>.(P159 </a:t>
            </a:r>
            <a:r>
              <a:rPr lang="ko-KR" altLang="en-US" sz="2000" dirty="0"/>
              <a:t>표 참고</a:t>
            </a:r>
            <a:r>
              <a:rPr lang="en-US" altLang="ko-KR" sz="2000" dirty="0"/>
              <a:t>)</a:t>
            </a:r>
          </a:p>
          <a:p>
            <a:pPr>
              <a:lnSpc>
                <a:spcPct val="130000"/>
              </a:lnSpc>
            </a:pPr>
            <a:endParaRPr lang="en-US" altLang="ko-KR" sz="2000" dirty="0"/>
          </a:p>
          <a:p>
            <a:pPr>
              <a:lnSpc>
                <a:spcPct val="130000"/>
              </a:lnSpc>
            </a:pPr>
            <a:r>
              <a:rPr lang="ko-KR" altLang="ko-KR" sz="2000" b="1" dirty="0"/>
              <a:t>⑤</a:t>
            </a:r>
            <a:r>
              <a:rPr lang="en-US" altLang="ko-KR" sz="2000" b="1" dirty="0"/>
              <a:t> A4 </a:t>
            </a:r>
            <a:r>
              <a:rPr lang="ko-KR" altLang="en-US" sz="2000" b="1" dirty="0"/>
              <a:t>한 장 이내의 스토리로 써라</a:t>
            </a:r>
            <a:endParaRPr lang="en-US" altLang="ko-KR" sz="2000" b="1" dirty="0"/>
          </a:p>
          <a:p>
            <a:pPr>
              <a:lnSpc>
                <a:spcPct val="130000"/>
              </a:lnSpc>
            </a:pPr>
            <a:r>
              <a:rPr lang="ko-KR" altLang="en-US" sz="2000" dirty="0" err="1"/>
              <a:t>스토리텔링</a:t>
            </a:r>
            <a:r>
              <a:rPr lang="en-US" altLang="ko-KR" sz="2000" dirty="0"/>
              <a:t>(</a:t>
            </a:r>
            <a:r>
              <a:rPr lang="ko-KR" altLang="en-US" sz="2000" dirty="0"/>
              <a:t>이야기 구조</a:t>
            </a:r>
            <a:r>
              <a:rPr lang="en-US" altLang="ko-KR" sz="2000" dirty="0"/>
              <a:t>)</a:t>
            </a:r>
          </a:p>
          <a:p>
            <a:pPr>
              <a:lnSpc>
                <a:spcPct val="130000"/>
              </a:lnSpc>
            </a:pPr>
            <a:r>
              <a:rPr lang="ko-KR" altLang="en-US" sz="2000" dirty="0"/>
              <a:t>옛날이야기 구조로 구성</a:t>
            </a:r>
            <a:endParaRPr lang="en-US" altLang="ko-KR" sz="2000" dirty="0"/>
          </a:p>
          <a:p>
            <a:pPr>
              <a:lnSpc>
                <a:spcPct val="130000"/>
              </a:lnSpc>
            </a:pPr>
            <a:r>
              <a:rPr lang="en-US" altLang="ko-KR" sz="2000" dirty="0"/>
              <a:t>  =</a:t>
            </a:r>
            <a:r>
              <a:rPr lang="ko-KR" altLang="en-US" sz="2000" dirty="0"/>
              <a:t>옛날 얘기를 들으며 가슴 졸이고</a:t>
            </a:r>
            <a:r>
              <a:rPr lang="en-US" altLang="ko-KR" sz="2000" dirty="0"/>
              <a:t>, </a:t>
            </a:r>
            <a:r>
              <a:rPr lang="ko-KR" altLang="en-US" sz="2000" dirty="0"/>
              <a:t>눈물 흘리던 기억으로</a:t>
            </a:r>
            <a:endParaRPr lang="en-US" altLang="ko-KR" sz="2000" dirty="0"/>
          </a:p>
          <a:p>
            <a:pPr>
              <a:lnSpc>
                <a:spcPct val="130000"/>
              </a:lnSpc>
            </a:pPr>
            <a:r>
              <a:rPr lang="en-US" altLang="ko-KR" sz="2000" dirty="0"/>
              <a:t>  =</a:t>
            </a:r>
            <a:r>
              <a:rPr lang="ko-KR" altLang="en-US" sz="2000" dirty="0"/>
              <a:t>감동으로 남게</a:t>
            </a:r>
            <a:endParaRPr lang="en-US" altLang="ko-KR" sz="2000" dirty="0"/>
          </a:p>
          <a:p>
            <a:pPr>
              <a:lnSpc>
                <a:spcPct val="130000"/>
              </a:lnSpc>
            </a:pPr>
            <a:r>
              <a:rPr lang="en-US" altLang="ko-KR" sz="2000" dirty="0"/>
              <a:t>  =‘</a:t>
            </a:r>
            <a:r>
              <a:rPr lang="ko-KR" altLang="en-US" sz="2000" dirty="0"/>
              <a:t>아빠 다음은요</a:t>
            </a:r>
            <a:r>
              <a:rPr lang="en-US" altLang="ko-KR" sz="2000" dirty="0"/>
              <a:t>?’</a:t>
            </a:r>
            <a:r>
              <a:rPr lang="ko-KR" altLang="en-US" sz="2000" dirty="0"/>
              <a:t>라고 물을 때</a:t>
            </a:r>
            <a:endParaRPr lang="en-US" altLang="ko-KR" sz="2000" dirty="0"/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539552" y="1992205"/>
            <a:ext cx="7992888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ko-KR" altLang="en-US" sz="2800" b="1" dirty="0" err="1"/>
              <a:t>스토리텔링</a:t>
            </a:r>
            <a:endParaRPr lang="ko-KR" altLang="en-US" sz="2800" b="1" dirty="0"/>
          </a:p>
          <a:p>
            <a:pPr>
              <a:lnSpc>
                <a:spcPct val="130000"/>
              </a:lnSpc>
            </a:pPr>
            <a:r>
              <a:rPr lang="ko-KR" altLang="en-US" sz="2400" dirty="0"/>
              <a:t>스토리를 연결성과 완결성을 가지고 이끌어 가는 것</a:t>
            </a:r>
            <a:endParaRPr lang="en-US" altLang="ko-KR" sz="2400" dirty="0"/>
          </a:p>
          <a:p>
            <a:pPr>
              <a:lnSpc>
                <a:spcPct val="130000"/>
              </a:lnSpc>
            </a:pPr>
            <a:r>
              <a:rPr lang="en-US" altLang="ko-KR" sz="2400" dirty="0"/>
              <a:t>- </a:t>
            </a:r>
            <a:r>
              <a:rPr lang="ko-KR" altLang="en-US" sz="2400" dirty="0"/>
              <a:t>스토리</a:t>
            </a:r>
            <a:r>
              <a:rPr lang="en-US" altLang="ko-KR" sz="2400" dirty="0"/>
              <a:t>: </a:t>
            </a:r>
            <a:r>
              <a:rPr lang="ko-KR" altLang="en-US" sz="2400" dirty="0"/>
              <a:t>방송의 내용</a:t>
            </a:r>
            <a:endParaRPr lang="en-US" altLang="ko-KR" sz="2400" dirty="0"/>
          </a:p>
          <a:p>
            <a:pPr>
              <a:lnSpc>
                <a:spcPct val="130000"/>
              </a:lnSpc>
            </a:pPr>
            <a:r>
              <a:rPr lang="en-US" altLang="ko-KR" sz="2400" dirty="0"/>
              <a:t>- </a:t>
            </a:r>
            <a:r>
              <a:rPr lang="ko-KR" altLang="en-US" sz="2400" dirty="0" err="1"/>
              <a:t>스토리텔링</a:t>
            </a:r>
            <a:r>
              <a:rPr lang="en-US" altLang="ko-KR" sz="2400" dirty="0"/>
              <a:t>: </a:t>
            </a:r>
            <a:r>
              <a:rPr lang="ko-KR" altLang="en-US" sz="2400" dirty="0"/>
              <a:t>구성의 방법</a:t>
            </a:r>
            <a:endParaRPr lang="en-US" altLang="ko-KR" sz="2400" dirty="0"/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제목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z="3000" dirty="0"/>
              <a:t>성공적인 </a:t>
            </a:r>
            <a:r>
              <a:rPr lang="ko-KR" altLang="en-US" sz="3000" dirty="0" err="1"/>
              <a:t>스토리텔링</a:t>
            </a:r>
            <a:r>
              <a:rPr lang="ko-KR" altLang="en-US" sz="3000" dirty="0"/>
              <a:t> 방법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39552" y="1992205"/>
            <a:ext cx="7992888" cy="20128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ko-KR" altLang="en-US" sz="2400" b="1" dirty="0"/>
              <a:t>스토리</a:t>
            </a:r>
            <a:endParaRPr lang="en-US" altLang="ko-KR" sz="2400" b="1" dirty="0"/>
          </a:p>
          <a:p>
            <a:pPr>
              <a:lnSpc>
                <a:spcPct val="130000"/>
              </a:lnSpc>
              <a:buFont typeface="Wingdings" pitchFamily="2" charset="2"/>
              <a:buChar char="ü"/>
            </a:pPr>
            <a:r>
              <a:rPr lang="ko-KR" altLang="en-US" sz="2400" dirty="0"/>
              <a:t>조작된 내용이 아니라 독자나 시청자가 이해하기 쉽게 어떤 형식을 갖추어 제시하는 것</a:t>
            </a:r>
            <a:endParaRPr lang="en-US" altLang="ko-KR" sz="2400" dirty="0"/>
          </a:p>
          <a:p>
            <a:pPr>
              <a:lnSpc>
                <a:spcPct val="130000"/>
              </a:lnSpc>
              <a:buFont typeface="Wingdings" pitchFamily="2" charset="2"/>
              <a:buChar char="ü"/>
            </a:pPr>
            <a:r>
              <a:rPr lang="ko-KR" altLang="en-US" sz="2400" dirty="0"/>
              <a:t>형식의 문제</a:t>
            </a:r>
            <a:endParaRPr lang="en-US" altLang="ko-KR" sz="2400" dirty="0"/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558024" y="1087077"/>
            <a:ext cx="7992888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en-US" altLang="ko-KR" sz="2400" b="1" dirty="0"/>
              <a:t>&lt;</a:t>
            </a:r>
            <a:r>
              <a:rPr lang="ko-KR" altLang="en-US" sz="2400" b="1" dirty="0"/>
              <a:t>기승전결</a:t>
            </a:r>
            <a:r>
              <a:rPr lang="en-US" altLang="ko-KR" sz="2400" b="1" dirty="0"/>
              <a:t>&gt;</a:t>
            </a:r>
          </a:p>
          <a:p>
            <a:pPr>
              <a:lnSpc>
                <a:spcPct val="130000"/>
              </a:lnSpc>
            </a:pPr>
            <a:r>
              <a:rPr lang="ko-KR" altLang="en-US" sz="2400" b="1" dirty="0"/>
              <a:t>기</a:t>
            </a:r>
            <a:r>
              <a:rPr lang="en-US" altLang="ko-KR" sz="2400" b="1" dirty="0"/>
              <a:t>(</a:t>
            </a:r>
            <a:r>
              <a:rPr lang="ko-KR" altLang="en-US" sz="2400" b="1" dirty="0"/>
              <a:t>起</a:t>
            </a:r>
            <a:r>
              <a:rPr lang="en-US" altLang="ko-KR" sz="2400" b="1" dirty="0"/>
              <a:t>): </a:t>
            </a:r>
            <a:r>
              <a:rPr lang="ko-KR" altLang="en-US" sz="2400" dirty="0"/>
              <a:t>이야기의 시작</a:t>
            </a:r>
            <a:endParaRPr lang="en-US" altLang="ko-KR" sz="2400" dirty="0"/>
          </a:p>
          <a:p>
            <a:pPr>
              <a:lnSpc>
                <a:spcPct val="130000"/>
              </a:lnSpc>
            </a:pPr>
            <a:r>
              <a:rPr lang="ko-KR" altLang="en-US" sz="2400" b="1" dirty="0"/>
              <a:t>승</a:t>
            </a:r>
            <a:r>
              <a:rPr lang="en-US" altLang="ko-KR" sz="2400" b="1" dirty="0"/>
              <a:t>(</a:t>
            </a:r>
            <a:r>
              <a:rPr lang="ko-KR" altLang="en-US" sz="2400" b="1" dirty="0"/>
              <a:t>承</a:t>
            </a:r>
            <a:r>
              <a:rPr lang="en-US" altLang="ko-KR" sz="2400" b="1" dirty="0"/>
              <a:t>): </a:t>
            </a:r>
            <a:r>
              <a:rPr lang="ko-KR" altLang="en-US" sz="2400" dirty="0"/>
              <a:t>이야기의 발전</a:t>
            </a:r>
            <a:endParaRPr lang="en-US" altLang="ko-KR" sz="2400" dirty="0"/>
          </a:p>
          <a:p>
            <a:pPr>
              <a:lnSpc>
                <a:spcPct val="130000"/>
              </a:lnSpc>
            </a:pPr>
            <a:r>
              <a:rPr lang="ko-KR" altLang="en-US" sz="2400" dirty="0"/>
              <a:t>등장 인물의 본격적 등장</a:t>
            </a:r>
            <a:endParaRPr lang="en-US" altLang="ko-KR" sz="2400" dirty="0"/>
          </a:p>
          <a:p>
            <a:pPr>
              <a:lnSpc>
                <a:spcPct val="130000"/>
              </a:lnSpc>
            </a:pPr>
            <a:r>
              <a:rPr lang="ko-KR" altLang="en-US" sz="2400" dirty="0"/>
              <a:t>시청자들의 </a:t>
            </a:r>
            <a:r>
              <a:rPr lang="ko-KR" altLang="en-US" sz="2400" dirty="0" err="1"/>
              <a:t>몰입감</a:t>
            </a:r>
            <a:r>
              <a:rPr lang="ko-KR" altLang="en-US" sz="2400" dirty="0"/>
              <a:t> 상승</a:t>
            </a:r>
            <a:endParaRPr lang="en-US" altLang="ko-KR" sz="2400" dirty="0"/>
          </a:p>
          <a:p>
            <a:pPr>
              <a:lnSpc>
                <a:spcPct val="130000"/>
              </a:lnSpc>
            </a:pPr>
            <a:r>
              <a:rPr lang="ko-KR" altLang="en-US" sz="2400" dirty="0"/>
              <a:t>전체 분량에서 가장 많은 부분 차지</a:t>
            </a:r>
            <a:endParaRPr lang="en-US" altLang="ko-KR" sz="2400" dirty="0"/>
          </a:p>
          <a:p>
            <a:pPr>
              <a:lnSpc>
                <a:spcPct val="130000"/>
              </a:lnSpc>
            </a:pPr>
            <a:r>
              <a:rPr lang="ko-KR" altLang="en-US" sz="2400" b="1" dirty="0"/>
              <a:t>전</a:t>
            </a:r>
            <a:r>
              <a:rPr lang="en-US" altLang="ko-KR" sz="2400" b="1" dirty="0"/>
              <a:t>(</a:t>
            </a:r>
            <a:r>
              <a:rPr lang="ko-KR" altLang="en-US" sz="2400" b="1" dirty="0"/>
              <a:t>轉</a:t>
            </a:r>
            <a:r>
              <a:rPr lang="en-US" altLang="ko-KR" sz="2400" b="1" dirty="0"/>
              <a:t>): </a:t>
            </a:r>
            <a:r>
              <a:rPr lang="ko-KR" altLang="en-US" sz="2400" dirty="0"/>
              <a:t>스토리 반전</a:t>
            </a:r>
            <a:endParaRPr lang="en-US" altLang="ko-KR" sz="2400" dirty="0"/>
          </a:p>
          <a:p>
            <a:pPr>
              <a:lnSpc>
                <a:spcPct val="130000"/>
              </a:lnSpc>
            </a:pPr>
            <a:r>
              <a:rPr lang="ko-KR" altLang="en-US" sz="2400" dirty="0"/>
              <a:t>지루함의 해소</a:t>
            </a:r>
            <a:endParaRPr lang="en-US" altLang="ko-KR" sz="2400" dirty="0"/>
          </a:p>
          <a:p>
            <a:pPr>
              <a:lnSpc>
                <a:spcPct val="130000"/>
              </a:lnSpc>
            </a:pPr>
            <a:r>
              <a:rPr lang="ko-KR" altLang="en-US" sz="2400" b="1" dirty="0"/>
              <a:t>결</a:t>
            </a:r>
            <a:r>
              <a:rPr lang="en-US" altLang="ko-KR" sz="2400" b="1" dirty="0"/>
              <a:t>(</a:t>
            </a:r>
            <a:r>
              <a:rPr lang="ko-KR" altLang="en-US" sz="2400" b="1" dirty="0"/>
              <a:t>結</a:t>
            </a:r>
            <a:r>
              <a:rPr lang="en-US" altLang="ko-KR" sz="2400" b="1" dirty="0"/>
              <a:t>): </a:t>
            </a:r>
            <a:r>
              <a:rPr lang="ko-KR" altLang="en-US" sz="2400" dirty="0"/>
              <a:t>갈등구조 해소</a:t>
            </a:r>
            <a:r>
              <a:rPr lang="en-US" altLang="ko-KR" sz="2400" dirty="0"/>
              <a:t>, </a:t>
            </a:r>
            <a:r>
              <a:rPr lang="ko-KR" altLang="en-US" sz="2400" dirty="0"/>
              <a:t>결론 도달</a:t>
            </a:r>
            <a:endParaRPr lang="en-US" altLang="ko-KR" sz="2400" dirty="0"/>
          </a:p>
          <a:p>
            <a:pPr>
              <a:lnSpc>
                <a:spcPct val="130000"/>
              </a:lnSpc>
            </a:pPr>
            <a:r>
              <a:rPr lang="ko-KR" altLang="en-US" sz="2400" dirty="0"/>
              <a:t>시청자의 호기심 해소</a:t>
            </a:r>
            <a:endParaRPr lang="en-US" altLang="ko-KR" sz="2400" dirty="0"/>
          </a:p>
        </p:txBody>
      </p:sp>
      <p:sp>
        <p:nvSpPr>
          <p:cNvPr id="6" name="제목 8"/>
          <p:cNvSpPr>
            <a:spLocks noGrp="1"/>
          </p:cNvSpPr>
          <p:nvPr>
            <p:ph type="title"/>
          </p:nvPr>
        </p:nvSpPr>
        <p:spPr>
          <a:xfrm>
            <a:off x="914400" y="260648"/>
            <a:ext cx="8229600" cy="413196"/>
          </a:xfrm>
        </p:spPr>
        <p:txBody>
          <a:bodyPr/>
          <a:lstStyle/>
          <a:p>
            <a:r>
              <a:rPr lang="ko-KR" altLang="en-US" sz="3000" dirty="0"/>
              <a:t>효과적인 </a:t>
            </a:r>
            <a:r>
              <a:rPr lang="ko-KR" altLang="en-US" sz="3000" dirty="0" err="1"/>
              <a:t>스토리텔링</a:t>
            </a:r>
            <a:r>
              <a:rPr lang="ko-KR" altLang="en-US" sz="3000" dirty="0"/>
              <a:t> 방법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표 1"/>
          <p:cNvGraphicFramePr>
            <a:graphicFrameLocks noGrp="1"/>
          </p:cNvGraphicFramePr>
          <p:nvPr/>
        </p:nvGraphicFramePr>
        <p:xfrm>
          <a:off x="1285852" y="1000108"/>
          <a:ext cx="7185292" cy="4643472"/>
        </p:xfrm>
        <a:graphic>
          <a:graphicData uri="http://schemas.openxmlformats.org/drawingml/2006/table">
            <a:tbl>
              <a:tblPr/>
              <a:tblGrid>
                <a:gridCol w="118333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81862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8333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66420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b="1" kern="0" spc="0" dirty="0">
                          <a:solidFill>
                            <a:srgbClr val="000000"/>
                          </a:solidFill>
                          <a:ea typeface="함초롬바탕"/>
                        </a:rPr>
                        <a:t>항 목</a:t>
                      </a:r>
                      <a:endParaRPr lang="ko-KR" altLang="en-US" sz="1000" kern="0" spc="0" dirty="0">
                        <a:solidFill>
                          <a:srgbClr val="000000"/>
                        </a:solidFill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b="1" kern="0" spc="0">
                          <a:solidFill>
                            <a:srgbClr val="000000"/>
                          </a:solidFill>
                          <a:ea typeface="함초롬바탕"/>
                        </a:rPr>
                        <a:t>내 용</a:t>
                      </a:r>
                      <a:endParaRPr lang="ko-KR" altLang="en-US" sz="1000" kern="0" spc="0">
                        <a:solidFill>
                          <a:srgbClr val="000000"/>
                        </a:solidFill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b="1" kern="0" spc="0">
                          <a:solidFill>
                            <a:srgbClr val="000000"/>
                          </a:solidFill>
                          <a:ea typeface="함초롬바탕"/>
                        </a:rPr>
                        <a:t>비 고</a:t>
                      </a:r>
                      <a:endParaRPr lang="ko-KR" altLang="en-US" sz="1000" kern="0" spc="0">
                        <a:solidFill>
                          <a:srgbClr val="000000"/>
                        </a:solidFill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16762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b="1" kern="0" spc="0">
                          <a:solidFill>
                            <a:srgbClr val="000000"/>
                          </a:solidFill>
                          <a:ea typeface="함초롬바탕"/>
                        </a:rPr>
                        <a:t>프로그램명</a:t>
                      </a:r>
                      <a:endParaRPr lang="ko-KR" altLang="en-US" sz="1000" kern="0" spc="0">
                        <a:solidFill>
                          <a:srgbClr val="000000"/>
                        </a:solidFill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kern="0" spc="0" dirty="0">
                          <a:solidFill>
                            <a:srgbClr val="000000"/>
                          </a:solidFill>
                        </a:rPr>
                        <a:t> </a:t>
                      </a:r>
                      <a:r>
                        <a:rPr lang="ko-KR" altLang="en-US" sz="1000" kern="0" spc="0" dirty="0">
                          <a:solidFill>
                            <a:srgbClr val="000000"/>
                          </a:solidFill>
                        </a:rPr>
                        <a:t>시청자가 관심을 끌만한 제목</a:t>
                      </a:r>
                      <a:r>
                        <a:rPr lang="en-US" altLang="ko-KR" sz="1000" kern="0" spc="0" dirty="0">
                          <a:solidFill>
                            <a:srgbClr val="000000"/>
                          </a:solidFill>
                        </a:rPr>
                        <a:t>. </a:t>
                      </a:r>
                      <a:r>
                        <a:rPr lang="ko-KR" altLang="en-US" sz="1000" kern="0" spc="0" dirty="0">
                          <a:solidFill>
                            <a:srgbClr val="000000"/>
                          </a:solidFill>
                        </a:rPr>
                        <a:t>전달하고자 하는 핵심이 잘 나타나야</a:t>
                      </a: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000" kern="0" spc="0">
                        <a:solidFill>
                          <a:srgbClr val="000000"/>
                        </a:solidFill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16762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b="1" kern="0" spc="0">
                          <a:solidFill>
                            <a:srgbClr val="000000"/>
                          </a:solidFill>
                          <a:ea typeface="함초롬바탕"/>
                        </a:rPr>
                        <a:t>방송 시기</a:t>
                      </a:r>
                      <a:endParaRPr lang="ko-KR" altLang="en-US" sz="1000" kern="0" spc="0">
                        <a:solidFill>
                          <a:srgbClr val="000000"/>
                        </a:solidFill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kern="0" spc="0" dirty="0">
                          <a:solidFill>
                            <a:srgbClr val="000000"/>
                          </a:solidFill>
                        </a:rPr>
                        <a:t>기획한 프로그램과 적합한 시간대</a:t>
                      </a: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000" kern="0" spc="0">
                        <a:solidFill>
                          <a:srgbClr val="000000"/>
                        </a:solidFill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16762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b="1" kern="0" spc="0">
                          <a:solidFill>
                            <a:srgbClr val="000000"/>
                          </a:solidFill>
                          <a:ea typeface="함초롬바탕"/>
                        </a:rPr>
                        <a:t>제작 방식</a:t>
                      </a:r>
                      <a:endParaRPr lang="ko-KR" altLang="en-US" sz="1000" kern="0" spc="0">
                        <a:solidFill>
                          <a:srgbClr val="000000"/>
                        </a:solidFill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kern="0" spc="0" dirty="0">
                          <a:solidFill>
                            <a:srgbClr val="000000"/>
                          </a:solidFill>
                        </a:rPr>
                        <a:t>스튜디오 </a:t>
                      </a:r>
                      <a:r>
                        <a:rPr lang="en-US" altLang="ko-KR" sz="1000" kern="0" spc="0" dirty="0">
                          <a:solidFill>
                            <a:srgbClr val="000000"/>
                          </a:solidFill>
                        </a:rPr>
                        <a:t>/ </a:t>
                      </a:r>
                      <a:r>
                        <a:rPr lang="ko-KR" altLang="en-US" sz="1000" kern="0" spc="0" dirty="0">
                          <a:solidFill>
                            <a:srgbClr val="000000"/>
                          </a:solidFill>
                        </a:rPr>
                        <a:t>현장녹화 </a:t>
                      </a:r>
                      <a:r>
                        <a:rPr lang="en-US" altLang="ko-KR" sz="1000" kern="0" spc="0" dirty="0">
                          <a:solidFill>
                            <a:srgbClr val="000000"/>
                          </a:solidFill>
                        </a:rPr>
                        <a:t>(</a:t>
                      </a:r>
                      <a:r>
                        <a:rPr lang="ko-KR" altLang="en-US" sz="1000" kern="0" spc="0" dirty="0">
                          <a:solidFill>
                            <a:srgbClr val="000000"/>
                          </a:solidFill>
                        </a:rPr>
                        <a:t>구성방식이</a:t>
                      </a:r>
                      <a:r>
                        <a:rPr lang="ko-KR" altLang="en-US" sz="1000" kern="0" spc="0" baseline="0" dirty="0">
                          <a:solidFill>
                            <a:srgbClr val="000000"/>
                          </a:solidFill>
                        </a:rPr>
                        <a:t> 포함</a:t>
                      </a:r>
                      <a:r>
                        <a:rPr lang="en-US" altLang="ko-KR" sz="1000" kern="0" spc="0" baseline="0" dirty="0">
                          <a:solidFill>
                            <a:srgbClr val="000000"/>
                          </a:solidFill>
                        </a:rPr>
                        <a:t>)</a:t>
                      </a:r>
                      <a:endParaRPr lang="ko-KR" altLang="en-US" sz="1000" kern="0" spc="0" dirty="0">
                        <a:solidFill>
                          <a:srgbClr val="000000"/>
                        </a:solidFill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000" kern="0" spc="0">
                        <a:solidFill>
                          <a:srgbClr val="000000"/>
                        </a:solidFill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16762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b="1" kern="0" spc="0">
                          <a:solidFill>
                            <a:srgbClr val="000000"/>
                          </a:solidFill>
                          <a:ea typeface="함초롬바탕"/>
                        </a:rPr>
                        <a:t>방송 형식</a:t>
                      </a:r>
                      <a:endParaRPr lang="ko-KR" altLang="en-US" sz="1000" kern="0" spc="0">
                        <a:solidFill>
                          <a:srgbClr val="000000"/>
                        </a:solidFill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kern="0" spc="0" dirty="0">
                          <a:solidFill>
                            <a:srgbClr val="000000"/>
                          </a:solidFill>
                        </a:rPr>
                        <a:t>생방송</a:t>
                      </a:r>
                      <a:r>
                        <a:rPr lang="en-US" altLang="ko-KR" sz="1000" kern="0" spc="0" dirty="0">
                          <a:solidFill>
                            <a:srgbClr val="000000"/>
                          </a:solidFill>
                        </a:rPr>
                        <a:t>, </a:t>
                      </a:r>
                      <a:r>
                        <a:rPr lang="ko-KR" altLang="en-US" sz="1000" kern="0" spc="0" dirty="0">
                          <a:solidFill>
                            <a:srgbClr val="000000"/>
                          </a:solidFill>
                        </a:rPr>
                        <a:t>녹음</a:t>
                      </a:r>
                      <a:r>
                        <a:rPr lang="en-US" altLang="ko-KR" sz="1000" kern="0" spc="0" dirty="0">
                          <a:solidFill>
                            <a:srgbClr val="000000"/>
                          </a:solidFill>
                        </a:rPr>
                        <a:t>/</a:t>
                      </a:r>
                      <a:r>
                        <a:rPr lang="ko-KR" altLang="en-US" sz="1000" kern="0" spc="0" dirty="0">
                          <a:solidFill>
                            <a:srgbClr val="000000"/>
                          </a:solidFill>
                        </a:rPr>
                        <a:t>녹화</a:t>
                      </a:r>
                      <a:r>
                        <a:rPr lang="en-US" altLang="ko-KR" sz="1000" kern="0" spc="0" dirty="0">
                          <a:solidFill>
                            <a:srgbClr val="000000"/>
                          </a:solidFill>
                        </a:rPr>
                        <a:t>, </a:t>
                      </a:r>
                      <a:r>
                        <a:rPr lang="ko-KR" altLang="en-US" sz="1000" kern="0" spc="0" dirty="0">
                          <a:solidFill>
                            <a:srgbClr val="000000"/>
                          </a:solidFill>
                        </a:rPr>
                        <a:t>일일</a:t>
                      </a:r>
                      <a:r>
                        <a:rPr lang="en-US" altLang="ko-KR" sz="1000" kern="0" spc="0" dirty="0">
                          <a:solidFill>
                            <a:srgbClr val="000000"/>
                          </a:solidFill>
                        </a:rPr>
                        <a:t>/</a:t>
                      </a:r>
                      <a:r>
                        <a:rPr lang="ko-KR" altLang="en-US" sz="1000" kern="0" spc="0" dirty="0">
                          <a:solidFill>
                            <a:srgbClr val="000000"/>
                          </a:solidFill>
                        </a:rPr>
                        <a:t>주간</a:t>
                      </a:r>
                      <a:r>
                        <a:rPr lang="en-US" altLang="ko-KR" sz="1000" kern="0" spc="0" dirty="0">
                          <a:solidFill>
                            <a:srgbClr val="000000"/>
                          </a:solidFill>
                        </a:rPr>
                        <a:t>/</a:t>
                      </a:r>
                      <a:r>
                        <a:rPr lang="ko-KR" altLang="en-US" sz="1000" kern="0" spc="0" dirty="0">
                          <a:solidFill>
                            <a:srgbClr val="000000"/>
                          </a:solidFill>
                        </a:rPr>
                        <a:t>월간</a:t>
                      </a:r>
                      <a:r>
                        <a:rPr lang="en-US" altLang="ko-KR" sz="1000" kern="0" spc="0" dirty="0">
                          <a:solidFill>
                            <a:srgbClr val="000000"/>
                          </a:solidFill>
                        </a:rPr>
                        <a:t>/</a:t>
                      </a:r>
                      <a:r>
                        <a:rPr lang="ko-KR" altLang="en-US" sz="1000" kern="0" spc="0">
                          <a:solidFill>
                            <a:srgbClr val="000000"/>
                          </a:solidFill>
                        </a:rPr>
                        <a:t>특집</a:t>
                      </a:r>
                      <a:endParaRPr lang="ko-KR" altLang="en-US" sz="1000" kern="0" spc="0" dirty="0">
                        <a:solidFill>
                          <a:srgbClr val="000000"/>
                        </a:solidFill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000" kern="0" spc="0">
                        <a:solidFill>
                          <a:srgbClr val="000000"/>
                        </a:solidFill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16762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b="1" kern="0" spc="0">
                          <a:solidFill>
                            <a:srgbClr val="000000"/>
                          </a:solidFill>
                          <a:ea typeface="함초롬바탕"/>
                        </a:rPr>
                        <a:t>제작 기간</a:t>
                      </a:r>
                      <a:endParaRPr lang="ko-KR" altLang="en-US" sz="1000" kern="0" spc="0">
                        <a:solidFill>
                          <a:srgbClr val="000000"/>
                        </a:solidFill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kern="0" spc="0" dirty="0">
                          <a:solidFill>
                            <a:srgbClr val="000000"/>
                          </a:solidFill>
                        </a:rPr>
                        <a:t>기획단계부터 방송이 종료 혹은 </a:t>
                      </a:r>
                      <a:r>
                        <a:rPr lang="en-US" altLang="ko-KR" sz="1000" kern="0" spc="0" dirty="0">
                          <a:solidFill>
                            <a:srgbClr val="000000"/>
                          </a:solidFill>
                        </a:rPr>
                        <a:t>ON-AIR </a:t>
                      </a:r>
                      <a:r>
                        <a:rPr lang="ko-KR" altLang="en-US" sz="1000" kern="0" spc="0" dirty="0">
                          <a:solidFill>
                            <a:srgbClr val="000000"/>
                          </a:solidFill>
                        </a:rPr>
                        <a:t>되는</a:t>
                      </a:r>
                      <a:r>
                        <a:rPr lang="ko-KR" altLang="en-US" sz="1000" kern="0" spc="0" baseline="0" dirty="0">
                          <a:solidFill>
                            <a:srgbClr val="000000"/>
                          </a:solidFill>
                        </a:rPr>
                        <a:t> 시점까지</a:t>
                      </a:r>
                      <a:endParaRPr lang="ko-KR" altLang="en-US" sz="1000" kern="0" spc="0" dirty="0">
                        <a:solidFill>
                          <a:srgbClr val="000000"/>
                        </a:solidFill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000" kern="0" spc="0">
                        <a:solidFill>
                          <a:srgbClr val="000000"/>
                        </a:solidFill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16762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b="1" kern="0" spc="0">
                          <a:solidFill>
                            <a:srgbClr val="000000"/>
                          </a:solidFill>
                          <a:ea typeface="함초롬바탕"/>
                        </a:rPr>
                        <a:t>제 작 비</a:t>
                      </a:r>
                      <a:endParaRPr lang="ko-KR" altLang="en-US" sz="1000" kern="0" spc="0">
                        <a:solidFill>
                          <a:srgbClr val="000000"/>
                        </a:solidFill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kern="0" spc="0" dirty="0">
                          <a:solidFill>
                            <a:srgbClr val="000000"/>
                          </a:solidFill>
                        </a:rPr>
                        <a:t>방송사의 현실을 고려해서</a:t>
                      </a: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000" kern="0" spc="0">
                        <a:solidFill>
                          <a:srgbClr val="000000"/>
                        </a:solidFill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16762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b="1" kern="0" spc="0">
                          <a:solidFill>
                            <a:srgbClr val="000000"/>
                          </a:solidFill>
                          <a:ea typeface="함초롬바탕"/>
                        </a:rPr>
                        <a:t>기획 의도</a:t>
                      </a:r>
                      <a:endParaRPr lang="ko-KR" altLang="en-US" sz="1000" kern="0" spc="0">
                        <a:solidFill>
                          <a:srgbClr val="000000"/>
                        </a:solidFill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kern="0" spc="0" dirty="0">
                          <a:solidFill>
                            <a:srgbClr val="000000"/>
                          </a:solidFill>
                        </a:rPr>
                        <a:t>공익성을 가미한 기획자의 생가</a:t>
                      </a:r>
                      <a:r>
                        <a:rPr lang="en-US" altLang="ko-KR" sz="1000" kern="0" spc="0" dirty="0">
                          <a:solidFill>
                            <a:srgbClr val="000000"/>
                          </a:solidFill>
                        </a:rPr>
                        <a:t>, </a:t>
                      </a:r>
                      <a:r>
                        <a:rPr lang="ko-KR" altLang="en-US" sz="1000" kern="0" spc="0" dirty="0">
                          <a:solidFill>
                            <a:srgbClr val="000000"/>
                          </a:solidFill>
                        </a:rPr>
                        <a:t>철학</a:t>
                      </a: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000" kern="0" spc="0">
                        <a:solidFill>
                          <a:srgbClr val="000000"/>
                        </a:solidFill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16762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b="1" kern="0" spc="0">
                          <a:solidFill>
                            <a:srgbClr val="000000"/>
                          </a:solidFill>
                          <a:ea typeface="함초롬바탕"/>
                        </a:rPr>
                        <a:t>제작 목표</a:t>
                      </a:r>
                      <a:endParaRPr lang="ko-KR" altLang="en-US" sz="1000" kern="0" spc="0">
                        <a:solidFill>
                          <a:srgbClr val="000000"/>
                        </a:solidFill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kern="0" spc="0" dirty="0">
                          <a:solidFill>
                            <a:srgbClr val="000000"/>
                          </a:solidFill>
                        </a:rPr>
                        <a:t>공익성</a:t>
                      </a:r>
                      <a:r>
                        <a:rPr lang="en-US" altLang="ko-KR" sz="1000" kern="0" spc="0" dirty="0">
                          <a:solidFill>
                            <a:srgbClr val="000000"/>
                          </a:solidFill>
                        </a:rPr>
                        <a:t>+ </a:t>
                      </a:r>
                      <a:r>
                        <a:rPr lang="ko-KR" altLang="en-US" sz="1000" kern="0" spc="0" dirty="0">
                          <a:solidFill>
                            <a:srgbClr val="000000"/>
                          </a:solidFill>
                        </a:rPr>
                        <a:t>경제성을 바탕으로 한</a:t>
                      </a: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000" kern="0" spc="0">
                        <a:solidFill>
                          <a:srgbClr val="000000"/>
                        </a:solidFill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16762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b="1" kern="0" spc="0">
                          <a:solidFill>
                            <a:srgbClr val="000000"/>
                          </a:solidFill>
                          <a:ea typeface="함초롬바탕"/>
                        </a:rPr>
                        <a:t>연 출 자</a:t>
                      </a:r>
                      <a:endParaRPr lang="ko-KR" altLang="en-US" sz="1000" kern="0" spc="0">
                        <a:solidFill>
                          <a:srgbClr val="000000"/>
                        </a:solidFill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kern="0" spc="0" dirty="0">
                          <a:solidFill>
                            <a:srgbClr val="000000"/>
                          </a:solidFill>
                        </a:rPr>
                        <a:t>프로그램을 기획하고 연출하는 당사자</a:t>
                      </a: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000" kern="0" spc="0">
                        <a:solidFill>
                          <a:srgbClr val="000000"/>
                        </a:solidFill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226194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b="1" kern="0" spc="0">
                          <a:solidFill>
                            <a:srgbClr val="000000"/>
                          </a:solidFill>
                          <a:ea typeface="함초롬바탕"/>
                        </a:rPr>
                        <a:t>각 편 제목</a:t>
                      </a:r>
                      <a:endParaRPr lang="ko-KR" altLang="en-US" sz="1000" kern="0" spc="0">
                        <a:solidFill>
                          <a:srgbClr val="000000"/>
                        </a:solidFill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kern="0" spc="0" dirty="0">
                          <a:solidFill>
                            <a:srgbClr val="000000"/>
                          </a:solidFill>
                        </a:rPr>
                        <a:t>제목에 맞춰서 소제목을 작성</a:t>
                      </a:r>
                      <a:endParaRPr lang="en-US" altLang="ko-KR" sz="1000" kern="0" spc="0" dirty="0">
                        <a:solidFill>
                          <a:srgbClr val="000000"/>
                        </a:solidFill>
                      </a:endParaRPr>
                    </a:p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kern="0" spc="0" dirty="0">
                          <a:solidFill>
                            <a:srgbClr val="000000"/>
                          </a:solidFill>
                        </a:rPr>
                        <a:t>-</a:t>
                      </a:r>
                      <a:r>
                        <a:rPr lang="ko-KR" altLang="en-US" sz="1000" kern="0" spc="0" dirty="0" err="1">
                          <a:solidFill>
                            <a:srgbClr val="000000"/>
                          </a:solidFill>
                        </a:rPr>
                        <a:t>스토리텔링에</a:t>
                      </a:r>
                      <a:r>
                        <a:rPr lang="ko-KR" altLang="en-US" sz="1000" kern="0" spc="0" dirty="0">
                          <a:solidFill>
                            <a:srgbClr val="000000"/>
                          </a:solidFill>
                        </a:rPr>
                        <a:t> 맞춰서</a:t>
                      </a:r>
                      <a:endParaRPr lang="en-US" altLang="ko-KR" sz="1000" kern="0" spc="0" dirty="0">
                        <a:solidFill>
                          <a:srgbClr val="000000"/>
                        </a:solidFill>
                      </a:endParaRPr>
                    </a:p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kern="0" spc="0" dirty="0">
                          <a:solidFill>
                            <a:srgbClr val="000000"/>
                          </a:solidFill>
                        </a:rPr>
                        <a:t>-</a:t>
                      </a:r>
                      <a:r>
                        <a:rPr lang="ko-KR" altLang="en-US" sz="1000" kern="0" spc="0" dirty="0">
                          <a:solidFill>
                            <a:srgbClr val="000000"/>
                          </a:solidFill>
                        </a:rPr>
                        <a:t>각 편의 제목의 연관성 또는 각 편의 독립성</a:t>
                      </a: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000" kern="0" spc="0" dirty="0">
                        <a:solidFill>
                          <a:srgbClr val="000000"/>
                        </a:solidFill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ko-K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굴림" charset="-127"/>
              <a:ea typeface="굴림" charset="-127"/>
              <a:cs typeface="굴림" charset="-127"/>
            </a:endParaRPr>
          </a:p>
        </p:txBody>
      </p:sp>
      <p:sp>
        <p:nvSpPr>
          <p:cNvPr id="4" name="직사각형 3"/>
          <p:cNvSpPr/>
          <p:nvPr/>
        </p:nvSpPr>
        <p:spPr>
          <a:xfrm>
            <a:off x="1000100" y="428604"/>
            <a:ext cx="132921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base"/>
            <a:r>
              <a:rPr lang="ko-KR" altLang="en-US" dirty="0"/>
              <a:t>▣ 기 획 서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9" name="WordArt 5">
            <a:extLst>
              <a:ext uri="{FF2B5EF4-FFF2-40B4-BE49-F238E27FC236}">
                <a16:creationId xmlns:a16="http://schemas.microsoft.com/office/drawing/2014/main" id="{F53ACD27-DB8A-A353-449B-01BDD7D103DD}"/>
              </a:ext>
            </a:extLst>
          </p:cNvPr>
          <p:cNvSpPr>
            <a:spLocks noChangeArrowheads="1" noChangeShapeType="1" noTextEdit="1"/>
          </p:cNvSpPr>
          <p:nvPr/>
        </p:nvSpPr>
        <p:spPr bwMode="gray">
          <a:xfrm>
            <a:off x="1676400" y="4922838"/>
            <a:ext cx="5759450" cy="863600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pPr marL="0" marR="0" lvl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ko-KR" altLang="en-US" sz="3600" b="1" i="0" u="none" strike="noStrike" kern="10" cap="none" spc="0" normalizeH="0" baseline="0" noProof="0" dirty="0">
                <a:ln w="19050">
                  <a:solidFill>
                    <a:srgbClr val="FFFFFF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163794"/>
                    </a:gs>
                    <a:gs pos="100000">
                      <a:srgbClr val="009999"/>
                    </a:gs>
                  </a:gsLst>
                  <a:lin ang="0" scaled="1"/>
                </a:gradFill>
                <a:effectLst>
                  <a:outerShdw dist="63500" dir="2212194" algn="ctr" rotWithShape="0">
                    <a:srgbClr val="868686">
                      <a:alpha val="50000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Arial" panose="020B0604020202020204" pitchFamily="34" charset="0"/>
              </a:rPr>
              <a:t>수고하셨습니다</a:t>
            </a:r>
            <a:r>
              <a:rPr kumimoji="1" lang="en-US" altLang="ko-KR" sz="3600" b="1" i="0" u="none" strike="noStrike" kern="10" cap="none" spc="0" normalizeH="0" baseline="0" noProof="0" dirty="0">
                <a:ln w="19050">
                  <a:solidFill>
                    <a:srgbClr val="FFFFFF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163794"/>
                    </a:gs>
                    <a:gs pos="100000">
                      <a:srgbClr val="009999"/>
                    </a:gs>
                  </a:gsLst>
                  <a:lin ang="0" scaled="1"/>
                </a:gradFill>
                <a:effectLst>
                  <a:outerShdw dist="63500" dir="2212194" algn="ctr" rotWithShape="0">
                    <a:srgbClr val="868686">
                      <a:alpha val="50000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Arial" panose="020B0604020202020204" pitchFamily="34" charset="0"/>
              </a:rPr>
              <a:t> !</a:t>
            </a:r>
            <a:endParaRPr kumimoji="1" lang="ko-KR" altLang="en-US" sz="3600" b="1" i="0" u="none" strike="noStrike" kern="10" cap="none" spc="0" normalizeH="0" baseline="0" noProof="0" dirty="0">
              <a:ln w="19050">
                <a:solidFill>
                  <a:srgbClr val="FFFFFF"/>
                </a:solidFill>
                <a:round/>
                <a:headEnd/>
                <a:tailEnd/>
              </a:ln>
              <a:gradFill rotWithShape="1">
                <a:gsLst>
                  <a:gs pos="0">
                    <a:srgbClr val="163794"/>
                  </a:gs>
                  <a:gs pos="100000">
                    <a:srgbClr val="009999"/>
                  </a:gs>
                </a:gsLst>
                <a:lin ang="0" scaled="1"/>
              </a:gradFill>
              <a:effectLst>
                <a:outerShdw dist="63500" dir="2212194" algn="ctr" rotWithShape="0">
                  <a:srgbClr val="868686">
                    <a:alpha val="50000"/>
                  </a:srgbClr>
                </a:outerShdw>
              </a:effectLst>
              <a:uLnTx/>
              <a:uFillTx/>
              <a:latin typeface="Arial" panose="020B0604020202020204" pitchFamily="34" charset="0"/>
              <a:ea typeface="굴림" panose="020B0600000101010101" pitchFamily="50" charset="-127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80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80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80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>
            <a:extLst>
              <a:ext uri="{FF2B5EF4-FFF2-40B4-BE49-F238E27FC236}">
                <a16:creationId xmlns:a16="http://schemas.microsoft.com/office/drawing/2014/main" id="{BB2E9EC9-AF63-F1EB-9754-AA2377B92FF7}"/>
              </a:ext>
            </a:extLst>
          </p:cNvPr>
          <p:cNvSpPr/>
          <p:nvPr/>
        </p:nvSpPr>
        <p:spPr bwMode="auto">
          <a:xfrm>
            <a:off x="611188" y="1268413"/>
            <a:ext cx="7929562" cy="4929187"/>
          </a:xfrm>
          <a:prstGeom prst="rect">
            <a:avLst/>
          </a:prstGeom>
          <a:ln>
            <a:noFill/>
            <a:headEnd type="none" w="med" len="med"/>
            <a:tailEnd type="none" w="med" len="med"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marL="531813" marR="0" lvl="0" indent="-436563" algn="l" defTabSz="914400" rtl="0" eaLnBrk="1" fontAlgn="base" latinLnBrk="1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en-US" altLang="ko-KR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  <a:cs typeface="+mn-cs"/>
            </a:endParaRPr>
          </a:p>
          <a:p>
            <a:pPr marL="0" marR="0" lvl="0" indent="0" algn="l" defTabSz="914400" rtl="0" eaLnBrk="1" fontAlgn="base" latinLnBrk="1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ko-KR" alt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▶ 편성의 요건</a:t>
            </a:r>
            <a:endParaRPr kumimoji="1" lang="en-US" altLang="ko-KR" sz="1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  <a:cs typeface="+mn-cs"/>
            </a:endParaRPr>
          </a:p>
          <a:p>
            <a:pPr marL="0" marR="0" lvl="0" indent="0" algn="just" defTabSz="914400" rtl="0" eaLnBrk="0" fontAlgn="base" latinLnBrk="1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ko-KR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첫째</a:t>
            </a:r>
            <a:r>
              <a:rPr kumimoji="1" lang="en-US" altLang="ko-KR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, </a:t>
            </a:r>
            <a:r>
              <a:rPr kumimoji="1" lang="ko-KR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편성은 궁극적으로 </a:t>
            </a:r>
            <a:r>
              <a:rPr kumimoji="1" lang="ko-KR" alt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시청자의 생활주기와 프로그램이 일치하도록 </a:t>
            </a:r>
            <a:r>
              <a:rPr kumimoji="1" lang="ko-KR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하며</a:t>
            </a:r>
            <a:r>
              <a:rPr kumimoji="1" lang="en-US" altLang="ko-KR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, </a:t>
            </a:r>
          </a:p>
          <a:p>
            <a:pPr marL="0" marR="0" lvl="0" indent="0" algn="just" defTabSz="914400" rtl="0" eaLnBrk="0" fontAlgn="base" latinLnBrk="1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ko-KR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둘째</a:t>
            </a:r>
            <a:r>
              <a:rPr kumimoji="1" lang="en-US" altLang="ko-KR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, </a:t>
            </a:r>
            <a:r>
              <a:rPr kumimoji="1" lang="ko-KR" altLang="en-US" sz="16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시청취</a:t>
            </a:r>
            <a:r>
              <a:rPr kumimoji="1" lang="ko-KR" alt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 습관이 형성되도록 편성전략을 </a:t>
            </a:r>
            <a:r>
              <a:rPr kumimoji="1" lang="ko-KR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세우고</a:t>
            </a:r>
            <a:r>
              <a:rPr kumimoji="1" lang="en-US" altLang="ko-KR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,</a:t>
            </a:r>
            <a:endParaRPr kumimoji="1" lang="ko-KR" altLang="en-US" sz="1600" b="0" i="0" u="none" strike="noStrike" kern="1200" cap="none" spc="0" normalizeH="0" baseline="0" noProof="0" dirty="0">
              <a:ln>
                <a:noFill/>
              </a:ln>
              <a:solidFill>
                <a:srgbClr val="163794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  <a:cs typeface="+mn-cs"/>
            </a:endParaRPr>
          </a:p>
          <a:p>
            <a:pPr marL="0" marR="0" lvl="0" indent="0" algn="just" defTabSz="914400" rtl="0" eaLnBrk="0" fontAlgn="base" latinLnBrk="1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ko-KR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셋째</a:t>
            </a:r>
            <a:r>
              <a:rPr kumimoji="1" lang="en-US" altLang="ko-KR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, </a:t>
            </a:r>
            <a:r>
              <a:rPr kumimoji="1" lang="ko-KR" alt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수용자의 흐름을 통제</a:t>
            </a:r>
            <a:r>
              <a:rPr kumimoji="1" lang="ko-KR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하고</a:t>
            </a:r>
            <a:r>
              <a:rPr kumimoji="1" lang="en-US" altLang="ko-KR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, </a:t>
            </a:r>
            <a:endParaRPr kumimoji="1" lang="en-US" altLang="ko-KR" sz="1600" b="0" i="0" u="none" strike="noStrike" kern="1200" cap="none" spc="0" normalizeH="0" baseline="0" noProof="0" dirty="0">
              <a:ln>
                <a:noFill/>
              </a:ln>
              <a:solidFill>
                <a:srgbClr val="163794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  <a:cs typeface="+mn-cs"/>
            </a:endParaRPr>
          </a:p>
          <a:p>
            <a:pPr marL="0" marR="0" lvl="0" indent="0" algn="just" defTabSz="914400" rtl="0" eaLnBrk="0" fontAlgn="base" latinLnBrk="1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ko-KR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넷째</a:t>
            </a:r>
            <a:r>
              <a:rPr kumimoji="1" lang="en-US" altLang="ko-KR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, </a:t>
            </a:r>
            <a:r>
              <a:rPr kumimoji="1" lang="ko-KR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제한된 </a:t>
            </a:r>
            <a:r>
              <a:rPr kumimoji="1" lang="ko-KR" alt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자원을 극대화</a:t>
            </a:r>
            <a:r>
              <a:rPr kumimoji="1" lang="ko-KR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하고</a:t>
            </a:r>
            <a:r>
              <a:rPr kumimoji="1" lang="en-US" altLang="ko-KR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, </a:t>
            </a:r>
            <a:endParaRPr kumimoji="1" lang="en-US" altLang="ko-KR" sz="1600" b="0" i="0" u="none" strike="noStrike" kern="1200" cap="none" spc="0" normalizeH="0" baseline="0" noProof="0" dirty="0">
              <a:ln>
                <a:noFill/>
              </a:ln>
              <a:solidFill>
                <a:srgbClr val="163794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  <a:cs typeface="+mn-cs"/>
            </a:endParaRPr>
          </a:p>
          <a:p>
            <a:pPr marL="0" marR="0" lvl="0" indent="0" algn="just" defTabSz="914400" rtl="0" eaLnBrk="0" fontAlgn="base" latinLnBrk="1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ko-KR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다섯째</a:t>
            </a:r>
            <a:r>
              <a:rPr kumimoji="1" lang="en-US" altLang="ko-KR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, </a:t>
            </a:r>
            <a:r>
              <a:rPr kumimoji="1" lang="ko-KR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가급적 </a:t>
            </a:r>
            <a:r>
              <a:rPr kumimoji="1" lang="ko-KR" alt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최소비용으로방송매체가</a:t>
            </a:r>
            <a:r>
              <a:rPr kumimoji="1" lang="ko-KR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 가진 </a:t>
            </a:r>
            <a:r>
              <a:rPr kumimoji="1" lang="ko-KR" alt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대중 </a:t>
            </a:r>
            <a:r>
              <a:rPr kumimoji="1" lang="ko-KR" altLang="en-US" sz="16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소구력을</a:t>
            </a:r>
            <a:r>
              <a:rPr kumimoji="1" lang="ko-KR" alt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 개발</a:t>
            </a:r>
            <a:r>
              <a:rPr kumimoji="1" lang="ko-KR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토록 해야 함</a:t>
            </a:r>
            <a:r>
              <a:rPr kumimoji="1" lang="en-US" altLang="ko-KR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.</a:t>
            </a:r>
            <a:endParaRPr kumimoji="1" lang="ko-KR" altLang="en-US" sz="1600" b="0" i="0" u="none" strike="noStrike" kern="1200" cap="none" spc="0" normalizeH="0" baseline="0" noProof="0" dirty="0">
              <a:ln>
                <a:noFill/>
              </a:ln>
              <a:solidFill>
                <a:srgbClr val="163794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  <a:cs typeface="+mn-cs"/>
            </a:endParaRPr>
          </a:p>
          <a:p>
            <a:pPr marL="0" marR="0" lvl="0" indent="0" algn="just" defTabSz="914400" rtl="0" eaLnBrk="0" fontAlgn="base" latinLnBrk="1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ko-KR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  </a:t>
            </a:r>
            <a:endParaRPr kumimoji="1" lang="ko-KR" altLang="en-US" sz="1600" b="0" i="0" u="none" strike="noStrike" kern="1200" cap="none" spc="0" normalizeH="0" baseline="0" noProof="0" dirty="0">
              <a:ln>
                <a:noFill/>
              </a:ln>
              <a:solidFill>
                <a:srgbClr val="163794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  <a:cs typeface="+mn-cs"/>
            </a:endParaRPr>
          </a:p>
          <a:p>
            <a:pPr marL="0" marR="0" lvl="0" indent="0" algn="just" defTabSz="914400" rtl="0" eaLnBrk="0" fontAlgn="base" latinLnBrk="1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ko-KR" alt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▶ 편성과정</a:t>
            </a:r>
            <a:endParaRPr kumimoji="1" lang="ko-KR" altLang="en-US" sz="1600" b="0" i="0" u="none" strike="noStrike" kern="1200" cap="none" spc="0" normalizeH="0" baseline="0" noProof="0" dirty="0">
              <a:ln>
                <a:noFill/>
              </a:ln>
              <a:solidFill>
                <a:srgbClr val="163794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  <a:cs typeface="+mn-cs"/>
            </a:endParaRPr>
          </a:p>
          <a:p>
            <a:pPr marL="0" marR="0" lvl="0" indent="0" algn="just" defTabSz="914400" rtl="0" eaLnBrk="0" fontAlgn="base" latinLnBrk="1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ko-KR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 ①편성방침의 결정</a:t>
            </a:r>
            <a:r>
              <a:rPr kumimoji="1" lang="en-US" altLang="ko-KR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: </a:t>
            </a:r>
            <a:r>
              <a:rPr kumimoji="1" lang="ko-KR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방송의 최고경영자에 의해 편성의 기본정책이 수립</a:t>
            </a:r>
            <a:endParaRPr kumimoji="1" lang="en-US" altLang="ko-KR" sz="1600" b="0" i="0" u="none" strike="noStrike" kern="1200" cap="none" spc="0" normalizeH="0" baseline="0" noProof="0" dirty="0">
              <a:ln>
                <a:noFill/>
              </a:ln>
              <a:solidFill>
                <a:srgbClr val="163794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  <a:cs typeface="+mn-cs"/>
            </a:endParaRPr>
          </a:p>
          <a:p>
            <a:pPr marL="0" marR="0" lvl="0" indent="0" algn="just" defTabSz="914400" rtl="0" eaLnBrk="0" fontAlgn="base" latinLnBrk="1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ko-KR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 ②기본편성표 확정</a:t>
            </a:r>
            <a:r>
              <a:rPr kumimoji="1" lang="en-US" altLang="ko-KR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: </a:t>
            </a:r>
            <a:r>
              <a:rPr kumimoji="1" lang="ko-KR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편성방침에 의한 편성작업의 과정으로 프로그램의 결정 및 </a:t>
            </a:r>
            <a:endParaRPr kumimoji="1" lang="en-US" altLang="ko-KR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  <a:cs typeface="+mn-cs"/>
            </a:endParaRPr>
          </a:p>
          <a:p>
            <a:pPr marL="0" marR="0" lvl="0" indent="0" algn="just" defTabSz="914400" rtl="0" eaLnBrk="0" fontAlgn="base" latinLnBrk="1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ko-KR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                           </a:t>
            </a:r>
            <a:r>
              <a:rPr kumimoji="1" lang="ko-KR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순서 배열 등 편성실무작업</a:t>
            </a:r>
            <a:endParaRPr kumimoji="1" lang="en-US" altLang="ko-KR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  <a:cs typeface="+mn-cs"/>
            </a:endParaRPr>
          </a:p>
          <a:p>
            <a:pPr marL="0" marR="0" lvl="0" indent="0" algn="just" defTabSz="914400" rtl="0" eaLnBrk="0" fontAlgn="base" latinLnBrk="1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ko-KR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 ③프로그램의 제작</a:t>
            </a:r>
            <a:r>
              <a:rPr kumimoji="1" lang="en-US" altLang="ko-KR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: </a:t>
            </a:r>
            <a:r>
              <a:rPr kumimoji="1" lang="ko-KR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기본편성표에 따른 제작과정으로</a:t>
            </a:r>
            <a:r>
              <a:rPr kumimoji="1" lang="en-US" altLang="ko-KR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,</a:t>
            </a:r>
            <a:r>
              <a:rPr kumimoji="1" lang="ko-KR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 구체적 개별 프로그램이 제작</a:t>
            </a:r>
            <a:endParaRPr kumimoji="1" lang="en-US" altLang="ko-KR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  <a:cs typeface="+mn-cs"/>
            </a:endParaRPr>
          </a:p>
          <a:p>
            <a:pPr marL="0" marR="0" lvl="0" indent="0" algn="l" defTabSz="914400" rtl="0" eaLnBrk="1" fontAlgn="base" latinLnBrk="1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en-US" altLang="ko-KR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  <a:cs typeface="+mn-cs"/>
            </a:endParaRPr>
          </a:p>
          <a:p>
            <a:pPr marL="0" marR="0" lvl="0" indent="0" algn="l" defTabSz="914400" rtl="0" eaLnBrk="1" fontAlgn="base" latinLnBrk="1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ko-KR" altLang="en-US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  <a:cs typeface="+mn-cs"/>
            </a:endParaRPr>
          </a:p>
        </p:txBody>
      </p:sp>
      <p:sp>
        <p:nvSpPr>
          <p:cNvPr id="25603" name="제목 1">
            <a:extLst>
              <a:ext uri="{FF2B5EF4-FFF2-40B4-BE49-F238E27FC236}">
                <a16:creationId xmlns:a16="http://schemas.microsoft.com/office/drawing/2014/main" id="{CDEB4ACD-41B5-0F19-D614-896C3584A1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eaLnBrk="1" hangingPunct="1"/>
            <a:r>
              <a:rPr lang="en-US" altLang="ko-KR" sz="2800">
                <a:latin typeface="맑은 고딕" panose="020B0503020000020004" pitchFamily="50" charset="-127"/>
                <a:ea typeface="맑은 고딕" panose="020B0503020000020004" pitchFamily="50" charset="-127"/>
              </a:rPr>
              <a:t>2. </a:t>
            </a:r>
            <a:r>
              <a:rPr lang="ko-KR" altLang="en-US" sz="2800">
                <a:latin typeface="맑은 고딕" panose="020B0503020000020004" pitchFamily="50" charset="-127"/>
                <a:ea typeface="맑은 고딕" panose="020B0503020000020004" pitchFamily="50" charset="-127"/>
              </a:rPr>
              <a:t>지상파 텔레비전방송 편성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>
            <a:extLst>
              <a:ext uri="{FF2B5EF4-FFF2-40B4-BE49-F238E27FC236}">
                <a16:creationId xmlns:a16="http://schemas.microsoft.com/office/drawing/2014/main" id="{A255FC96-D50E-6D12-35F6-9B78ECE397B5}"/>
              </a:ext>
            </a:extLst>
          </p:cNvPr>
          <p:cNvSpPr/>
          <p:nvPr/>
        </p:nvSpPr>
        <p:spPr bwMode="auto">
          <a:xfrm>
            <a:off x="642938" y="1143000"/>
            <a:ext cx="7929562" cy="5072063"/>
          </a:xfrm>
          <a:prstGeom prst="rect">
            <a:avLst/>
          </a:prstGeom>
          <a:ln>
            <a:noFill/>
            <a:headEnd type="none" w="med" len="med"/>
            <a:tailEnd type="none" w="med" len="med"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marL="0" marR="0" lvl="0" indent="0" algn="l" defTabSz="914400" rtl="0" eaLnBrk="1" fontAlgn="base" latinLnBrk="1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ko-KR" alt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▶ 편성전략의 변화</a:t>
            </a:r>
            <a:endParaRPr kumimoji="1" lang="en-US" altLang="ko-KR" sz="1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  <a:cs typeface="+mn-cs"/>
            </a:endParaRPr>
          </a:p>
          <a:p>
            <a:pPr marL="0" marR="0" lvl="0" indent="0" algn="l" defTabSz="914400" rtl="0" eaLnBrk="1" fontAlgn="base" latinLnBrk="1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ko-KR" altLang="en-US" sz="1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  <a:cs typeface="+mn-cs"/>
            </a:endParaRPr>
          </a:p>
          <a:p>
            <a:pPr marL="0" marR="0" lvl="0" indent="0" algn="l" defTabSz="914400" rtl="0" eaLnBrk="1" fontAlgn="base" latinLnBrk="1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ko-KR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  : </a:t>
            </a:r>
            <a:r>
              <a:rPr kumimoji="1" lang="ko-KR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시청자로 하여금 흐름</a:t>
            </a:r>
            <a:r>
              <a:rPr kumimoji="1" lang="en-US" altLang="ko-KR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(flow)</a:t>
            </a:r>
            <a:r>
              <a:rPr kumimoji="1" lang="ko-KR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을 형성하여 채널을 이동하지 않도록 하는 것</a:t>
            </a:r>
          </a:p>
          <a:p>
            <a:pPr marL="0" marR="0" lvl="0" indent="0" algn="l" defTabSz="914400" rtl="0" eaLnBrk="1" fontAlgn="base" latinLnBrk="1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ko-KR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  : </a:t>
            </a:r>
            <a:r>
              <a:rPr kumimoji="1" lang="ko-KR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프로그램간의 연결에서 나타나는 ‘인접효과</a:t>
            </a:r>
            <a:r>
              <a:rPr kumimoji="1" lang="en-US" altLang="ko-KR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(adjacent effect)‘</a:t>
            </a:r>
            <a:r>
              <a:rPr kumimoji="1" lang="ko-KR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가 근간</a:t>
            </a:r>
            <a:endParaRPr kumimoji="1" lang="en-US" altLang="ko-KR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  <a:cs typeface="+mn-cs"/>
            </a:endParaRPr>
          </a:p>
          <a:p>
            <a:pPr marL="0" marR="0" lvl="0" indent="0" algn="l" defTabSz="914400" rtl="0" eaLnBrk="1" fontAlgn="base" latinLnBrk="1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ko-KR" altLang="en-US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  <a:cs typeface="+mn-cs"/>
            </a:endParaRPr>
          </a:p>
          <a:p>
            <a:pPr marL="0" marR="0" lvl="0" indent="0" algn="l" defTabSz="914400" rtl="0" eaLnBrk="1" fontAlgn="base" latinLnBrk="1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ko-KR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  : </a:t>
            </a:r>
            <a:r>
              <a:rPr kumimoji="1" lang="ko-KR" alt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리모콘</a:t>
            </a:r>
            <a:r>
              <a:rPr kumimoji="1" lang="en-US" altLang="ko-KR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(RCDs: Remote Control Devices)</a:t>
            </a:r>
            <a:r>
              <a:rPr kumimoji="1" lang="ko-KR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은 시청자의 채널이동을 용이하게 함</a:t>
            </a:r>
          </a:p>
          <a:p>
            <a:pPr marL="0" marR="0" lvl="0" indent="0" algn="l" defTabSz="914400" rtl="0" eaLnBrk="1" fontAlgn="base" latinLnBrk="1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ko-KR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   - </a:t>
            </a:r>
            <a:r>
              <a:rPr kumimoji="1" lang="ko-KR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하나의 프로그램이 종료되면 시청자는 여러 채널을 돌아다니다가 자신이 원하는 </a:t>
            </a:r>
            <a:endParaRPr kumimoji="1" lang="en-US" altLang="ko-KR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  <a:cs typeface="+mn-cs"/>
            </a:endParaRPr>
          </a:p>
          <a:p>
            <a:pPr marL="0" marR="0" lvl="0" indent="0" algn="l" defTabSz="914400" rtl="0" eaLnBrk="1" fontAlgn="base" latinLnBrk="1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ko-KR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    </a:t>
            </a:r>
            <a:r>
              <a:rPr kumimoji="1" lang="ko-KR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프로그램을 선택하는 현상이 발생하면서</a:t>
            </a:r>
            <a:r>
              <a:rPr kumimoji="1" lang="en-US" altLang="ko-KR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, </a:t>
            </a:r>
            <a:r>
              <a:rPr kumimoji="1" lang="ko-KR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인접효과가 점차 약화</a:t>
            </a:r>
            <a:endParaRPr kumimoji="1" lang="en-US" altLang="ko-KR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  <a:cs typeface="+mn-cs"/>
            </a:endParaRPr>
          </a:p>
          <a:p>
            <a:pPr marL="0" marR="0" lvl="0" indent="0" algn="l" defTabSz="914400" rtl="0" eaLnBrk="1" fontAlgn="base" latinLnBrk="1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ko-KR" altLang="en-US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  <a:cs typeface="+mn-cs"/>
            </a:endParaRPr>
          </a:p>
          <a:p>
            <a:pPr marL="0" marR="0" lvl="0" indent="0" algn="l" defTabSz="914400" rtl="0" eaLnBrk="1" fontAlgn="base" latinLnBrk="1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ko-KR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  : </a:t>
            </a:r>
            <a:r>
              <a:rPr kumimoji="1" lang="ko-KR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전이효과 또는 전환의 가속화</a:t>
            </a:r>
            <a:r>
              <a:rPr kumimoji="1" lang="en-US" altLang="ko-KR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(accelerate of transition) </a:t>
            </a:r>
            <a:r>
              <a:rPr kumimoji="1" lang="ko-KR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라는 개념을 중심으로 한 </a:t>
            </a:r>
            <a:endParaRPr kumimoji="1" lang="en-US" altLang="ko-KR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  <a:cs typeface="+mn-cs"/>
            </a:endParaRPr>
          </a:p>
          <a:p>
            <a:pPr marL="0" marR="0" lvl="0" indent="0" algn="l" defTabSz="914400" rtl="0" eaLnBrk="1" fontAlgn="base" latinLnBrk="1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ko-KR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   </a:t>
            </a:r>
            <a:r>
              <a:rPr kumimoji="1" lang="ko-KR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이음새 없는 편성</a:t>
            </a:r>
            <a:r>
              <a:rPr kumimoji="1" lang="en-US" altLang="ko-KR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(seamless programming)</a:t>
            </a:r>
            <a:r>
              <a:rPr kumimoji="1" lang="ko-KR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이 </a:t>
            </a:r>
            <a:r>
              <a:rPr kumimoji="1" lang="en-US" altLang="ko-KR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1990</a:t>
            </a:r>
            <a:r>
              <a:rPr kumimoji="1" lang="ko-KR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년대 말 미국을 중심으로 부상</a:t>
            </a:r>
            <a:endParaRPr kumimoji="1" lang="en-US" altLang="ko-KR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  <a:cs typeface="+mn-cs"/>
            </a:endParaRPr>
          </a:p>
          <a:p>
            <a:pPr marL="0" marR="0" lvl="0" indent="0" algn="l" defTabSz="914400" rtl="0" eaLnBrk="1" fontAlgn="base" latinLnBrk="1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ko-KR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    - </a:t>
            </a:r>
            <a:r>
              <a:rPr kumimoji="1" lang="ko-KR" alt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리빙엔드</a:t>
            </a:r>
            <a:r>
              <a:rPr kumimoji="1" lang="ko-KR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 </a:t>
            </a:r>
            <a:r>
              <a:rPr kumimoji="1" lang="ko-KR" alt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크레딧</a:t>
            </a:r>
            <a:r>
              <a:rPr kumimoji="1" lang="en-US" altLang="ko-KR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, </a:t>
            </a:r>
            <a:r>
              <a:rPr kumimoji="1" lang="ko-KR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콜드 </a:t>
            </a:r>
            <a:r>
              <a:rPr kumimoji="1" lang="ko-KR" alt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스타트</a:t>
            </a:r>
            <a:r>
              <a:rPr kumimoji="1" lang="ko-KR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 전략</a:t>
            </a:r>
            <a:endParaRPr kumimoji="1" lang="en-US" altLang="ko-KR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  <a:cs typeface="+mn-cs"/>
            </a:endParaRPr>
          </a:p>
          <a:p>
            <a:pPr marL="0" marR="0" lvl="0" indent="0" algn="l" defTabSz="914400" rtl="0" eaLnBrk="1" fontAlgn="base" latinLnBrk="1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ko-KR" altLang="en-US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  <a:cs typeface="+mn-cs"/>
            </a:endParaRPr>
          </a:p>
        </p:txBody>
      </p:sp>
      <p:sp>
        <p:nvSpPr>
          <p:cNvPr id="6" name="제목 1">
            <a:extLst>
              <a:ext uri="{FF2B5EF4-FFF2-40B4-BE49-F238E27FC236}">
                <a16:creationId xmlns:a16="http://schemas.microsoft.com/office/drawing/2014/main" id="{689395CC-4288-D231-5770-DBAB87FA4853}"/>
              </a:ext>
            </a:extLst>
          </p:cNvPr>
          <p:cNvSpPr txBox="1">
            <a:spLocks/>
          </p:cNvSpPr>
          <p:nvPr/>
        </p:nvSpPr>
        <p:spPr bwMode="white">
          <a:xfrm>
            <a:off x="468313" y="260350"/>
            <a:ext cx="8458200" cy="563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8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2. </a:t>
            </a:r>
            <a:r>
              <a:rPr kumimoji="0" lang="ko-KR" alt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지상파</a:t>
            </a:r>
            <a:r>
              <a:rPr kumimoji="0" lang="ko-KR" alt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 텔레비전방송 편성</a:t>
            </a:r>
            <a:endParaRPr kumimoji="0" lang="ko-KR" altLang="en-US" sz="18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  <a:cs typeface="+mn-cs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제목 9"/>
          <p:cNvSpPr>
            <a:spLocks noGrp="1"/>
          </p:cNvSpPr>
          <p:nvPr>
            <p:ph type="title"/>
          </p:nvPr>
        </p:nvSpPr>
        <p:spPr>
          <a:xfrm>
            <a:off x="755576" y="476672"/>
            <a:ext cx="7553273" cy="743744"/>
          </a:xfrm>
        </p:spPr>
        <p:txBody>
          <a:bodyPr>
            <a:normAutofit/>
          </a:bodyPr>
          <a:lstStyle/>
          <a:p>
            <a:r>
              <a:rPr lang="en-US" altLang="ko-KR" dirty="0"/>
              <a:t>2. </a:t>
            </a:r>
            <a:r>
              <a:rPr lang="ko-KR" altLang="en-US" dirty="0"/>
              <a:t>방송 프로그램의 분류기준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691680" y="1844824"/>
            <a:ext cx="6120680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150000"/>
              </a:lnSpc>
              <a:buFont typeface="Wingdings" pitchFamily="2" charset="2"/>
              <a:buChar char="§"/>
            </a:pPr>
            <a:r>
              <a:rPr lang="ko-KR" altLang="en-US" sz="3600" dirty="0">
                <a:latin typeface="+mj-ea"/>
                <a:ea typeface="+mj-ea"/>
              </a:rPr>
              <a:t>편성상의 구분</a:t>
            </a:r>
            <a:endParaRPr lang="en-US" altLang="ko-KR" sz="3600" dirty="0">
              <a:latin typeface="+mj-ea"/>
              <a:ea typeface="+mj-ea"/>
            </a:endParaRPr>
          </a:p>
          <a:p>
            <a:pPr marL="457200" indent="-457200">
              <a:lnSpc>
                <a:spcPct val="150000"/>
              </a:lnSpc>
              <a:buFont typeface="Wingdings" pitchFamily="2" charset="2"/>
              <a:buChar char="§"/>
            </a:pPr>
            <a:r>
              <a:rPr lang="ko-KR" altLang="en-US" sz="3600" dirty="0">
                <a:latin typeface="+mj-ea"/>
                <a:ea typeface="+mj-ea"/>
              </a:rPr>
              <a:t>포맷에 의한 분류</a:t>
            </a:r>
            <a:endParaRPr lang="en-US" altLang="ko-KR" sz="3600" dirty="0">
              <a:latin typeface="+mj-ea"/>
              <a:ea typeface="+mj-ea"/>
            </a:endParaRPr>
          </a:p>
          <a:p>
            <a:pPr marL="457200" indent="-457200">
              <a:lnSpc>
                <a:spcPct val="150000"/>
              </a:lnSpc>
              <a:buFont typeface="Wingdings" pitchFamily="2" charset="2"/>
              <a:buChar char="§"/>
            </a:pPr>
            <a:r>
              <a:rPr lang="ko-KR" altLang="en-US" sz="3600" dirty="0">
                <a:latin typeface="+mj-ea"/>
                <a:ea typeface="+mj-ea"/>
              </a:rPr>
              <a:t>기능에 의한 분류</a:t>
            </a:r>
            <a:endParaRPr lang="en-US" altLang="ko-KR" sz="3600" dirty="0">
              <a:latin typeface="+mj-ea"/>
              <a:ea typeface="+mj-ea"/>
            </a:endParaRPr>
          </a:p>
          <a:p>
            <a:pPr marL="457200" indent="-457200">
              <a:lnSpc>
                <a:spcPct val="150000"/>
              </a:lnSpc>
              <a:buFont typeface="Wingdings" pitchFamily="2" charset="2"/>
              <a:buChar char="§"/>
            </a:pPr>
            <a:r>
              <a:rPr lang="ko-KR" altLang="en-US" sz="3600" dirty="0">
                <a:latin typeface="+mj-ea"/>
                <a:ea typeface="+mj-ea"/>
              </a:rPr>
              <a:t>제작자 관점에서의 분류</a:t>
            </a:r>
            <a:endParaRPr lang="en-US" altLang="ko-KR" sz="3600" dirty="0">
              <a:latin typeface="+mj-ea"/>
              <a:ea typeface="+mj-ea"/>
            </a:endParaRPr>
          </a:p>
          <a:p>
            <a:pPr marL="457200" indent="-457200">
              <a:lnSpc>
                <a:spcPct val="150000"/>
              </a:lnSpc>
              <a:buFont typeface="Wingdings" pitchFamily="2" charset="2"/>
              <a:buChar char="§"/>
            </a:pPr>
            <a:r>
              <a:rPr lang="ko-KR" altLang="en-US" sz="3600" dirty="0">
                <a:latin typeface="+mj-ea"/>
                <a:ea typeface="+mj-ea"/>
              </a:rPr>
              <a:t>제작 형태에 의한 분류</a:t>
            </a:r>
          </a:p>
        </p:txBody>
      </p:sp>
    </p:spTree>
    <p:extLst>
      <p:ext uri="{BB962C8B-B14F-4D97-AF65-F5344CB8AC3E}">
        <p14:creationId xmlns:p14="http://schemas.microsoft.com/office/powerpoint/2010/main" val="1979775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신문">
  <a:themeElements>
    <a:clrScheme name="NewsPrint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NewsPrint">
      <a:majorFont>
        <a:latin typeface="Impact"/>
        <a:ea typeface=""/>
        <a:cs typeface=""/>
        <a:font script="Jpan" typeface="HGP創英角ｺﾞｼｯｸUB"/>
        <a:font script="Hang" typeface="HY견고딕"/>
        <a:font script="Hans" typeface="微软雅黑"/>
        <a:font script="Hant" typeface="微軟正黑體"/>
        <a:font script="Arab" typeface="Tahoma"/>
        <a:font script="Hebr" typeface="Tohoma"/>
        <a:font script="Thai" typeface="Tahoma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NewsPrint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기본 디자인">
  <a:themeElements>
    <a:clrScheme name="기본 디자인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기본 디자인">
      <a:majorFont>
        <a:latin typeface="굴림"/>
        <a:ea typeface="굴림"/>
        <a:cs typeface=""/>
      </a:majorFont>
      <a:minorFont>
        <a:latin typeface="굴림"/>
        <a:ea typeface="굴림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기본 디자인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cdb2004c003l">
  <a:themeElements>
    <a:clrScheme name="sample 1">
      <a:dk1>
        <a:srgbClr val="163794"/>
      </a:dk1>
      <a:lt1>
        <a:srgbClr val="FFFFFF"/>
      </a:lt1>
      <a:dk2>
        <a:srgbClr val="000000"/>
      </a:dk2>
      <a:lt2>
        <a:srgbClr val="C0C0C0"/>
      </a:lt2>
      <a:accent1>
        <a:srgbClr val="009999"/>
      </a:accent1>
      <a:accent2>
        <a:srgbClr val="990000"/>
      </a:accent2>
      <a:accent3>
        <a:srgbClr val="FFFFFF"/>
      </a:accent3>
      <a:accent4>
        <a:srgbClr val="112D7E"/>
      </a:accent4>
      <a:accent5>
        <a:srgbClr val="AACACA"/>
      </a:accent5>
      <a:accent6>
        <a:srgbClr val="8A0000"/>
      </a:accent6>
      <a:hlink>
        <a:srgbClr val="6699FF"/>
      </a:hlink>
      <a:folHlink>
        <a:srgbClr val="969696"/>
      </a:folHlink>
    </a:clrScheme>
    <a:fontScheme name="sample">
      <a:majorFont>
        <a:latin typeface="Verdana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sample 1">
        <a:dk1>
          <a:srgbClr val="163794"/>
        </a:dk1>
        <a:lt1>
          <a:srgbClr val="FFFFFF"/>
        </a:lt1>
        <a:dk2>
          <a:srgbClr val="000000"/>
        </a:dk2>
        <a:lt2>
          <a:srgbClr val="C0C0C0"/>
        </a:lt2>
        <a:accent1>
          <a:srgbClr val="009999"/>
        </a:accent1>
        <a:accent2>
          <a:srgbClr val="990000"/>
        </a:accent2>
        <a:accent3>
          <a:srgbClr val="FFFFFF"/>
        </a:accent3>
        <a:accent4>
          <a:srgbClr val="112D7E"/>
        </a:accent4>
        <a:accent5>
          <a:srgbClr val="AACACA"/>
        </a:accent5>
        <a:accent6>
          <a:srgbClr val="8A0000"/>
        </a:accent6>
        <a:hlink>
          <a:srgbClr val="6699FF"/>
        </a:hlink>
        <a:folHlink>
          <a:srgbClr val="96969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ample 2">
        <a:dk1>
          <a:srgbClr val="29698D"/>
        </a:dk1>
        <a:lt1>
          <a:srgbClr val="FFFFFF"/>
        </a:lt1>
        <a:dk2>
          <a:srgbClr val="000000"/>
        </a:dk2>
        <a:lt2>
          <a:srgbClr val="A1BABD"/>
        </a:lt2>
        <a:accent1>
          <a:srgbClr val="FF5050"/>
        </a:accent1>
        <a:accent2>
          <a:srgbClr val="FF9933"/>
        </a:accent2>
        <a:accent3>
          <a:srgbClr val="FFFFFF"/>
        </a:accent3>
        <a:accent4>
          <a:srgbClr val="215978"/>
        </a:accent4>
        <a:accent5>
          <a:srgbClr val="FFB3B3"/>
        </a:accent5>
        <a:accent6>
          <a:srgbClr val="E78A2D"/>
        </a:accent6>
        <a:hlink>
          <a:srgbClr val="00CC99"/>
        </a:hlink>
        <a:folHlink>
          <a:srgbClr val="83A6A7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ample 3">
        <a:dk1>
          <a:srgbClr val="666699"/>
        </a:dk1>
        <a:lt1>
          <a:srgbClr val="FFFFFF"/>
        </a:lt1>
        <a:dk2>
          <a:srgbClr val="000000"/>
        </a:dk2>
        <a:lt2>
          <a:srgbClr val="C0C0C0"/>
        </a:lt2>
        <a:accent1>
          <a:srgbClr val="72B88E"/>
        </a:accent1>
        <a:accent2>
          <a:srgbClr val="C78DD7"/>
        </a:accent2>
        <a:accent3>
          <a:srgbClr val="FFFFFF"/>
        </a:accent3>
        <a:accent4>
          <a:srgbClr val="565682"/>
        </a:accent4>
        <a:accent5>
          <a:srgbClr val="BCD8C6"/>
        </a:accent5>
        <a:accent6>
          <a:srgbClr val="B47FC3"/>
        </a:accent6>
        <a:hlink>
          <a:srgbClr val="3197BB"/>
        </a:hlink>
        <a:folHlink>
          <a:srgbClr val="878FA5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Newsprint</Template>
  <TotalTime>386</TotalTime>
  <Words>3766</Words>
  <Application>Microsoft Office PowerPoint</Application>
  <PresentationFormat>화면 슬라이드 쇼(4:3)</PresentationFormat>
  <Paragraphs>507</Paragraphs>
  <Slides>65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14</vt:i4>
      </vt:variant>
      <vt:variant>
        <vt:lpstr>테마</vt:lpstr>
      </vt:variant>
      <vt:variant>
        <vt:i4>3</vt:i4>
      </vt:variant>
      <vt:variant>
        <vt:lpstr>슬라이드 제목</vt:lpstr>
      </vt:variant>
      <vt:variant>
        <vt:i4>65</vt:i4>
      </vt:variant>
    </vt:vector>
  </HeadingPairs>
  <TitlesOfParts>
    <vt:vector size="82" baseType="lpstr">
      <vt:lpstr>굴림</vt:lpstr>
      <vt:lpstr>나눔고딕</vt:lpstr>
      <vt:lpstr>나눔고딕 ExtraBold</vt:lpstr>
      <vt:lpstr>돋움체</vt:lpstr>
      <vt:lpstr>맑은 고딕</vt:lpstr>
      <vt:lpstr>산돌고딕 L</vt:lpstr>
      <vt:lpstr>산돌고딕B</vt:lpstr>
      <vt:lpstr>함초롬바탕</vt:lpstr>
      <vt:lpstr>휴먼모음T</vt:lpstr>
      <vt:lpstr>Arial</vt:lpstr>
      <vt:lpstr>Impact</vt:lpstr>
      <vt:lpstr>Times New Roman</vt:lpstr>
      <vt:lpstr>Verdana</vt:lpstr>
      <vt:lpstr>Wingdings</vt:lpstr>
      <vt:lpstr>신문</vt:lpstr>
      <vt:lpstr>기본 디자인</vt:lpstr>
      <vt:lpstr>cdb2004c003l</vt:lpstr>
      <vt:lpstr>방송기획론 </vt:lpstr>
      <vt:lpstr>방송매체의 특성</vt:lpstr>
      <vt:lpstr>1. 방송프로그램의 개념과 분류</vt:lpstr>
      <vt:lpstr>1. 방송프로그램의 개념과 분류</vt:lpstr>
      <vt:lpstr>1. 방송프로그램의 개념과 분류</vt:lpstr>
      <vt:lpstr>2. 지상파 텔레비전방송 편성</vt:lpstr>
      <vt:lpstr>2. 지상파 텔레비전방송 편성</vt:lpstr>
      <vt:lpstr>PowerPoint 프레젠테이션</vt:lpstr>
      <vt:lpstr>2. 방송 프로그램의 분류기준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1. 방송 프로그램의 기획 정의</vt:lpstr>
      <vt:lpstr>2. 방송 프로그램의 기획 회의</vt:lpstr>
      <vt:lpstr>4. 프로그램의 기획의 단계</vt:lpstr>
      <vt:lpstr>5. 프로그램의 기획의 체계화 과정</vt:lpstr>
      <vt:lpstr>6. 제작 기획서 작성 </vt:lpstr>
      <vt:lpstr>7. 프로그램 구성과 대본 작성</vt:lpstr>
      <vt:lpstr>방송기획이란?</vt:lpstr>
      <vt:lpstr>방송기획이란?</vt:lpstr>
      <vt:lpstr>방송기획의 요소</vt:lpstr>
      <vt:lpstr>방송기획의 요소</vt:lpstr>
      <vt:lpstr>방송기획의 요소</vt:lpstr>
      <vt:lpstr>방송기획안</vt:lpstr>
      <vt:lpstr>방송기획안</vt:lpstr>
      <vt:lpstr>방송기획안</vt:lpstr>
      <vt:lpstr>기획안의 채택 가능성</vt:lpstr>
      <vt:lpstr>기획안의 채택 가능성</vt:lpstr>
      <vt:lpstr>방송 콘텐츠의 기획</vt:lpstr>
      <vt:lpstr>방송 콘텐츠의 기획</vt:lpstr>
      <vt:lpstr>방송 콘텐츠의 기획</vt:lpstr>
      <vt:lpstr>방송 콘텐츠의 기획</vt:lpstr>
      <vt:lpstr>방송 콘텐츠의 기획</vt:lpstr>
      <vt:lpstr>방송 콘텐츠의 기획</vt:lpstr>
      <vt:lpstr>방송 콘텐츠의 기획</vt:lpstr>
      <vt:lpstr>방송 콘텐츠의 기획</vt:lpstr>
      <vt:lpstr>방송 콘텐츠의 기획</vt:lpstr>
      <vt:lpstr>방송 콘텐츠의 기획</vt:lpstr>
      <vt:lpstr>방송 콘텐츠의 기획</vt:lpstr>
      <vt:lpstr>방송 콘텐츠의 기획</vt:lpstr>
      <vt:lpstr>방송 콘텐츠의 기획</vt:lpstr>
      <vt:lpstr>창의성이 생명이다</vt:lpstr>
      <vt:lpstr>PowerPoint 프레젠테이션</vt:lpstr>
      <vt:lpstr>PowerPoint 프레젠테이션</vt:lpstr>
      <vt:lpstr>현재 잘나가는 프로그램을 재창조하라</vt:lpstr>
      <vt:lpstr>PowerPoint 프레젠테이션</vt:lpstr>
      <vt:lpstr>PowerPoint 프레젠테이션</vt:lpstr>
      <vt:lpstr>하나를 깊이 파고들어 분석하라</vt:lpstr>
      <vt:lpstr>정답은 대형 서점에 있다</vt:lpstr>
      <vt:lpstr>기획은 창의적 틀짓기</vt:lpstr>
      <vt:lpstr>PD_프로그램 기획과 전체 책임자</vt:lpstr>
      <vt:lpstr>구성이란 무엇인가?</vt:lpstr>
      <vt:lpstr>구성이란 무엇인가?</vt:lpstr>
      <vt:lpstr>구성하는 법</vt:lpstr>
      <vt:lpstr>구성하는 법</vt:lpstr>
      <vt:lpstr>구성하는 법</vt:lpstr>
      <vt:lpstr>구성하는 법</vt:lpstr>
      <vt:lpstr>PowerPoint 프레젠테이션</vt:lpstr>
      <vt:lpstr>PowerPoint 프레젠테이션</vt:lpstr>
      <vt:lpstr>성공적인 스토리텔링 방법</vt:lpstr>
      <vt:lpstr>효과적인 스토리텔링 방법</vt:lpstr>
      <vt:lpstr>PowerPoint 프레젠테이션</vt:lpstr>
      <vt:lpstr>PowerPoint 프레젠테이션</vt:lpstr>
    </vt:vector>
  </TitlesOfParts>
  <Company>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.</dc:creator>
  <cp:lastModifiedBy>USER</cp:lastModifiedBy>
  <cp:revision>35</cp:revision>
  <dcterms:created xsi:type="dcterms:W3CDTF">2012-01-03T02:46:39Z</dcterms:created>
  <dcterms:modified xsi:type="dcterms:W3CDTF">2023-06-06T13:45:31Z</dcterms:modified>
</cp:coreProperties>
</file>