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312" r:id="rId4"/>
    <p:sldId id="331" r:id="rId5"/>
    <p:sldId id="349" r:id="rId6"/>
    <p:sldId id="350" r:id="rId7"/>
    <p:sldId id="343" r:id="rId8"/>
    <p:sldId id="336" r:id="rId9"/>
    <p:sldId id="351" r:id="rId10"/>
    <p:sldId id="337" r:id="rId11"/>
    <p:sldId id="352" r:id="rId12"/>
    <p:sldId id="353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CC"/>
    <a:srgbClr val="00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4" autoAdjust="0"/>
    <p:restoredTop sz="94660"/>
  </p:normalViewPr>
  <p:slideViewPr>
    <p:cSldViewPr>
      <p:cViewPr varScale="1">
        <p:scale>
          <a:sx n="101" d="100"/>
          <a:sy n="101" d="100"/>
        </p:scale>
        <p:origin x="14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1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61D92-49B8-47A8-A1C2-BB200D1B751C}" type="datetimeFigureOut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D9D3A-0A9F-4A21-8639-00C893C31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675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861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 marL="320040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792088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301208"/>
            <a:ext cx="7485456" cy="87099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 b="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172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>
          <a:xfrm>
            <a:off x="701675" y="6239378"/>
            <a:ext cx="7559041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489825" cy="4751387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48782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196752"/>
            <a:ext cx="7543800" cy="498916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67766" y="381000"/>
            <a:ext cx="7553273" cy="7437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9" r:id="rId3"/>
    <p:sldLayoutId id="2147483670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2"/>
          </a:solidFill>
          <a:latin typeface="산돌고딕 L" pitchFamily="50" charset="-127"/>
          <a:ea typeface="산돌고딕 L" pitchFamily="50" charset="-127"/>
          <a:cs typeface="+mn-cs"/>
        </a:defRPr>
      </a:lvl1pPr>
      <a:lvl2pPr marL="59436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5438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z="6000" dirty="0">
                <a:solidFill>
                  <a:schemeClr val="bg1"/>
                </a:solidFill>
              </a:rPr>
              <a:t>방송기획론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755576" y="4293096"/>
            <a:ext cx="7416824" cy="1422648"/>
          </a:xfrm>
        </p:spPr>
        <p:txBody>
          <a:bodyPr>
            <a:noAutofit/>
          </a:bodyPr>
          <a:lstStyle/>
          <a:p>
            <a:pPr algn="ctr"/>
            <a:r>
              <a:rPr lang="en-US" altLang="ko-KR" sz="4000" dirty="0">
                <a:latin typeface="+mj-ea"/>
                <a:ea typeface="+mj-ea"/>
              </a:rPr>
              <a:t>12</a:t>
            </a:r>
            <a:r>
              <a:rPr lang="ko-KR" altLang="en-US" sz="4000" dirty="0">
                <a:latin typeface="+mj-ea"/>
                <a:ea typeface="+mj-ea"/>
              </a:rPr>
              <a:t>장</a:t>
            </a:r>
            <a:r>
              <a:rPr lang="en-US" altLang="ko-KR" sz="4000" dirty="0">
                <a:latin typeface="+mj-ea"/>
                <a:ea typeface="+mj-ea"/>
              </a:rPr>
              <a:t> </a:t>
            </a:r>
            <a:r>
              <a:rPr lang="ko-KR" altLang="en-US" sz="4000" dirty="0">
                <a:latin typeface="+mj-ea"/>
                <a:ea typeface="+mj-ea"/>
              </a:rPr>
              <a:t>영상미학과 영상연출</a:t>
            </a:r>
            <a:endParaRPr lang="en-US" altLang="ko-KR" sz="4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075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8. </a:t>
            </a:r>
            <a:r>
              <a:rPr lang="ko-KR" altLang="en-US" dirty="0" err="1">
                <a:solidFill>
                  <a:srgbClr val="000000"/>
                </a:solidFill>
              </a:rPr>
              <a:t>숏의</a:t>
            </a:r>
            <a:r>
              <a:rPr lang="ko-KR" altLang="en-US" dirty="0">
                <a:solidFill>
                  <a:srgbClr val="000000"/>
                </a:solidFill>
              </a:rPr>
              <a:t> 구성요소 </a:t>
            </a:r>
            <a:r>
              <a:rPr lang="en-US" altLang="ko-KR" dirty="0">
                <a:solidFill>
                  <a:srgbClr val="000000"/>
                </a:solidFill>
              </a:rPr>
              <a:t>I</a:t>
            </a:r>
            <a:endParaRPr lang="ko-K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54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8. </a:t>
            </a:r>
            <a:r>
              <a:rPr lang="ko-KR" altLang="en-US" dirty="0" err="1">
                <a:solidFill>
                  <a:srgbClr val="000000"/>
                </a:solidFill>
              </a:rPr>
              <a:t>숏의</a:t>
            </a:r>
            <a:r>
              <a:rPr lang="ko-KR" altLang="en-US" dirty="0">
                <a:solidFill>
                  <a:srgbClr val="000000"/>
                </a:solidFill>
              </a:rPr>
              <a:t> 구성요소 </a:t>
            </a:r>
            <a:r>
              <a:rPr lang="en-US" altLang="ko-KR" dirty="0">
                <a:solidFill>
                  <a:srgbClr val="000000"/>
                </a:solidFill>
              </a:rPr>
              <a:t>II</a:t>
            </a:r>
            <a:endParaRPr lang="ko-K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47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8. </a:t>
            </a:r>
            <a:r>
              <a:rPr lang="ko-KR" altLang="en-US" dirty="0" err="1">
                <a:solidFill>
                  <a:srgbClr val="000000"/>
                </a:solidFill>
              </a:rPr>
              <a:t>숏의</a:t>
            </a:r>
            <a:r>
              <a:rPr lang="ko-KR" altLang="en-US" dirty="0">
                <a:solidFill>
                  <a:srgbClr val="000000"/>
                </a:solidFill>
              </a:rPr>
              <a:t> 구성요소 </a:t>
            </a:r>
            <a:r>
              <a:rPr lang="en-US" altLang="ko-KR" dirty="0">
                <a:solidFill>
                  <a:srgbClr val="000000"/>
                </a:solidFill>
              </a:rPr>
              <a:t>III</a:t>
            </a:r>
            <a:endParaRPr lang="ko-K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3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704856" cy="489654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6000" b="1" dirty="0"/>
              <a:t>감사합니다</a:t>
            </a:r>
            <a:endParaRPr lang="en-US" altLang="ko-KR" sz="6000" b="1" dirty="0"/>
          </a:p>
        </p:txBody>
      </p:sp>
    </p:spTree>
    <p:extLst>
      <p:ext uri="{BB962C8B-B14F-4D97-AF65-F5344CB8AC3E}">
        <p14:creationId xmlns:p14="http://schemas.microsoft.com/office/powerpoint/2010/main" val="83244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1. </a:t>
            </a:r>
            <a:r>
              <a:rPr lang="ko-KR" altLang="en-US" dirty="0">
                <a:solidFill>
                  <a:srgbClr val="000000"/>
                </a:solidFill>
              </a:rPr>
              <a:t>영상의 의미</a:t>
            </a:r>
          </a:p>
        </p:txBody>
      </p:sp>
    </p:spTree>
    <p:extLst>
      <p:ext uri="{BB962C8B-B14F-4D97-AF65-F5344CB8AC3E}">
        <p14:creationId xmlns:p14="http://schemas.microsoft.com/office/powerpoint/2010/main" val="350540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2. </a:t>
            </a:r>
            <a:r>
              <a:rPr lang="ko-KR" altLang="en-US" dirty="0">
                <a:solidFill>
                  <a:srgbClr val="000000"/>
                </a:solidFill>
              </a:rPr>
              <a:t>영상 미학은</a:t>
            </a:r>
          </a:p>
        </p:txBody>
      </p:sp>
    </p:spTree>
    <p:extLst>
      <p:ext uri="{BB962C8B-B14F-4D97-AF65-F5344CB8AC3E}">
        <p14:creationId xmlns:p14="http://schemas.microsoft.com/office/powerpoint/2010/main" val="238802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3. </a:t>
            </a:r>
            <a:r>
              <a:rPr lang="ko-KR" altLang="en-US" dirty="0">
                <a:solidFill>
                  <a:srgbClr val="000000"/>
                </a:solidFill>
              </a:rPr>
              <a:t>영상의 미학적 구성요소</a:t>
            </a:r>
          </a:p>
        </p:txBody>
      </p:sp>
    </p:spTree>
    <p:extLst>
      <p:ext uri="{BB962C8B-B14F-4D97-AF65-F5344CB8AC3E}">
        <p14:creationId xmlns:p14="http://schemas.microsoft.com/office/powerpoint/2010/main" val="275950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4. TV </a:t>
            </a:r>
            <a:r>
              <a:rPr lang="ko-KR" altLang="en-US" dirty="0">
                <a:solidFill>
                  <a:srgbClr val="000000"/>
                </a:solidFill>
              </a:rPr>
              <a:t>영상언어</a:t>
            </a:r>
          </a:p>
        </p:txBody>
      </p:sp>
    </p:spTree>
    <p:extLst>
      <p:ext uri="{BB962C8B-B14F-4D97-AF65-F5344CB8AC3E}">
        <p14:creationId xmlns:p14="http://schemas.microsoft.com/office/powerpoint/2010/main" val="376172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5. </a:t>
            </a:r>
            <a:r>
              <a:rPr lang="ko-KR" altLang="en-US" dirty="0">
                <a:solidFill>
                  <a:srgbClr val="000000"/>
                </a:solidFill>
              </a:rPr>
              <a:t>텔레비전의 영상적 특성</a:t>
            </a:r>
          </a:p>
        </p:txBody>
      </p:sp>
    </p:spTree>
    <p:extLst>
      <p:ext uri="{BB962C8B-B14F-4D97-AF65-F5344CB8AC3E}">
        <p14:creationId xmlns:p14="http://schemas.microsoft.com/office/powerpoint/2010/main" val="8576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000000"/>
                </a:solidFill>
              </a:rPr>
              <a:t>6. TV </a:t>
            </a:r>
            <a:r>
              <a:rPr lang="ko-KR" altLang="en-US" dirty="0">
                <a:solidFill>
                  <a:srgbClr val="000000"/>
                </a:solidFill>
              </a:rPr>
              <a:t>화면 단위의 이해</a:t>
            </a:r>
          </a:p>
        </p:txBody>
      </p:sp>
    </p:spTree>
    <p:extLst>
      <p:ext uri="{BB962C8B-B14F-4D97-AF65-F5344CB8AC3E}">
        <p14:creationId xmlns:p14="http://schemas.microsoft.com/office/powerpoint/2010/main" val="281398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solidFill>
                  <a:srgbClr val="000000"/>
                </a:solidFill>
              </a:rPr>
              <a:t>7. </a:t>
            </a:r>
            <a:r>
              <a:rPr lang="ko-KR" altLang="en-US" sz="3600" dirty="0">
                <a:solidFill>
                  <a:srgbClr val="000000"/>
                </a:solidFill>
              </a:rPr>
              <a:t>화면의 구성요소 </a:t>
            </a:r>
            <a:r>
              <a:rPr lang="en-US" altLang="ko-KR" sz="3600" dirty="0">
                <a:solidFill>
                  <a:srgbClr val="000000"/>
                </a:solidFill>
              </a:rPr>
              <a:t>I</a:t>
            </a:r>
            <a:endParaRPr lang="ko-KR" alt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44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solidFill>
                  <a:srgbClr val="000000"/>
                </a:solidFill>
              </a:rPr>
              <a:t>7. </a:t>
            </a:r>
            <a:r>
              <a:rPr lang="ko-KR" altLang="en-US" sz="3600" dirty="0">
                <a:solidFill>
                  <a:srgbClr val="000000"/>
                </a:solidFill>
              </a:rPr>
              <a:t>화면의 구성요소 </a:t>
            </a:r>
            <a:r>
              <a:rPr lang="en-US" altLang="ko-KR" sz="3600" dirty="0">
                <a:solidFill>
                  <a:srgbClr val="000000"/>
                </a:solidFill>
              </a:rPr>
              <a:t>II</a:t>
            </a:r>
            <a:endParaRPr lang="ko-KR" alt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2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신문">
  <a:themeElements>
    <a:clrScheme name="Panels">
      <a:dk1>
        <a:srgbClr val="340B07"/>
      </a:dk1>
      <a:lt1>
        <a:srgbClr val="FFFFFF"/>
      </a:lt1>
      <a:dk2>
        <a:srgbClr val="182912"/>
      </a:dk2>
      <a:lt2>
        <a:srgbClr val="FBF0F2"/>
      </a:lt2>
      <a:accent1>
        <a:srgbClr val="694F36"/>
      </a:accent1>
      <a:accent2>
        <a:srgbClr val="98604A"/>
      </a:accent2>
      <a:accent3>
        <a:srgbClr val="8E3B4D"/>
      </a:accent3>
      <a:accent4>
        <a:srgbClr val="837954"/>
      </a:accent4>
      <a:accent5>
        <a:srgbClr val="4E3B28"/>
      </a:accent5>
      <a:accent6>
        <a:srgbClr val="AC7A0C"/>
      </a:accent6>
      <a:hlink>
        <a:srgbClr val="A03849"/>
      </a:hlink>
      <a:folHlink>
        <a:srgbClr val="AA845D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>
        <a:sp3d prstMaterial="translucentPowder">
          <a:bevelT w="127000" h="25400" prst="softRound"/>
        </a:sp3d>
      </a:spPr>
      <a:bodyPr/>
      <a:lstStyle/>
      <a:style>
        <a:lnRef idx="0">
          <a:schemeClr val="lt1">
            <a:hueOff val="0"/>
            <a:satOff val="0"/>
            <a:lumOff val="0"/>
            <a:alphaOff val="0"/>
          </a:schemeClr>
        </a:lnRef>
        <a:fillRef idx="1">
          <a:schemeClr val="accent4">
            <a:hueOff val="-502890"/>
            <a:satOff val="-2850"/>
            <a:lumOff val="-23529"/>
            <a:alphaOff val="0"/>
          </a:schemeClr>
        </a:fillRef>
        <a:effectRef idx="0">
          <a:schemeClr val="accent4">
            <a:hueOff val="-502890"/>
            <a:satOff val="-2850"/>
            <a:lumOff val="-23529"/>
            <a:alphaOff val="0"/>
          </a:schemeClr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1708</TotalTime>
  <Words>59</Words>
  <Application>Microsoft Office PowerPoint</Application>
  <PresentationFormat>화면 슬라이드 쇼(4:3)</PresentationFormat>
  <Paragraphs>14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0" baseType="lpstr">
      <vt:lpstr>HY견고딕</vt:lpstr>
      <vt:lpstr>맑은 고딕</vt:lpstr>
      <vt:lpstr>산돌고딕 L</vt:lpstr>
      <vt:lpstr>Arial</vt:lpstr>
      <vt:lpstr>Impact</vt:lpstr>
      <vt:lpstr>Times New Roman</vt:lpstr>
      <vt:lpstr>신문</vt:lpstr>
      <vt:lpstr>방송기획론 </vt:lpstr>
      <vt:lpstr>1. 영상의 의미</vt:lpstr>
      <vt:lpstr>2. 영상 미학은</vt:lpstr>
      <vt:lpstr>3. 영상의 미학적 구성요소</vt:lpstr>
      <vt:lpstr>4. TV 영상언어</vt:lpstr>
      <vt:lpstr>5. 텔레비전의 영상적 특성</vt:lpstr>
      <vt:lpstr>6. TV 화면 단위의 이해</vt:lpstr>
      <vt:lpstr>7. 화면의 구성요소 I</vt:lpstr>
      <vt:lpstr>7. 화면의 구성요소 II</vt:lpstr>
      <vt:lpstr>8. 숏의 구성요소 I</vt:lpstr>
      <vt:lpstr>8. 숏의 구성요소 II</vt:lpstr>
      <vt:lpstr>8. 숏의 구성요소 III</vt:lpstr>
      <vt:lpstr>PowerPoint 프레젠테이션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.</dc:creator>
  <cp:lastModifiedBy>USER</cp:lastModifiedBy>
  <cp:revision>142</cp:revision>
  <dcterms:created xsi:type="dcterms:W3CDTF">2012-01-03T02:46:39Z</dcterms:created>
  <dcterms:modified xsi:type="dcterms:W3CDTF">2023-05-08T05:28:18Z</dcterms:modified>
</cp:coreProperties>
</file>