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312" r:id="rId4"/>
    <p:sldId id="331" r:id="rId5"/>
    <p:sldId id="349" r:id="rId6"/>
    <p:sldId id="350" r:id="rId7"/>
    <p:sldId id="343" r:id="rId8"/>
    <p:sldId id="336" r:id="rId9"/>
    <p:sldId id="351" r:id="rId10"/>
    <p:sldId id="337" r:id="rId11"/>
    <p:sldId id="352" r:id="rId12"/>
    <p:sldId id="353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>
                <a:solidFill>
                  <a:schemeClr val="bg1"/>
                </a:solidFill>
              </a:rPr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293096"/>
            <a:ext cx="7416824" cy="1422648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>
                <a:latin typeface="+mj-ea"/>
                <a:ea typeface="+mj-ea"/>
              </a:rPr>
              <a:t>12</a:t>
            </a:r>
            <a:r>
              <a:rPr lang="ko-KR" altLang="en-US" sz="4000" dirty="0">
                <a:latin typeface="+mj-ea"/>
                <a:ea typeface="+mj-ea"/>
              </a:rPr>
              <a:t>장</a:t>
            </a:r>
            <a:r>
              <a:rPr lang="en-US" altLang="ko-KR" sz="4000" dirty="0">
                <a:latin typeface="+mj-ea"/>
                <a:ea typeface="+mj-ea"/>
              </a:rPr>
              <a:t> </a:t>
            </a:r>
            <a:r>
              <a:rPr lang="ko-KR" altLang="en-US" sz="4000" dirty="0">
                <a:latin typeface="+mj-ea"/>
                <a:ea typeface="+mj-ea"/>
              </a:rPr>
              <a:t>영상미학과 영상연출</a:t>
            </a:r>
            <a:endParaRPr lang="en-US" altLang="ko-KR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8. </a:t>
            </a:r>
            <a:r>
              <a:rPr lang="ko-KR" altLang="en-US" dirty="0" err="1">
                <a:solidFill>
                  <a:srgbClr val="000000"/>
                </a:solidFill>
              </a:rPr>
              <a:t>숏의</a:t>
            </a:r>
            <a:r>
              <a:rPr lang="ko-KR" altLang="en-US" dirty="0">
                <a:solidFill>
                  <a:srgbClr val="000000"/>
                </a:solidFill>
              </a:rPr>
              <a:t> 구성요소 </a:t>
            </a:r>
            <a:r>
              <a:rPr lang="en-US" altLang="ko-KR" dirty="0">
                <a:solidFill>
                  <a:srgbClr val="000000"/>
                </a:solidFill>
              </a:rPr>
              <a:t>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54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8. </a:t>
            </a:r>
            <a:r>
              <a:rPr lang="ko-KR" altLang="en-US" dirty="0" err="1">
                <a:solidFill>
                  <a:srgbClr val="000000"/>
                </a:solidFill>
              </a:rPr>
              <a:t>숏의</a:t>
            </a:r>
            <a:r>
              <a:rPr lang="ko-KR" altLang="en-US" dirty="0">
                <a:solidFill>
                  <a:srgbClr val="000000"/>
                </a:solidFill>
              </a:rPr>
              <a:t> 구성요소 </a:t>
            </a:r>
            <a:r>
              <a:rPr lang="en-US" altLang="ko-KR" dirty="0">
                <a:solidFill>
                  <a:srgbClr val="000000"/>
                </a:solidFill>
              </a:rPr>
              <a:t>II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47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8. </a:t>
            </a:r>
            <a:r>
              <a:rPr lang="ko-KR" altLang="en-US" dirty="0" err="1">
                <a:solidFill>
                  <a:srgbClr val="000000"/>
                </a:solidFill>
              </a:rPr>
              <a:t>숏의</a:t>
            </a:r>
            <a:r>
              <a:rPr lang="ko-KR" altLang="en-US" dirty="0">
                <a:solidFill>
                  <a:srgbClr val="000000"/>
                </a:solidFill>
              </a:rPr>
              <a:t> 구성요소 </a:t>
            </a:r>
            <a:r>
              <a:rPr lang="en-US" altLang="ko-KR" dirty="0">
                <a:solidFill>
                  <a:srgbClr val="000000"/>
                </a:solidFill>
              </a:rPr>
              <a:t>III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1. </a:t>
            </a:r>
            <a:r>
              <a:rPr lang="ko-KR" altLang="en-US" dirty="0">
                <a:solidFill>
                  <a:srgbClr val="000000"/>
                </a:solidFill>
              </a:rPr>
              <a:t>영상의 의미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2. </a:t>
            </a:r>
            <a:r>
              <a:rPr lang="ko-KR" altLang="en-US" dirty="0">
                <a:solidFill>
                  <a:srgbClr val="000000"/>
                </a:solidFill>
              </a:rPr>
              <a:t>영상 미학은</a:t>
            </a:r>
          </a:p>
        </p:txBody>
      </p:sp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3. </a:t>
            </a:r>
            <a:r>
              <a:rPr lang="ko-KR" altLang="en-US" dirty="0">
                <a:solidFill>
                  <a:srgbClr val="000000"/>
                </a:solidFill>
              </a:rPr>
              <a:t>영상의 미학적 구성요소</a:t>
            </a:r>
          </a:p>
        </p:txBody>
      </p:sp>
    </p:spTree>
    <p:extLst>
      <p:ext uri="{BB962C8B-B14F-4D97-AF65-F5344CB8AC3E}">
        <p14:creationId xmlns:p14="http://schemas.microsoft.com/office/powerpoint/2010/main" val="27595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4. TV </a:t>
            </a:r>
            <a:r>
              <a:rPr lang="ko-KR" altLang="en-US" dirty="0">
                <a:solidFill>
                  <a:srgbClr val="000000"/>
                </a:solidFill>
              </a:rPr>
              <a:t>영상언어</a:t>
            </a:r>
          </a:p>
        </p:txBody>
      </p:sp>
    </p:spTree>
    <p:extLst>
      <p:ext uri="{BB962C8B-B14F-4D97-AF65-F5344CB8AC3E}">
        <p14:creationId xmlns:p14="http://schemas.microsoft.com/office/powerpoint/2010/main" val="376172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5. </a:t>
            </a:r>
            <a:r>
              <a:rPr lang="ko-KR" altLang="en-US" dirty="0">
                <a:solidFill>
                  <a:srgbClr val="000000"/>
                </a:solidFill>
              </a:rPr>
              <a:t>텔레비전의 영상적 특성</a:t>
            </a:r>
          </a:p>
        </p:txBody>
      </p:sp>
    </p:spTree>
    <p:extLst>
      <p:ext uri="{BB962C8B-B14F-4D97-AF65-F5344CB8AC3E}">
        <p14:creationId xmlns:p14="http://schemas.microsoft.com/office/powerpoint/2010/main" val="85769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6. TV </a:t>
            </a:r>
            <a:r>
              <a:rPr lang="ko-KR" altLang="en-US" dirty="0">
                <a:solidFill>
                  <a:srgbClr val="000000"/>
                </a:solidFill>
              </a:rPr>
              <a:t>화면 단위의 이해</a:t>
            </a:r>
          </a:p>
        </p:txBody>
      </p:sp>
    </p:spTree>
    <p:extLst>
      <p:ext uri="{BB962C8B-B14F-4D97-AF65-F5344CB8AC3E}">
        <p14:creationId xmlns:p14="http://schemas.microsoft.com/office/powerpoint/2010/main" val="28139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000000"/>
                </a:solidFill>
              </a:rPr>
              <a:t>7. </a:t>
            </a:r>
            <a:r>
              <a:rPr lang="ko-KR" altLang="en-US" sz="3600" dirty="0">
                <a:solidFill>
                  <a:srgbClr val="000000"/>
                </a:solidFill>
              </a:rPr>
              <a:t>화면의 구성요소 </a:t>
            </a:r>
            <a:r>
              <a:rPr lang="en-US" altLang="ko-KR" sz="3600" dirty="0">
                <a:solidFill>
                  <a:srgbClr val="000000"/>
                </a:solidFill>
              </a:rPr>
              <a:t>I</a:t>
            </a:r>
            <a:endParaRPr lang="ko-KR" alt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4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000000"/>
                </a:solidFill>
              </a:rPr>
              <a:t>7. </a:t>
            </a:r>
            <a:r>
              <a:rPr lang="ko-KR" altLang="en-US" sz="3600" dirty="0">
                <a:solidFill>
                  <a:srgbClr val="000000"/>
                </a:solidFill>
              </a:rPr>
              <a:t>화면의 구성요소 </a:t>
            </a:r>
            <a:r>
              <a:rPr lang="en-US" altLang="ko-KR" sz="3600" dirty="0">
                <a:solidFill>
                  <a:srgbClr val="000000"/>
                </a:solidFill>
              </a:rPr>
              <a:t>II</a:t>
            </a:r>
            <a:endParaRPr lang="ko-KR" alt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2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Panels">
      <a:dk1>
        <a:srgbClr val="340B07"/>
      </a:dk1>
      <a:lt1>
        <a:srgbClr val="FFFFFF"/>
      </a:lt1>
      <a:dk2>
        <a:srgbClr val="182912"/>
      </a:dk2>
      <a:lt2>
        <a:srgbClr val="FBF0F2"/>
      </a:lt2>
      <a:accent1>
        <a:srgbClr val="694F36"/>
      </a:accent1>
      <a:accent2>
        <a:srgbClr val="98604A"/>
      </a:accent2>
      <a:accent3>
        <a:srgbClr val="8E3B4D"/>
      </a:accent3>
      <a:accent4>
        <a:srgbClr val="837954"/>
      </a:accent4>
      <a:accent5>
        <a:srgbClr val="4E3B28"/>
      </a:accent5>
      <a:accent6>
        <a:srgbClr val="AC7A0C"/>
      </a:accent6>
      <a:hlink>
        <a:srgbClr val="A03849"/>
      </a:hlink>
      <a:folHlink>
        <a:srgbClr val="AA845D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1708</TotalTime>
  <Words>59</Words>
  <Application>Microsoft Office PowerPoint</Application>
  <PresentationFormat>화면 슬라이드 쇼(4:3)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0" baseType="lpstr">
      <vt:lpstr>HY견고딕</vt:lpstr>
      <vt:lpstr>맑은 고딕</vt:lpstr>
      <vt:lpstr>산돌고딕 L</vt:lpstr>
      <vt:lpstr>Arial</vt:lpstr>
      <vt:lpstr>Impact</vt:lpstr>
      <vt:lpstr>Times New Roman</vt:lpstr>
      <vt:lpstr>신문</vt:lpstr>
      <vt:lpstr>방송기획론 </vt:lpstr>
      <vt:lpstr>1. 영상의 의미</vt:lpstr>
      <vt:lpstr>2. 영상 미학은</vt:lpstr>
      <vt:lpstr>3. 영상의 미학적 구성요소</vt:lpstr>
      <vt:lpstr>4. TV 영상언어</vt:lpstr>
      <vt:lpstr>5. 텔레비전의 영상적 특성</vt:lpstr>
      <vt:lpstr>6. TV 화면 단위의 이해</vt:lpstr>
      <vt:lpstr>7. 화면의 구성요소 I</vt:lpstr>
      <vt:lpstr>7. 화면의 구성요소 II</vt:lpstr>
      <vt:lpstr>8. 숏의 구성요소 I</vt:lpstr>
      <vt:lpstr>8. 숏의 구성요소 II</vt:lpstr>
      <vt:lpstr>8. 숏의 구성요소 III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142</cp:revision>
  <dcterms:created xsi:type="dcterms:W3CDTF">2012-01-03T02:46:39Z</dcterms:created>
  <dcterms:modified xsi:type="dcterms:W3CDTF">2023-05-08T05:28:18Z</dcterms:modified>
</cp:coreProperties>
</file>