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31"/>
  </p:notesMasterIdLst>
  <p:sldIdLst>
    <p:sldId id="256" r:id="rId4"/>
    <p:sldId id="257" r:id="rId5"/>
    <p:sldId id="360" r:id="rId6"/>
    <p:sldId id="380" r:id="rId7"/>
    <p:sldId id="381" r:id="rId8"/>
    <p:sldId id="362" r:id="rId9"/>
    <p:sldId id="382" r:id="rId10"/>
    <p:sldId id="363" r:id="rId11"/>
    <p:sldId id="383" r:id="rId12"/>
    <p:sldId id="384" r:id="rId13"/>
    <p:sldId id="385" r:id="rId14"/>
    <p:sldId id="386" r:id="rId15"/>
    <p:sldId id="366" r:id="rId16"/>
    <p:sldId id="367" r:id="rId17"/>
    <p:sldId id="368" r:id="rId18"/>
    <p:sldId id="369" r:id="rId19"/>
    <p:sldId id="370" r:id="rId20"/>
    <p:sldId id="371" r:id="rId21"/>
    <p:sldId id="387" r:id="rId22"/>
    <p:sldId id="372" r:id="rId23"/>
    <p:sldId id="373" r:id="rId24"/>
    <p:sldId id="379" r:id="rId25"/>
    <p:sldId id="374" r:id="rId26"/>
    <p:sldId id="375" r:id="rId27"/>
    <p:sldId id="376" r:id="rId28"/>
    <p:sldId id="377" r:id="rId29"/>
    <p:sldId id="4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pPr/>
              <a:t>2023-03-14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>
            <a:extLst>
              <a:ext uri="{FF2B5EF4-FFF2-40B4-BE49-F238E27FC236}">
                <a16:creationId xmlns:a16="http://schemas.microsoft.com/office/drawing/2014/main" id="{EE8BE39E-0A08-DA4E-37E7-8076C77F4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슬라이드 노트 개체 틀 2">
            <a:extLst>
              <a:ext uri="{FF2B5EF4-FFF2-40B4-BE49-F238E27FC236}">
                <a16:creationId xmlns:a16="http://schemas.microsoft.com/office/drawing/2014/main" id="{95D8BEA1-A238-802D-2855-C0CC11E3EF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57EF19-C6F1-2B35-1ECF-5FD2BF638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86F8C-9F92-472E-B37F-912121340D95}" type="slidenum">
              <a:rPr kumimoji="0" lang="ko-KR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097B19-0EA3-678D-D166-FC5E9B2E7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C6B5FD-06FD-37AE-544C-23D61A9D5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BB6C52-8822-E97F-4E24-E2AA7643A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BAA6-2FFC-44FE-A1DE-8D841B52B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42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11449D-4A61-3E82-1B99-53828CE7C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2AB2C6-ABF7-3D84-0238-CE5F3912D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C2AB09-CA18-D7FD-C9D8-076417056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C1B2-0CD6-4AFC-9C96-984ABAA24D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652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C1FDF-1337-E50B-726D-918C82A0E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5627E7-0D6A-6554-7627-5587DC10A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56D4F4-9A20-2DEE-60F1-1E4F7FD21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5EA-FB80-4275-AE66-BB452C7B40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839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DDB62-BA1C-64FE-362A-34CC128123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12B60-3C8F-99D6-867C-21098B5E3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E5ABB-2DB5-0864-DC5C-527A977F3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09B1-5DDA-414F-BDD9-6D69756E9C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974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5C6F4-7228-32DF-AD3B-F05095427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AD9BE6-234C-16DE-928C-AA2C0B1FB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D3922-9129-0251-BB03-7C7D5D37B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BE16-0C55-4E2A-8DEA-DCE0BEAC96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612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6C71A-140E-4693-F65B-805445C76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A6226-A9D7-EF5F-B552-C96F2FA74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7D490F-6613-4989-3A72-78AECA4E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0143-4501-415C-85E9-436A4D8244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6630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8A7C8CDB-6461-4F43-1DC4-B72B2F1A50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72250"/>
            <a:ext cx="9144000" cy="285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/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C5D44F49-5AA0-258B-F9E7-D8DDABE7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072074"/>
            <a:ext cx="655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부제목 스타일 편집</a:t>
            </a:r>
            <a:endParaRPr lang="en-US" altLang="ko-KR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0" y="3501008"/>
            <a:ext cx="9144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16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22231"/>
            <a:ext cx="8458200" cy="563563"/>
          </a:xfrm>
        </p:spPr>
        <p:txBody>
          <a:bodyPr/>
          <a:lstStyle>
            <a:lvl1pPr algn="l">
              <a:defRPr>
                <a:latin typeface="휴먼모음T" pitchFamily="18" charset="-127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689118F-A73C-76C9-DF5C-45177E044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713" y="6537325"/>
            <a:ext cx="776287" cy="320675"/>
          </a:xfrm>
        </p:spPr>
        <p:txBody>
          <a:bodyPr/>
          <a:lstStyle>
            <a:lvl1pPr>
              <a:defRPr/>
            </a:lvl1pPr>
          </a:lstStyle>
          <a:p>
            <a:fld id="{B61593A2-900F-4A8A-872B-2C0C0AD98C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452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D773F863-0B36-3B06-3CEB-C00757E9C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37115C9-A6F3-4271-ABF4-2DCCD472C5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41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665E9533-8C95-614D-8ED5-835DDBF1A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2B7A5AB-56E0-4800-8CC5-EC13D5A9F49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6">
            <a:extLst>
              <a:ext uri="{FF2B5EF4-FFF2-40B4-BE49-F238E27FC236}">
                <a16:creationId xmlns:a16="http://schemas.microsoft.com/office/drawing/2014/main" id="{706C6866-BC0E-3B87-9E8D-38A0DDFC8F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192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슬라이드 번호 개체 틀 7">
            <a:extLst>
              <a:ext uri="{FF2B5EF4-FFF2-40B4-BE49-F238E27FC236}">
                <a16:creationId xmlns:a16="http://schemas.microsoft.com/office/drawing/2014/main" id="{D3A44092-F25B-3BA3-D4D5-575EA0A08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8AE90C3-3292-4472-B6C4-918E75141B1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8">
            <a:extLst>
              <a:ext uri="{FF2B5EF4-FFF2-40B4-BE49-F238E27FC236}">
                <a16:creationId xmlns:a16="http://schemas.microsoft.com/office/drawing/2014/main" id="{3748A2BA-A2C4-A279-0A1C-E88EE47347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7111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3">
            <a:extLst>
              <a:ext uri="{FF2B5EF4-FFF2-40B4-BE49-F238E27FC236}">
                <a16:creationId xmlns:a16="http://schemas.microsoft.com/office/drawing/2014/main" id="{9909CF33-C584-C1A9-1B88-C50DB4273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C608F16-2481-49EB-8E79-F5E1D68FEE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081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354A61DB-90A9-9070-0A29-3780B275E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F46520B-CCE7-4534-A342-0D8776A1F0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613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908683-5449-A98F-D327-6885602AB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9D5E7D-8C75-5B29-01E0-57995A5D84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09B719-0543-4FC1-9E62-0F95341693C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26E46E5-6840-3AE4-6D62-D28281CA77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7857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00EE84-838C-44B8-E72C-978D8C5FE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3948A6-2E4C-9CD5-F84B-AED80DB91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65DE52C-15DA-432D-A5EC-6616C903B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20A876-8945-6D8C-3AA1-BB8D036877F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988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C4C883-7179-FB39-13D7-7601F93D69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D9CD090-7143-695F-0191-24661B19A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6BF6F3-A12F-404C-AF9D-CAE5BA6845E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0F9454AB-9578-69E1-E571-6B941AB1F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593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EEAB2D0-0902-D9AA-4CFF-030B16F73B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AA6B18-CDC4-4D86-B5D0-2A1387D81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5246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DCDBC7-9E25-4D00-B58C-21C927E119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2DF782F-B689-C4DC-D822-C3F50874E8B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25196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152525"/>
            <a:ext cx="8229600" cy="5248275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241A856-92BF-D4B8-A8AA-30BE4D21E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5A2777-0F80-1ABE-5649-650E12FCC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5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B3811D2-71CD-442F-83BA-3516F6AD6B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FC98DA9-554C-BE8E-8108-E81E009F113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4288" y="838200"/>
            <a:ext cx="8458200" cy="228600"/>
          </a:xfrm>
          <a:prstGeom prst="rect">
            <a:avLst/>
          </a:prstGeom>
        </p:spPr>
        <p:txBody>
          <a:bodyPr/>
          <a:lstStyle>
            <a:lvl1pPr latinLnBrk="0">
              <a:defRPr kumimoji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2008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68AB0-07DD-0B3B-3C64-C39A7C618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FAA4E-C030-68AE-E87B-ECBD2F0E5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3D59A-51DF-9496-C469-CD19CD505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5888-1B07-4637-B42C-DD5223BE61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29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E41A45-63AA-F4A2-A28F-51479EBE3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DF360-42C9-781E-3D84-3B3C11534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5B8EF3-9A5A-042F-5288-E545D5A6D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13F4-95A6-4E4C-85D1-9B8D68DEE1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48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4CEB0C-39F0-3C16-A2A6-9D52A7E92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AFD81-1443-BAE7-6CE8-6BA8B9972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5ADEF2-6C7E-3848-872F-5AF7048B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A4930-1E31-4856-91E8-9C02338A3D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63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7560E-C22F-D25F-6ED4-97BCFD957F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19AB6-5E3E-9647-779D-FD6FD3264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D7A7F-210B-60F9-2089-FB4FCB177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EF659-3075-4AED-8276-53F3F2F3C9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36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54BA64-F98E-E893-E1D8-98BB94061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622E3B-0A39-87C0-8562-22D27FAF05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28ECCF-A03C-3FDA-AB9B-9EF349AFA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D301-250E-4139-AFB5-66956D3C9E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62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1D6DCC-54C8-B0D9-7A6A-EB9F683D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DE2D8C-50F8-1AD4-30C0-69541467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BA4BF6-6795-C35F-E873-71E75944A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587036-8F42-4397-5751-77CECFF10C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1B1661-5249-6919-487E-2D6EB35965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903AFB28-98F0-41F3-A0D8-C3FD692111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59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>
            <a:extLst>
              <a:ext uri="{FF2B5EF4-FFF2-40B4-BE49-F238E27FC236}">
                <a16:creationId xmlns:a16="http://schemas.microsoft.com/office/drawing/2014/main" id="{7B90C907-59D5-52D7-D3D1-D37DDED4C77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latin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D52524-AF5B-549B-660A-E4B94CC08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6C731DB1-A8BF-CD00-21CD-5C7FD1709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9" name="Text Box 16">
            <a:extLst>
              <a:ext uri="{FF2B5EF4-FFF2-40B4-BE49-F238E27FC236}">
                <a16:creationId xmlns:a16="http://schemas.microsoft.com/office/drawing/2014/main" id="{EC4712F4-24B2-FA3E-3BEC-138FDD3139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838200"/>
            <a:ext cx="9144000" cy="244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defRPr/>
            </a:pPr>
            <a:endParaRPr kumimoji="0" lang="ko-KR" altLang="ko-KR" sz="10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A2E81DA-584C-BA5A-A09D-8209AFB159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51351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 b="1">
                <a:latin typeface="Verdana" panose="020B0604030504040204" pitchFamily="34" charset="0"/>
              </a:defRPr>
            </a:lvl1pPr>
          </a:lstStyle>
          <a:p>
            <a:fld id="{E586D75D-B18D-4101-A8EF-29E7048E3814}" type="slidenum">
              <a:rPr lang="en-US" altLang="ko-KR"/>
              <a:pPr/>
              <a:t>‹#›</a:t>
            </a:fld>
            <a:endParaRPr lang="en-US" altLang="ko-KR"/>
          </a:p>
        </p:txBody>
      </p:sp>
      <p:cxnSp>
        <p:nvCxnSpPr>
          <p:cNvPr id="1031" name="직선 연결선 9">
            <a:extLst>
              <a:ext uri="{FF2B5EF4-FFF2-40B4-BE49-F238E27FC236}">
                <a16:creationId xmlns:a16="http://schemas.microsoft.com/office/drawing/2014/main" id="{0715AD5C-8C66-820E-134F-E05D0C13A5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42875" y="6715125"/>
            <a:ext cx="828675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959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/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899592" y="4725144"/>
            <a:ext cx="7272808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3200" b="1" dirty="0"/>
              <a:t>김 준 모</a:t>
            </a: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56BC355-60B4-8140-9199-84229D1826B4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기본이념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최창섭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(1985):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방송의 편성은 정치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경제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문화 등 각 분야의 이익이 균형 있게 적정한 비율로 표현되어야 하는데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이러한 기본정신은 공공성에서 비롯됨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방송은 어떠한 매체보다도 모든 국민의 이익과 행복에 기여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한균태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(1989):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편성이란 방송 전체의 질과 내용을 결정하는 방송사 운영의 핵심적 요소로서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기본 이념은 사회 각 분야의 이익과 편의를 균형 있고 적당한 비율로 표현해야 하는 공공성의 구현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3555" name="제목 1">
            <a:extLst>
              <a:ext uri="{FF2B5EF4-FFF2-40B4-BE49-F238E27FC236}">
                <a16:creationId xmlns:a16="http://schemas.microsoft.com/office/drawing/2014/main" id="{CF8AC602-0FE4-2007-0F0B-2B3CD45A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2BC7B4C-3E81-C57D-F14D-C62CE0E393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목표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시청자에게 호의적인 이미지를 각인시켜 가급적 최대의 수용자를 확보하기 위하여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경쟁적 순서를 마련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 편성은 일종의 전투에 비교되기도 하는데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타 방송사와의 경쟁에서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우위를 점하기 위해서 각종 전술과 전략이 동원되며 궁극적으로 경쟁 방송사보다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많은 시청자를 확보하려는 것이 편성의 목표 중의 하나이기 때문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4579" name="제목 1">
            <a:extLst>
              <a:ext uri="{FF2B5EF4-FFF2-40B4-BE49-F238E27FC236}">
                <a16:creationId xmlns:a16="http://schemas.microsoft.com/office/drawing/2014/main" id="{C4C04240-790D-0D7B-5477-E3EDDC26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B2E9EC9-AF63-F1EB-9754-AA2377B92FF7}"/>
              </a:ext>
            </a:extLst>
          </p:cNvPr>
          <p:cNvSpPr/>
          <p:nvPr/>
        </p:nvSpPr>
        <p:spPr bwMode="auto">
          <a:xfrm>
            <a:off x="611188" y="1268413"/>
            <a:ext cx="7929562" cy="49291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31813" marR="0" lvl="0" indent="-436563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요건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첫째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편성은 궁극적으로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시청자의 생활주기와 프로그램이 일치하도록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둘째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시청취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습관이 형성되도록 편성전략을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세우고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셋째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수용자의 흐름을 통제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넷째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제한된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자원을 극대화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하고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다섯째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가급적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최소비용으로방송매체가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가진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대중 </a:t>
            </a:r>
            <a:r>
              <a:rPr kumimoji="1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소구력을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개발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토록 해야 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편성과정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①편성방침의 결정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방송의 최고경영자에 의해 편성의 기본정책이 수립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②기본편성표 확정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편성방침에 의한 편성작업의 과정으로 프로그램의 결정 및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순서 배열 등 편성실무작업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③프로그램의 제작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기본편성표에 따른 제작과정으로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구체적 개별 프로그램이 제작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603" name="제목 1">
            <a:extLst>
              <a:ext uri="{FF2B5EF4-FFF2-40B4-BE49-F238E27FC236}">
                <a16:creationId xmlns:a16="http://schemas.microsoft.com/office/drawing/2014/main" id="{CDEB4ACD-41B5-0F19-D614-896C3584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84AC7C6F-2A40-70B6-0C0B-5647BF25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1136650"/>
            <a:ext cx="3703637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직사각형 4">
            <a:extLst>
              <a:ext uri="{FF2B5EF4-FFF2-40B4-BE49-F238E27FC236}">
                <a16:creationId xmlns:a16="http://schemas.microsoft.com/office/drawing/2014/main" id="{34D980C5-A15A-1584-D348-B38B2096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125538"/>
            <a:ext cx="34036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MBC-TV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 프로그램 개편 과정</a:t>
            </a:r>
          </a:p>
        </p:txBody>
      </p:sp>
      <p:sp>
        <p:nvSpPr>
          <p:cNvPr id="26628" name="제목 1">
            <a:extLst>
              <a:ext uri="{FF2B5EF4-FFF2-40B4-BE49-F238E27FC236}">
                <a16:creationId xmlns:a16="http://schemas.microsoft.com/office/drawing/2014/main" id="{434F23B2-CDF4-B8FB-9B40-82774E6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8DC1722-4C43-7A7A-1EC1-77C6E656E1C1}"/>
              </a:ext>
            </a:extLst>
          </p:cNvPr>
          <p:cNvSpPr/>
          <p:nvPr/>
        </p:nvSpPr>
        <p:spPr bwMode="auto">
          <a:xfrm>
            <a:off x="611188" y="1412875"/>
            <a:ext cx="7929562" cy="47148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결정요인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편성의 형태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기존의 프로그램을 폐지하고 새로운 프로그램을 편성하는 작업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시청자의 생활시간 및 계절적 요인들을 고려하여 기존 프로그램의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방송시간대를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재조정하는 시간대 배열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(scheduling)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특집과 같은 임시적으로 프로그램을 편성하는 행위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 결정 요인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① 외적 조건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방송이 처해 있는 그 사회의 각종 법률과 규정 등의 제도적 조건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생활주기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인구통계학적 요인과 같은 수용자 조건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② 내적 조건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방송사의 정관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社是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및 사훈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경영방침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방송지침 등과 같은 정책적 조건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시설을 포함한 물리적 조건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예산 조건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인적 조건 등의 제작조건</a:t>
            </a:r>
          </a:p>
        </p:txBody>
      </p:sp>
      <p:sp>
        <p:nvSpPr>
          <p:cNvPr id="27651" name="제목 1">
            <a:extLst>
              <a:ext uri="{FF2B5EF4-FFF2-40B4-BE49-F238E27FC236}">
                <a16:creationId xmlns:a16="http://schemas.microsoft.com/office/drawing/2014/main" id="{FBB85E87-70BC-B913-81F0-75283104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직사각형 3">
            <a:extLst>
              <a:ext uri="{FF2B5EF4-FFF2-40B4-BE49-F238E27FC236}">
                <a16:creationId xmlns:a16="http://schemas.microsoft.com/office/drawing/2014/main" id="{017AE6CE-DE10-F357-D4D9-1CBECDE1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778668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⑴ 줄띠편성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(strip programming)</a:t>
            </a:r>
            <a:endParaRPr kumimoji="1" lang="ko-KR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일주일에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 이상 같은 시간대에 동일한 프로그램을 편성하는 기법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시청자의 시청습관을 형성하게 하여 고정된 시청자를 확보하는데 유리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97E1BF4-5D01-1B78-507C-D6F5DDC1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8676" name="제목 1">
            <a:extLst>
              <a:ext uri="{FF2B5EF4-FFF2-40B4-BE49-F238E27FC236}">
                <a16:creationId xmlns:a16="http://schemas.microsoft.com/office/drawing/2014/main" id="{C0320B30-8591-9EAC-8B29-E1CBA2F5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편성전략의 유형</a:t>
            </a:r>
          </a:p>
        </p:txBody>
      </p:sp>
      <p:pic>
        <p:nvPicPr>
          <p:cNvPr id="28677" name="Picture 5" descr="D:\sunny\컴북스\줄띠편성(5장).jpg">
            <a:extLst>
              <a:ext uri="{FF2B5EF4-FFF2-40B4-BE49-F238E27FC236}">
                <a16:creationId xmlns:a16="http://schemas.microsoft.com/office/drawing/2014/main" id="{250441F8-3245-0E31-DA25-55E06F62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6867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직사각형 1">
            <a:extLst>
              <a:ext uri="{FF2B5EF4-FFF2-40B4-BE49-F238E27FC236}">
                <a16:creationId xmlns:a16="http://schemas.microsoft.com/office/drawing/2014/main" id="{C5085C77-AAE6-06DB-239B-0EEF4564E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143000"/>
            <a:ext cx="80010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⑵ 구획편성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(block programming)</a:t>
            </a: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하루를 몇 가지 시간대로 구분하여 구획으로 나누고 각 구획마다 특정한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시청자를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대상으로 하는 프로그램을 집중적으로 편성하는 기법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다소 동질성이 높은 시청자들이 선호하는 유형의 프로그램을 집중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편성함으로써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장시간 동안 시청자들을 확보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유지하는데 유용한 전략</a:t>
            </a: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FDB7D30-2FFA-3180-8CDA-FF1576D8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0F9E91C5-D342-6422-60F3-C291087B74B2}"/>
              </a:ext>
            </a:extLst>
          </p:cNvPr>
          <p:cNvSpPr txBox="1">
            <a:spLocks/>
          </p:cNvSpPr>
          <p:nvPr/>
        </p:nvSpPr>
        <p:spPr bwMode="white">
          <a:xfrm>
            <a:off x="457200" y="30480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29701" name="Picture 5" descr="D:\sunny\컴북스\구획편성(5장).jpg">
            <a:extLst>
              <a:ext uri="{FF2B5EF4-FFF2-40B4-BE49-F238E27FC236}">
                <a16:creationId xmlns:a16="http://schemas.microsoft.com/office/drawing/2014/main" id="{40C9C087-6FEF-6CEC-FB53-25EA2875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6400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직사각형 1">
            <a:extLst>
              <a:ext uri="{FF2B5EF4-FFF2-40B4-BE49-F238E27FC236}">
                <a16:creationId xmlns:a16="http://schemas.microsoft.com/office/drawing/2014/main" id="{E6DD6F3F-A45C-1AEB-669A-37F834E8E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71563"/>
            <a:ext cx="80010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⑶ 장기판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(chekerboard programming)</a:t>
            </a: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동일한 시간대에 매일 다른 유형의 프로그램을 편성하거나 격일간격 또는 주간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단위로 같은 프로그램을 편성하는 전략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다양한 프로그램을 편성함으로써 시청자의 다양한 취향을 만족시키는데 매우 유용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 전략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ACA26129-800F-182A-33C7-9657064DA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7E48F77-E8D0-CC6B-C4A5-684F6BBAEB59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0725" name="Picture 5" descr="D:\sunny\컴북스\장기판편성(5장).jpg">
            <a:extLst>
              <a:ext uri="{FF2B5EF4-FFF2-40B4-BE49-F238E27FC236}">
                <a16:creationId xmlns:a16="http://schemas.microsoft.com/office/drawing/2014/main" id="{2985AFF8-A4CB-A9C1-CBB7-69805663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1342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직사각형 1">
            <a:extLst>
              <a:ext uri="{FF2B5EF4-FFF2-40B4-BE49-F238E27FC236}">
                <a16:creationId xmlns:a16="http://schemas.microsoft.com/office/drawing/2014/main" id="{301CE0A9-B7E2-9614-C354-22A0DABED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77152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⑷ 대안편성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(alternative programming)</a:t>
            </a: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일반대중을 대상으로 하기보다는 소위 말하는 방송으로부터 소외된 특정계층을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대상으로 보다 전문화된 프로그램을 편성하는 전략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어린이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노인을 비롯하여 학력이나 생활수준 및 문화수준 등이 높은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계층도 방송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의 소외계층에 해당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C2B011D-2F7E-2B33-463B-1EE3836DE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B8AECFF-95CA-4672-5C4C-0595D138D0AC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직사각형 2">
            <a:extLst>
              <a:ext uri="{FF2B5EF4-FFF2-40B4-BE49-F238E27FC236}">
                <a16:creationId xmlns:a16="http://schemas.microsoft.com/office/drawing/2014/main" id="{E181EAE4-5DED-A20A-951A-08E446E1F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96975"/>
            <a:ext cx="7429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⑸ 함포사격형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(blockbuster programming)</a:t>
            </a:r>
            <a:endParaRPr kumimoji="1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90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분에서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 정도의 강력한 단일 프로그램을 지칭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상대국의 짧은 프로그램보다 일찍 시작해서 시청자를 장악하는 전략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AD4714B-99A4-FF09-E2DE-B35B2700F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7AEA9E3E-C286-D351-1318-FD7DEC8F731E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2773" name="Picture 5" descr="D:\sunny\컴북스\함포사격편성(5장).jpg">
            <a:extLst>
              <a:ext uri="{FF2B5EF4-FFF2-40B4-BE49-F238E27FC236}">
                <a16:creationId xmlns:a16="http://schemas.microsoft.com/office/drawing/2014/main" id="{9B456DEF-BE60-1DAE-6FBD-B94D905D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3150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FB07E7-4952-B3AA-858B-CA5A2664F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0FEF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/>
              <a:t>방송매체의 특성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24E7D2-F656-1E54-346C-95F7BC574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AFCA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ko-KR"/>
          </a:p>
          <a:p>
            <a:pPr eaLnBrk="1" hangingPunct="1"/>
            <a:r>
              <a:rPr lang="ko-KR" altLang="en-US">
                <a:solidFill>
                  <a:srgbClr val="000099"/>
                </a:solidFill>
              </a:rPr>
              <a:t>百聞以 不如一見</a:t>
            </a:r>
          </a:p>
          <a:p>
            <a:pPr eaLnBrk="1" hangingPunct="1"/>
            <a:r>
              <a:rPr lang="ko-KR" altLang="en-US">
                <a:solidFill>
                  <a:srgbClr val="00CC00"/>
                </a:solidFill>
              </a:rPr>
              <a:t>현재진행형의 매체</a:t>
            </a:r>
          </a:p>
          <a:p>
            <a:pPr eaLnBrk="1" hangingPunct="1"/>
            <a:r>
              <a:rPr lang="ko-KR" altLang="en-US">
                <a:solidFill>
                  <a:srgbClr val="663300"/>
                </a:solidFill>
              </a:rPr>
              <a:t>인간관계의 중요한 매체</a:t>
            </a:r>
          </a:p>
          <a:p>
            <a:pPr eaLnBrk="1" hangingPunct="1"/>
            <a:r>
              <a:rPr lang="ko-KR" altLang="en-US">
                <a:solidFill>
                  <a:srgbClr val="CC3300"/>
                </a:solidFill>
              </a:rPr>
              <a:t>살아 움직이는 매체</a:t>
            </a:r>
          </a:p>
          <a:p>
            <a:pPr eaLnBrk="1" hangingPunct="1"/>
            <a:r>
              <a:rPr lang="ko-KR" altLang="en-US">
                <a:solidFill>
                  <a:srgbClr val="FF00FF"/>
                </a:solidFill>
              </a:rPr>
              <a:t>친밀한 매체</a:t>
            </a:r>
          </a:p>
          <a:p>
            <a:pPr algn="ctr" eaLnBrk="1" hangingPunct="1">
              <a:buFontTx/>
              <a:buNone/>
            </a:pPr>
            <a:endParaRPr lang="en-US" altLang="ko-K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AAFB9D1B-BAEC-A3EF-A280-F35B78AE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268413"/>
            <a:ext cx="778668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⑹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실력편성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(power programming)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다른 네트워크가 이미 ‘요새화’한 시간대의 동일 시청자를 대상으로 같은 유형의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프로그램을 맞물려 편성하는 정면 도전형 전략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45611DF-A42A-C8E5-1F95-B49123D3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00FA075-24A8-F3D9-10AC-0256B202EE79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3797" name="Picture 5" descr="D:\sunny\컴북스\실력편성(5장).jpg">
            <a:extLst>
              <a:ext uri="{FF2B5EF4-FFF2-40B4-BE49-F238E27FC236}">
                <a16:creationId xmlns:a16="http://schemas.microsoft.com/office/drawing/2014/main" id="{4E9A207A-CCA6-3885-BC41-465089D04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57563"/>
            <a:ext cx="6105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E3D7E09-63AD-F76E-3976-4AEC6B1BC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78581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⑺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대응편성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(counter programming)</a:t>
            </a:r>
            <a:endParaRPr kumimoji="1" lang="en-US" altLang="ko-KR" sz="20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동일한 시청자를 대상으로 전혀 다른 유형의 프로그램을 편성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B703F33-A545-5FC2-94AF-E5036234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000E9A8-9E52-FDD7-0FC7-853950E85942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4821" name="Picture 5" descr="D:\sunny\컴북스\대응편성(5장).jpg">
            <a:extLst>
              <a:ext uri="{FF2B5EF4-FFF2-40B4-BE49-F238E27FC236}">
                <a16:creationId xmlns:a16="http://schemas.microsoft.com/office/drawing/2014/main" id="{1B05CD4D-075B-44C3-5F1B-B17BD0AB6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6315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8CF7BB64-F10D-4942-8A5A-C04A1C891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785812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⑻ 엇물리기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(cross programming)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경쟁국의 프로그램보다 조금 앞서 편성하거나 아예 상대방 프로그램의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가운데쯤에 걸쳐서 강력한 프로그램을 편성하는 전략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3AED8C90-6A9A-20B2-F4A7-AB1A15058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Arial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8F744C25-11C3-2B0B-2CFC-4FFF48F54824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  <p:pic>
        <p:nvPicPr>
          <p:cNvPr id="35845" name="Picture 5" descr="D:\sunny\컴북스\엇물리기편성(5장).jpg">
            <a:extLst>
              <a:ext uri="{FF2B5EF4-FFF2-40B4-BE49-F238E27FC236}">
                <a16:creationId xmlns:a16="http://schemas.microsoft.com/office/drawing/2014/main" id="{A4FE4DE8-76BF-737A-E58A-448145EC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0769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931088D7-9C3F-DF32-A8BF-4CF300E8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306513"/>
            <a:ext cx="82867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⑼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끼워넣기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(sandwich, hammocking)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장래가 불확실한 새 프로그램을 인기있는 기존의 두 프로그램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사이에 편성하는 전략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⑽ </a:t>
            </a: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양면 걸치기 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(tent-poling)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하나의 인기있는 프로그램 앞뒤에 새로운 프로그램을 편성하는 전략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⑾ 선제편성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(lead-in, lead-off)</a:t>
            </a:r>
            <a:endParaRPr kumimoji="1" lang="en-US" altLang="ko-KR" sz="1800" b="1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주시청시간대의 시작을 강력한 프로그램으로 편성함으로써 처음부터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최대한의 시청자를 확보하자는 전략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</a:t>
            </a: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DFA20A15-7FD2-9490-A56F-50870A570A77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편성전략의 유형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255FC96-D50E-6D12-35F6-9B78ECE397B5}"/>
              </a:ext>
            </a:extLst>
          </p:cNvPr>
          <p:cNvSpPr/>
          <p:nvPr/>
        </p:nvSpPr>
        <p:spPr bwMode="auto">
          <a:xfrm>
            <a:off x="642938" y="1143000"/>
            <a:ext cx="7929562" cy="507206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편성전략의 변화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시청자로 하여금 흐름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(flow)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을 형성하여 채널을 이동하지 않도록 하는 것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프로그램간의 연결에서 나타나는 ‘인접효과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(adjacent effect)‘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 근간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리모콘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(RCDs: Remote Control Devices)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은 시청자의 채널이동을 용이하게 함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하나의 프로그램이 종료되면 시청자는 여러 채널을 돌아다니다가 자신이 원하는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프로그램을 선택하는 현상이 발생하면서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인접효과가 점차 약화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전이효과 또는 전환의 가속화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(accelerate of transition)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라는 개념을 중심으로 한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이음새 없는 편성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(seamless programming)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1990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년대 말 미국을 중심으로 부상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-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리빙엔드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크레딧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콜드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스타트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전략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89395CC-4288-D231-5770-DBAB87FA4853}"/>
              </a:ext>
            </a:extLst>
          </p:cNvPr>
          <p:cNvSpPr txBox="1">
            <a:spLocks/>
          </p:cNvSpPr>
          <p:nvPr/>
        </p:nvSpPr>
        <p:spPr bwMode="white">
          <a:xfrm>
            <a:off x="468313" y="260350"/>
            <a:ext cx="8458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2. </a:t>
            </a:r>
            <a:r>
              <a:rPr kumimoji="0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지상파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텔레비전방송 편성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id="{134B9F44-393E-16BB-1261-978B1B4A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케이블방송과 위성방송 편성</a:t>
            </a: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21F6D7F7-A77E-D865-D608-CE0A935F2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92150"/>
            <a:ext cx="837247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지상파 방송과 달리 채널마다 특화된 전문편성 시행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모든 시청자를 대상으로 하는 지상파 방송과 달리 세분화되고 전문화된 프로그램을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통해 특정 시청자만을 대상으로 함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다른 채널과 경쟁하기 위해 어떤 프로그램을 편성하느냐가 더욱 중요하게 됨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케이블방송과 위성방송이 추구하는 편성 목표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첫째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가능한 한 많은 가입자 확보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둘째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양질의 프로그램을 균형적으로 제공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셋째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각 채널의 인지도 향상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주요 편성 전략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주편성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전문화된 분야의 프로그램을 편성하는 것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부편성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다른 분야의 프로그램을 편성하는 것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순환편성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전문화된 케이블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위성 방송채널이 시청자의 생활주기 등을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고려하여 동일한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   </a:t>
            </a:r>
            <a:r>
              <a: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프로그램을 여러 번 편성하는 전략  </a:t>
            </a:r>
            <a:endParaRPr kumimoji="1" lang="en-US" altLang="ko-K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7D857FF-1157-8C69-144C-FCF115AD6C50}"/>
              </a:ext>
            </a:extLst>
          </p:cNvPr>
          <p:cNvSpPr/>
          <p:nvPr/>
        </p:nvSpPr>
        <p:spPr bwMode="auto">
          <a:xfrm>
            <a:off x="611188" y="1196975"/>
            <a:ext cx="7929562" cy="47148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테마편성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각 채널이 갖는 고유의 특성이나 긍정적인 이미지를 부각하는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    </a:t>
            </a: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‘간판 프로그램’을 편성하는 것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 간 틈새편성 </a:t>
            </a: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일종의 프로모션 프로그램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한 프로그램이 끝나고 다음 프로그램이 시작되기 전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분 이내의 매우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짧은 독립적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프로그램을 편성하거나 홍보하려는 특정 프로그램의 하이라이트 내지 메시지를 삽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입하는 편성방식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-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특정 프로그램에 대한 관심을 유발시키고 프로그램이 끝난 뒤 다른 채널로의 이탈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을 막아 다음에 시작될 프로그램을 자연스럽게 시청하도록 유도할 목적으로 활용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마라톤편성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- Day 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</a:t>
            </a: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/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연속편성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거의 하루 종일 또는 며칠에 걸쳐 드라마나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시리즈물과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같은 프로그램 하나를 연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속적으로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편성하는 것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이러한 장시간의 마라톤 편성은 연휴 때나 외출이 힘든 날씨가 지속되는 경우처럼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TV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시청시간이 길어질 때 이용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9939" name="제목 1">
            <a:extLst>
              <a:ext uri="{FF2B5EF4-FFF2-40B4-BE49-F238E27FC236}">
                <a16:creationId xmlns:a16="http://schemas.microsoft.com/office/drawing/2014/main" id="{55CEAF1B-2321-5AE9-43E3-4215D97B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케이블방송과 위성방송 편성</a:t>
            </a:r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주요 편성사례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>
            <a:extLst>
              <a:ext uri="{FF2B5EF4-FFF2-40B4-BE49-F238E27FC236}">
                <a16:creationId xmlns:a16="http://schemas.microsoft.com/office/drawing/2014/main" id="{F53ACD27-DB8A-A353-449B-01BDD7D103D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676400" y="4922838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10" cap="none" spc="0" normalizeH="0" baseline="0" noProof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63794"/>
                    </a:gs>
                    <a:gs pos="100000">
                      <a:srgbClr val="009999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Thank You !</a:t>
            </a:r>
            <a:endParaRPr kumimoji="1" lang="ko-KR" altLang="en-US" sz="3600" b="1" i="0" u="none" strike="noStrike" kern="10" cap="none" spc="0" normalizeH="0" baseline="0" noProof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63794"/>
                  </a:gs>
                  <a:gs pos="100000">
                    <a:srgbClr val="009999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18E627-C6E3-F831-C8D6-0A6AC745C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AF00D237-AA53-416E-7FD5-F03E92C63435}"/>
              </a:ext>
            </a:extLst>
          </p:cNvPr>
          <p:cNvSpPr/>
          <p:nvPr/>
        </p:nvSpPr>
        <p:spPr bwMode="auto">
          <a:xfrm>
            <a:off x="642938" y="1168400"/>
            <a:ext cx="7929562" cy="528478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</a:t>
            </a: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프로그램의 의미</a:t>
            </a:r>
            <a:endParaRPr kumimoji="1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방송사에서 시청자에게 전달하기 위해 만든 일련의 독립된 방송항목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방송이 행해진 나라나 사회의 특성을 어느 정도 파악 가능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분류기준의 필요성 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방송사의 편성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광고전략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규제 등에 필수적인 사항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현상의 기준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사회나 국가의 수용자들을 보다 잘 파악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국가간 비교는 프로그램의 유통과도 밀접한 관계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사회간 국가간 방송 현상의 비교는 어떤 유형의 프로그램이 어떻게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어느 정도 편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성되어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있는지를 통해 살펴볼 수 있음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∴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유네스코에서 프로그램 분류 기준을 마련해 놓고 있음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 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A299FBE-493A-95E8-DF73-9B4AC075E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EE7BAF5-3707-E6F8-14B9-A32CDC217431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분류 기준 설정의 어려움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 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 프로그램은 창의적 활동의 산물이기 때문에 항구적인 것이 아님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연구자마다 사고의 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가치관 등이 다르며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국가 혹은 방송사마다 방송 이념 및 정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책과 목표가 상이함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속성상 방송프로그램은 상당히 종합적이고 복합적이기 때문에 어디에 초점을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두느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냐에 따라서 분류기준이 달라질 수 있음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163794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새로운 장르의 출현으로 분류의 기준이 수시로 변화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4C53793-79AC-4FB4-02BF-2981E46A7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2B4BE4F-A819-9645-66D9-FAFE32D089FF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프로그램 유형 분류기준에 의한 분류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내용에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프로그램이 담고 있는 내용물이나 주제가 무엇인가에 따라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형식에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프로그램의 내용이나 기능보다는 주로 프로그램의 구조나 전달방식에 초점을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맞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춘 것으로 일종의 장르에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대상에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대상으로 하는 시</a:t>
            </a: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Arial"/>
                <a:ea typeface="굴림" pitchFamily="50" charset="-127"/>
                <a:cs typeface="+mn-cs"/>
              </a:rPr>
              <a:t>⋅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청취자의 특성에 따라 프로그램을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기능에 의한 분류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대체로 보도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교양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오락으로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3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등분하거나 정보나 교육을 첨가시켜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4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등분하는 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법을 사용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32161F9-9177-382E-F979-C22470ADFAC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25538"/>
          <a:ext cx="8643938" cy="5480054"/>
        </p:xfrm>
        <a:graphic>
          <a:graphicData uri="http://schemas.openxmlformats.org/drawingml/2006/table">
            <a:tbl>
              <a:tblPr/>
              <a:tblGrid>
                <a:gridCol w="1471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장르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정의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뉴스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‘좁은 의미로’ 국내외 사고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사건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쟁점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과정등과 관련해서 앵커를 중심으로 기자가 사실보도와 의견보도를 제시하는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시사보도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 전 분야에 걸쳐서 시사에 대한 정보 프로그램을 의미하고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정통 뉴스 프로그램과 토론 프로그램은 제외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다큐멘터리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사실에 입각해서 주제를 심도 있게 파고들면서 보통 야외촬영을 통해서 주제를 직접 보여주는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생활정보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일상생활에 도움이 되는 실용지식이나 상식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시의적절하고 흥미 있는 정보와 화제 거리를 안내하거나 소개하는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사회적 현상과 과정에 관한 문제에 대해서 의견을 제시 교환하면서 문제를 분석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평가하고 여론을 조성하는 공론의 영역을 만들어가는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교육문화예술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정규교과과정을 다루거나 그에 준하는 학습을 목적으로 하는 프로그램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일반인을 대상으로 사회 교양 강좌 및 직업 교육 프로그램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문화예술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전통문화예술과 현대문화예술 등을 다루는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애니메이션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실사영화와 다르게 다양한 제작방식을 통해서 구현되는 장르로 셀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클레이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페이퍼 애니메이션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3D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애니메이션 등을 의미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드라마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서사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(narrative)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구조를 지니는 허구적 구성물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(fiction)</a:t>
                      </a:r>
                      <a:endParaRPr kumimoji="0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버라이어티쇼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토크 버라이어티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연예정보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토크 쇼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연예시상식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시청자 비디오 모음 등의 오락 쇼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음악쇼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대중음악 일반을 다루는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퀴즈와 게임쇼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지식이나 재치</a:t>
                      </a:r>
                      <a:r>
                        <a:rPr kumimoji="0" lang="en-US" altLang="ko-K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실력을 겨루는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인포테인먼트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정보와 오락을 함께 담고 있는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영화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극장 상영을 목적으로 제작된 서사가 있는 허구물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코미디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개그맨이나 코미디언의 연기 비중이 높거나 프로그램 전체의 목적이 희극적 성격이 강한 프로그램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1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스포츠</a:t>
                      </a:r>
                    </a:p>
                  </a:txBody>
                  <a:tcPr marL="9501" marR="9501" marT="9502" marB="9502" anchor="ctr" horzOverflow="overflow">
                    <a:lnL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모든 종류의 스포츠 프로그램을 포함하되 스포츠 뉴스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뉴스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와 특정 스포츠의 교습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교육문화예술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을 목적으로 하는 프로그램은 제외</a:t>
                      </a:r>
                    </a:p>
                  </a:txBody>
                  <a:tcPr marL="9501" marR="9501" marT="9502" marB="9502" anchor="ctr" horzOverflow="overflow">
                    <a:lnL>
                      <a:noFill/>
                    </a:lnL>
                    <a:lnR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C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9510" name="Rectangle 2">
            <a:extLst>
              <a:ext uri="{FF2B5EF4-FFF2-40B4-BE49-F238E27FC236}">
                <a16:creationId xmlns:a16="http://schemas.microsoft.com/office/drawing/2014/main" id="{5C1E7412-E407-1CBF-0734-3171C0AD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방통위 프로그램 분류방법</a:t>
            </a: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A03699-4419-BB34-243E-D3ECFED71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313" y="222250"/>
            <a:ext cx="8458200" cy="563563"/>
          </a:xfrm>
        </p:spPr>
        <p:txBody>
          <a:bodyPr/>
          <a:lstStyle/>
          <a:p>
            <a:pPr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방송프로그램의 개념과 분류</a:t>
            </a:r>
            <a:endParaRPr lang="en-US" altLang="ko-KR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76A21F73-71AA-20A0-041F-B9391F5A5C30}"/>
              </a:ext>
            </a:extLst>
          </p:cNvPr>
          <p:cNvSpPr/>
          <p:nvPr/>
        </p:nvSpPr>
        <p:spPr bwMode="auto">
          <a:xfrm>
            <a:off x="642938" y="1168400"/>
            <a:ext cx="7929562" cy="54292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방송프로그램 관련 용어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자주 프로그램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(sustaining program)  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광고주 제공 프로그램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(sponsored program)  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파일럿 프로그램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(pilot program)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레인코트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(raincoat program)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⑤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다큐드라마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(docudrama)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⑥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시즌제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드라마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⑦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팩션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⑧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리얼버라이어티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스핀오프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(spin-off)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just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7DAB1FC2-5BAA-1F48-F553-98377F32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0770AB3-B23B-57C8-0C60-C0E377432A99}"/>
              </a:ext>
            </a:extLst>
          </p:cNvPr>
          <p:cNvSpPr/>
          <p:nvPr/>
        </p:nvSpPr>
        <p:spPr bwMode="auto">
          <a:xfrm>
            <a:off x="539750" y="1196975"/>
            <a:ext cx="8064500" cy="48577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개념</a:t>
            </a:r>
            <a:endParaRPr kumimoji="1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① 강대인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(1989):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일반적으로 방송편성이라 함은 넓게는 방송 경영층이 방송의 목표나 기본 정책을 포괄적으로 규정하는 단계에서부터 방송 정책의 방향을 구체적으로 결정하는 행위와 프로그램의 제작행위까지를 포함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②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김규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(1993):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편성을 협의와 광의의 개념으로 구분하여 제시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광의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방송프로그램의 명칭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성격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분량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배치 같은 것을 계획하는 행위부터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그 계획의 구체화를 위한 실제적인 제작행위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그리고 운행과 경우에 따라서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송출까지를 포함하는 처리행위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협의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일반적으로 프로그램내용의 구체적 내용 결정이나 제작단계 이후를 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          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포함하지 않는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일반적으로 주제와 형식 및 시간결정에 해당하는 행위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F99AEACE-46AE-0D74-39C8-6D4B023F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ko-KR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지상파 텔레비전방송 편성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FA9DED-43FB-9CFD-63A9-0D70322C0DA2}"/>
              </a:ext>
            </a:extLst>
          </p:cNvPr>
          <p:cNvSpPr/>
          <p:nvPr/>
        </p:nvSpPr>
        <p:spPr bwMode="auto">
          <a:xfrm>
            <a:off x="539750" y="1196975"/>
            <a:ext cx="8064500" cy="48577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▶ 편성의 개념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③ 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차배근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(1981):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프로그램편성이란 방송내용의 기획과 배열상의 문제로써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무엇을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방송내용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누구에게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방송대상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언제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방송시간대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어떻게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방송형식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),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얼마나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방송시간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들려주고 보여주느냐를 결정하고 배열하는 모든 작업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23900" marR="0" lvl="0" indent="-723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④ 한진만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(1995): </a:t>
            </a:r>
            <a:r>
              <a:rPr kumimoji="1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편성은 방송 프로그램을 기획하고 배열하는 것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b2004c003l">
  <a:themeElements>
    <a:clrScheme name="sample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358</TotalTime>
  <Words>1823</Words>
  <Application>Microsoft Office PowerPoint</Application>
  <PresentationFormat>화면 슬라이드 쇼(4:3)</PresentationFormat>
  <Paragraphs>288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39" baseType="lpstr">
      <vt:lpstr>굴림</vt:lpstr>
      <vt:lpstr>맑은 고딕</vt:lpstr>
      <vt:lpstr>산돌고딕 L</vt:lpstr>
      <vt:lpstr>휴먼모음T</vt:lpstr>
      <vt:lpstr>Arial</vt:lpstr>
      <vt:lpstr>Impact</vt:lpstr>
      <vt:lpstr>Times New Roman</vt:lpstr>
      <vt:lpstr>Verdana</vt:lpstr>
      <vt:lpstr>Wingdings</vt:lpstr>
      <vt:lpstr>신문</vt:lpstr>
      <vt:lpstr>기본 디자인</vt:lpstr>
      <vt:lpstr>cdb2004c003l</vt:lpstr>
      <vt:lpstr>방송기획론 </vt:lpstr>
      <vt:lpstr>방송매체의 특성</vt:lpstr>
      <vt:lpstr>1. 방송프로그램의 개념과 분류</vt:lpstr>
      <vt:lpstr>1. 방송프로그램의 개념과 분류</vt:lpstr>
      <vt:lpstr>1. 방송프로그램의 개념과 분류</vt:lpstr>
      <vt:lpstr>1. 방송프로그램의 개념과 분류(방통위 프로그램 분류방법)</vt:lpstr>
      <vt:lpstr>1. 방송프로그램의 개념과 분류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</vt:lpstr>
      <vt:lpstr>2. 지상파 텔레비전방송 편성_편성전략의 유형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케이블방송과 위성방송 편성</vt:lpstr>
      <vt:lpstr>3. 케이블방송과 위성방송 편성_주요 편성사례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27</cp:revision>
  <dcterms:created xsi:type="dcterms:W3CDTF">2012-01-03T02:46:39Z</dcterms:created>
  <dcterms:modified xsi:type="dcterms:W3CDTF">2023-03-14T06:06:49Z</dcterms:modified>
</cp:coreProperties>
</file>