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58" r:id="rId10"/>
    <p:sldId id="265" r:id="rId11"/>
    <p:sldId id="275" r:id="rId12"/>
    <p:sldId id="276" r:id="rId13"/>
    <p:sldId id="274" r:id="rId14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9398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39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88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27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488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57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39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33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72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157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127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ACC0E-DBD6-480A-B174-3FF3EF1D43D5}" type="datetimeFigureOut">
              <a:rPr lang="ko-KR" altLang="en-US" smtClean="0"/>
              <a:t>2023-02-22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EBDA-0016-409C-B263-D119428588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831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.mokwon.ac.kr)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0" y="1421479"/>
            <a:ext cx="12192000" cy="3609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/>
          </a:p>
        </p:txBody>
      </p:sp>
      <p:sp>
        <p:nvSpPr>
          <p:cNvPr id="13" name="TextBox 12"/>
          <p:cNvSpPr txBox="1"/>
          <p:nvPr/>
        </p:nvSpPr>
        <p:spPr>
          <a:xfrm>
            <a:off x="1677917" y="1933482"/>
            <a:ext cx="88361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atin typeface="+mj-lt"/>
              </a:rPr>
              <a:t>건축학부 신입생 </a:t>
            </a:r>
            <a:r>
              <a:rPr lang="ko-KR" altLang="en-US" sz="5400" b="1" dirty="0" smtClean="0">
                <a:latin typeface="+mj-lt"/>
              </a:rPr>
              <a:t>안내 자료</a:t>
            </a:r>
            <a:endParaRPr lang="en-US" altLang="ko-KR" sz="5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400" b="1" dirty="0" smtClean="0">
                <a:latin typeface="+mj-lt"/>
              </a:rPr>
              <a:t>수강 신청 및 </a:t>
            </a:r>
            <a:r>
              <a:rPr lang="ko-KR" altLang="en-US" sz="5400" b="1" dirty="0" smtClean="0">
                <a:latin typeface="+mj-lt"/>
              </a:rPr>
              <a:t>학사 가이드</a:t>
            </a:r>
            <a:endParaRPr lang="ko-KR" altLang="en-US" sz="5400" b="1" dirty="0">
              <a:latin typeface="+mj-lt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2" t="35767" r="24802" b="51111"/>
          <a:stretch/>
        </p:blipFill>
        <p:spPr>
          <a:xfrm>
            <a:off x="8697808" y="5581759"/>
            <a:ext cx="3436136" cy="11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76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606829" y="1130531"/>
            <a:ext cx="10866590" cy="5378333"/>
            <a:chOff x="317679" y="731520"/>
            <a:chExt cx="11521500" cy="6018414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34" t="8287" r="11234"/>
            <a:stretch/>
          </p:blipFill>
          <p:spPr>
            <a:xfrm>
              <a:off x="3663442" y="731520"/>
              <a:ext cx="8175737" cy="6018414"/>
            </a:xfrm>
            <a:prstGeom prst="rect">
              <a:avLst/>
            </a:prstGeom>
          </p:spPr>
        </p:pic>
        <p:sp>
          <p:nvSpPr>
            <p:cNvPr id="13" name="직사각형 12"/>
            <p:cNvSpPr/>
            <p:nvPr/>
          </p:nvSpPr>
          <p:spPr>
            <a:xfrm>
              <a:off x="5230559" y="4391890"/>
              <a:ext cx="6342613" cy="30480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>
              <a:off x="9834229" y="4734170"/>
              <a:ext cx="483722" cy="45731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17679" y="3609030"/>
              <a:ext cx="2921813" cy="2308324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2400" b="1" dirty="0" smtClean="0">
                  <a:latin typeface="+mj-lt"/>
                </a:rPr>
                <a:t>본인명의 계좌의</a:t>
              </a:r>
              <a:endParaRPr lang="en-US" altLang="ko-KR" sz="2400" b="1" dirty="0" smtClean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b="1" dirty="0" err="1" smtClean="0">
                  <a:solidFill>
                    <a:srgbClr val="FF0000"/>
                  </a:solidFill>
                  <a:latin typeface="+mj-lt"/>
                </a:rPr>
                <a:t>은행명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ko-KR" altLang="en-US" sz="2400" b="1" dirty="0" smtClean="0">
                  <a:solidFill>
                    <a:srgbClr val="FF0000"/>
                  </a:solidFill>
                  <a:latin typeface="+mj-lt"/>
                </a:rPr>
                <a:t>계좌번호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ko-KR" altLang="en-US" sz="2400" b="1" dirty="0" smtClean="0">
                  <a:solidFill>
                    <a:srgbClr val="FF0000"/>
                  </a:solidFill>
                  <a:latin typeface="+mj-lt"/>
                </a:rPr>
                <a:t>예금주 </a:t>
              </a:r>
              <a:r>
                <a:rPr lang="ko-KR" altLang="en-US" sz="2400" b="1" dirty="0" smtClean="0">
                  <a:latin typeface="+mj-lt"/>
                </a:rPr>
                <a:t>입력 후</a:t>
              </a:r>
              <a:endParaRPr lang="en-US" altLang="ko-KR" sz="2400" b="1" dirty="0" smtClean="0">
                <a:latin typeface="+mj-lt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400" b="1" dirty="0" smtClean="0">
                  <a:solidFill>
                    <a:srgbClr val="FF0000"/>
                  </a:solidFill>
                  <a:latin typeface="+mj-lt"/>
                </a:rPr>
                <a:t>저장</a:t>
              </a:r>
              <a:r>
                <a:rPr lang="en-US" altLang="ko-KR" sz="2400" b="1" dirty="0">
                  <a:latin typeface="+mj-lt"/>
                </a:rPr>
                <a:t> </a:t>
              </a:r>
              <a:r>
                <a:rPr lang="ko-KR" altLang="en-US" sz="2400" b="1" dirty="0" smtClean="0">
                  <a:latin typeface="+mj-lt"/>
                </a:rPr>
                <a:t>버튼 클릭</a:t>
              </a:r>
              <a:r>
                <a:rPr lang="en-US" altLang="ko-KR" sz="2400" b="1" dirty="0" smtClean="0">
                  <a:latin typeface="+mj-lt"/>
                </a:rPr>
                <a:t>!</a:t>
              </a:r>
              <a:endParaRPr lang="ko-KR" altLang="en-US" sz="2400" b="1" dirty="0">
                <a:latin typeface="+mj-lt"/>
              </a:endParaRPr>
            </a:p>
          </p:txBody>
        </p:sp>
        <p:sp>
          <p:nvSpPr>
            <p:cNvPr id="18" name="오른쪽 화살표 17"/>
            <p:cNvSpPr/>
            <p:nvPr/>
          </p:nvSpPr>
          <p:spPr>
            <a:xfrm>
              <a:off x="3239491" y="4134409"/>
              <a:ext cx="1966061" cy="86298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800772" y="5228965"/>
              <a:ext cx="7005773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solidFill>
                    <a:srgbClr val="FF0000"/>
                  </a:solidFill>
                  <a:latin typeface="+mj-lt"/>
                </a:rPr>
                <a:t>    계좌정보를 정확하게 입력하고 저장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lt"/>
                </a:rPr>
                <a:t>!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lt"/>
                </a:rPr>
                <a:t> </a:t>
              </a:r>
              <a:r>
                <a:rPr lang="en-US" altLang="ko-KR" sz="1200" b="1" dirty="0" smtClean="0">
                  <a:latin typeface="+mj-lt"/>
                </a:rPr>
                <a:t>   </a:t>
              </a:r>
              <a:r>
                <a:rPr lang="ko-KR" altLang="en-US" sz="1200" b="1" dirty="0" smtClean="0">
                  <a:latin typeface="+mj-lt"/>
                </a:rPr>
                <a:t>* 반드시 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lt"/>
                </a:rPr>
                <a:t>‘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lt"/>
                </a:rPr>
                <a:t>본인명의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lt"/>
                </a:rPr>
                <a:t>’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lt"/>
                </a:rPr>
                <a:t> </a:t>
              </a:r>
              <a:r>
                <a:rPr lang="ko-KR" altLang="en-US" sz="1200" b="1" dirty="0" smtClean="0">
                  <a:latin typeface="+mj-lt"/>
                </a:rPr>
                <a:t>계좌 </a:t>
              </a:r>
              <a:r>
                <a:rPr lang="en-US" altLang="ko-KR" sz="1200" b="1" dirty="0" smtClean="0">
                  <a:latin typeface="+mj-lt"/>
                </a:rPr>
                <a:t>(</a:t>
              </a:r>
              <a:r>
                <a:rPr lang="ko-KR" altLang="en-US" sz="1200" b="1" dirty="0" smtClean="0">
                  <a:latin typeface="+mj-lt"/>
                </a:rPr>
                <a:t>형제</a:t>
              </a:r>
              <a:r>
                <a:rPr lang="en-US" altLang="ko-KR" sz="1200" b="1" dirty="0" smtClean="0">
                  <a:latin typeface="+mj-lt"/>
                </a:rPr>
                <a:t>, </a:t>
              </a:r>
              <a:r>
                <a:rPr lang="ko-KR" altLang="en-US" sz="1200" b="1" dirty="0" smtClean="0">
                  <a:latin typeface="+mj-lt"/>
                </a:rPr>
                <a:t>부모님 </a:t>
              </a:r>
              <a:r>
                <a:rPr lang="en-US" altLang="ko-KR" sz="1200" b="1" dirty="0" smtClean="0">
                  <a:latin typeface="+mj-lt"/>
                </a:rPr>
                <a:t>NO NO!) 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200" b="1" dirty="0">
                  <a:latin typeface="+mj-lt"/>
                </a:rPr>
                <a:t> </a:t>
              </a:r>
              <a:r>
                <a:rPr lang="en-US" altLang="ko-KR" sz="1200" b="1" dirty="0" smtClean="0">
                  <a:latin typeface="+mj-lt"/>
                </a:rPr>
                <a:t>   </a:t>
              </a:r>
              <a:r>
                <a:rPr lang="ko-KR" altLang="en-US" sz="1200" b="1" dirty="0" smtClean="0">
                  <a:latin typeface="+mj-lt"/>
                </a:rPr>
                <a:t>* 가능하면 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lt"/>
                </a:rPr>
                <a:t>우리은행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lt"/>
                </a:rPr>
                <a:t>, 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lt"/>
                </a:rPr>
                <a:t>우체국</a:t>
              </a:r>
              <a:r>
                <a:rPr lang="ko-KR" altLang="en-US" sz="1200" b="1" dirty="0" smtClean="0">
                  <a:latin typeface="+mj-lt"/>
                </a:rPr>
                <a:t> 계좌 입력 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lt"/>
                </a:rPr>
                <a:t>(</a:t>
              </a:r>
              <a:r>
                <a:rPr lang="ko-KR" altLang="en-US" sz="1200" b="1" dirty="0" smtClean="0">
                  <a:solidFill>
                    <a:srgbClr val="FF0000"/>
                  </a:solidFill>
                  <a:latin typeface="+mj-lt"/>
                </a:rPr>
                <a:t>이 외의 은행도 상관 </a:t>
              </a:r>
              <a:r>
                <a:rPr lang="en-US" altLang="ko-KR" sz="1200" b="1" dirty="0" smtClean="0">
                  <a:solidFill>
                    <a:srgbClr val="FF0000"/>
                  </a:solidFill>
                  <a:latin typeface="+mj-lt"/>
                </a:rPr>
                <a:t>X)</a:t>
              </a:r>
            </a:p>
            <a:p>
              <a:pPr>
                <a:lnSpc>
                  <a:spcPct val="150000"/>
                </a:lnSpc>
              </a:pPr>
              <a:endParaRPr lang="en-US" altLang="ko-KR" sz="1200" b="1" dirty="0">
                <a:latin typeface="+mj-lt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atin typeface="+mj-lt"/>
                </a:rPr>
                <a:t>* 잘못 된 계좌정보 입력 시</a:t>
              </a:r>
              <a:r>
                <a:rPr lang="en-US" altLang="ko-KR" sz="1200" b="1" dirty="0" smtClean="0">
                  <a:latin typeface="+mj-lt"/>
                </a:rPr>
                <a:t>, </a:t>
              </a:r>
              <a:r>
                <a:rPr lang="ko-KR" altLang="en-US" sz="1200" b="1" dirty="0" smtClean="0">
                  <a:latin typeface="+mj-lt"/>
                </a:rPr>
                <a:t>장학금 지급 등에서 불이익이 있을 수 있습니다</a:t>
              </a:r>
              <a:endParaRPr lang="en-US" altLang="ko-KR" sz="1200" b="1" dirty="0" smtClean="0">
                <a:latin typeface="+mj-lt"/>
              </a:endParaRPr>
            </a:p>
          </p:txBody>
        </p:sp>
      </p:grpSp>
      <p:sp>
        <p:nvSpPr>
          <p:cNvPr id="10" name="제목 1"/>
          <p:cNvSpPr txBox="1">
            <a:spLocks/>
          </p:cNvSpPr>
          <p:nvPr/>
        </p:nvSpPr>
        <p:spPr>
          <a:xfrm>
            <a:off x="223060" y="324197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</a:t>
            </a:r>
            <a:r>
              <a:rPr lang="ko-KR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등록 기간 </a:t>
            </a:r>
            <a:r>
              <a:rPr lang="en-US" altLang="ko-KR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3</a:t>
            </a:r>
            <a:r>
              <a:rPr lang="ko-KR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월 </a:t>
            </a:r>
            <a:r>
              <a:rPr lang="en-US" altLang="ko-KR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ko-KR" alt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일까지</a:t>
            </a:r>
            <a:endParaRPr lang="ko-KR" alt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2736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141315" y="445592"/>
            <a:ext cx="10515600" cy="748780"/>
          </a:xfrm>
        </p:spPr>
        <p:txBody>
          <a:bodyPr>
            <a:normAutofit/>
          </a:bodyPr>
          <a:lstStyle/>
          <a:p>
            <a:r>
              <a:rPr lang="en-US" altLang="ko-KR" sz="3500" b="1" dirty="0" smtClean="0"/>
              <a:t>* </a:t>
            </a:r>
            <a:r>
              <a:rPr lang="ko-KR" altLang="en-US" sz="3500" b="1" dirty="0" err="1" smtClean="0"/>
              <a:t>광고사항</a:t>
            </a:r>
            <a:r>
              <a:rPr lang="ko-KR" altLang="en-US" sz="3500" b="1" dirty="0" smtClean="0"/>
              <a:t> </a:t>
            </a:r>
            <a:r>
              <a:rPr lang="en-US" altLang="ko-KR" sz="3500" b="1" dirty="0" smtClean="0"/>
              <a:t>[</a:t>
            </a:r>
            <a:r>
              <a:rPr lang="ko-KR" altLang="en-US" sz="3500" b="1" dirty="0" smtClean="0"/>
              <a:t>공동구매 안내</a:t>
            </a:r>
            <a:r>
              <a:rPr lang="en-US" altLang="ko-KR" sz="3500" b="1" dirty="0" smtClean="0"/>
              <a:t>]</a:t>
            </a:r>
            <a:endParaRPr lang="ko-KR" altLang="en-US" sz="3500" b="1" dirty="0"/>
          </a:p>
        </p:txBody>
      </p:sp>
      <p:sp>
        <p:nvSpPr>
          <p:cNvPr id="13" name="직사각형 12"/>
          <p:cNvSpPr/>
          <p:nvPr/>
        </p:nvSpPr>
        <p:spPr>
          <a:xfrm>
            <a:off x="345582" y="1114122"/>
            <a:ext cx="9022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공동구매 진행 예정 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필수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X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>
                <a:solidFill>
                  <a:srgbClr val="0070C0"/>
                </a:solidFill>
              </a:rPr>
              <a:t>희망</a:t>
            </a:r>
            <a:r>
              <a:rPr lang="ko-KR" altLang="en-US" sz="2000" b="1" dirty="0" smtClean="0"/>
              <a:t>에 따라 신청 가능</a:t>
            </a:r>
            <a:r>
              <a:rPr lang="en-US" altLang="ko-KR" sz="2000" b="1" dirty="0" smtClean="0"/>
              <a:t>)</a:t>
            </a:r>
            <a:br>
              <a:rPr lang="en-US" altLang="ko-KR" sz="2000" b="1" dirty="0" smtClean="0"/>
            </a:b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개인 구매 희망 시에는 물품 구매 후 수업 참여하시면 됩니다</a:t>
            </a:r>
            <a:r>
              <a:rPr lang="en-US" altLang="ko-KR" sz="2000" b="1" dirty="0" smtClean="0"/>
              <a:t>.</a:t>
            </a:r>
            <a:endParaRPr lang="ko-KR" altLang="en-US" sz="2000" b="1" u="sng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rcRect t="1" r="44249" b="34927"/>
          <a:stretch/>
        </p:blipFill>
        <p:spPr>
          <a:xfrm>
            <a:off x="619904" y="2219497"/>
            <a:ext cx="6396039" cy="429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5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141315" y="445592"/>
            <a:ext cx="10515600" cy="748780"/>
          </a:xfrm>
        </p:spPr>
        <p:txBody>
          <a:bodyPr>
            <a:normAutofit/>
          </a:bodyPr>
          <a:lstStyle/>
          <a:p>
            <a:r>
              <a:rPr lang="en-US" altLang="ko-KR" sz="3500" b="1" dirty="0" smtClean="0"/>
              <a:t>* </a:t>
            </a:r>
            <a:r>
              <a:rPr lang="ko-KR" altLang="en-US" sz="3500" b="1" dirty="0" err="1" smtClean="0"/>
              <a:t>광고사항</a:t>
            </a:r>
            <a:r>
              <a:rPr lang="ko-KR" altLang="en-US" sz="3500" b="1" dirty="0" smtClean="0"/>
              <a:t> </a:t>
            </a:r>
            <a:r>
              <a:rPr lang="en-US" altLang="ko-KR" sz="3500" b="1" dirty="0" smtClean="0"/>
              <a:t>[</a:t>
            </a:r>
            <a:r>
              <a:rPr lang="ko-KR" altLang="en-US" sz="3500" b="1" dirty="0" smtClean="0"/>
              <a:t>주요 학사 일정</a:t>
            </a:r>
            <a:r>
              <a:rPr lang="en-US" altLang="ko-KR" sz="3500" b="1" dirty="0" smtClean="0"/>
              <a:t>]</a:t>
            </a:r>
            <a:endParaRPr lang="ko-KR" altLang="en-US" sz="3500" b="1" dirty="0"/>
          </a:p>
        </p:txBody>
      </p:sp>
      <p:sp>
        <p:nvSpPr>
          <p:cNvPr id="13" name="직사각형 12"/>
          <p:cNvSpPr/>
          <p:nvPr/>
        </p:nvSpPr>
        <p:spPr>
          <a:xfrm>
            <a:off x="345582" y="1114122"/>
            <a:ext cx="10037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/>
              <a:t>공휴일에는 수업을 진행하지 않습니다</a:t>
            </a:r>
            <a:r>
              <a:rPr lang="en-US" altLang="ko-KR" sz="20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보강 주간에 해당 수업의 보강을 진행합니다</a:t>
            </a:r>
            <a:r>
              <a:rPr lang="en-US" altLang="ko-KR" sz="2000" b="1" dirty="0" smtClean="0"/>
              <a:t>. (</a:t>
            </a:r>
            <a:r>
              <a:rPr lang="ko-KR" altLang="en-US" sz="2000" b="1" dirty="0" smtClean="0"/>
              <a:t>보강 기간 </a:t>
            </a:r>
            <a:r>
              <a:rPr lang="en-US" altLang="ko-KR" sz="2000" b="1" dirty="0" smtClean="0"/>
              <a:t>: 6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8</a:t>
            </a:r>
            <a:r>
              <a:rPr lang="ko-KR" altLang="en-US" sz="2000" b="1" dirty="0" smtClean="0"/>
              <a:t>일 </a:t>
            </a:r>
            <a:r>
              <a:rPr lang="en-US" altLang="ko-KR" sz="2000" b="1" dirty="0" smtClean="0"/>
              <a:t>~ 6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12</a:t>
            </a:r>
            <a:r>
              <a:rPr lang="ko-KR" altLang="en-US" sz="2000" b="1" dirty="0" smtClean="0"/>
              <a:t>일</a:t>
            </a:r>
            <a:r>
              <a:rPr lang="en-US" altLang="ko-KR" sz="2000" b="1" dirty="0" smtClean="0"/>
              <a:t>)</a:t>
            </a:r>
            <a:endParaRPr lang="ko-KR" altLang="en-US" sz="20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7" y="2298717"/>
            <a:ext cx="7048500" cy="101917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60317" y="3552520"/>
            <a:ext cx="8405252" cy="956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/>
              <a:t>중간고사 기간 </a:t>
            </a:r>
            <a:r>
              <a:rPr lang="en-US" altLang="ko-KR" sz="2000" b="1" dirty="0" smtClean="0"/>
              <a:t>: 4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20</a:t>
            </a:r>
            <a:r>
              <a:rPr lang="ko-KR" altLang="en-US" sz="2000" b="1" dirty="0" smtClean="0"/>
              <a:t>일 </a:t>
            </a:r>
            <a:r>
              <a:rPr lang="en-US" altLang="ko-KR" sz="2000" b="1" dirty="0" smtClean="0"/>
              <a:t>~ 4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26</a:t>
            </a:r>
            <a:r>
              <a:rPr lang="ko-KR" altLang="en-US" sz="2000" b="1" dirty="0" smtClean="0"/>
              <a:t>일</a:t>
            </a:r>
            <a:endParaRPr lang="en-US" altLang="ko-KR" sz="2000" b="1" dirty="0" smtClean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/>
              <a:t>기말고사 기간 </a:t>
            </a:r>
            <a:r>
              <a:rPr lang="en-US" altLang="ko-KR" sz="2000" b="1" dirty="0" smtClean="0"/>
              <a:t>: 6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13</a:t>
            </a:r>
            <a:r>
              <a:rPr lang="ko-KR" altLang="en-US" sz="2000" b="1" dirty="0" smtClean="0"/>
              <a:t>일 </a:t>
            </a:r>
            <a:r>
              <a:rPr lang="en-US" altLang="ko-KR" sz="2000" b="1" dirty="0" smtClean="0"/>
              <a:t>~ 6</a:t>
            </a:r>
            <a:r>
              <a:rPr lang="ko-KR" altLang="en-US" sz="2000" b="1" dirty="0" smtClean="0"/>
              <a:t>월 </a:t>
            </a:r>
            <a:r>
              <a:rPr lang="en-US" altLang="ko-KR" sz="2000" b="1" dirty="0" smtClean="0"/>
              <a:t>19</a:t>
            </a:r>
            <a:r>
              <a:rPr lang="ko-KR" altLang="en-US" sz="2000" b="1" dirty="0" smtClean="0"/>
              <a:t>일</a:t>
            </a:r>
            <a:r>
              <a:rPr lang="en-US" altLang="ko-KR" sz="2000" b="1" dirty="0" smtClean="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60317" y="4863764"/>
            <a:ext cx="99222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ko-KR" altLang="en-US" sz="2000" b="1" dirty="0" smtClean="0"/>
              <a:t>학기 중 수업시간</a:t>
            </a:r>
            <a:r>
              <a:rPr lang="en-US" altLang="ko-KR" sz="2000" b="1" dirty="0" smtClean="0"/>
              <a:t>(18</a:t>
            </a:r>
            <a:r>
              <a:rPr lang="ko-KR" altLang="en-US" sz="2000" b="1" dirty="0" smtClean="0"/>
              <a:t>시 이후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외 </a:t>
            </a:r>
            <a:r>
              <a:rPr lang="ko-KR" altLang="en-US" sz="2000" b="1" dirty="0" err="1" smtClean="0"/>
              <a:t>설계실</a:t>
            </a:r>
            <a:r>
              <a:rPr lang="ko-KR" altLang="en-US" sz="2000" b="1" dirty="0" smtClean="0"/>
              <a:t> 및 </a:t>
            </a:r>
            <a:r>
              <a:rPr lang="ko-KR" altLang="en-US" sz="2000" b="1" dirty="0" err="1" smtClean="0"/>
              <a:t>캐드실</a:t>
            </a:r>
            <a:r>
              <a:rPr lang="ko-KR" altLang="en-US" sz="2000" b="1" dirty="0" smtClean="0"/>
              <a:t> 등 강의실 사용이 필요한 경우</a:t>
            </a:r>
            <a:endParaRPr lang="en-US" altLang="ko-KR" sz="2000" b="1" dirty="0" smtClean="0"/>
          </a:p>
          <a:p>
            <a:pPr>
              <a:lnSpc>
                <a:spcPct val="150000"/>
              </a:lnSpc>
            </a:pPr>
            <a:r>
              <a:rPr lang="en-US" altLang="ko-KR" sz="2000" b="1" dirty="0" smtClean="0"/>
              <a:t>: </a:t>
            </a:r>
            <a:r>
              <a:rPr lang="ko-KR" altLang="en-US" sz="2000" b="1" dirty="0" smtClean="0"/>
              <a:t>학과 사무실로 미리 연락 후 사용 바랍니다</a:t>
            </a:r>
            <a:r>
              <a:rPr lang="en-US" altLang="ko-KR" sz="2000" b="1" dirty="0" smtClean="0"/>
              <a:t>. </a:t>
            </a:r>
            <a:r>
              <a:rPr lang="en-US" altLang="ko-KR" sz="2000" b="1" smtClean="0"/>
              <a:t>(042-829-7605)</a:t>
            </a:r>
            <a:endParaRPr lang="en-US" altLang="ko-K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7638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1633519"/>
            <a:ext cx="12192000" cy="3478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5400"/>
          </a:p>
        </p:txBody>
      </p:sp>
      <p:sp>
        <p:nvSpPr>
          <p:cNvPr id="4" name="TextBox 3"/>
          <p:cNvSpPr txBox="1"/>
          <p:nvPr/>
        </p:nvSpPr>
        <p:spPr>
          <a:xfrm>
            <a:off x="1604619" y="1633519"/>
            <a:ext cx="83886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latin typeface="+mj-lt"/>
              </a:rPr>
              <a:t>기타 문의 사항</a:t>
            </a:r>
            <a:endParaRPr lang="en-US" altLang="ko-KR" sz="48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b="1" dirty="0" smtClean="0">
                <a:latin typeface="+mj-lt"/>
              </a:rPr>
              <a:t>학과 사무실로 문의 바랍니다</a:t>
            </a:r>
            <a:r>
              <a:rPr lang="en-US" altLang="ko-KR" sz="4800" b="1" dirty="0" smtClean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4800" b="1" dirty="0" smtClean="0">
                <a:latin typeface="+mj-lt"/>
              </a:rPr>
              <a:t>042) 829 – 7605 (7610)</a:t>
            </a:r>
            <a:endParaRPr lang="ko-KR" altLang="en-US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91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3182" y="166946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3500" b="1" dirty="0" smtClean="0"/>
              <a:t>신입생 수강신청 안내</a:t>
            </a:r>
            <a:endParaRPr lang="ko-KR" altLang="en-US" sz="35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전공 및 </a:t>
            </a:r>
            <a:r>
              <a:rPr lang="ko-KR" altLang="en-US" sz="2000" dirty="0" err="1"/>
              <a:t>교양핵심</a:t>
            </a:r>
            <a:r>
              <a:rPr lang="en-US" altLang="ko-KR" sz="2000" dirty="0"/>
              <a:t>(</a:t>
            </a:r>
            <a:r>
              <a:rPr lang="ko-KR" altLang="en-US" sz="2000" dirty="0"/>
              <a:t>선택</a:t>
            </a:r>
            <a:r>
              <a:rPr lang="en-US" altLang="ko-KR" sz="2000" dirty="0"/>
              <a:t>) : 2022. 3. 2(</a:t>
            </a:r>
            <a:r>
              <a:rPr lang="ko-KR" altLang="en-US" sz="2000" dirty="0"/>
              <a:t>수</a:t>
            </a:r>
            <a:r>
              <a:rPr lang="en-US" altLang="ko-KR" sz="2000" dirty="0" smtClean="0"/>
              <a:t>) 9:00 </a:t>
            </a:r>
            <a:r>
              <a:rPr lang="en-US" altLang="ko-KR" sz="2000" dirty="0"/>
              <a:t>~ 3. 8(</a:t>
            </a:r>
            <a:r>
              <a:rPr lang="ko-KR" altLang="en-US" sz="2000" dirty="0"/>
              <a:t>화</a:t>
            </a:r>
            <a:r>
              <a:rPr lang="en-US" altLang="ko-KR" sz="2000" dirty="0"/>
              <a:t>)</a:t>
            </a:r>
            <a:endParaRPr lang="ko-KR" altLang="en-US" sz="2000" dirty="0"/>
          </a:p>
          <a:p>
            <a:r>
              <a:rPr lang="ko-KR" altLang="en-US" sz="2000" dirty="0"/>
              <a:t>교양필수 및 채플 </a:t>
            </a:r>
            <a:r>
              <a:rPr lang="en-US" altLang="ko-KR" sz="2000" dirty="0"/>
              <a:t>: 2022. 3. 2(</a:t>
            </a:r>
            <a:r>
              <a:rPr lang="ko-KR" altLang="en-US" sz="2000" dirty="0"/>
              <a:t>수</a:t>
            </a:r>
            <a:r>
              <a:rPr lang="en-US" altLang="ko-KR" sz="2000" dirty="0"/>
              <a:t>) 13:00</a:t>
            </a:r>
            <a:r>
              <a:rPr lang="ko-KR" altLang="en-US" sz="2000" dirty="0"/>
              <a:t>부터</a:t>
            </a:r>
          </a:p>
          <a:p>
            <a:r>
              <a:rPr lang="ko-KR" altLang="en-US" sz="2000" dirty="0"/>
              <a:t>수강신청 학점 </a:t>
            </a:r>
            <a:r>
              <a:rPr lang="en-US" altLang="ko-KR" sz="2000" dirty="0"/>
              <a:t>: </a:t>
            </a:r>
            <a:r>
              <a:rPr lang="ko-KR" altLang="en-US" sz="2000" dirty="0"/>
              <a:t>최소 </a:t>
            </a:r>
            <a:r>
              <a:rPr lang="en-US" altLang="ko-KR" sz="2000" dirty="0"/>
              <a:t>9</a:t>
            </a:r>
            <a:r>
              <a:rPr lang="ko-KR" altLang="en-US" sz="2000" dirty="0"/>
              <a:t>학점 </a:t>
            </a:r>
            <a:r>
              <a:rPr lang="en-US" altLang="ko-KR" sz="2000" dirty="0"/>
              <a:t>~ </a:t>
            </a:r>
            <a:r>
              <a:rPr lang="ko-KR" altLang="en-US" sz="2000" dirty="0"/>
              <a:t>최대 </a:t>
            </a:r>
            <a:r>
              <a:rPr lang="en-US" altLang="ko-KR" sz="2000" dirty="0"/>
              <a:t>18</a:t>
            </a:r>
            <a:r>
              <a:rPr lang="ko-KR" altLang="en-US" sz="2000" dirty="0" smtClean="0"/>
              <a:t>학점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endParaRPr lang="ko-KR" altLang="en-US" sz="2000" dirty="0"/>
          </a:p>
          <a:p>
            <a:pPr fontAlgn="base"/>
            <a:r>
              <a:rPr lang="ko-KR" altLang="en-US" sz="2000" b="1" dirty="0"/>
              <a:t>종합정보시스템 신규등록</a:t>
            </a:r>
            <a:endParaRPr lang="ko-KR" altLang="en-US" sz="2000" dirty="0"/>
          </a:p>
          <a:p>
            <a:pPr marL="0" indent="0" fontAlgn="base">
              <a:buNone/>
            </a:pPr>
            <a:r>
              <a:rPr lang="ko-KR" altLang="en-US" sz="2000" b="1" dirty="0"/>
              <a:t>☞ 대학홈페이지 수강신청 접속 또는 수강신청시스템</a:t>
            </a:r>
            <a:r>
              <a:rPr lang="en-US" altLang="ko-KR" sz="2000" b="1" dirty="0"/>
              <a:t>(</a:t>
            </a:r>
            <a:r>
              <a:rPr lang="en-US" altLang="ko-KR" sz="2000" b="1" u="sng" dirty="0">
                <a:hlinkClick r:id="rId2"/>
              </a:rPr>
              <a:t>http://s.mokwon.ac.kr)</a:t>
            </a:r>
            <a:r>
              <a:rPr lang="ko-KR" altLang="en-US" sz="2000" b="1" dirty="0"/>
              <a:t> 접속</a:t>
            </a:r>
            <a:endParaRPr lang="ko-KR" altLang="en-US" sz="2000" dirty="0"/>
          </a:p>
          <a:p>
            <a:pPr marL="0" indent="0" fontAlgn="base">
              <a:buNone/>
            </a:pPr>
            <a:r>
              <a:rPr lang="en-US" altLang="ko-KR" sz="2000" b="1" dirty="0" smtClean="0"/>
              <a:t/>
            </a:r>
            <a:br>
              <a:rPr lang="en-US" altLang="ko-KR" sz="2000" b="1" dirty="0" smtClean="0"/>
            </a:br>
            <a:r>
              <a:rPr lang="en-US" altLang="ko-KR" sz="2000" b="1" dirty="0" smtClean="0"/>
              <a:t>※ </a:t>
            </a:r>
            <a:r>
              <a:rPr lang="ko-KR" altLang="en-US" sz="2000" b="1" dirty="0"/>
              <a:t>종합정보시스템 신규등록 방법</a:t>
            </a:r>
            <a:r>
              <a:rPr lang="ko-KR" altLang="en-US" sz="2000" dirty="0"/>
              <a:t> </a:t>
            </a:r>
          </a:p>
          <a:p>
            <a:pPr marL="0" indent="0" fontAlgn="base">
              <a:buNone/>
            </a:pPr>
            <a:r>
              <a:rPr lang="ko-KR" altLang="en-US" sz="2000" dirty="0"/>
              <a:t>홈페이지 우측 상단 </a:t>
            </a:r>
            <a:r>
              <a:rPr lang="en-US" altLang="ko-KR" sz="2000" dirty="0"/>
              <a:t>"login” </a:t>
            </a:r>
            <a:r>
              <a:rPr lang="ko-KR" altLang="en-US" sz="2000" dirty="0"/>
              <a:t>클릭 </a:t>
            </a:r>
            <a:r>
              <a:rPr lang="ko-KR" altLang="en-US" sz="2000" b="1" dirty="0"/>
              <a:t>☞</a:t>
            </a:r>
            <a:r>
              <a:rPr lang="ko-KR" altLang="en-US" sz="2000" dirty="0"/>
              <a:t> 로그인 창에서 하단 </a:t>
            </a:r>
            <a:r>
              <a:rPr lang="en-US" altLang="ko-KR" sz="2000" dirty="0"/>
              <a:t>"</a:t>
            </a:r>
            <a:r>
              <a:rPr lang="ko-KR" altLang="en-US" sz="2000" b="1" dirty="0"/>
              <a:t>학번</a:t>
            </a:r>
            <a:r>
              <a:rPr lang="en-US" altLang="ko-KR" sz="2000" b="1" dirty="0"/>
              <a:t>/</a:t>
            </a:r>
            <a:r>
              <a:rPr lang="ko-KR" altLang="en-US" sz="2000" b="1" dirty="0" err="1"/>
              <a:t>사번</a:t>
            </a:r>
            <a:r>
              <a:rPr lang="ko-KR" altLang="en-US" sz="2000" b="1" dirty="0"/>
              <a:t> 찾기</a:t>
            </a:r>
            <a:r>
              <a:rPr lang="en-US" altLang="ko-KR" sz="2000" dirty="0"/>
              <a:t>" </a:t>
            </a:r>
            <a:r>
              <a:rPr lang="ko-KR" altLang="en-US" sz="2000" dirty="0" smtClean="0"/>
              <a:t>클릭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b="1" dirty="0" smtClean="0"/>
              <a:t>☞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아이디찾기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창에서 </a:t>
            </a:r>
            <a:r>
              <a:rPr lang="ko-KR" altLang="en-US" sz="2000" dirty="0" err="1"/>
              <a:t>구분란</a:t>
            </a:r>
            <a:r>
              <a:rPr lang="ko-KR" altLang="en-US" sz="2000" dirty="0"/>
              <a:t> </a:t>
            </a:r>
            <a:r>
              <a:rPr lang="ko-KR" altLang="en-US" sz="2000" b="1" dirty="0" err="1" smtClean="0"/>
              <a:t>학부생</a:t>
            </a:r>
            <a:r>
              <a:rPr lang="ko-KR" altLang="en-US" sz="2000" b="1" dirty="0" smtClean="0"/>
              <a:t> 선택 및 주민번호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이름</a:t>
            </a:r>
            <a:r>
              <a:rPr lang="ko-KR" altLang="en-US" sz="2000" dirty="0" smtClean="0"/>
              <a:t> 입력 후 확인 버튼 클릭</a:t>
            </a:r>
            <a:r>
              <a:rPr lang="en-US" altLang="ko-KR" sz="2000" dirty="0" smtClean="0"/>
              <a:t/>
            </a:r>
            <a:br>
              <a:rPr lang="en-US" altLang="ko-KR" sz="2000" dirty="0" smtClean="0"/>
            </a:br>
            <a:r>
              <a:rPr lang="ko-KR" altLang="en-US" sz="2000" b="1" dirty="0" smtClean="0"/>
              <a:t>☞ </a:t>
            </a:r>
            <a:r>
              <a:rPr lang="ko-KR" altLang="en-US" sz="2000" dirty="0" smtClean="0"/>
              <a:t>학번 확인 </a:t>
            </a:r>
            <a:r>
              <a:rPr lang="ko-KR" altLang="en-US" sz="2000" b="1" dirty="0"/>
              <a:t>☞</a:t>
            </a:r>
            <a:r>
              <a:rPr lang="ko-KR" altLang="en-US" sz="2000" dirty="0"/>
              <a:t> 종합정보시스템 접속 신규등록</a:t>
            </a:r>
          </a:p>
          <a:p>
            <a:endParaRPr lang="ko-KR" altLang="en-US" sz="2000" dirty="0"/>
          </a:p>
        </p:txBody>
      </p:sp>
      <p:sp>
        <p:nvSpPr>
          <p:cNvPr id="4" name="직사각형 3"/>
          <p:cNvSpPr/>
          <p:nvPr/>
        </p:nvSpPr>
        <p:spPr>
          <a:xfrm>
            <a:off x="299260" y="3175463"/>
            <a:ext cx="11513127" cy="2668384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19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3182" y="185927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3500" b="1" dirty="0" smtClean="0"/>
              <a:t>신입생 </a:t>
            </a:r>
            <a:r>
              <a:rPr lang="ko-KR" altLang="en-US" sz="3500" b="1" dirty="0" smtClean="0"/>
              <a:t>수강신청 교과목</a:t>
            </a:r>
            <a:endParaRPr lang="ko-KR" altLang="en-US" sz="35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657855"/>
              </p:ext>
            </p:extLst>
          </p:nvPr>
        </p:nvGraphicFramePr>
        <p:xfrm>
          <a:off x="340821" y="1262109"/>
          <a:ext cx="11521439" cy="5360124"/>
        </p:xfrm>
        <a:graphic>
          <a:graphicData uri="http://schemas.openxmlformats.org/drawingml/2006/table">
            <a:tbl>
              <a:tblPr/>
              <a:tblGrid>
                <a:gridCol w="1130038">
                  <a:extLst>
                    <a:ext uri="{9D8B030D-6E8A-4147-A177-3AD203B41FA5}">
                      <a16:colId xmlns:a16="http://schemas.microsoft.com/office/drawing/2014/main" val="3823175035"/>
                    </a:ext>
                  </a:extLst>
                </a:gridCol>
                <a:gridCol w="8287831">
                  <a:extLst>
                    <a:ext uri="{9D8B030D-6E8A-4147-A177-3AD203B41FA5}">
                      <a16:colId xmlns:a16="http://schemas.microsoft.com/office/drawing/2014/main" val="356525470"/>
                    </a:ext>
                  </a:extLst>
                </a:gridCol>
                <a:gridCol w="1229954">
                  <a:extLst>
                    <a:ext uri="{9D8B030D-6E8A-4147-A177-3AD203B41FA5}">
                      <a16:colId xmlns:a16="http://schemas.microsoft.com/office/drawing/2014/main" val="3918366911"/>
                    </a:ext>
                  </a:extLst>
                </a:gridCol>
                <a:gridCol w="873616">
                  <a:extLst>
                    <a:ext uri="{9D8B030D-6E8A-4147-A177-3AD203B41FA5}">
                      <a16:colId xmlns:a16="http://schemas.microsoft.com/office/drawing/2014/main" val="834184234"/>
                    </a:ext>
                  </a:extLst>
                </a:gridCol>
              </a:tblGrid>
              <a:tr h="5696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과목구분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과 목 명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이수학기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학점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/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시수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69656"/>
                  </a:ext>
                </a:extLst>
              </a:tr>
              <a:tr h="38455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전공 및 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MSC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건축설계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B1,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건축의 이해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기초수학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학기</a:t>
                      </a:r>
                      <a:endParaRPr lang="ko-KR" altLang="en-US" sz="1400" b="1" kern="0" spc="0" dirty="0" smtClean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-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616877"/>
                  </a:ext>
                </a:extLst>
              </a:tr>
              <a:tr h="38455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기독교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기독교의 이해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세계종교 이야기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현대사회와 종교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지구환경변화와 종교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진리・사랑・</a:t>
                      </a: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봉사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・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학기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3/3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917860"/>
                  </a:ext>
                </a:extLst>
              </a:tr>
              <a:tr h="44857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외국어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Global English 1,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기초독일어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기초프랑스어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기초중국어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1, </a:t>
                      </a: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기초일본어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학기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1/2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489033"/>
                  </a:ext>
                </a:extLst>
              </a:tr>
              <a:tr h="448573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외국어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Global English 2,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기초독일어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기초프랑스어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기초중국어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2, </a:t>
                      </a:r>
                      <a:r>
                        <a:rPr lang="ko-KR" altLang="en-US" sz="1400" b="1" kern="0" spc="0" dirty="0" err="1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기초일본어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학기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2/3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347101"/>
                  </a:ext>
                </a:extLst>
              </a:tr>
              <a:tr h="33866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국어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표현과 말하기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생각과 글쓰기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대학국어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・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학기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3/3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320551"/>
                  </a:ext>
                </a:extLst>
              </a:tr>
              <a:tr h="241653">
                <a:tc rowSpan="5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코딩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소프트웨어의 이해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전 학과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부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 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수강 가능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400" b="1" u="sng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・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학기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3/3</a:t>
                      </a:r>
                      <a:endParaRPr 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774365"/>
                  </a:ext>
                </a:extLst>
              </a:tr>
              <a:tr h="2416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창의적 사고와 코딩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테크노과학대학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공과대학 권장</a:t>
                      </a:r>
                      <a:r>
                        <a:rPr lang="en-US" altLang="ko-KR" sz="1400" b="1" u="sng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400" b="1" u="sng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36060"/>
                  </a:ext>
                </a:extLst>
              </a:tr>
              <a:tr h="534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문제해결을 위한 창의 코딩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신학대학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문화콘텐츠대학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음악대학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스포츠건강관리학과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국교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영교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수교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유교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국제예술산업학부 한국어교육전공 권장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052333"/>
                  </a:ext>
                </a:extLst>
              </a:tr>
              <a:tr h="53460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오디오・비쥬얼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감성 코딩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미술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·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디자인대학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웹툰애니메이션게임대학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연극영화영상학부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음교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미교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국제예술산업학부 디지털만화애니메이션전공 권장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927429"/>
                  </a:ext>
                </a:extLst>
              </a:tr>
              <a:tr h="28119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데이터분석을 위한 창의 코딩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사회과학대학 권장</a:t>
                      </a:r>
                      <a:r>
                        <a:rPr lang="en-US" altLang="ko-KR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726973"/>
                  </a:ext>
                </a:extLst>
              </a:tr>
              <a:tr h="338665">
                <a:tc grid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채플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・</a:t>
                      </a:r>
                      <a:r>
                        <a:rPr lang="en-US" altLang="ko-KR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r>
                        <a:rPr lang="ko-KR" altLang="en-US" sz="14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학기</a:t>
                      </a:r>
                      <a:endParaRPr lang="ko-KR" altLang="en-US" sz="14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P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436108"/>
                  </a:ext>
                </a:extLst>
              </a:tr>
              <a:tr h="33866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합 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12/14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7382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984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8244" y="13236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ko-KR" sz="3500" b="1" dirty="0" smtClean="0"/>
              <a:t>2023</a:t>
            </a:r>
            <a:r>
              <a:rPr lang="ko-KR" altLang="en-US" sz="3500" b="1" dirty="0" smtClean="0"/>
              <a:t>학년도 졸업</a:t>
            </a:r>
            <a:r>
              <a:rPr lang="en-US" altLang="ko-KR" sz="3500" b="1" dirty="0" smtClean="0"/>
              <a:t> </a:t>
            </a:r>
            <a:r>
              <a:rPr lang="ko-KR" altLang="en-US" sz="3500" b="1" dirty="0" smtClean="0"/>
              <a:t>이수학점 기준</a:t>
            </a:r>
            <a:endParaRPr lang="ko-KR" altLang="en-US" sz="3500" b="1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686810"/>
              </p:ext>
            </p:extLst>
          </p:nvPr>
        </p:nvGraphicFramePr>
        <p:xfrm>
          <a:off x="310341" y="1544739"/>
          <a:ext cx="11521440" cy="1487680"/>
        </p:xfrm>
        <a:graphic>
          <a:graphicData uri="http://schemas.openxmlformats.org/drawingml/2006/table">
            <a:tbl>
              <a:tblPr/>
              <a:tblGrid>
                <a:gridCol w="1014153">
                  <a:extLst>
                    <a:ext uri="{9D8B030D-6E8A-4147-A177-3AD203B41FA5}">
                      <a16:colId xmlns:a16="http://schemas.microsoft.com/office/drawing/2014/main" val="3823175035"/>
                    </a:ext>
                  </a:extLst>
                </a:gridCol>
                <a:gridCol w="1047403">
                  <a:extLst>
                    <a:ext uri="{9D8B030D-6E8A-4147-A177-3AD203B41FA5}">
                      <a16:colId xmlns:a16="http://schemas.microsoft.com/office/drawing/2014/main" val="2988612565"/>
                    </a:ext>
                  </a:extLst>
                </a:gridCol>
                <a:gridCol w="2449484">
                  <a:extLst>
                    <a:ext uri="{9D8B030D-6E8A-4147-A177-3AD203B41FA5}">
                      <a16:colId xmlns:a16="http://schemas.microsoft.com/office/drawing/2014/main" val="4158387306"/>
                    </a:ext>
                  </a:extLst>
                </a:gridCol>
                <a:gridCol w="1183178">
                  <a:extLst>
                    <a:ext uri="{9D8B030D-6E8A-4147-A177-3AD203B41FA5}">
                      <a16:colId xmlns:a16="http://schemas.microsoft.com/office/drawing/2014/main" val="2056992628"/>
                    </a:ext>
                  </a:extLst>
                </a:gridCol>
                <a:gridCol w="1263535">
                  <a:extLst>
                    <a:ext uri="{9D8B030D-6E8A-4147-A177-3AD203B41FA5}">
                      <a16:colId xmlns:a16="http://schemas.microsoft.com/office/drawing/2014/main" val="356525470"/>
                    </a:ext>
                  </a:extLst>
                </a:gridCol>
                <a:gridCol w="1180407">
                  <a:extLst>
                    <a:ext uri="{9D8B030D-6E8A-4147-A177-3AD203B41FA5}">
                      <a16:colId xmlns:a16="http://schemas.microsoft.com/office/drawing/2014/main" val="3918366911"/>
                    </a:ext>
                  </a:extLst>
                </a:gridCol>
                <a:gridCol w="1313411">
                  <a:extLst>
                    <a:ext uri="{9D8B030D-6E8A-4147-A177-3AD203B41FA5}">
                      <a16:colId xmlns:a16="http://schemas.microsoft.com/office/drawing/2014/main" val="834184234"/>
                    </a:ext>
                  </a:extLst>
                </a:gridCol>
                <a:gridCol w="1246909">
                  <a:extLst>
                    <a:ext uri="{9D8B030D-6E8A-4147-A177-3AD203B41FA5}">
                      <a16:colId xmlns:a16="http://schemas.microsoft.com/office/drawing/2014/main" val="331822689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4141834890"/>
                    </a:ext>
                  </a:extLst>
                </a:gridCol>
              </a:tblGrid>
              <a:tr h="5696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전공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교양필수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교양</a:t>
                      </a:r>
                      <a:r>
                        <a:rPr lang="ko-KR" altLang="en-US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핵심</a:t>
                      </a:r>
                      <a:endParaRPr lang="ko-KR" altLang="en-US" sz="1400" b="1" kern="0" spc="0" dirty="0" smtClean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교양 선택</a:t>
                      </a:r>
                      <a:endParaRPr lang="ko-KR" altLang="en-US" sz="1400" b="1" kern="0" spc="0" dirty="0" smtClean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전공과목 </a:t>
                      </a:r>
                      <a:endParaRPr lang="en-US" altLang="ko-KR" sz="1400" b="1" kern="0" spc="0" dirty="0" smtClean="0">
                        <a:solidFill>
                          <a:srgbClr val="000000"/>
                        </a:solidFill>
                        <a:effectLst/>
                        <a:latin typeface="한컴바탕"/>
                        <a:ea typeface="한컴바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전공필수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MSC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그 외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/>
                      </a:r>
                      <a:b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</a:b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전공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,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교양 등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합계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869656"/>
                  </a:ext>
                </a:extLst>
              </a:tr>
              <a:tr h="38455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건축학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(5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년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kern="0" spc="0" dirty="0" smtClean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12</a:t>
                      </a:r>
                      <a:endParaRPr lang="ko-KR" altLang="en-US" sz="1400" b="1" kern="0" spc="0" dirty="0" smtClean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6</a:t>
                      </a: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 </a:t>
                      </a:r>
                      <a:endParaRPr lang="en-US" altLang="ko-KR" sz="1400" b="1" kern="0" spc="0" baseline="0" dirty="0" smtClean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baseline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(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8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개 영역 중 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개 </a:t>
                      </a: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영역 이상 이수</a:t>
                      </a: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</a:t>
                      </a:r>
                      <a:endParaRPr lang="ko-KR" altLang="en-US" sz="1400" b="1" kern="0" spc="0" dirty="0" smtClean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20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121 (102)</a:t>
                      </a:r>
                      <a:endParaRPr lang="ko-KR" altLang="en-US" sz="1400" b="1" kern="0" spc="0" dirty="0" smtClean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12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0-7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160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616877"/>
                  </a:ext>
                </a:extLst>
              </a:tr>
              <a:tr h="384557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건축공학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72 (36)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0-22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 smtClean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126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917860"/>
                  </a:ext>
                </a:extLst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299260" y="4363926"/>
            <a:ext cx="11513127" cy="2011935"/>
            <a:chOff x="299260" y="3707221"/>
            <a:chExt cx="11513127" cy="2011935"/>
          </a:xfrm>
        </p:grpSpPr>
        <p:sp>
          <p:nvSpPr>
            <p:cNvPr id="3" name="직사각형 2"/>
            <p:cNvSpPr/>
            <p:nvPr/>
          </p:nvSpPr>
          <p:spPr>
            <a:xfrm>
              <a:off x="335280" y="3707221"/>
              <a:ext cx="1141891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90500" indent="-190500" algn="just" fontAlgn="base">
                <a:lnSpc>
                  <a:spcPct val="150000"/>
                </a:lnSpc>
              </a:pP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◎ </a:t>
              </a:r>
              <a:r>
                <a:rPr lang="ko-KR" altLang="en-US" b="1" kern="0" dirty="0" err="1">
                  <a:solidFill>
                    <a:srgbClr val="000000"/>
                  </a:solidFill>
                  <a:latin typeface="한컴바탕"/>
                  <a:ea typeface="한컴바탕"/>
                </a:rPr>
                <a:t>체험교과목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 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: </a:t>
              </a:r>
              <a:r>
                <a:rPr lang="ko-KR" altLang="en-US" b="1" kern="0" dirty="0" err="1">
                  <a:solidFill>
                    <a:srgbClr val="000000"/>
                  </a:solidFill>
                  <a:latin typeface="한컴바탕"/>
                  <a:ea typeface="한컴바탕"/>
                </a:rPr>
                <a:t>체험기반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 교과목으로 지정된 교양 또는 전공 교과목을 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8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학점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(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사범대학 및 교직이수자는 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3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학점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) 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이상 이수해야 한다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. </a:t>
              </a:r>
              <a:endParaRPr lang="en-US" altLang="ko-KR" b="1" kern="0" dirty="0" smtClean="0">
                <a:solidFill>
                  <a:srgbClr val="000000"/>
                </a:solidFill>
                <a:latin typeface="한컴바탕"/>
                <a:ea typeface="한컴바탕"/>
              </a:endParaRPr>
            </a:p>
            <a:p>
              <a:pPr marL="285750" indent="-285750" algn="just" fontAlgn="base">
                <a:lnSpc>
                  <a:spcPct val="150000"/>
                </a:lnSpc>
                <a:buFontTx/>
                <a:buChar char="-"/>
              </a:pP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공학 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: [4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학년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] </a:t>
              </a:r>
              <a:r>
                <a:rPr lang="ko-KR" altLang="en-US" b="1" kern="0" dirty="0" err="1" smtClean="0">
                  <a:solidFill>
                    <a:srgbClr val="000000"/>
                  </a:solidFill>
                  <a:latin typeface="한컴바탕"/>
                  <a:ea typeface="한컴바탕"/>
                </a:rPr>
                <a:t>캡스톤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 디자인 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1,2 (6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학점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) </a:t>
              </a:r>
              <a:r>
                <a:rPr lang="ko-KR" altLang="en-US" b="1" kern="0" dirty="0" smtClean="0">
                  <a:solidFill>
                    <a:srgbClr val="FF0000"/>
                  </a:solidFill>
                  <a:latin typeface="한컴바탕"/>
                  <a:ea typeface="한컴바탕"/>
                </a:rPr>
                <a:t>추가 </a:t>
              </a:r>
              <a:r>
                <a:rPr lang="en-US" altLang="ko-KR" b="1" kern="0" dirty="0" smtClean="0">
                  <a:solidFill>
                    <a:srgbClr val="FF0000"/>
                  </a:solidFill>
                  <a:latin typeface="한컴바탕"/>
                  <a:ea typeface="한컴바탕"/>
                </a:rPr>
                <a:t>2</a:t>
              </a:r>
              <a:r>
                <a:rPr lang="ko-KR" altLang="en-US" b="1" kern="0" dirty="0" smtClean="0">
                  <a:solidFill>
                    <a:srgbClr val="FF0000"/>
                  </a:solidFill>
                  <a:latin typeface="한컴바탕"/>
                  <a:ea typeface="한컴바탕"/>
                </a:rPr>
                <a:t>학점 이수 필요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 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/ 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건축학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(5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년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) : [5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학년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] 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건축설계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G1,2 (12</a:t>
              </a: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학점</a:t>
              </a:r>
              <a:r>
                <a:rPr lang="en-US" altLang="ko-KR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)</a:t>
              </a:r>
            </a:p>
            <a:p>
              <a:pPr algn="just" fontAlgn="base">
                <a:lnSpc>
                  <a:spcPct val="150000"/>
                </a:lnSpc>
              </a:pPr>
              <a:endParaRPr lang="en-US" altLang="ko-KR" b="1" kern="0" dirty="0" smtClean="0">
                <a:solidFill>
                  <a:srgbClr val="000000"/>
                </a:solidFill>
                <a:latin typeface="한컴바탕"/>
                <a:ea typeface="한컴바탕"/>
              </a:endParaRPr>
            </a:p>
            <a:p>
              <a:pPr marL="190500" indent="-190500" algn="just" fontAlgn="base">
                <a:lnSpc>
                  <a:spcPct val="150000"/>
                </a:lnSpc>
              </a:pPr>
              <a:r>
                <a:rPr lang="ko-KR" altLang="en-US" b="1" kern="0" dirty="0" smtClean="0">
                  <a:solidFill>
                    <a:srgbClr val="000000"/>
                  </a:solidFill>
                  <a:latin typeface="한컴바탕"/>
                  <a:ea typeface="한컴바탕"/>
                </a:rPr>
                <a:t>◎ </a:t>
              </a:r>
              <a:r>
                <a:rPr lang="ko-KR" altLang="en-US" b="1" kern="0" dirty="0" err="1">
                  <a:solidFill>
                    <a:srgbClr val="000000"/>
                  </a:solidFill>
                  <a:latin typeface="한컴바탕"/>
                  <a:ea typeface="한컴바탕"/>
                </a:rPr>
                <a:t>비교과인증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 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: 2021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학년도 입학자부터는 비교과프로그램 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20</a:t>
              </a:r>
              <a:r>
                <a:rPr lang="ko-KR" altLang="en-US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시간 이상을 이수해야 한다</a:t>
              </a:r>
              <a:r>
                <a:rPr lang="en-US" altLang="ko-KR" b="1" kern="0" dirty="0">
                  <a:solidFill>
                    <a:srgbClr val="000000"/>
                  </a:solidFill>
                  <a:latin typeface="한컴바탕"/>
                  <a:ea typeface="한컴바탕"/>
                </a:rPr>
                <a:t>. </a:t>
              </a:r>
              <a:endParaRPr lang="ko-KR" altLang="en-US" b="1" kern="0" dirty="0">
                <a:solidFill>
                  <a:srgbClr val="000000"/>
                </a:solidFill>
                <a:latin typeface="한컴바탕"/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299260" y="3707221"/>
              <a:ext cx="11513127" cy="2011935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45481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28" y="21824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3500" b="1" dirty="0" smtClean="0"/>
              <a:t>국가 장학금 신청</a:t>
            </a:r>
            <a:endParaRPr lang="ko-KR" altLang="en-US" sz="3500" b="1" dirty="0"/>
          </a:p>
        </p:txBody>
      </p:sp>
      <p:sp>
        <p:nvSpPr>
          <p:cNvPr id="3" name="직사각형 2"/>
          <p:cNvSpPr/>
          <p:nvPr/>
        </p:nvSpPr>
        <p:spPr>
          <a:xfrm>
            <a:off x="235528" y="1762043"/>
            <a:ext cx="11018520" cy="2440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 algn="just" fontAlgn="base">
              <a:lnSpc>
                <a:spcPct val="150000"/>
              </a:lnSpc>
            </a:pPr>
            <a:r>
              <a:rPr lang="ko-KR" altLang="en-US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◎ 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2023-1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학기 국가장학금 신청 마감일 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: ~ 2023. 3. 15 (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수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)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까지</a:t>
            </a:r>
            <a:endParaRPr lang="en-US" altLang="ko-KR" sz="2100" b="1" kern="0" dirty="0" smtClean="0">
              <a:solidFill>
                <a:srgbClr val="000000"/>
              </a:solidFill>
              <a:latin typeface="한컴바탕"/>
              <a:ea typeface="한컴바탕"/>
            </a:endParaRPr>
          </a:p>
          <a:p>
            <a:pPr marL="190500" indent="-190500" algn="just" fontAlgn="base">
              <a:lnSpc>
                <a:spcPct val="150000"/>
              </a:lnSpc>
            </a:pPr>
            <a:endParaRPr lang="en-US" altLang="ko-KR" sz="2100" b="1" kern="0" dirty="0">
              <a:solidFill>
                <a:srgbClr val="000000"/>
              </a:solidFill>
              <a:latin typeface="한컴바탕"/>
              <a:ea typeface="한컴바탕"/>
            </a:endParaRPr>
          </a:p>
          <a:p>
            <a:pPr marL="190500" indent="-190500" algn="just" fontAlgn="base">
              <a:lnSpc>
                <a:spcPct val="150000"/>
              </a:lnSpc>
            </a:pPr>
            <a:r>
              <a:rPr lang="ko-KR" altLang="en-US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국가 장학금 수혜 대상자가 아니더라도 국가 장학금 신청을 필수</a:t>
            </a:r>
            <a:r>
              <a:rPr lang="en-US" altLang="ko-KR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!</a:t>
            </a:r>
          </a:p>
          <a:p>
            <a:pPr marL="190500" indent="-190500" algn="just" fontAlgn="base">
              <a:lnSpc>
                <a:spcPct val="150000"/>
              </a:lnSpc>
            </a:pPr>
            <a:r>
              <a:rPr lang="en-US" altLang="ko-KR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** </a:t>
            </a:r>
            <a:r>
              <a:rPr lang="ko-KR" altLang="en-US" sz="2100" b="1" kern="0" dirty="0" smtClean="0">
                <a:solidFill>
                  <a:srgbClr val="000000"/>
                </a:solidFill>
                <a:latin typeface="한컴바탕"/>
                <a:ea typeface="한컴바탕"/>
              </a:rPr>
              <a:t>교내 장학금 선발에 있어 국가 장학금 신청 여부 내역이 필요</a:t>
            </a:r>
            <a:endParaRPr lang="en-US" altLang="ko-KR" sz="2100" b="1" kern="0" dirty="0" smtClean="0">
              <a:solidFill>
                <a:srgbClr val="000000"/>
              </a:solidFill>
              <a:latin typeface="한컴바탕"/>
              <a:ea typeface="한컴바탕"/>
            </a:endParaRPr>
          </a:p>
          <a:p>
            <a:pPr marL="190500" indent="-190500" algn="just" fontAlgn="base">
              <a:lnSpc>
                <a:spcPct val="150000"/>
              </a:lnSpc>
            </a:pPr>
            <a:r>
              <a:rPr lang="en-US" altLang="ko-KR" sz="2100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(</a:t>
            </a:r>
            <a:r>
              <a:rPr lang="ko-KR" altLang="en-US" sz="2100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신청하지 않을 시</a:t>
            </a:r>
            <a:r>
              <a:rPr lang="en-US" altLang="ko-KR" sz="2100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, </a:t>
            </a:r>
            <a:r>
              <a:rPr lang="ko-KR" altLang="en-US" sz="2100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교내 장학생 선발 제한이 있음</a:t>
            </a:r>
            <a:r>
              <a:rPr lang="en-US" altLang="ko-KR" sz="2100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03" y="0"/>
            <a:ext cx="4800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00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6432" y="365126"/>
            <a:ext cx="10515600" cy="748780"/>
          </a:xfrm>
        </p:spPr>
        <p:txBody>
          <a:bodyPr>
            <a:normAutofit/>
          </a:bodyPr>
          <a:lstStyle/>
          <a:p>
            <a:r>
              <a:rPr lang="ko-KR" altLang="en-US" sz="3500" b="1" dirty="0" smtClean="0"/>
              <a:t>출석인정신청</a:t>
            </a:r>
            <a:endParaRPr lang="ko-KR" altLang="en-US" sz="3500" b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6263298"/>
              </p:ext>
            </p:extLst>
          </p:nvPr>
        </p:nvGraphicFramePr>
        <p:xfrm>
          <a:off x="1000297" y="1288456"/>
          <a:ext cx="10041777" cy="5447623"/>
        </p:xfrm>
        <a:graphic>
          <a:graphicData uri="http://schemas.openxmlformats.org/drawingml/2006/table">
            <a:tbl>
              <a:tblPr/>
              <a:tblGrid>
                <a:gridCol w="4196577">
                  <a:extLst>
                    <a:ext uri="{9D8B030D-6E8A-4147-A177-3AD203B41FA5}">
                      <a16:colId xmlns:a16="http://schemas.microsoft.com/office/drawing/2014/main" val="1660755401"/>
                    </a:ext>
                  </a:extLst>
                </a:gridCol>
                <a:gridCol w="1687497">
                  <a:extLst>
                    <a:ext uri="{9D8B030D-6E8A-4147-A177-3AD203B41FA5}">
                      <a16:colId xmlns:a16="http://schemas.microsoft.com/office/drawing/2014/main" val="3796236512"/>
                    </a:ext>
                  </a:extLst>
                </a:gridCol>
                <a:gridCol w="4157703">
                  <a:extLst>
                    <a:ext uri="{9D8B030D-6E8A-4147-A177-3AD203B41FA5}">
                      <a16:colId xmlns:a16="http://schemas.microsoft.com/office/drawing/2014/main" val="3713129032"/>
                    </a:ext>
                  </a:extLst>
                </a:gridCol>
              </a:tblGrid>
              <a:tr h="2235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인정사유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인정기간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증빙서류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8919"/>
                  </a:ext>
                </a:extLst>
              </a:tr>
              <a:tr h="420149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가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본인 및 배우자의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직계존비속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사망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당일부터 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7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공휴일 포함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사망진단서 및 가족관계 증빙서류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697038"/>
                  </a:ext>
                </a:extLst>
              </a:tr>
              <a:tr h="420149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나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입원 또는 장기 치료 등으로 수업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참여가 불가능한 경우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-5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5</a:t>
                      </a:r>
                      <a:r>
                        <a:rPr lang="ko-KR" altLang="en-US" sz="1200" b="1" kern="0" spc="-5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주 이내 입원 또는 치료 기간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입원확인서 등 관련 증명서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998984"/>
                  </a:ext>
                </a:extLst>
              </a:tr>
              <a:tr h="223545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다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징병검사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검사일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징병검사 통지서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250573"/>
                  </a:ext>
                </a:extLst>
              </a:tr>
              <a:tr h="223545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라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예비군훈련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훈련기간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교육훈련 참석 확인서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48628"/>
                  </a:ext>
                </a:extLst>
              </a:tr>
              <a:tr h="223545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마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정부기관 요청에 의한 행사 참여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해당기간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정부기관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초청공문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044934"/>
                  </a:ext>
                </a:extLst>
              </a:tr>
              <a:tr h="366963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바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학교 교내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·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외 중요행사 또는 </a:t>
                      </a:r>
                      <a:r>
                        <a:rPr lang="ko-KR" altLang="en-US" sz="1200" b="1" kern="0" spc="-3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기타 총장의 승인을 받은 행사 참여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해당기간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총장 승인 관련 서류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6521110"/>
                  </a:ext>
                </a:extLst>
              </a:tr>
              <a:tr h="420149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사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본인 및 배우자의 출산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본인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: 20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배우자 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: 5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일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출산증명서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또는 가족관계 증명서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0633693"/>
                  </a:ext>
                </a:extLst>
              </a:tr>
              <a:tr h="420149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아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본인 결혼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당일부터 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7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일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공휴일 포함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혼인증명서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및 청첩장 등 증빙서류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855762"/>
                  </a:ext>
                </a:extLst>
              </a:tr>
              <a:tr h="813357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자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취업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졸업하고자 하는 학기에 한함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해당기간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취업자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취업연계형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교육과정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출석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인정원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건강보험자격득실확인서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직장가입자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졸업예정증명서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재직증명서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63795"/>
                  </a:ext>
                </a:extLst>
              </a:tr>
              <a:tr h="813357"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차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.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본교 인정 취업연계형 교육과정 참여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-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졸업하고자 하는 학기에 한함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-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교육시간 </a:t>
                      </a: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450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시간 이상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- </a:t>
                      </a: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계절학기는 해당 없음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해당기간</a:t>
                      </a:r>
                      <a:endParaRPr lang="ko-KR" altLang="en-US" sz="12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취업자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취업연계형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교육과정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 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출석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인정원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127000" marR="0" indent="-1270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졸업예정증명서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  <a:p>
                      <a:pPr marL="0" marR="0" indent="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취업연계형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교육과정 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이수확인서</a:t>
                      </a:r>
                      <a:r>
                        <a:rPr lang="ko-KR" altLang="en-US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 또는 이수예정증명서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(</a:t>
                      </a:r>
                      <a:r>
                        <a:rPr lang="ko-KR" altLang="en-US" sz="1200" b="1" kern="0" spc="0" dirty="0" err="1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최종제출</a:t>
                      </a:r>
                      <a:r>
                        <a:rPr lang="en-US" altLang="ko-KR" sz="1200" b="1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  <a:ea typeface="한컴바탕"/>
                        </a:rPr>
                        <a:t>)</a:t>
                      </a:r>
                      <a:endParaRPr lang="ko-KR" altLang="en-US" sz="12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58919" marR="58919" marT="16289" marB="1628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343112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4671753" y="190576"/>
            <a:ext cx="69494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0500" indent="-190500" algn="just" fontAlgn="base">
              <a:lnSpc>
                <a:spcPct val="150000"/>
              </a:lnSpc>
            </a:pPr>
            <a:r>
              <a:rPr lang="en-US" altLang="ko-KR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** </a:t>
            </a:r>
            <a:r>
              <a:rPr lang="ko-KR" altLang="en-US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코로나 </a:t>
            </a:r>
            <a:r>
              <a:rPr lang="ko-KR" altLang="en-US" b="1" i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나</a:t>
            </a:r>
            <a:r>
              <a:rPr lang="en-US" altLang="ko-KR" b="1" i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. </a:t>
            </a:r>
            <a:r>
              <a:rPr lang="ko-KR" altLang="en-US" b="1" i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사유</a:t>
            </a:r>
            <a:r>
              <a:rPr lang="ko-KR" altLang="en-US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로 신청서 제출하며</a:t>
            </a:r>
            <a:r>
              <a:rPr lang="en-US" altLang="ko-KR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, </a:t>
            </a:r>
            <a:r>
              <a:rPr lang="ko-KR" altLang="en-US" b="1" kern="0" dirty="0" err="1" smtClean="0">
                <a:solidFill>
                  <a:srgbClr val="FF0000"/>
                </a:solidFill>
                <a:latin typeface="한컴바탕"/>
                <a:ea typeface="한컴바탕"/>
              </a:rPr>
              <a:t>격리기간이</a:t>
            </a:r>
            <a:r>
              <a:rPr lang="ko-KR" altLang="en-US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 명시 된 증빙서류 제출</a:t>
            </a:r>
            <a:endParaRPr lang="en-US" altLang="ko-KR" b="1" kern="0" dirty="0" smtClean="0">
              <a:solidFill>
                <a:srgbClr val="FF0000"/>
              </a:solidFill>
              <a:latin typeface="한컴바탕"/>
              <a:ea typeface="한컴바탕"/>
            </a:endParaRPr>
          </a:p>
          <a:p>
            <a:pPr marL="190500" indent="-190500" algn="just" fontAlgn="base">
              <a:lnSpc>
                <a:spcPct val="150000"/>
              </a:lnSpc>
            </a:pPr>
            <a:r>
              <a:rPr lang="en-US" altLang="ko-KR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**</a:t>
            </a:r>
            <a:r>
              <a:rPr lang="ko-KR" altLang="en-US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 당일 병원 </a:t>
            </a:r>
            <a:r>
              <a:rPr lang="ko-KR" altLang="en-US" b="1" kern="0" dirty="0" err="1" smtClean="0">
                <a:solidFill>
                  <a:srgbClr val="FF0000"/>
                </a:solidFill>
                <a:latin typeface="한컴바탕"/>
                <a:ea typeface="한컴바탕"/>
              </a:rPr>
              <a:t>내원의</a:t>
            </a:r>
            <a:r>
              <a:rPr lang="ko-KR" altLang="en-US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 경우 학칙 상으로 </a:t>
            </a:r>
            <a:r>
              <a:rPr lang="ko-KR" altLang="en-US" b="1" kern="0" dirty="0" err="1" smtClean="0">
                <a:solidFill>
                  <a:srgbClr val="FF0000"/>
                </a:solidFill>
                <a:latin typeface="한컴바탕"/>
                <a:ea typeface="한컴바탕"/>
              </a:rPr>
              <a:t>출석인정</a:t>
            </a:r>
            <a:r>
              <a:rPr lang="ko-KR" altLang="en-US" b="1" kern="0" dirty="0" smtClean="0">
                <a:solidFill>
                  <a:srgbClr val="FF0000"/>
                </a:solidFill>
                <a:latin typeface="한컴바탕"/>
                <a:ea typeface="한컴바탕"/>
              </a:rPr>
              <a:t> 불가</a:t>
            </a:r>
            <a:endParaRPr lang="ko-KR" altLang="en-US" b="1" kern="0" dirty="0">
              <a:solidFill>
                <a:srgbClr val="FF0000"/>
              </a:solidFill>
              <a:latin typeface="한컴바탕"/>
            </a:endParaRPr>
          </a:p>
        </p:txBody>
      </p:sp>
    </p:spTree>
    <p:extLst>
      <p:ext uri="{BB962C8B-B14F-4D97-AF65-F5344CB8AC3E}">
        <p14:creationId xmlns:p14="http://schemas.microsoft.com/office/powerpoint/2010/main" val="1470741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그룹 9"/>
          <p:cNvGrpSpPr/>
          <p:nvPr/>
        </p:nvGrpSpPr>
        <p:grpSpPr>
          <a:xfrm>
            <a:off x="241068" y="1194372"/>
            <a:ext cx="11147368" cy="4932105"/>
            <a:chOff x="1288473" y="1501948"/>
            <a:chExt cx="9083040" cy="3676882"/>
          </a:xfrm>
        </p:grpSpPr>
        <p:grpSp>
          <p:nvGrpSpPr>
            <p:cNvPr id="7" name="그룹 6"/>
            <p:cNvGrpSpPr/>
            <p:nvPr/>
          </p:nvGrpSpPr>
          <p:grpSpPr>
            <a:xfrm>
              <a:off x="1609116" y="1670858"/>
              <a:ext cx="8762397" cy="3507972"/>
              <a:chOff x="1609116" y="1670858"/>
              <a:chExt cx="8762397" cy="3507972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 rotWithShape="1">
              <a:blip r:embed="rId2"/>
              <a:srcRect b="39370"/>
              <a:stretch/>
            </p:blipFill>
            <p:spPr>
              <a:xfrm>
                <a:off x="1609116" y="1670858"/>
                <a:ext cx="8762397" cy="3507972"/>
              </a:xfrm>
              <a:prstGeom prst="rect">
                <a:avLst/>
              </a:prstGeom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609116" y="2115180"/>
                <a:ext cx="1466593" cy="113509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ko-KR" altLang="en-US" sz="24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p:grpSp>
        <p:sp>
          <p:nvSpPr>
            <p:cNvPr id="8" name="타원 7"/>
            <p:cNvSpPr/>
            <p:nvPr/>
          </p:nvSpPr>
          <p:spPr>
            <a:xfrm>
              <a:off x="5959438" y="1501948"/>
              <a:ext cx="706187" cy="73429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오른쪽 화살표 8"/>
            <p:cNvSpPr/>
            <p:nvPr/>
          </p:nvSpPr>
          <p:spPr>
            <a:xfrm>
              <a:off x="1288473" y="3341715"/>
              <a:ext cx="478584" cy="5299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572496" y="2314474"/>
            <a:ext cx="19240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FF0000"/>
                </a:solidFill>
              </a:rPr>
              <a:t>[ </a:t>
            </a:r>
            <a:r>
              <a:rPr lang="ko-KR" altLang="en-US" b="1" dirty="0" smtClean="0">
                <a:solidFill>
                  <a:srgbClr val="FF0000"/>
                </a:solidFill>
              </a:rPr>
              <a:t>수업 </a:t>
            </a:r>
            <a:r>
              <a:rPr lang="en-US" altLang="ko-KR" b="1" dirty="0" smtClean="0">
                <a:solidFill>
                  <a:srgbClr val="FF0000"/>
                </a:solidFill>
              </a:rPr>
              <a:t>–</a:t>
            </a:r>
            <a:r>
              <a:rPr lang="ko-KR" altLang="en-US" b="1" dirty="0" err="1" smtClean="0">
                <a:solidFill>
                  <a:srgbClr val="FF0000"/>
                </a:solidFill>
              </a:rPr>
              <a:t>공결관리</a:t>
            </a:r>
            <a:r>
              <a:rPr lang="en-US" altLang="ko-KR" b="1" dirty="0" smtClean="0">
                <a:solidFill>
                  <a:srgbClr val="FF0000"/>
                </a:solidFill>
              </a:rPr>
              <a:t>]</a:t>
            </a:r>
            <a:endParaRPr lang="en-US" altLang="ko-KR" b="1" dirty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클릭</a:t>
            </a:r>
            <a:r>
              <a:rPr lang="en-US" altLang="ko-KR" b="1" dirty="0"/>
              <a:t>!</a:t>
            </a:r>
            <a:endParaRPr lang="ko-KR" altLang="en-US" b="1" dirty="0"/>
          </a:p>
        </p:txBody>
      </p:sp>
      <p:sp>
        <p:nvSpPr>
          <p:cNvPr id="12" name="제목 1"/>
          <p:cNvSpPr>
            <a:spLocks noGrp="1"/>
          </p:cNvSpPr>
          <p:nvPr>
            <p:ph type="title"/>
          </p:nvPr>
        </p:nvSpPr>
        <p:spPr>
          <a:xfrm>
            <a:off x="141315" y="445592"/>
            <a:ext cx="10515600" cy="748780"/>
          </a:xfrm>
        </p:spPr>
        <p:txBody>
          <a:bodyPr>
            <a:normAutofit/>
          </a:bodyPr>
          <a:lstStyle/>
          <a:p>
            <a:r>
              <a:rPr lang="en-US" altLang="ko-KR" sz="3500" b="1" dirty="0" smtClean="0"/>
              <a:t>* </a:t>
            </a:r>
            <a:r>
              <a:rPr lang="ko-KR" altLang="en-US" sz="3500" b="1" dirty="0" smtClean="0"/>
              <a:t>신청서 제출 방법</a:t>
            </a:r>
            <a:endParaRPr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2145140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157942" y="424901"/>
            <a:ext cx="11905541" cy="6032227"/>
            <a:chOff x="93933" y="316835"/>
            <a:chExt cx="11905541" cy="603222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682" y="316835"/>
              <a:ext cx="7095221" cy="4837055"/>
            </a:xfrm>
            <a:prstGeom prst="rect">
              <a:avLst/>
            </a:prstGeom>
          </p:spPr>
        </p:pic>
        <p:sp>
          <p:nvSpPr>
            <p:cNvPr id="5" name="직사각형 4"/>
            <p:cNvSpPr/>
            <p:nvPr/>
          </p:nvSpPr>
          <p:spPr>
            <a:xfrm>
              <a:off x="231672" y="4871734"/>
              <a:ext cx="8405252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srgbClr val="FF0000"/>
                  </a:solidFill>
                </a:rPr>
                <a:t>[ 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① 신규 </a:t>
              </a:r>
              <a:r>
                <a:rPr lang="en-US" altLang="ko-KR" sz="2000" b="1" dirty="0" smtClean="0">
                  <a:solidFill>
                    <a:srgbClr val="FF0000"/>
                  </a:solidFill>
                </a:rPr>
                <a:t>– </a:t>
              </a:r>
              <a:r>
                <a:rPr lang="ko-KR" altLang="en-US" sz="2000" b="1" dirty="0">
                  <a:solidFill>
                    <a:srgbClr val="FF0000"/>
                  </a:solidFill>
                </a:rPr>
                <a:t>②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 기본정보 작성 후 </a:t>
              </a:r>
              <a:r>
                <a:rPr lang="en-US" altLang="ko-KR" sz="2000" b="1" dirty="0" smtClean="0">
                  <a:solidFill>
                    <a:srgbClr val="FF0000"/>
                  </a:solidFill>
                </a:rPr>
                <a:t>- 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③ 저장</a:t>
              </a:r>
              <a:r>
                <a:rPr lang="en-US" altLang="ko-KR" sz="2000" b="1" dirty="0" smtClean="0">
                  <a:solidFill>
                    <a:srgbClr val="FF0000"/>
                  </a:solidFill>
                </a:rPr>
                <a:t>]</a:t>
              </a:r>
              <a:r>
                <a:rPr lang="en-US" altLang="ko-KR" sz="2000" b="1" dirty="0" smtClean="0"/>
                <a:t> </a:t>
              </a:r>
              <a:r>
                <a:rPr lang="ko-KR" altLang="en-US" sz="2000" b="1" dirty="0" smtClean="0"/>
                <a:t>클릭</a:t>
              </a:r>
              <a:r>
                <a:rPr lang="en-US" altLang="ko-KR" sz="2000" b="1" dirty="0" smtClean="0"/>
                <a:t>!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2000" b="1" dirty="0">
                  <a:solidFill>
                    <a:srgbClr val="FF0000"/>
                  </a:solidFill>
                </a:rPr>
                <a:t>[ 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④ 추가 </a:t>
              </a:r>
              <a:r>
                <a:rPr lang="en-US" altLang="ko-KR" sz="2000" b="1" dirty="0">
                  <a:solidFill>
                    <a:srgbClr val="FF0000"/>
                  </a:solidFill>
                </a:rPr>
                <a:t>– 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⑤ 강좌 선택 및 시간 정보 클릭 후 </a:t>
              </a:r>
              <a:r>
                <a:rPr lang="en-US" altLang="ko-KR" sz="2000" b="1" dirty="0" smtClean="0">
                  <a:solidFill>
                    <a:srgbClr val="FF0000"/>
                  </a:solidFill>
                </a:rPr>
                <a:t>- </a:t>
              </a:r>
              <a:r>
                <a:rPr lang="ko-KR" altLang="en-US" sz="2000" b="1" dirty="0" smtClean="0">
                  <a:solidFill>
                    <a:srgbClr val="FF0000"/>
                  </a:solidFill>
                </a:rPr>
                <a:t>⑥ </a:t>
              </a:r>
              <a:r>
                <a:rPr lang="ko-KR" altLang="en-US" sz="2000" b="1" dirty="0">
                  <a:solidFill>
                    <a:srgbClr val="FF0000"/>
                  </a:solidFill>
                </a:rPr>
                <a:t>저장</a:t>
              </a:r>
              <a:r>
                <a:rPr lang="en-US" altLang="ko-KR" sz="2000" b="1" dirty="0" smtClean="0">
                  <a:solidFill>
                    <a:srgbClr val="FF0000"/>
                  </a:solidFill>
                </a:rPr>
                <a:t>] </a:t>
              </a:r>
              <a:r>
                <a:rPr lang="ko-KR" altLang="en-US" sz="2000" b="1" dirty="0"/>
                <a:t>클릭</a:t>
              </a:r>
              <a:r>
                <a:rPr lang="en-US" altLang="ko-KR" sz="2000" b="1" dirty="0" smtClean="0"/>
                <a:t>!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2000" b="1" dirty="0" smtClean="0"/>
                <a:t>⑦ </a:t>
              </a:r>
              <a:r>
                <a:rPr lang="ko-KR" altLang="en-US" sz="2000" b="1" dirty="0" err="1" smtClean="0"/>
                <a:t>공결관리</a:t>
              </a:r>
              <a:r>
                <a:rPr lang="ko-KR" altLang="en-US" sz="2000" b="1" dirty="0" smtClean="0"/>
                <a:t> 화면에서 저장 및 인쇄</a:t>
              </a:r>
              <a:r>
                <a:rPr lang="en-US" altLang="ko-KR" sz="2000" b="1" dirty="0" smtClean="0"/>
                <a:t>, </a:t>
              </a:r>
              <a:r>
                <a:rPr lang="ko-KR" altLang="en-US" sz="2000" b="1" dirty="0" smtClean="0"/>
                <a:t>서명 후 </a:t>
              </a:r>
              <a:r>
                <a:rPr lang="ko-KR" altLang="en-US" sz="2000" b="1" u="sng" dirty="0" smtClean="0"/>
                <a:t>학과 사무실로 신청서 제출</a:t>
              </a:r>
              <a:endParaRPr lang="ko-KR" altLang="en-US" sz="2000" b="1" u="sng" dirty="0"/>
            </a:p>
          </p:txBody>
        </p:sp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2569" y="2735363"/>
              <a:ext cx="4756905" cy="2136371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5223232" y="45125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①</a:t>
              </a:r>
              <a:endParaRPr lang="ko-KR" altLang="en-US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93933" y="2820385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②</a:t>
              </a:r>
              <a:endParaRPr lang="ko-KR" altLang="en-US" dirty="0"/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077379" y="45125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③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869630" y="278060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④</a:t>
              </a:r>
              <a:endParaRPr lang="ko-KR" altLang="en-US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130963" y="2395981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⑤</a:t>
              </a:r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11512395" y="2411276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>
                  <a:solidFill>
                    <a:srgbClr val="FF0000"/>
                  </a:solidFill>
                </a:rPr>
                <a:t>⑥</a:t>
              </a:r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562887" y="45125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/>
                <a:t>⑦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149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81891" y="1213658"/>
            <a:ext cx="10525768" cy="5477166"/>
            <a:chOff x="317680" y="307413"/>
            <a:chExt cx="11521499" cy="6442521"/>
          </a:xfrm>
        </p:grpSpPr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22" r="22467"/>
            <a:stretch/>
          </p:blipFill>
          <p:spPr>
            <a:xfrm>
              <a:off x="3663442" y="753533"/>
              <a:ext cx="8175737" cy="5996401"/>
            </a:xfrm>
            <a:prstGeom prst="rect">
              <a:avLst/>
            </a:prstGeom>
          </p:spPr>
        </p:pic>
        <p:sp>
          <p:nvSpPr>
            <p:cNvPr id="10" name="타원 9"/>
            <p:cNvSpPr/>
            <p:nvPr/>
          </p:nvSpPr>
          <p:spPr>
            <a:xfrm>
              <a:off x="5453421" y="615142"/>
              <a:ext cx="566849" cy="53213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타원 10"/>
            <p:cNvSpPr/>
            <p:nvPr/>
          </p:nvSpPr>
          <p:spPr>
            <a:xfrm>
              <a:off x="3530438" y="1864821"/>
              <a:ext cx="1683497" cy="150183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800772" y="2377440"/>
              <a:ext cx="1122218" cy="1828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7680" y="307413"/>
              <a:ext cx="2921813" cy="97554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b="1" dirty="0" smtClean="0">
                  <a:solidFill>
                    <a:srgbClr val="FF0000"/>
                  </a:solidFill>
                  <a:latin typeface="+mj-lt"/>
                </a:rPr>
                <a:t>[ </a:t>
              </a:r>
              <a:r>
                <a:rPr lang="ko-KR" altLang="en-US" b="1" dirty="0" smtClean="0">
                  <a:solidFill>
                    <a:srgbClr val="FF0000"/>
                  </a:solidFill>
                  <a:latin typeface="+mj-lt"/>
                </a:rPr>
                <a:t>일반 </a:t>
              </a:r>
              <a:r>
                <a:rPr lang="en-US" altLang="ko-KR" b="1" dirty="0" smtClean="0">
                  <a:solidFill>
                    <a:srgbClr val="FF0000"/>
                  </a:solidFill>
                  <a:latin typeface="+mj-lt"/>
                </a:rPr>
                <a:t>- </a:t>
              </a:r>
              <a:r>
                <a:rPr lang="ko-KR" altLang="en-US" b="1" dirty="0" smtClean="0">
                  <a:solidFill>
                    <a:srgbClr val="FF0000"/>
                  </a:solidFill>
                  <a:latin typeface="+mj-lt"/>
                </a:rPr>
                <a:t>개인정보관리 </a:t>
              </a:r>
              <a:r>
                <a:rPr lang="en-US" altLang="ko-KR" b="1" dirty="0" smtClean="0">
                  <a:solidFill>
                    <a:srgbClr val="FF0000"/>
                  </a:solidFill>
                  <a:latin typeface="+mj-lt"/>
                </a:rPr>
                <a:t>-</a:t>
              </a:r>
            </a:p>
            <a:p>
              <a:pPr>
                <a:lnSpc>
                  <a:spcPct val="150000"/>
                </a:lnSpc>
              </a:pPr>
              <a:r>
                <a:rPr lang="ko-KR" altLang="en-US" b="1" dirty="0" smtClean="0">
                  <a:solidFill>
                    <a:srgbClr val="FF0000"/>
                  </a:solidFill>
                  <a:latin typeface="+mj-lt"/>
                </a:rPr>
                <a:t>개인정보변경 </a:t>
              </a:r>
              <a:r>
                <a:rPr lang="en-US" altLang="ko-KR" b="1" dirty="0" smtClean="0">
                  <a:solidFill>
                    <a:srgbClr val="FF0000"/>
                  </a:solidFill>
                  <a:latin typeface="+mj-lt"/>
                </a:rPr>
                <a:t>]</a:t>
              </a:r>
              <a:r>
                <a:rPr lang="ko-KR" altLang="en-US" b="1" dirty="0" smtClean="0">
                  <a:latin typeface="+mj-lt"/>
                </a:rPr>
                <a:t> 클릭</a:t>
              </a:r>
              <a:r>
                <a:rPr lang="en-US" altLang="ko-KR" b="1" dirty="0" smtClean="0">
                  <a:latin typeface="+mj-lt"/>
                </a:rPr>
                <a:t>!</a:t>
              </a:r>
              <a:endParaRPr lang="ko-KR" altLang="en-US" b="1" dirty="0">
                <a:latin typeface="+mj-lt"/>
              </a:endParaRPr>
            </a:p>
          </p:txBody>
        </p:sp>
        <p:sp>
          <p:nvSpPr>
            <p:cNvPr id="17" name="오른쪽 화살표 16"/>
            <p:cNvSpPr/>
            <p:nvPr/>
          </p:nvSpPr>
          <p:spPr>
            <a:xfrm>
              <a:off x="3239491" y="449716"/>
              <a:ext cx="2138843" cy="86298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오른쪽 화살표 18"/>
            <p:cNvSpPr/>
            <p:nvPr/>
          </p:nvSpPr>
          <p:spPr>
            <a:xfrm rot="5400000">
              <a:off x="3833145" y="881207"/>
              <a:ext cx="1057472" cy="862982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제목 1"/>
          <p:cNvSpPr txBox="1">
            <a:spLocks/>
          </p:cNvSpPr>
          <p:nvPr/>
        </p:nvSpPr>
        <p:spPr>
          <a:xfrm>
            <a:off x="164869" y="380830"/>
            <a:ext cx="10515600" cy="6407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3500" b="1" dirty="0" smtClean="0"/>
              <a:t>* </a:t>
            </a:r>
            <a:r>
              <a:rPr lang="ko-KR" altLang="en-US" sz="3500" b="1" dirty="0" smtClean="0"/>
              <a:t>개인정보 변경 </a:t>
            </a:r>
            <a:r>
              <a:rPr lang="en-US" altLang="ko-KR" sz="3500" b="1" dirty="0" smtClean="0"/>
              <a:t>(</a:t>
            </a:r>
            <a:r>
              <a:rPr lang="ko-KR" altLang="en-US" sz="3500" b="1" dirty="0" smtClean="0"/>
              <a:t>계좌정보 변경 및 전화번호 변경</a:t>
            </a:r>
            <a:r>
              <a:rPr lang="en-US" altLang="ko-KR" sz="3500" b="1" dirty="0" smtClean="0"/>
              <a:t>)</a:t>
            </a:r>
            <a:endParaRPr lang="ko-KR" altLang="en-US" sz="3500" b="1" dirty="0"/>
          </a:p>
        </p:txBody>
      </p:sp>
    </p:spTree>
    <p:extLst>
      <p:ext uri="{BB962C8B-B14F-4D97-AF65-F5344CB8AC3E}">
        <p14:creationId xmlns:p14="http://schemas.microsoft.com/office/powerpoint/2010/main" val="3901708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985</Words>
  <Application>Microsoft Office PowerPoint</Application>
  <PresentationFormat>와이드스크린</PresentationFormat>
  <Paragraphs>171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7" baseType="lpstr">
      <vt:lpstr>맑은 고딕</vt:lpstr>
      <vt:lpstr>한컴바탕</vt:lpstr>
      <vt:lpstr>Arial</vt:lpstr>
      <vt:lpstr>Office 테마</vt:lpstr>
      <vt:lpstr>PowerPoint 프레젠테이션</vt:lpstr>
      <vt:lpstr>신입생 수강신청 안내</vt:lpstr>
      <vt:lpstr>신입생 수강신청 교과목</vt:lpstr>
      <vt:lpstr>2023학년도 졸업 이수학점 기준</vt:lpstr>
      <vt:lpstr>국가 장학금 신청</vt:lpstr>
      <vt:lpstr>출석인정신청</vt:lpstr>
      <vt:lpstr>* 신청서 제출 방법</vt:lpstr>
      <vt:lpstr>PowerPoint 프레젠테이션</vt:lpstr>
      <vt:lpstr>PowerPoint 프레젠테이션</vt:lpstr>
      <vt:lpstr>PowerPoint 프레젠테이션</vt:lpstr>
      <vt:lpstr>* 광고사항 [공동구매 안내]</vt:lpstr>
      <vt:lpstr>* 광고사항 [주요 학사 일정]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user</cp:lastModifiedBy>
  <cp:revision>46</cp:revision>
  <cp:lastPrinted>2020-03-06T04:32:31Z</cp:lastPrinted>
  <dcterms:created xsi:type="dcterms:W3CDTF">2020-03-06T01:10:55Z</dcterms:created>
  <dcterms:modified xsi:type="dcterms:W3CDTF">2023-02-22T04:54:41Z</dcterms:modified>
</cp:coreProperties>
</file>