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306" r:id="rId3"/>
    <p:sldId id="308" r:id="rId4"/>
    <p:sldId id="307" r:id="rId5"/>
    <p:sldId id="268" r:id="rId6"/>
    <p:sldId id="270" r:id="rId7"/>
    <p:sldId id="262" r:id="rId8"/>
    <p:sldId id="296" r:id="rId9"/>
    <p:sldId id="294" r:id="rId10"/>
    <p:sldId id="298" r:id="rId11"/>
    <p:sldId id="310" r:id="rId12"/>
    <p:sldId id="292" r:id="rId13"/>
    <p:sldId id="282" r:id="rId14"/>
    <p:sldId id="280" r:id="rId15"/>
    <p:sldId id="312" r:id="rId16"/>
    <p:sldId id="264" r:id="rId17"/>
    <p:sldId id="284" r:id="rId18"/>
    <p:sldId id="285" r:id="rId19"/>
    <p:sldId id="302" r:id="rId20"/>
    <p:sldId id="304" r:id="rId21"/>
    <p:sldId id="289" r:id="rId22"/>
    <p:sldId id="261" r:id="rId23"/>
    <p:sldId id="287" r:id="rId24"/>
    <p:sldId id="300" r:id="rId25"/>
    <p:sldId id="301" r:id="rId26"/>
    <p:sldId id="276" r:id="rId27"/>
    <p:sldId id="277" r:id="rId28"/>
    <p:sldId id="278" r:id="rId29"/>
    <p:sldId id="257" r:id="rId30"/>
    <p:sldId id="258" r:id="rId31"/>
    <p:sldId id="259" r:id="rId32"/>
    <p:sldId id="260" r:id="rId33"/>
    <p:sldId id="263" r:id="rId34"/>
    <p:sldId id="265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90" y="24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10579635489489"/>
          <c:y val="2.4444826611962116E-2"/>
          <c:w val="0.86887835703001648"/>
          <c:h val="0.8081534772182256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ln w="8387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11">
                  <c:v>1</c:v>
                </c:pt>
              </c:numCache>
            </c:numRef>
          </c:cat>
          <c:val>
            <c:numRef>
              <c:f>Sheet1!$B$2:$W$2</c:f>
              <c:numCache>
                <c:formatCode>General</c:formatCode>
                <c:ptCount val="22"/>
                <c:pt idx="0">
                  <c:v>10</c:v>
                </c:pt>
                <c:pt idx="1">
                  <c:v>10.870000000000006</c:v>
                </c:pt>
                <c:pt idx="2">
                  <c:v>11.739999999999998</c:v>
                </c:pt>
                <c:pt idx="3">
                  <c:v>12.61</c:v>
                </c:pt>
                <c:pt idx="4">
                  <c:v>13.48</c:v>
                </c:pt>
                <c:pt idx="5">
                  <c:v>14.350000000000009</c:v>
                </c:pt>
                <c:pt idx="6">
                  <c:v>15.219999999999999</c:v>
                </c:pt>
                <c:pt idx="7">
                  <c:v>16.09</c:v>
                </c:pt>
                <c:pt idx="8">
                  <c:v>16.959999999999987</c:v>
                </c:pt>
                <c:pt idx="9">
                  <c:v>17.829999999999988</c:v>
                </c:pt>
                <c:pt idx="10">
                  <c:v>18.7</c:v>
                </c:pt>
                <c:pt idx="11">
                  <c:v>19.57</c:v>
                </c:pt>
                <c:pt idx="12">
                  <c:v>20.439999999999987</c:v>
                </c:pt>
                <c:pt idx="13">
                  <c:v>21.310000000000016</c:v>
                </c:pt>
                <c:pt idx="14">
                  <c:v>22.18</c:v>
                </c:pt>
                <c:pt idx="15">
                  <c:v>23.05</c:v>
                </c:pt>
                <c:pt idx="16">
                  <c:v>23.919999999999987</c:v>
                </c:pt>
                <c:pt idx="17">
                  <c:v>24.79</c:v>
                </c:pt>
                <c:pt idx="18">
                  <c:v>25.66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164112"/>
        <c:axId val="191166352"/>
      </c:lineChart>
      <c:catAx>
        <c:axId val="19116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8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Beta</a:t>
                </a:r>
              </a:p>
            </c:rich>
          </c:tx>
          <c:layout>
            <c:manualLayout>
              <c:xMode val="edge"/>
              <c:yMode val="edge"/>
              <c:x val="0.9124329318648251"/>
              <c:y val="0.87914184283906782"/>
            </c:manualLayout>
          </c:layout>
          <c:overlay val="0"/>
          <c:spPr>
            <a:noFill/>
            <a:ln w="1677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0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8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ko-KR"/>
          </a:p>
        </c:txPr>
        <c:crossAx val="191166352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911663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8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Expected Return (%) . </a:t>
                </a:r>
              </a:p>
            </c:rich>
          </c:tx>
          <c:layout>
            <c:manualLayout>
              <c:xMode val="edge"/>
              <c:yMode val="edge"/>
              <c:x val="2.2614042403578057E-2"/>
              <c:y val="3.0011669758128905E-2"/>
            </c:manualLayout>
          </c:layout>
          <c:overlay val="0"/>
          <c:spPr>
            <a:noFill/>
            <a:ln w="16775">
              <a:noFill/>
            </a:ln>
          </c:spPr>
        </c:title>
        <c:numFmt formatCode="General" sourceLinked="1"/>
        <c:majorTickMark val="out"/>
        <c:minorTickMark val="none"/>
        <c:tickLblPos val="none"/>
        <c:spPr>
          <a:ln w="2097">
            <a:solidFill>
              <a:schemeClr val="tx1"/>
            </a:solidFill>
            <a:prstDash val="solid"/>
          </a:ln>
        </c:spPr>
        <c:crossAx val="191164112"/>
        <c:crosses val="autoZero"/>
        <c:crossBetween val="midCat"/>
        <c:majorUnit val="20"/>
        <c:minorUnit val="1"/>
      </c:valAx>
      <c:spPr>
        <a:noFill/>
        <a:ln w="167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ko-KR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0.56096</cdr:x>
      <cdr:y>0.43798</cdr:y>
    </cdr:from>
    <cdr:to>
      <cdr:x>0.56096</cdr:x>
      <cdr:y>0.85498</cdr:y>
    </cdr:to>
    <cdr:sp macro="" textlink="">
      <cdr:nvSpPr>
        <cdr:cNvPr id="1025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430269" y="1782712"/>
          <a:ext cx="0" cy="169733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7145">
          <a:solidFill>
            <a:srgbClr val="000000"/>
          </a:solidFill>
          <a:prstDash val="dash"/>
          <a:round/>
          <a:headEnd/>
          <a:tailEnd/>
        </a:ln>
      </cdr:spPr>
    </cdr:sp>
  </cdr:relSizeAnchor>
  <cdr:relSizeAnchor xmlns:cdr="http://schemas.openxmlformats.org/drawingml/2006/chartDrawing">
    <cdr:from>
      <cdr:x>0.07355</cdr:x>
      <cdr:y>0.4457</cdr:y>
    </cdr:from>
    <cdr:to>
      <cdr:x>0.5733</cdr:x>
      <cdr:y>0.4457</cdr:y>
    </cdr:to>
    <cdr:sp macro="" textlink="">
      <cdr:nvSpPr>
        <cdr:cNvPr id="1026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449788" y="1814161"/>
          <a:ext cx="305599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7145">
          <a:solidFill>
            <a:srgbClr val="000000"/>
          </a:solidFill>
          <a:prstDash val="dash"/>
          <a:round/>
          <a:headEnd/>
          <a:tailEnd/>
        </a:ln>
      </cdr:spPr>
    </cdr:sp>
  </cdr:relSizeAnchor>
  <cdr:relSizeAnchor xmlns:cdr="http://schemas.openxmlformats.org/drawingml/2006/chartDrawing">
    <cdr:from>
      <cdr:x>0.122</cdr:x>
      <cdr:y>0.65175</cdr:y>
    </cdr:from>
    <cdr:to>
      <cdr:x>0.22</cdr:x>
      <cdr:y>0.80525</cdr:y>
    </cdr:to>
    <cdr:sp macro="" textlink="">
      <cdr:nvSpPr>
        <cdr:cNvPr id="1027" name="Text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5578" y="2588702"/>
          <a:ext cx="590874" cy="6096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ko-KR" sz="800" b="1" i="0" u="none" strike="noStrike" baseline="0">
              <a:solidFill>
                <a:srgbClr val="000000"/>
              </a:solidFill>
              <a:latin typeface="Arial"/>
              <a:cs typeface="Arial"/>
            </a:rPr>
            <a:t>Rf</a:t>
          </a:r>
        </a:p>
      </cdr:txBody>
    </cdr:sp>
  </cdr:relSizeAnchor>
  <cdr:relSizeAnchor xmlns:cdr="http://schemas.openxmlformats.org/drawingml/2006/chartDrawing">
    <cdr:from>
      <cdr:x>0</cdr:x>
      <cdr:y>0.43302</cdr:y>
    </cdr:from>
    <cdr:to>
      <cdr:x>0.098</cdr:x>
      <cdr:y>0.58652</cdr:y>
    </cdr:to>
    <cdr:sp macro="" textlink="">
      <cdr:nvSpPr>
        <cdr:cNvPr id="1028" name="Text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1385908" y="1762553"/>
          <a:ext cx="599275" cy="6247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ko-KR" sz="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Rm</a:t>
          </a:r>
        </a:p>
      </cdr:txBody>
    </cdr:sp>
  </cdr:relSizeAnchor>
  <cdr:relSizeAnchor xmlns:cdr="http://schemas.openxmlformats.org/drawingml/2006/chartDrawing">
    <cdr:from>
      <cdr:x>0.51975</cdr:x>
      <cdr:y>0.24125</cdr:y>
    </cdr:from>
    <cdr:to>
      <cdr:x>1</cdr:x>
      <cdr:y>0.34675</cdr:y>
    </cdr:to>
    <cdr:sp macro="" textlink="">
      <cdr:nvSpPr>
        <cdr:cNvPr id="1029" name="Text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76422" y="958227"/>
          <a:ext cx="2895583" cy="419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ko-KR" sz="800" b="1" i="0" u="none" strike="noStrike" baseline="0">
              <a:solidFill>
                <a:srgbClr val="000000"/>
              </a:solidFill>
              <a:latin typeface="Arial"/>
              <a:cs typeface="Arial"/>
            </a:rPr>
            <a:t>Security Market Line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44563-E4EC-4338-BE96-004213FB6D0A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2410-53E5-4A64-B7EB-D8FA5172A8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92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altLang="ko-KR" sz="1000" i="1">
                <a:ea typeface="굴림" charset="-127"/>
              </a:rPr>
              <a:t>9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4233240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altLang="ko-KR" sz="1000" i="1">
                <a:ea typeface="굴림" charset="-127"/>
              </a:rPr>
              <a:t>15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1143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altLang="ko-KR" sz="1000" i="1">
                <a:ea typeface="굴림" charset="-127"/>
              </a:rPr>
              <a:t>16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596842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altLang="ko-KR" sz="1000" i="1">
                <a:ea typeface="굴림" charset="-127"/>
              </a:rPr>
              <a:t>19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381531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altLang="ko-KR" sz="1000" i="1">
                <a:ea typeface="굴림" charset="-127"/>
              </a:rPr>
              <a:t>20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94532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36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879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86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3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314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3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650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00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56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54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20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31ED-F583-4A49-B6B0-B7F778F51331}" type="datetimeFigureOut">
              <a:rPr lang="ko-KR" altLang="en-US" smtClean="0"/>
              <a:t>2018-10-31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529D-722F-453D-BCCC-58997D3D4C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69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11" Type="http://schemas.openxmlformats.org/officeDocument/2006/relationships/image" Target="../media/image6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63637"/>
          </a:xfrm>
        </p:spPr>
        <p:txBody>
          <a:bodyPr>
            <a:normAutofit/>
          </a:bodyPr>
          <a:lstStyle/>
          <a:p>
            <a:r>
              <a:rPr lang="ko-KR" altLang="en-US" sz="3600" dirty="0" smtClean="0"/>
              <a:t>제</a:t>
            </a:r>
            <a:r>
              <a:rPr lang="en-US" altLang="ko-KR" sz="3600" dirty="0" smtClean="0"/>
              <a:t>8</a:t>
            </a:r>
            <a:r>
              <a:rPr lang="ko-KR" altLang="en-US" sz="3600" dirty="0" smtClean="0"/>
              <a:t>강      </a:t>
            </a:r>
            <a:r>
              <a:rPr lang="en-US" altLang="ko-KR" sz="4400" dirty="0" smtClean="0"/>
              <a:t>CAPM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252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4836" y="220160"/>
            <a:ext cx="7886700" cy="214737"/>
          </a:xfrm>
        </p:spPr>
        <p:txBody>
          <a:bodyPr>
            <a:normAutofit fontScale="90000"/>
          </a:bodyPr>
          <a:lstStyle/>
          <a:p>
            <a:r>
              <a:rPr lang="en-US" altLang="ko-KR" sz="2800" dirty="0"/>
              <a:t>CAPM</a:t>
            </a:r>
            <a:r>
              <a:rPr lang="ko-KR" altLang="en-US" sz="2800" dirty="0"/>
              <a:t>과 기대수익률  </a:t>
            </a:r>
            <a:r>
              <a:rPr lang="en-US" altLang="ko-KR" sz="1100" dirty="0" smtClean="0"/>
              <a:t>12-26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5264" y="732806"/>
            <a:ext cx="7886700" cy="4351338"/>
          </a:xfrm>
        </p:spPr>
        <p:txBody>
          <a:bodyPr>
            <a:normAutofit/>
          </a:bodyPr>
          <a:lstStyle/>
          <a:p>
            <a:r>
              <a:rPr lang="ko-KR" altLang="en-US" sz="1800" dirty="0" err="1" smtClean="0"/>
              <a:t>뮤추얼</a:t>
            </a:r>
            <a:r>
              <a:rPr lang="ko-KR" altLang="en-US" sz="1800" dirty="0" smtClean="0"/>
              <a:t> 펀드 관리자는 올해 </a:t>
            </a:r>
            <a:r>
              <a:rPr lang="en-US" altLang="ko-KR" sz="1800" dirty="0" smtClean="0"/>
              <a:t>11%</a:t>
            </a:r>
            <a:r>
              <a:rPr lang="ko-KR" altLang="en-US" sz="1800" dirty="0" smtClean="0"/>
              <a:t>의 수익률을 벌어들일 것으로 기대하고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 포트폴리오의 베타는 </a:t>
            </a:r>
            <a:r>
              <a:rPr lang="en-US" altLang="ko-KR" sz="1800" dirty="0" smtClean="0"/>
              <a:t>0.8</a:t>
            </a:r>
            <a:r>
              <a:rPr lang="ko-KR" altLang="en-US" sz="1800" dirty="0" smtClean="0"/>
              <a:t>이다</a:t>
            </a:r>
            <a:r>
              <a:rPr lang="en-US" altLang="ko-KR" sz="1800" dirty="0" smtClean="0"/>
              <a:t>. </a:t>
            </a:r>
            <a:r>
              <a:rPr lang="ko-KR" altLang="en-US" sz="1800" dirty="0" err="1" smtClean="0"/>
              <a:t>무위험</a:t>
            </a:r>
            <a:r>
              <a:rPr lang="ko-KR" altLang="en-US" sz="1800" dirty="0" smtClean="0"/>
              <a:t> 자산의 수익률은 </a:t>
            </a:r>
            <a:r>
              <a:rPr lang="en-US" altLang="ko-KR" sz="1800" dirty="0" smtClean="0"/>
              <a:t>4%</a:t>
            </a:r>
            <a:r>
              <a:rPr lang="ko-KR" altLang="en-US" sz="1800" dirty="0" smtClean="0"/>
              <a:t>이고 시장 포트폴리오의 수익률은 </a:t>
            </a:r>
            <a:r>
              <a:rPr lang="en-US" altLang="ko-KR" sz="1800" dirty="0" smtClean="0"/>
              <a:t>14%</a:t>
            </a:r>
            <a:r>
              <a:rPr lang="ko-KR" altLang="en-US" sz="1800" dirty="0" smtClean="0"/>
              <a:t>로 기대한다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 </a:t>
            </a:r>
            <a:r>
              <a:rPr lang="ko-KR" altLang="en-US" sz="1800" dirty="0" err="1" smtClean="0"/>
              <a:t>뮤추얼</a:t>
            </a:r>
            <a:r>
              <a:rPr lang="ko-KR" altLang="en-US" sz="1800" dirty="0" smtClean="0"/>
              <a:t> 펀드에 투자해야 하는가</a:t>
            </a:r>
            <a:r>
              <a:rPr lang="en-US" altLang="ko-KR" sz="1800" dirty="0" smtClean="0"/>
              <a:t>? 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36" y="3973159"/>
            <a:ext cx="824862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22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0425"/>
          </a:xfrm>
        </p:spPr>
        <p:txBody>
          <a:bodyPr>
            <a:noAutofit/>
          </a:bodyPr>
          <a:lstStyle/>
          <a:p>
            <a:pPr algn="ctr"/>
            <a:r>
              <a:rPr lang="ko-KR" altLang="en-US" sz="2400" dirty="0" smtClean="0"/>
              <a:t>과대평가 </a:t>
            </a:r>
            <a:r>
              <a:rPr lang="en-US" altLang="ko-KR" sz="2400" dirty="0" smtClean="0"/>
              <a:t>vs </a:t>
            </a:r>
            <a:r>
              <a:rPr lang="ko-KR" altLang="en-US" sz="2400" dirty="0" smtClean="0"/>
              <a:t>과소평가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할인율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기준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54" y="1314565"/>
            <a:ext cx="7175092" cy="506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8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5264" y="76671"/>
            <a:ext cx="7886700" cy="558950"/>
          </a:xfrm>
        </p:spPr>
        <p:txBody>
          <a:bodyPr/>
          <a:lstStyle/>
          <a:p>
            <a:r>
              <a:rPr lang="en-US" altLang="ko-KR" sz="2800" dirty="0" smtClean="0"/>
              <a:t>CAPM</a:t>
            </a:r>
            <a:r>
              <a:rPr lang="ko-KR" altLang="en-US" sz="2800" dirty="0" smtClean="0"/>
              <a:t>과 기대수익률  </a:t>
            </a:r>
            <a:r>
              <a:rPr lang="en-US" altLang="ko-KR" sz="1100" dirty="0" smtClean="0"/>
              <a:t>12-21</a:t>
            </a:r>
            <a:endParaRPr lang="ko-KR" altLang="en-US" sz="1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5264" y="686941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아래 표에는 몇 몇 기업의 베타가 제시되어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각 주식의 기대수익률을 </a:t>
            </a:r>
            <a:r>
              <a:rPr lang="en-US" altLang="ko-KR" sz="1800" dirty="0" smtClean="0"/>
              <a:t>CAPM</a:t>
            </a:r>
            <a:r>
              <a:rPr lang="ko-KR" altLang="en-US" sz="1800" dirty="0" smtClean="0"/>
              <a:t>을 이용하여 계산하라</a:t>
            </a:r>
            <a:r>
              <a:rPr lang="en-US" altLang="ko-KR" sz="1800" dirty="0" smtClean="0"/>
              <a:t>.  </a:t>
            </a:r>
            <a:r>
              <a:rPr lang="ko-KR" altLang="en-US" sz="1800" dirty="0" err="1" smtClean="0"/>
              <a:t>무위험</a:t>
            </a:r>
            <a:r>
              <a:rPr lang="ko-KR" altLang="en-US" sz="1800" dirty="0" smtClean="0"/>
              <a:t> 이자율은 </a:t>
            </a:r>
            <a:r>
              <a:rPr lang="en-US" altLang="ko-KR" sz="1800" dirty="0" smtClean="0"/>
              <a:t>5%, </a:t>
            </a:r>
            <a:r>
              <a:rPr lang="ko-KR" altLang="en-US" sz="1800" dirty="0" smtClean="0"/>
              <a:t>시장 포트폴리오의 위험 프리미엄은 </a:t>
            </a:r>
            <a:r>
              <a:rPr lang="en-US" altLang="ko-KR" sz="1800" dirty="0" smtClean="0"/>
              <a:t>7%</a:t>
            </a:r>
            <a:r>
              <a:rPr lang="ko-KR" altLang="en-US" sz="1800" dirty="0" smtClean="0"/>
              <a:t>를 사용하라</a:t>
            </a:r>
            <a:r>
              <a:rPr lang="en-US" altLang="ko-KR" sz="1800" dirty="0" smtClean="0"/>
              <a:t>. 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21503"/>
              </p:ext>
            </p:extLst>
          </p:nvPr>
        </p:nvGraphicFramePr>
        <p:xfrm>
          <a:off x="1366693" y="1600200"/>
          <a:ext cx="49267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388"/>
                <a:gridCol w="2463388"/>
              </a:tblGrid>
              <a:tr h="3550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베타</a:t>
                      </a:r>
                      <a:endParaRPr lang="ko-KR" altLang="en-US" dirty="0"/>
                    </a:p>
                  </a:txBody>
                  <a:tcPr/>
                </a:tc>
              </a:tr>
              <a:tr h="355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Cisco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1.54</a:t>
                      </a:r>
                      <a:endParaRPr lang="ko-KR" altLang="en-US" dirty="0"/>
                    </a:p>
                  </a:txBody>
                  <a:tcPr/>
                </a:tc>
              </a:tr>
              <a:tr h="355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Citigroup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1.21</a:t>
                      </a:r>
                      <a:endParaRPr lang="ko-KR" altLang="en-US" dirty="0"/>
                    </a:p>
                  </a:txBody>
                  <a:tcPr/>
                </a:tc>
              </a:tr>
              <a:tr h="355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Merck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1.23</a:t>
                      </a:r>
                      <a:endParaRPr lang="ko-KR" altLang="en-US" dirty="0"/>
                    </a:p>
                  </a:txBody>
                  <a:tcPr/>
                </a:tc>
              </a:tr>
              <a:tr h="3550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Coca-Cola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0.66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235" y="3907745"/>
            <a:ext cx="6254270" cy="244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84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963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	</a:t>
            </a:r>
            <a:r>
              <a:rPr lang="ko-KR" altLang="en-US" sz="3600" dirty="0" smtClean="0"/>
              <a:t>베타 사용하기  </a:t>
            </a:r>
            <a:r>
              <a:rPr lang="en-US" altLang="ko-KR" sz="1100" dirty="0" smtClean="0"/>
              <a:t>12-8</a:t>
            </a:r>
            <a:endParaRPr lang="ko-KR" altLang="en-US" sz="1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440" y="1145401"/>
            <a:ext cx="7886700" cy="4351338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투자자는 올해 시장 수익률을 </a:t>
            </a:r>
            <a:r>
              <a:rPr lang="en-US" altLang="ko-KR" sz="2000" dirty="0" smtClean="0"/>
              <a:t>14%</a:t>
            </a:r>
            <a:r>
              <a:rPr lang="ko-KR" altLang="en-US" sz="2000" dirty="0" smtClean="0"/>
              <a:t>로 예상한다</a:t>
            </a:r>
            <a:r>
              <a:rPr lang="en-US" altLang="ko-KR" sz="2000" dirty="0" smtClean="0"/>
              <a:t>. 0.8</a:t>
            </a:r>
            <a:r>
              <a:rPr lang="ko-KR" altLang="en-US" sz="2000" dirty="0" smtClean="0"/>
              <a:t>의 베타를 갖는 주식은 </a:t>
            </a:r>
            <a:r>
              <a:rPr lang="en-US" altLang="ko-KR" sz="2000" dirty="0" smtClean="0"/>
              <a:t>12%</a:t>
            </a:r>
            <a:r>
              <a:rPr lang="ko-KR" altLang="en-US" sz="2000" dirty="0" smtClean="0"/>
              <a:t>의 기대수익률을 갖는다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올해 시장 수익률이 </a:t>
            </a:r>
            <a:r>
              <a:rPr lang="en-US" altLang="ko-KR" sz="2000" dirty="0" smtClean="0"/>
              <a:t>10%</a:t>
            </a:r>
            <a:r>
              <a:rPr lang="ko-KR" altLang="en-US" sz="2000" dirty="0" smtClean="0"/>
              <a:t>로 나타난다면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 주식의 수익률에 대한 최선의 추정치는 얼마인가</a:t>
            </a:r>
            <a:r>
              <a:rPr lang="en-US" altLang="ko-KR" sz="2000" dirty="0" smtClean="0"/>
              <a:t>?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28650" y="4797954"/>
            <a:ext cx="8229600" cy="10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12=</a:t>
            </a:r>
            <a:r>
              <a:rPr lang="en-US" altLang="ko-KR" sz="2000" dirty="0" err="1" smtClean="0"/>
              <a:t>rf</a:t>
            </a:r>
            <a:r>
              <a:rPr lang="en-US" altLang="ko-KR" sz="2000" dirty="0" smtClean="0"/>
              <a:t> +0.8(14 – </a:t>
            </a:r>
            <a:r>
              <a:rPr lang="en-US" altLang="ko-KR" sz="2000" dirty="0" err="1" smtClean="0"/>
              <a:t>rf</a:t>
            </a:r>
            <a:r>
              <a:rPr lang="en-US" altLang="ko-KR" sz="2000" dirty="0" smtClean="0"/>
              <a:t> )    </a:t>
            </a:r>
            <a:r>
              <a:rPr lang="en-US" altLang="ko-KR" sz="2000" dirty="0" err="1" smtClean="0"/>
              <a:t>rf</a:t>
            </a:r>
            <a:r>
              <a:rPr lang="en-US" altLang="ko-KR" sz="2000" dirty="0" smtClean="0"/>
              <a:t>=4</a:t>
            </a:r>
          </a:p>
          <a:p>
            <a:r>
              <a:rPr lang="en-US" altLang="ko-KR" sz="2000" dirty="0" smtClean="0"/>
              <a:t>4+0.8(10-4)=8.8% </a:t>
            </a:r>
            <a:endParaRPr lang="ko-KR" altLang="en-US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23" y="5496739"/>
            <a:ext cx="6931832" cy="47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63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187828"/>
            <a:ext cx="7886700" cy="1325563"/>
          </a:xfrm>
        </p:spPr>
        <p:txBody>
          <a:bodyPr/>
          <a:lstStyle/>
          <a:p>
            <a:r>
              <a:rPr lang="en-US" altLang="ko-KR" sz="2800" dirty="0" smtClean="0"/>
              <a:t>CAPM</a:t>
            </a:r>
            <a:r>
              <a:rPr lang="ko-KR" altLang="en-US" sz="2800" dirty="0" smtClean="0"/>
              <a:t>과 기대수익률  </a:t>
            </a:r>
            <a:r>
              <a:rPr lang="en-US" altLang="ko-KR" sz="1100" dirty="0" smtClean="0"/>
              <a:t>12-7</a:t>
            </a:r>
            <a:endParaRPr lang="ko-KR" altLang="en-US" sz="1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513391"/>
            <a:ext cx="7886700" cy="4351338"/>
          </a:xfrm>
        </p:spPr>
        <p:txBody>
          <a:bodyPr>
            <a:normAutofit/>
          </a:bodyPr>
          <a:lstStyle/>
          <a:p>
            <a:r>
              <a:rPr lang="ko-KR" altLang="en-US" sz="2000" dirty="0" err="1" smtClean="0"/>
              <a:t>무위험</a:t>
            </a:r>
            <a:r>
              <a:rPr lang="ko-KR" altLang="en-US" sz="2000" dirty="0" smtClean="0"/>
              <a:t> 수익률이 </a:t>
            </a:r>
            <a:r>
              <a:rPr lang="en-US" altLang="ko-KR" sz="2000" dirty="0" smtClean="0"/>
              <a:t>6%</a:t>
            </a:r>
            <a:r>
              <a:rPr lang="ko-KR" altLang="en-US" sz="2000" dirty="0" smtClean="0"/>
              <a:t>이고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시장 포트폴리오의 기대수익률이 </a:t>
            </a:r>
            <a:r>
              <a:rPr lang="en-US" altLang="ko-KR" sz="2000" dirty="0" smtClean="0"/>
              <a:t>13%</a:t>
            </a:r>
            <a:r>
              <a:rPr lang="ko-KR" altLang="en-US" sz="2000" dirty="0" smtClean="0"/>
              <a:t>인 상태에서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1. </a:t>
            </a:r>
            <a:r>
              <a:rPr lang="ko-KR" altLang="en-US" sz="2000" dirty="0" smtClean="0"/>
              <a:t>베타가 </a:t>
            </a:r>
            <a:r>
              <a:rPr lang="en-US" altLang="ko-KR" sz="2000" dirty="0" smtClean="0"/>
              <a:t>1.25</a:t>
            </a:r>
            <a:r>
              <a:rPr lang="ko-KR" altLang="en-US" sz="2000" dirty="0" smtClean="0"/>
              <a:t>인 증권의 요구 수익률은 얼마인가</a:t>
            </a:r>
            <a:r>
              <a:rPr lang="en-US" altLang="ko-KR" sz="2000" dirty="0" smtClean="0"/>
              <a:t>?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2. </a:t>
            </a:r>
            <a:r>
              <a:rPr lang="ko-KR" altLang="en-US" sz="2000" dirty="0" smtClean="0"/>
              <a:t>만약 이 증권의 기대수익률이 </a:t>
            </a:r>
            <a:r>
              <a:rPr lang="en-US" altLang="ko-KR" sz="2000" dirty="0" smtClean="0"/>
              <a:t>16%</a:t>
            </a:r>
            <a:r>
              <a:rPr lang="ko-KR" altLang="en-US" sz="2000" dirty="0" smtClean="0"/>
              <a:t>라면이 증권은 과대평가되었는가</a:t>
            </a:r>
            <a:r>
              <a:rPr lang="en-US" altLang="ko-KR" sz="2000" dirty="0" smtClean="0"/>
              <a:t>? </a:t>
            </a:r>
            <a:r>
              <a:rPr lang="ko-KR" altLang="en-US" sz="2000" dirty="0" smtClean="0"/>
              <a:t>과소평가되었는가</a:t>
            </a:r>
            <a:r>
              <a:rPr lang="en-US" altLang="ko-KR" sz="2000" dirty="0" smtClean="0"/>
              <a:t>? 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u="sng" dirty="0" smtClean="0"/>
              <a:t>E(P)-P  </a:t>
            </a:r>
            <a:r>
              <a:rPr lang="en-US" altLang="ko-KR" sz="2000" dirty="0" smtClean="0"/>
              <a:t>   = E(R)          E(R)       P  </a:t>
            </a:r>
            <a:endParaRPr lang="en-US" altLang="ko-KR" sz="2000" u="sng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P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97" y="4587777"/>
            <a:ext cx="8325283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위쪽 화살표 5"/>
          <p:cNvSpPr/>
          <p:nvPr/>
        </p:nvSpPr>
        <p:spPr>
          <a:xfrm>
            <a:off x="3223233" y="3757961"/>
            <a:ext cx="200721" cy="1672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아래쪽 화살표 6"/>
          <p:cNvSpPr/>
          <p:nvPr/>
        </p:nvSpPr>
        <p:spPr>
          <a:xfrm>
            <a:off x="3858322" y="3696630"/>
            <a:ext cx="178418" cy="22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6264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0425"/>
          </a:xfrm>
        </p:spPr>
        <p:txBody>
          <a:bodyPr>
            <a:noAutofit/>
          </a:bodyPr>
          <a:lstStyle/>
          <a:p>
            <a:pPr algn="ctr"/>
            <a:r>
              <a:rPr lang="ko-KR" altLang="en-US" sz="2400" dirty="0" smtClean="0"/>
              <a:t>과대평가 </a:t>
            </a:r>
            <a:r>
              <a:rPr lang="en-US" altLang="ko-KR" sz="2400" dirty="0" smtClean="0"/>
              <a:t>vs </a:t>
            </a:r>
            <a:r>
              <a:rPr lang="ko-KR" altLang="en-US" sz="2400" dirty="0" smtClean="0"/>
              <a:t>과소평가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가격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기준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54" y="1483124"/>
            <a:ext cx="7175092" cy="506393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54351" y="14342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u="sng" dirty="0"/>
              <a:t>E(P)-P  </a:t>
            </a:r>
            <a:r>
              <a:rPr lang="en-US" altLang="ko-KR" dirty="0"/>
              <a:t>   = E(R)          E(R)       </a:t>
            </a:r>
            <a:r>
              <a:rPr lang="en-US" altLang="ko-KR" dirty="0" smtClean="0"/>
              <a:t>  P  </a:t>
            </a:r>
            <a:endParaRPr lang="en-US" altLang="ko-KR" u="sng" dirty="0"/>
          </a:p>
          <a:p>
            <a:r>
              <a:rPr lang="en-US" altLang="ko-KR" dirty="0"/>
              <a:t>    P</a:t>
            </a:r>
            <a:endParaRPr lang="ko-KR" altLang="en-US" dirty="0"/>
          </a:p>
        </p:txBody>
      </p:sp>
      <p:sp>
        <p:nvSpPr>
          <p:cNvPr id="5" name="위쪽 화살표 4"/>
          <p:cNvSpPr/>
          <p:nvPr/>
        </p:nvSpPr>
        <p:spPr>
          <a:xfrm>
            <a:off x="5196468" y="1483124"/>
            <a:ext cx="190101" cy="2285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아래쪽 화살표 5"/>
          <p:cNvSpPr/>
          <p:nvPr/>
        </p:nvSpPr>
        <p:spPr>
          <a:xfrm>
            <a:off x="5798635" y="1528800"/>
            <a:ext cx="178418" cy="22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75570" y="2319454"/>
            <a:ext cx="272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Underpriced </a:t>
            </a:r>
            <a:r>
              <a:rPr lang="ko-KR" altLang="en-US" b="1" dirty="0" smtClean="0">
                <a:solidFill>
                  <a:srgbClr val="FF0000"/>
                </a:solidFill>
              </a:rPr>
              <a:t>가격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저평가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6468" y="5003181"/>
            <a:ext cx="2564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Overpriced </a:t>
            </a:r>
            <a:r>
              <a:rPr lang="ko-KR" altLang="en-US" b="1" dirty="0" smtClean="0">
                <a:solidFill>
                  <a:srgbClr val="FF0000"/>
                </a:solidFill>
              </a:rPr>
              <a:t>가격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고평가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37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7020" y="267881"/>
            <a:ext cx="6858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바른고딕OTF" panose="02020603020101020101" pitchFamily="18" charset="-127"/>
              <a:ea typeface="나눔바른고딕OTF" panose="02020603020101020101" pitchFamily="18" charset="-127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596451" y="266043"/>
            <a:ext cx="5315701" cy="364427"/>
          </a:xfrm>
        </p:spPr>
        <p:txBody>
          <a:bodyPr>
            <a:noAutofit/>
          </a:bodyPr>
          <a:lstStyle/>
          <a:p>
            <a:r>
              <a:rPr lang="ko-KR" altLang="en-US" sz="2100" b="1" dirty="0">
                <a:latin typeface="+mj-ea"/>
              </a:rPr>
              <a:t>증권시장선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495763" y="663924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596451" y="877717"/>
            <a:ext cx="5997551" cy="730872"/>
            <a:chOff x="556085" y="1840756"/>
            <a:chExt cx="7996735" cy="974496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698351" y="2373516"/>
              <a:ext cx="7854468" cy="441736"/>
            </a:xfrm>
            <a:prstGeom prst="roundRect">
              <a:avLst>
                <a:gd name="adj" fmla="val 1882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CAPM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을 기대수익률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-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베타평면에 나타낸 직선</a:t>
              </a: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56085" y="1840756"/>
              <a:ext cx="799673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40506" indent="-240506" latinLnBrk="0">
                <a:spcBef>
                  <a:spcPts val="450"/>
                </a:spcBef>
                <a:spcAft>
                  <a:spcPts val="450"/>
                </a:spcAft>
                <a:buClr>
                  <a:schemeClr val="accent3">
                    <a:lumMod val="50000"/>
                  </a:schemeClr>
                </a:buClr>
                <a:buBlip>
                  <a:blip r:embed="rId2"/>
                </a:buBlip>
                <a:defRPr/>
              </a:pPr>
              <a:r>
                <a:rPr lang="ko-KR" altLang="en-US" sz="1500" b="1" dirty="0">
                  <a:latin typeface="+mj-ea"/>
                  <a:ea typeface="+mj-ea"/>
                  <a:cs typeface="Arial Unicode MS" pitchFamily="50" charset="-127"/>
                </a:rPr>
                <a:t>증권시장선</a:t>
              </a:r>
              <a:r>
                <a:rPr lang="en-US" altLang="ko-KR" sz="1500" b="1" dirty="0">
                  <a:latin typeface="+mj-ea"/>
                  <a:ea typeface="+mj-ea"/>
                  <a:cs typeface="Arial Unicode MS" pitchFamily="50" charset="-127"/>
                </a:rPr>
                <a:t>(security market line: SML)</a:t>
              </a:r>
            </a:p>
          </p:txBody>
        </p: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91" y="1786103"/>
            <a:ext cx="5239121" cy="480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직사각형 16"/>
          <p:cNvSpPr/>
          <p:nvPr/>
        </p:nvSpPr>
        <p:spPr>
          <a:xfrm>
            <a:off x="5912152" y="1831366"/>
            <a:ext cx="2218268" cy="31318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r>
              <a:rPr lang="ko-KR" altLang="en-US" sz="1350" dirty="0" err="1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저평가</a:t>
            </a:r>
            <a:r>
              <a:rPr lang="en-US" altLang="ko-KR" sz="1350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(underpriced) </a:t>
            </a:r>
            <a:r>
              <a:rPr lang="ko-KR" altLang="en-US" sz="1350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자산</a:t>
            </a:r>
            <a:endParaRPr lang="en-US" altLang="ko-KR" sz="1350" dirty="0">
              <a:solidFill>
                <a:schemeClr val="bg1"/>
              </a:solidFill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5842785" y="2323105"/>
            <a:ext cx="2988981" cy="988886"/>
          </a:xfrm>
          <a:prstGeom prst="roundRect">
            <a:avLst>
              <a:gd name="adj" fmla="val 1882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133350" indent="-133350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D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의 가격 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‹ C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의 가격</a:t>
            </a:r>
          </a:p>
          <a:p>
            <a:pPr marL="133350" indent="-133350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D 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에 대한 초과수요 발생    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/>
            </a:r>
            <a:b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</a:b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☞ 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D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의 가격 상승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(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기대수익률 하락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912152" y="3501663"/>
            <a:ext cx="2218268" cy="31318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r>
              <a:rPr lang="ko-KR" altLang="en-US" sz="1350" dirty="0" err="1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고평가</a:t>
            </a:r>
            <a:r>
              <a:rPr lang="en-US" altLang="ko-KR" sz="1350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(overpriced) </a:t>
            </a:r>
            <a:r>
              <a:rPr lang="ko-KR" altLang="en-US" sz="1350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자산</a:t>
            </a:r>
            <a:endParaRPr lang="en-US" altLang="ko-KR" sz="1350" dirty="0">
              <a:solidFill>
                <a:schemeClr val="bg1"/>
              </a:solidFill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5912153" y="4099735"/>
            <a:ext cx="2919614" cy="985221"/>
          </a:xfrm>
          <a:prstGeom prst="roundRect">
            <a:avLst>
              <a:gd name="adj" fmla="val 1882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133350" indent="-133350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E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의 가격 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› C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의 가격</a:t>
            </a:r>
          </a:p>
          <a:p>
            <a:pPr marL="133350" indent="-133350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E 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에 대한 초과공급 발생    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/>
            </a:r>
            <a:b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</a:b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☞ 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E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의 가격 하락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(</a:t>
            </a:r>
            <a:r>
              <a:rPr lang="ko-KR" altLang="en-US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기대수익률 상승</a:t>
            </a:r>
            <a:r>
              <a:rPr lang="en-US" altLang="ko-KR" sz="1350" dirty="0">
                <a:solidFill>
                  <a:schemeClr val="tx1"/>
                </a:solidFill>
                <a:latin typeface="나눔바른고딕OTF" panose="02020603020101020101" pitchFamily="18" charset="-127"/>
                <a:ea typeface="나눔바른고딕OTF" panose="02020603020101020101" pitchFamily="18" charset="-127"/>
                <a:cs typeface="Arial Unicode MS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22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ko-KR" altLang="en-US" sz="3600" dirty="0" smtClean="0"/>
              <a:t>기대 수익률   </a:t>
            </a:r>
            <a:r>
              <a:rPr lang="en-US" altLang="ko-KR" sz="1100" dirty="0" smtClean="0"/>
              <a:t>12-11</a:t>
            </a:r>
            <a:endParaRPr lang="ko-KR" altLang="en-US" sz="1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328592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경제에 대한 다음 두 시나리오와 각 시나리오 상의 시장포트폴리오와 공격적인 주식 </a:t>
            </a:r>
            <a:r>
              <a:rPr lang="en-US" altLang="ko-KR" sz="2000" dirty="0" smtClean="0"/>
              <a:t>A, </a:t>
            </a:r>
            <a:r>
              <a:rPr lang="ko-KR" altLang="en-US" sz="2000" dirty="0" smtClean="0"/>
              <a:t>방어적인 주식 </a:t>
            </a:r>
            <a:r>
              <a:rPr lang="en-US" altLang="ko-KR" sz="2000" dirty="0" smtClean="0"/>
              <a:t>D</a:t>
            </a:r>
            <a:r>
              <a:rPr lang="ko-KR" altLang="en-US" sz="2000" dirty="0" smtClean="0"/>
              <a:t>의 수익률을 생각하라</a:t>
            </a:r>
            <a:r>
              <a:rPr lang="en-US" altLang="ko-KR" sz="2000" dirty="0" smtClean="0"/>
              <a:t>. </a:t>
            </a:r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r>
              <a:rPr lang="en-US" altLang="ko-KR" sz="2000" dirty="0" smtClean="0"/>
              <a:t>1. </a:t>
            </a:r>
            <a:r>
              <a:rPr lang="ko-KR" altLang="en-US" sz="2000" dirty="0" smtClean="0"/>
              <a:t>각 주식의 베타를 구하라</a:t>
            </a:r>
            <a:r>
              <a:rPr lang="en-US" altLang="ko-KR" sz="2000" dirty="0" smtClean="0"/>
              <a:t>.</a:t>
            </a:r>
          </a:p>
          <a:p>
            <a:r>
              <a:rPr lang="en-US" altLang="ko-KR" sz="2000" dirty="0" smtClean="0"/>
              <a:t>2. </a:t>
            </a:r>
            <a:r>
              <a:rPr lang="ko-KR" altLang="en-US" sz="2000" dirty="0" smtClean="0"/>
              <a:t>각 시나리오 발생할 가능성이 같은 경우 시장 포트폴리오와 각 주식의 기대수익률은</a:t>
            </a:r>
            <a:r>
              <a:rPr lang="en-US" altLang="ko-KR" sz="2000" dirty="0" smtClean="0"/>
              <a:t>?</a:t>
            </a:r>
          </a:p>
          <a:p>
            <a:r>
              <a:rPr lang="en-US" altLang="ko-KR" sz="2000" dirty="0" smtClean="0"/>
              <a:t>3. </a:t>
            </a:r>
            <a:r>
              <a:rPr lang="ko-KR" altLang="en-US" sz="2000" dirty="0" smtClean="0"/>
              <a:t>재정증권 수익률이 </a:t>
            </a:r>
            <a:r>
              <a:rPr lang="en-US" altLang="ko-KR" sz="2000" dirty="0" smtClean="0"/>
              <a:t>4%</a:t>
            </a:r>
            <a:r>
              <a:rPr lang="ko-KR" altLang="en-US" sz="2000" dirty="0" smtClean="0"/>
              <a:t>일 경우</a:t>
            </a:r>
            <a:r>
              <a:rPr lang="en-US" altLang="ko-KR" sz="2000" dirty="0" smtClean="0"/>
              <a:t>, CAPM</a:t>
            </a:r>
            <a:r>
              <a:rPr lang="ko-KR" altLang="en-US" sz="2000" dirty="0" smtClean="0"/>
              <a:t>에 의하면 두 주식의 공정한 기대수익률은 얼마인가</a:t>
            </a:r>
            <a:r>
              <a:rPr lang="en-US" altLang="ko-KR" sz="2000" dirty="0" smtClean="0"/>
              <a:t>?</a:t>
            </a:r>
          </a:p>
          <a:p>
            <a:r>
              <a:rPr lang="en-US" altLang="ko-KR" sz="2000" dirty="0" smtClean="0"/>
              <a:t>4. </a:t>
            </a:r>
            <a:r>
              <a:rPr lang="ko-KR" altLang="en-US" sz="2000" dirty="0" smtClean="0"/>
              <a:t>위의 결과를 볼 때 어떤 주식이 더 좋은 매수 대상인가</a:t>
            </a:r>
            <a:r>
              <a:rPr lang="en-US" altLang="ko-KR" sz="2000" dirty="0" smtClean="0"/>
              <a:t>?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16653"/>
              </p:ext>
            </p:extLst>
          </p:nvPr>
        </p:nvGraphicFramePr>
        <p:xfrm>
          <a:off x="821533" y="1945640"/>
          <a:ext cx="70567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716360"/>
                <a:gridCol w="1800200"/>
                <a:gridCol w="2016224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시나리오</a:t>
                      </a:r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수익률</a:t>
                      </a:r>
                      <a:r>
                        <a:rPr lang="en-US" altLang="ko-KR" dirty="0" smtClean="0"/>
                        <a:t>(%)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공격적 주식</a:t>
                      </a:r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방어적 주식</a:t>
                      </a:r>
                      <a:r>
                        <a:rPr lang="en-US" altLang="ko-KR" dirty="0" smtClean="0"/>
                        <a:t>B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불황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-6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호황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24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13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04" y="303705"/>
            <a:ext cx="6566058" cy="2273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00" y="2621927"/>
            <a:ext cx="6338662" cy="138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00" y="4007756"/>
            <a:ext cx="6717934" cy="228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746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6778" y="0"/>
            <a:ext cx="7886700" cy="817948"/>
          </a:xfrm>
        </p:spPr>
        <p:txBody>
          <a:bodyPr/>
          <a:lstStyle/>
          <a:p>
            <a:r>
              <a:rPr lang="ko-KR" altLang="en-US" sz="2400" dirty="0" smtClean="0"/>
              <a:t>맞으면 </a:t>
            </a:r>
            <a:r>
              <a:rPr lang="en-US" altLang="ko-KR" sz="2400" dirty="0" smtClean="0"/>
              <a:t>O, </a:t>
            </a:r>
            <a:r>
              <a:rPr lang="ko-KR" altLang="en-US" sz="2400" dirty="0" smtClean="0"/>
              <a:t>틀리면 </a:t>
            </a:r>
            <a:r>
              <a:rPr lang="en-US" altLang="ko-KR" sz="2400" dirty="0" smtClean="0"/>
              <a:t>X  </a:t>
            </a:r>
            <a:r>
              <a:rPr lang="en-US" altLang="ko-KR" sz="1100" dirty="0" smtClean="0"/>
              <a:t>12-1</a:t>
            </a:r>
            <a:endParaRPr lang="ko-KR" altLang="en-US" sz="1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2962" y="715745"/>
            <a:ext cx="8749526" cy="3461175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투자자들은 좀 더 변동적인 수익률을 갖는 주식에 더 높은 기대 수익률을 요구한다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자본자산 가격결정모형은 베타가 </a:t>
            </a:r>
            <a:r>
              <a:rPr lang="en-US" altLang="ko-KR" dirty="0" smtClean="0"/>
              <a:t>0</a:t>
            </a:r>
            <a:r>
              <a:rPr lang="ko-KR" altLang="en-US" dirty="0" smtClean="0"/>
              <a:t>인 증권은 기대수익률이 </a:t>
            </a:r>
            <a:r>
              <a:rPr lang="en-US" altLang="ko-KR" dirty="0" smtClean="0"/>
              <a:t>0</a:t>
            </a:r>
            <a:r>
              <a:rPr lang="ko-KR" altLang="en-US" dirty="0" smtClean="0"/>
              <a:t>이라고 예상한다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재정증권에 </a:t>
            </a:r>
            <a:r>
              <a:rPr lang="en-US" altLang="ko-KR" dirty="0" smtClean="0"/>
              <a:t>1</a:t>
            </a:r>
            <a:r>
              <a:rPr lang="ko-KR" altLang="en-US" dirty="0" smtClean="0"/>
              <a:t>만 달러와 시장 포트폴리오에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만 달러를 투자한 투자자는 베타가 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인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</a:t>
            </a:r>
            <a:r>
              <a:rPr lang="ko-KR" altLang="en-US" dirty="0" smtClean="0"/>
              <a:t>포트폴리오를 갖는 것과 같다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투자자는 거시경제변화에 많이 노출된 수익률을 갖는 주식에 대해 더 높은 기대수익률을 요구한다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투자자는 주식시장 변동에 매우 민감한 수익률을 갖는 주식에 대해 더 높은 기대수익률을 요구한다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930" y="3629883"/>
            <a:ext cx="6820384" cy="3091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97560"/>
            <a:ext cx="8129200" cy="763881"/>
          </a:xfrm>
        </p:spPr>
        <p:txBody>
          <a:bodyPr>
            <a:noAutofit/>
          </a:bodyPr>
          <a:lstStyle/>
          <a:p>
            <a:pPr algn="ctr"/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(1)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개별 종목 수익률은 시장 수익률과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함께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움직인다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85228"/>
            <a:ext cx="62103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5395347" y="4718828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ea typeface="굴림" charset="-127"/>
              </a:rPr>
              <a:t>시장 수익률</a:t>
            </a:r>
            <a:r>
              <a:rPr lang="en-US" altLang="ko-KR" sz="2000" dirty="0" smtClean="0">
                <a:ea typeface="굴림" charset="-127"/>
              </a:rPr>
              <a:t> </a:t>
            </a:r>
            <a:r>
              <a:rPr lang="en-US" altLang="ko-KR" sz="2000" dirty="0">
                <a:ea typeface="굴림" charset="-127"/>
              </a:rPr>
              <a:t>(%)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 rot="-5400000">
            <a:off x="774031" y="4137802"/>
            <a:ext cx="381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000" dirty="0">
                <a:ea typeface="굴림" charset="-127"/>
              </a:rPr>
              <a:t>Vanguard Explorer Return (%)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2133600" y="1852663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>
                <a:ea typeface="굴림" charset="-127"/>
              </a:rPr>
              <a:t>Vanguard Explorer Fund </a:t>
            </a:r>
            <a:r>
              <a:rPr lang="ko-KR" altLang="en-US" dirty="0" smtClean="0">
                <a:ea typeface="굴림" charset="-127"/>
              </a:rPr>
              <a:t>수익률</a:t>
            </a:r>
            <a:endParaRPr lang="en-US" altLang="ko-KR" dirty="0">
              <a:ea typeface="굴림" charset="-127"/>
            </a:endParaRPr>
          </a:p>
        </p:txBody>
      </p:sp>
      <p:cxnSp>
        <p:nvCxnSpPr>
          <p:cNvPr id="17415" name="Straight Connector 8"/>
          <p:cNvCxnSpPr>
            <a:cxnSpLocks noChangeShapeType="1"/>
          </p:cNvCxnSpPr>
          <p:nvPr/>
        </p:nvCxnSpPr>
        <p:spPr bwMode="auto">
          <a:xfrm rot="5400000" flipH="1" flipV="1">
            <a:off x="2971800" y="3118628"/>
            <a:ext cx="3429000" cy="266700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Oval 11"/>
          <p:cNvSpPr>
            <a:spLocks noChangeArrowheads="1"/>
          </p:cNvSpPr>
          <p:nvPr/>
        </p:nvSpPr>
        <p:spPr bwMode="auto">
          <a:xfrm>
            <a:off x="5410200" y="3118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17" name="Oval 12"/>
          <p:cNvSpPr>
            <a:spLocks noChangeArrowheads="1"/>
          </p:cNvSpPr>
          <p:nvPr/>
        </p:nvSpPr>
        <p:spPr bwMode="auto">
          <a:xfrm>
            <a:off x="5562600" y="3271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18" name="Oval 13"/>
          <p:cNvSpPr>
            <a:spLocks noChangeArrowheads="1"/>
          </p:cNvSpPr>
          <p:nvPr/>
        </p:nvSpPr>
        <p:spPr bwMode="auto">
          <a:xfrm>
            <a:off x="5715000" y="3423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19" name="Oval 14"/>
          <p:cNvSpPr>
            <a:spLocks noChangeArrowheads="1"/>
          </p:cNvSpPr>
          <p:nvPr/>
        </p:nvSpPr>
        <p:spPr bwMode="auto">
          <a:xfrm>
            <a:off x="5334000" y="3423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0" name="Oval 15"/>
          <p:cNvSpPr>
            <a:spLocks noChangeArrowheads="1"/>
          </p:cNvSpPr>
          <p:nvPr/>
        </p:nvSpPr>
        <p:spPr bwMode="auto">
          <a:xfrm>
            <a:off x="5029200" y="3728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1" name="Oval 16"/>
          <p:cNvSpPr>
            <a:spLocks noChangeArrowheads="1"/>
          </p:cNvSpPr>
          <p:nvPr/>
        </p:nvSpPr>
        <p:spPr bwMode="auto">
          <a:xfrm>
            <a:off x="5410200" y="3499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2" name="Oval 17"/>
          <p:cNvSpPr>
            <a:spLocks noChangeArrowheads="1"/>
          </p:cNvSpPr>
          <p:nvPr/>
        </p:nvSpPr>
        <p:spPr bwMode="auto">
          <a:xfrm>
            <a:off x="6019800" y="3271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3" name="Oval 18"/>
          <p:cNvSpPr>
            <a:spLocks noChangeArrowheads="1"/>
          </p:cNvSpPr>
          <p:nvPr/>
        </p:nvSpPr>
        <p:spPr bwMode="auto">
          <a:xfrm>
            <a:off x="5562600" y="3575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4" name="Oval 19"/>
          <p:cNvSpPr>
            <a:spLocks noChangeArrowheads="1"/>
          </p:cNvSpPr>
          <p:nvPr/>
        </p:nvSpPr>
        <p:spPr bwMode="auto">
          <a:xfrm>
            <a:off x="5257800" y="3728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5" name="Oval 20"/>
          <p:cNvSpPr>
            <a:spLocks noChangeArrowheads="1"/>
          </p:cNvSpPr>
          <p:nvPr/>
        </p:nvSpPr>
        <p:spPr bwMode="auto">
          <a:xfrm>
            <a:off x="5562600" y="3271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6" name="Oval 21"/>
          <p:cNvSpPr>
            <a:spLocks noChangeArrowheads="1"/>
          </p:cNvSpPr>
          <p:nvPr/>
        </p:nvSpPr>
        <p:spPr bwMode="auto">
          <a:xfrm>
            <a:off x="5715000" y="3423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7" name="Oval 22"/>
          <p:cNvSpPr>
            <a:spLocks noChangeArrowheads="1"/>
          </p:cNvSpPr>
          <p:nvPr/>
        </p:nvSpPr>
        <p:spPr bwMode="auto">
          <a:xfrm>
            <a:off x="5181600" y="3956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8" name="Oval 23"/>
          <p:cNvSpPr>
            <a:spLocks noChangeArrowheads="1"/>
          </p:cNvSpPr>
          <p:nvPr/>
        </p:nvSpPr>
        <p:spPr bwMode="auto">
          <a:xfrm>
            <a:off x="5486400" y="3575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29" name="Oval 24"/>
          <p:cNvSpPr>
            <a:spLocks noChangeArrowheads="1"/>
          </p:cNvSpPr>
          <p:nvPr/>
        </p:nvSpPr>
        <p:spPr bwMode="auto">
          <a:xfrm>
            <a:off x="4495800" y="4261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0" name="Oval 25"/>
          <p:cNvSpPr>
            <a:spLocks noChangeArrowheads="1"/>
          </p:cNvSpPr>
          <p:nvPr/>
        </p:nvSpPr>
        <p:spPr bwMode="auto">
          <a:xfrm>
            <a:off x="4876800" y="4033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1" name="Oval 26"/>
          <p:cNvSpPr>
            <a:spLocks noChangeArrowheads="1"/>
          </p:cNvSpPr>
          <p:nvPr/>
        </p:nvSpPr>
        <p:spPr bwMode="auto">
          <a:xfrm>
            <a:off x="5486400" y="3804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2" name="Oval 27"/>
          <p:cNvSpPr>
            <a:spLocks noChangeArrowheads="1"/>
          </p:cNvSpPr>
          <p:nvPr/>
        </p:nvSpPr>
        <p:spPr bwMode="auto">
          <a:xfrm>
            <a:off x="5029200" y="4109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3" name="Oval 28"/>
          <p:cNvSpPr>
            <a:spLocks noChangeArrowheads="1"/>
          </p:cNvSpPr>
          <p:nvPr/>
        </p:nvSpPr>
        <p:spPr bwMode="auto">
          <a:xfrm>
            <a:off x="4724400" y="4261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4" name="Oval 29"/>
          <p:cNvSpPr>
            <a:spLocks noChangeArrowheads="1"/>
          </p:cNvSpPr>
          <p:nvPr/>
        </p:nvSpPr>
        <p:spPr bwMode="auto">
          <a:xfrm>
            <a:off x="5334000" y="4109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5" name="Oval 30"/>
          <p:cNvSpPr>
            <a:spLocks noChangeArrowheads="1"/>
          </p:cNvSpPr>
          <p:nvPr/>
        </p:nvSpPr>
        <p:spPr bwMode="auto">
          <a:xfrm>
            <a:off x="4648200" y="4414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6" name="Oval 31"/>
          <p:cNvSpPr>
            <a:spLocks noChangeArrowheads="1"/>
          </p:cNvSpPr>
          <p:nvPr/>
        </p:nvSpPr>
        <p:spPr bwMode="auto">
          <a:xfrm>
            <a:off x="5029200" y="4185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7" name="Oval 32"/>
          <p:cNvSpPr>
            <a:spLocks noChangeArrowheads="1"/>
          </p:cNvSpPr>
          <p:nvPr/>
        </p:nvSpPr>
        <p:spPr bwMode="auto">
          <a:xfrm>
            <a:off x="5638800" y="3956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8" name="Oval 33"/>
          <p:cNvSpPr>
            <a:spLocks noChangeArrowheads="1"/>
          </p:cNvSpPr>
          <p:nvPr/>
        </p:nvSpPr>
        <p:spPr bwMode="auto">
          <a:xfrm>
            <a:off x="4038600" y="4414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39" name="Oval 34"/>
          <p:cNvSpPr>
            <a:spLocks noChangeArrowheads="1"/>
          </p:cNvSpPr>
          <p:nvPr/>
        </p:nvSpPr>
        <p:spPr bwMode="auto">
          <a:xfrm>
            <a:off x="4876800" y="4414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0" name="Oval 35"/>
          <p:cNvSpPr>
            <a:spLocks noChangeArrowheads="1"/>
          </p:cNvSpPr>
          <p:nvPr/>
        </p:nvSpPr>
        <p:spPr bwMode="auto">
          <a:xfrm>
            <a:off x="4343400" y="4414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1" name="Oval 36"/>
          <p:cNvSpPr>
            <a:spLocks noChangeArrowheads="1"/>
          </p:cNvSpPr>
          <p:nvPr/>
        </p:nvSpPr>
        <p:spPr bwMode="auto">
          <a:xfrm>
            <a:off x="48006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2" name="Oval 37"/>
          <p:cNvSpPr>
            <a:spLocks noChangeArrowheads="1"/>
          </p:cNvSpPr>
          <p:nvPr/>
        </p:nvSpPr>
        <p:spPr bwMode="auto">
          <a:xfrm>
            <a:off x="5181600" y="4337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3" name="Oval 38"/>
          <p:cNvSpPr>
            <a:spLocks noChangeArrowheads="1"/>
          </p:cNvSpPr>
          <p:nvPr/>
        </p:nvSpPr>
        <p:spPr bwMode="auto">
          <a:xfrm>
            <a:off x="5791200" y="4109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4" name="Oval 39"/>
          <p:cNvSpPr>
            <a:spLocks noChangeArrowheads="1"/>
          </p:cNvSpPr>
          <p:nvPr/>
        </p:nvSpPr>
        <p:spPr bwMode="auto">
          <a:xfrm>
            <a:off x="5334000" y="4414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5" name="Oval 40"/>
          <p:cNvSpPr>
            <a:spLocks noChangeArrowheads="1"/>
          </p:cNvSpPr>
          <p:nvPr/>
        </p:nvSpPr>
        <p:spPr bwMode="auto">
          <a:xfrm>
            <a:off x="50292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6" name="Oval 41"/>
          <p:cNvSpPr>
            <a:spLocks noChangeArrowheads="1"/>
          </p:cNvSpPr>
          <p:nvPr/>
        </p:nvSpPr>
        <p:spPr bwMode="auto">
          <a:xfrm>
            <a:off x="48006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7" name="Oval 42"/>
          <p:cNvSpPr>
            <a:spLocks noChangeArrowheads="1"/>
          </p:cNvSpPr>
          <p:nvPr/>
        </p:nvSpPr>
        <p:spPr bwMode="auto">
          <a:xfrm>
            <a:off x="5181600" y="4337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8" name="Oval 43"/>
          <p:cNvSpPr>
            <a:spLocks noChangeArrowheads="1"/>
          </p:cNvSpPr>
          <p:nvPr/>
        </p:nvSpPr>
        <p:spPr bwMode="auto">
          <a:xfrm>
            <a:off x="4648200" y="4261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49" name="Oval 44"/>
          <p:cNvSpPr>
            <a:spLocks noChangeArrowheads="1"/>
          </p:cNvSpPr>
          <p:nvPr/>
        </p:nvSpPr>
        <p:spPr bwMode="auto">
          <a:xfrm>
            <a:off x="41910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0" name="Oval 45"/>
          <p:cNvSpPr>
            <a:spLocks noChangeArrowheads="1"/>
          </p:cNvSpPr>
          <p:nvPr/>
        </p:nvSpPr>
        <p:spPr bwMode="auto">
          <a:xfrm>
            <a:off x="50292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1" name="Oval 46"/>
          <p:cNvSpPr>
            <a:spLocks noChangeArrowheads="1"/>
          </p:cNvSpPr>
          <p:nvPr/>
        </p:nvSpPr>
        <p:spPr bwMode="auto">
          <a:xfrm>
            <a:off x="44958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2" name="Oval 47"/>
          <p:cNvSpPr>
            <a:spLocks noChangeArrowheads="1"/>
          </p:cNvSpPr>
          <p:nvPr/>
        </p:nvSpPr>
        <p:spPr bwMode="auto">
          <a:xfrm>
            <a:off x="3810000" y="4871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3" name="Oval 48"/>
          <p:cNvSpPr>
            <a:spLocks noChangeArrowheads="1"/>
          </p:cNvSpPr>
          <p:nvPr/>
        </p:nvSpPr>
        <p:spPr bwMode="auto">
          <a:xfrm>
            <a:off x="4191000" y="4642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4" name="Oval 49"/>
          <p:cNvSpPr>
            <a:spLocks noChangeArrowheads="1"/>
          </p:cNvSpPr>
          <p:nvPr/>
        </p:nvSpPr>
        <p:spPr bwMode="auto">
          <a:xfrm>
            <a:off x="4343400" y="4718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5" name="Oval 50"/>
          <p:cNvSpPr>
            <a:spLocks noChangeArrowheads="1"/>
          </p:cNvSpPr>
          <p:nvPr/>
        </p:nvSpPr>
        <p:spPr bwMode="auto">
          <a:xfrm>
            <a:off x="4038600" y="4871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6" name="Oval 51"/>
          <p:cNvSpPr>
            <a:spLocks noChangeArrowheads="1"/>
          </p:cNvSpPr>
          <p:nvPr/>
        </p:nvSpPr>
        <p:spPr bwMode="auto">
          <a:xfrm>
            <a:off x="41910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7" name="Oval 52"/>
          <p:cNvSpPr>
            <a:spLocks noChangeArrowheads="1"/>
          </p:cNvSpPr>
          <p:nvPr/>
        </p:nvSpPr>
        <p:spPr bwMode="auto">
          <a:xfrm>
            <a:off x="44958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8" name="Oval 53"/>
          <p:cNvSpPr>
            <a:spLocks noChangeArrowheads="1"/>
          </p:cNvSpPr>
          <p:nvPr/>
        </p:nvSpPr>
        <p:spPr bwMode="auto">
          <a:xfrm>
            <a:off x="4800600" y="4414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59" name="Oval 54"/>
          <p:cNvSpPr>
            <a:spLocks noChangeArrowheads="1"/>
          </p:cNvSpPr>
          <p:nvPr/>
        </p:nvSpPr>
        <p:spPr bwMode="auto">
          <a:xfrm>
            <a:off x="4343400" y="4718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0" name="Oval 55"/>
          <p:cNvSpPr>
            <a:spLocks noChangeArrowheads="1"/>
          </p:cNvSpPr>
          <p:nvPr/>
        </p:nvSpPr>
        <p:spPr bwMode="auto">
          <a:xfrm>
            <a:off x="4648200" y="4718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1" name="Oval 56"/>
          <p:cNvSpPr>
            <a:spLocks noChangeArrowheads="1"/>
          </p:cNvSpPr>
          <p:nvPr/>
        </p:nvSpPr>
        <p:spPr bwMode="auto">
          <a:xfrm>
            <a:off x="3962400" y="5023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2" name="Oval 57"/>
          <p:cNvSpPr>
            <a:spLocks noChangeArrowheads="1"/>
          </p:cNvSpPr>
          <p:nvPr/>
        </p:nvSpPr>
        <p:spPr bwMode="auto">
          <a:xfrm>
            <a:off x="4343400" y="4795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3" name="Oval 58"/>
          <p:cNvSpPr>
            <a:spLocks noChangeArrowheads="1"/>
          </p:cNvSpPr>
          <p:nvPr/>
        </p:nvSpPr>
        <p:spPr bwMode="auto">
          <a:xfrm>
            <a:off x="4495800" y="4871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4" name="Oval 59"/>
          <p:cNvSpPr>
            <a:spLocks noChangeArrowheads="1"/>
          </p:cNvSpPr>
          <p:nvPr/>
        </p:nvSpPr>
        <p:spPr bwMode="auto">
          <a:xfrm>
            <a:off x="4191000" y="5023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5" name="Oval 60"/>
          <p:cNvSpPr>
            <a:spLocks noChangeArrowheads="1"/>
          </p:cNvSpPr>
          <p:nvPr/>
        </p:nvSpPr>
        <p:spPr bwMode="auto">
          <a:xfrm>
            <a:off x="4343400" y="4718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6" name="Oval 61"/>
          <p:cNvSpPr>
            <a:spLocks noChangeArrowheads="1"/>
          </p:cNvSpPr>
          <p:nvPr/>
        </p:nvSpPr>
        <p:spPr bwMode="auto">
          <a:xfrm>
            <a:off x="3886200" y="4795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7" name="Oval 62"/>
          <p:cNvSpPr>
            <a:spLocks noChangeArrowheads="1"/>
          </p:cNvSpPr>
          <p:nvPr/>
        </p:nvSpPr>
        <p:spPr bwMode="auto">
          <a:xfrm>
            <a:off x="4953000" y="4566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8" name="Oval 63"/>
          <p:cNvSpPr>
            <a:spLocks noChangeArrowheads="1"/>
          </p:cNvSpPr>
          <p:nvPr/>
        </p:nvSpPr>
        <p:spPr bwMode="auto">
          <a:xfrm>
            <a:off x="4495800" y="4871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69" name="Oval 64"/>
          <p:cNvSpPr>
            <a:spLocks noChangeArrowheads="1"/>
          </p:cNvSpPr>
          <p:nvPr/>
        </p:nvSpPr>
        <p:spPr bwMode="auto">
          <a:xfrm>
            <a:off x="4800600" y="4871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0" name="Oval 65"/>
          <p:cNvSpPr>
            <a:spLocks noChangeArrowheads="1"/>
          </p:cNvSpPr>
          <p:nvPr/>
        </p:nvSpPr>
        <p:spPr bwMode="auto">
          <a:xfrm>
            <a:off x="4114800" y="5176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1" name="Oval 66"/>
          <p:cNvSpPr>
            <a:spLocks noChangeArrowheads="1"/>
          </p:cNvSpPr>
          <p:nvPr/>
        </p:nvSpPr>
        <p:spPr bwMode="auto">
          <a:xfrm>
            <a:off x="3733800" y="5023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2" name="Oval 67"/>
          <p:cNvSpPr>
            <a:spLocks noChangeArrowheads="1"/>
          </p:cNvSpPr>
          <p:nvPr/>
        </p:nvSpPr>
        <p:spPr bwMode="auto">
          <a:xfrm>
            <a:off x="4648200" y="5023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3" name="Oval 68"/>
          <p:cNvSpPr>
            <a:spLocks noChangeArrowheads="1"/>
          </p:cNvSpPr>
          <p:nvPr/>
        </p:nvSpPr>
        <p:spPr bwMode="auto">
          <a:xfrm>
            <a:off x="3581400" y="5252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4" name="Oval 69"/>
          <p:cNvSpPr>
            <a:spLocks noChangeArrowheads="1"/>
          </p:cNvSpPr>
          <p:nvPr/>
        </p:nvSpPr>
        <p:spPr bwMode="auto">
          <a:xfrm>
            <a:off x="4495800" y="4871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5" name="Oval 70"/>
          <p:cNvSpPr>
            <a:spLocks noChangeArrowheads="1"/>
          </p:cNvSpPr>
          <p:nvPr/>
        </p:nvSpPr>
        <p:spPr bwMode="auto">
          <a:xfrm>
            <a:off x="4038600" y="4947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6" name="Oval 71"/>
          <p:cNvSpPr>
            <a:spLocks noChangeArrowheads="1"/>
          </p:cNvSpPr>
          <p:nvPr/>
        </p:nvSpPr>
        <p:spPr bwMode="auto">
          <a:xfrm>
            <a:off x="5105400" y="4718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7" name="Oval 72"/>
          <p:cNvSpPr>
            <a:spLocks noChangeArrowheads="1"/>
          </p:cNvSpPr>
          <p:nvPr/>
        </p:nvSpPr>
        <p:spPr bwMode="auto">
          <a:xfrm>
            <a:off x="3886200" y="5099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8" name="Oval 73"/>
          <p:cNvSpPr>
            <a:spLocks noChangeArrowheads="1"/>
          </p:cNvSpPr>
          <p:nvPr/>
        </p:nvSpPr>
        <p:spPr bwMode="auto">
          <a:xfrm>
            <a:off x="4191000" y="5099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79" name="Oval 74"/>
          <p:cNvSpPr>
            <a:spLocks noChangeArrowheads="1"/>
          </p:cNvSpPr>
          <p:nvPr/>
        </p:nvSpPr>
        <p:spPr bwMode="auto">
          <a:xfrm>
            <a:off x="3505200" y="5404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0" name="Oval 75"/>
          <p:cNvSpPr>
            <a:spLocks noChangeArrowheads="1"/>
          </p:cNvSpPr>
          <p:nvPr/>
        </p:nvSpPr>
        <p:spPr bwMode="auto">
          <a:xfrm>
            <a:off x="3886200" y="5176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1" name="Oval 76"/>
          <p:cNvSpPr>
            <a:spLocks noChangeArrowheads="1"/>
          </p:cNvSpPr>
          <p:nvPr/>
        </p:nvSpPr>
        <p:spPr bwMode="auto">
          <a:xfrm>
            <a:off x="4038600" y="5252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2" name="Oval 77"/>
          <p:cNvSpPr>
            <a:spLocks noChangeArrowheads="1"/>
          </p:cNvSpPr>
          <p:nvPr/>
        </p:nvSpPr>
        <p:spPr bwMode="auto">
          <a:xfrm>
            <a:off x="3733800" y="5404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3" name="Oval 78"/>
          <p:cNvSpPr>
            <a:spLocks noChangeArrowheads="1"/>
          </p:cNvSpPr>
          <p:nvPr/>
        </p:nvSpPr>
        <p:spPr bwMode="auto">
          <a:xfrm>
            <a:off x="4038600" y="4947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4" name="Oval 79"/>
          <p:cNvSpPr>
            <a:spLocks noChangeArrowheads="1"/>
          </p:cNvSpPr>
          <p:nvPr/>
        </p:nvSpPr>
        <p:spPr bwMode="auto">
          <a:xfrm>
            <a:off x="3886200" y="5176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5" name="Oval 80"/>
          <p:cNvSpPr>
            <a:spLocks noChangeArrowheads="1"/>
          </p:cNvSpPr>
          <p:nvPr/>
        </p:nvSpPr>
        <p:spPr bwMode="auto">
          <a:xfrm>
            <a:off x="3733800" y="5404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6" name="Oval 81"/>
          <p:cNvSpPr>
            <a:spLocks noChangeArrowheads="1"/>
          </p:cNvSpPr>
          <p:nvPr/>
        </p:nvSpPr>
        <p:spPr bwMode="auto">
          <a:xfrm>
            <a:off x="4191000" y="50998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7" name="Oval 82"/>
          <p:cNvSpPr>
            <a:spLocks noChangeArrowheads="1"/>
          </p:cNvSpPr>
          <p:nvPr/>
        </p:nvSpPr>
        <p:spPr bwMode="auto">
          <a:xfrm>
            <a:off x="4038600" y="5252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8" name="Oval 83"/>
          <p:cNvSpPr>
            <a:spLocks noChangeArrowheads="1"/>
          </p:cNvSpPr>
          <p:nvPr/>
        </p:nvSpPr>
        <p:spPr bwMode="auto">
          <a:xfrm>
            <a:off x="4343400" y="52522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89" name="Oval 84"/>
          <p:cNvSpPr>
            <a:spLocks noChangeArrowheads="1"/>
          </p:cNvSpPr>
          <p:nvPr/>
        </p:nvSpPr>
        <p:spPr bwMode="auto">
          <a:xfrm>
            <a:off x="3657600" y="5557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90" name="Oval 85"/>
          <p:cNvSpPr>
            <a:spLocks noChangeArrowheads="1"/>
          </p:cNvSpPr>
          <p:nvPr/>
        </p:nvSpPr>
        <p:spPr bwMode="auto">
          <a:xfrm>
            <a:off x="4038600" y="53284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91" name="Oval 86"/>
          <p:cNvSpPr>
            <a:spLocks noChangeArrowheads="1"/>
          </p:cNvSpPr>
          <p:nvPr/>
        </p:nvSpPr>
        <p:spPr bwMode="auto">
          <a:xfrm>
            <a:off x="4191000" y="54046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  <p:sp>
        <p:nvSpPr>
          <p:cNvPr id="17492" name="Oval 87"/>
          <p:cNvSpPr>
            <a:spLocks noChangeArrowheads="1"/>
          </p:cNvSpPr>
          <p:nvPr/>
        </p:nvSpPr>
        <p:spPr bwMode="auto">
          <a:xfrm>
            <a:off x="3886200" y="5557028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9235441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9509" y="108648"/>
            <a:ext cx="7886700" cy="471215"/>
          </a:xfrm>
        </p:spPr>
        <p:txBody>
          <a:bodyPr>
            <a:normAutofit fontScale="90000"/>
          </a:bodyPr>
          <a:lstStyle/>
          <a:p>
            <a:r>
              <a:rPr lang="ko-KR" altLang="en-US" sz="3200" dirty="0" smtClean="0"/>
              <a:t>맞으면 </a:t>
            </a:r>
            <a:r>
              <a:rPr lang="en-US" altLang="ko-KR" sz="3200" dirty="0" smtClean="0"/>
              <a:t>O, </a:t>
            </a:r>
            <a:r>
              <a:rPr lang="ko-KR" altLang="en-US" sz="3200" dirty="0" smtClean="0"/>
              <a:t>틀리면 </a:t>
            </a:r>
            <a:r>
              <a:rPr lang="en-US" altLang="ko-KR" sz="3200" dirty="0" smtClean="0"/>
              <a:t>X  </a:t>
            </a:r>
            <a:r>
              <a:rPr lang="en-US" altLang="ko-KR" sz="1100" dirty="0" smtClean="0"/>
              <a:t>12-25</a:t>
            </a:r>
            <a:endParaRPr lang="ko-KR" altLang="en-US" sz="1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9509" y="766259"/>
            <a:ext cx="8481896" cy="3315087"/>
          </a:xfrm>
        </p:spPr>
        <p:txBody>
          <a:bodyPr>
            <a:noAutofit/>
          </a:bodyPr>
          <a:lstStyle/>
          <a:p>
            <a:r>
              <a:rPr lang="en-US" altLang="ko-KR" sz="1600" dirty="0" smtClean="0"/>
              <a:t>1. </a:t>
            </a:r>
            <a:r>
              <a:rPr lang="ko-KR" altLang="en-US" sz="1600" dirty="0" smtClean="0"/>
              <a:t>베타가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인 투자의 기대수익률은 시장 포트폴리오 기대수익률의 두 배이다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2. </a:t>
            </a:r>
            <a:r>
              <a:rPr lang="ko-KR" altLang="en-US" sz="1600" dirty="0" smtClean="0"/>
              <a:t>분산된 포트폴리오 위험에 대한 어떤 주식의 공헌도는 이 주식의 시장위험에 달려있다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3. </a:t>
            </a:r>
            <a:r>
              <a:rPr lang="ko-KR" altLang="en-US" sz="1600" dirty="0" smtClean="0"/>
              <a:t>한 주식의 기대수익률이 증권 시장선 아래 있다면 이것은 과소 평가된 것이다</a:t>
            </a:r>
            <a:r>
              <a:rPr lang="en-US" altLang="ko-KR" sz="1600" dirty="0" smtClean="0"/>
              <a:t>. 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4. </a:t>
            </a:r>
            <a:r>
              <a:rPr lang="ko-KR" altLang="en-US" sz="1600" dirty="0" smtClean="0"/>
              <a:t>베타가 </a:t>
            </a:r>
            <a:r>
              <a:rPr lang="en-US" altLang="ko-KR" sz="1600" dirty="0" smtClean="0"/>
              <a:t>2.0</a:t>
            </a:r>
            <a:r>
              <a:rPr lang="ko-KR" altLang="en-US" sz="1600" dirty="0" smtClean="0"/>
              <a:t>인 분산된 포트폴리오는 시장 포트폴리오보다 두 배 변동적이다</a:t>
            </a:r>
            <a:r>
              <a:rPr lang="en-US" altLang="ko-KR" sz="1600" dirty="0" smtClean="0"/>
              <a:t>. 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5. </a:t>
            </a:r>
            <a:r>
              <a:rPr lang="ko-KR" altLang="en-US" sz="1600" dirty="0" smtClean="0"/>
              <a:t>베타가 </a:t>
            </a:r>
            <a:r>
              <a:rPr lang="en-US" altLang="ko-KR" sz="1600" dirty="0" smtClean="0"/>
              <a:t>2.0</a:t>
            </a:r>
            <a:r>
              <a:rPr lang="ko-KR" altLang="en-US" sz="1600" dirty="0" smtClean="0"/>
              <a:t>인 분산되지 않은 포트폴리오는 시장 포트폴리오보다 두 배 변동적이다</a:t>
            </a:r>
            <a:r>
              <a:rPr lang="en-US" altLang="ko-KR" sz="1600" dirty="0" smtClean="0"/>
              <a:t>. 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48" y="3826036"/>
            <a:ext cx="5570366" cy="289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021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7568" y="673678"/>
            <a:ext cx="7886700" cy="4489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/>
              <a:t>포트폴리오 위험과 수익률  </a:t>
            </a:r>
            <a:r>
              <a:rPr lang="en-US" altLang="ko-KR" sz="1200" dirty="0" smtClean="0"/>
              <a:t>12-18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7568" y="1214394"/>
            <a:ext cx="8649164" cy="1809672"/>
          </a:xfrm>
        </p:spPr>
        <p:txBody>
          <a:bodyPr>
            <a:normAutofit/>
          </a:bodyPr>
          <a:lstStyle/>
          <a:p>
            <a:r>
              <a:rPr lang="ko-KR" altLang="en-US" sz="1600" dirty="0" smtClean="0"/>
              <a:t>베타가 </a:t>
            </a:r>
            <a:r>
              <a:rPr lang="en-US" altLang="ko-KR" sz="1600" dirty="0" smtClean="0"/>
              <a:t>1.0</a:t>
            </a:r>
            <a:r>
              <a:rPr lang="ko-KR" altLang="en-US" sz="1600" dirty="0" smtClean="0"/>
              <a:t>인 </a:t>
            </a:r>
            <a:r>
              <a:rPr lang="en-US" altLang="ko-KR" sz="1600" dirty="0"/>
              <a:t>S&amp;P </a:t>
            </a:r>
            <a:r>
              <a:rPr lang="en-US" altLang="ko-KR" sz="1600" dirty="0" smtClean="0"/>
              <a:t>500</a:t>
            </a:r>
            <a:r>
              <a:rPr lang="ko-KR" altLang="en-US" sz="1600" dirty="0" smtClean="0"/>
              <a:t>의 기대수익률이 </a:t>
            </a:r>
            <a:r>
              <a:rPr lang="en-US" altLang="ko-KR" sz="1600" dirty="0" smtClean="0"/>
              <a:t>10%</a:t>
            </a:r>
            <a:r>
              <a:rPr lang="ko-KR" altLang="en-US" sz="1600" dirty="0" smtClean="0"/>
              <a:t>이고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재정증권이 </a:t>
            </a:r>
            <a:r>
              <a:rPr lang="en-US" altLang="ko-KR" sz="1600" dirty="0" smtClean="0"/>
              <a:t>4%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</a:t>
            </a:r>
            <a:r>
              <a:rPr lang="ko-KR" altLang="en-US" sz="1600" dirty="0" err="1" smtClean="0"/>
              <a:t>무위험</a:t>
            </a:r>
            <a:r>
              <a:rPr lang="ko-KR" altLang="en-US" sz="1600" dirty="0" smtClean="0"/>
              <a:t> 수익률을 제공한다고 하자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1. </a:t>
            </a:r>
            <a:r>
              <a:rPr lang="ko-KR" altLang="en-US" sz="1600" dirty="0" smtClean="0"/>
              <a:t>이 두 자산으로 기대수익률이 </a:t>
            </a:r>
            <a:r>
              <a:rPr lang="en-US" altLang="ko-KR" sz="1600" dirty="0" smtClean="0"/>
              <a:t>8%</a:t>
            </a:r>
            <a:r>
              <a:rPr lang="ko-KR" altLang="en-US" sz="1600" dirty="0" smtClean="0"/>
              <a:t>인 포트폴리오를 어떻게 구성하는가</a:t>
            </a:r>
            <a:r>
              <a:rPr lang="en-US" altLang="ko-KR" sz="1600" dirty="0" smtClean="0"/>
              <a:t>? </a:t>
            </a:r>
          </a:p>
          <a:p>
            <a:r>
              <a:rPr lang="en-US" altLang="ko-KR" sz="1600" dirty="0" smtClean="0"/>
              <a:t>2. </a:t>
            </a:r>
            <a:r>
              <a:rPr lang="ko-KR" altLang="en-US" sz="1600" dirty="0" smtClean="0"/>
              <a:t>이 두 자산으로 베타가 </a:t>
            </a:r>
            <a:r>
              <a:rPr lang="en-US" altLang="ko-KR" sz="1600" dirty="0" smtClean="0"/>
              <a:t>0.4</a:t>
            </a:r>
            <a:r>
              <a:rPr lang="ko-KR" altLang="en-US" sz="1600" dirty="0" smtClean="0"/>
              <a:t>인 포트폴리오를 어떻게 구성하는가</a:t>
            </a:r>
            <a:r>
              <a:rPr lang="en-US" altLang="ko-KR" sz="1600" dirty="0" smtClean="0"/>
              <a:t>? </a:t>
            </a:r>
          </a:p>
          <a:p>
            <a:r>
              <a:rPr lang="en-US" altLang="ko-KR" sz="1600" dirty="0" smtClean="0"/>
              <a:t>3. </a:t>
            </a:r>
            <a:r>
              <a:rPr lang="ko-KR" altLang="en-US" sz="1600" dirty="0" smtClean="0"/>
              <a:t>위 두 포트폴리오의 위험프리미엄이 각각의 베타에 비례함을 보여라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23" y="3024066"/>
            <a:ext cx="6392827" cy="358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2802" y="110951"/>
            <a:ext cx="8718395" cy="763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(5)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포트폴리오의 베타는 포트폴리오를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구성하는 각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증권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베타를 각각의 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  <a:p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        투자 비중에 따라 가중한 평균이다</a:t>
            </a:r>
            <a:r>
              <a:rPr lang="en-US" altLang="ko-KR" sz="2000" dirty="0">
                <a:solidFill>
                  <a:srgbClr val="FF0000"/>
                </a:solidFill>
                <a:latin typeface="+mn-ea"/>
              </a:rPr>
              <a:t>.</a:t>
            </a:r>
          </a:p>
          <a:p>
            <a:pPr algn="ctr"/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09501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43000" y="857250"/>
            <a:ext cx="6858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j-ea"/>
              <a:ea typeface="+mj-ea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564108" y="957167"/>
            <a:ext cx="5315701" cy="364427"/>
          </a:xfrm>
        </p:spPr>
        <p:txBody>
          <a:bodyPr>
            <a:noAutofit/>
          </a:bodyPr>
          <a:lstStyle/>
          <a:p>
            <a:r>
              <a:rPr lang="ko-KR" altLang="en-US" sz="2100" b="1" dirty="0">
                <a:latin typeface="+mj-ea"/>
              </a:rPr>
              <a:t>시장위험의 척도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1143000" y="1371600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1560065" y="1741157"/>
            <a:ext cx="5997551" cy="3953433"/>
            <a:chOff x="556085" y="1840756"/>
            <a:chExt cx="7996735" cy="5271244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698351" y="2373516"/>
              <a:ext cx="7854468" cy="4738484"/>
            </a:xfrm>
            <a:prstGeom prst="roundRect">
              <a:avLst>
                <a:gd name="adj" fmla="val 1882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135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무위험자산의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베타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: 0</a:t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- </a:t>
              </a:r>
              <a:r>
                <a:rPr lang="ko-KR" altLang="en-US" sz="135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무위험자산의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수익률과 다른 자산과의 </a:t>
              </a:r>
              <a:r>
                <a:rPr lang="ko-KR" altLang="en-US" sz="135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공분산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= 0</a:t>
              </a: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포트폴리오의 베타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- 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포트폴리오를 구성하는 자산의 베타를 투자비율로 </a:t>
              </a:r>
              <a:r>
                <a:rPr lang="ko-KR" altLang="en-US" sz="135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가중평균한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값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- 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베타가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0.8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인 주식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80%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와 </a:t>
              </a:r>
              <a:r>
                <a:rPr lang="ko-KR" altLang="en-US" sz="135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무위험자산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20%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로 구성된 포트폴리오의 베타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/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endParaRPr lang="ko-KR" altLang="en-US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시장포트폴리오의 베타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: 1</a:t>
              </a:r>
              <a:b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</a:b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- 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시장포트폴리오 수익률 변동 자체의 민감도는 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1 </a:t>
              </a: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56085" y="1840756"/>
              <a:ext cx="799673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40506" indent="-240506" latinLnBrk="0">
                <a:spcBef>
                  <a:spcPts val="450"/>
                </a:spcBef>
                <a:spcAft>
                  <a:spcPts val="450"/>
                </a:spcAft>
                <a:buClr>
                  <a:schemeClr val="accent3">
                    <a:lumMod val="50000"/>
                  </a:schemeClr>
                </a:buClr>
                <a:buBlip>
                  <a:blip r:embed="rId3"/>
                </a:buBlip>
                <a:defRPr/>
              </a:pPr>
              <a:r>
                <a:rPr lang="ko-KR" altLang="en-US" sz="1500" b="1" dirty="0">
                  <a:latin typeface="+mj-ea"/>
                  <a:ea typeface="+mj-ea"/>
                  <a:cs typeface="Arial Unicode MS" pitchFamily="50" charset="-127"/>
                </a:rPr>
                <a:t>베타</a:t>
              </a:r>
              <a:r>
                <a:rPr lang="en-US" altLang="ko-KR" sz="1500" b="1" dirty="0">
                  <a:latin typeface="+mj-ea"/>
                  <a:ea typeface="+mj-ea"/>
                  <a:cs typeface="Arial Unicode MS" pitchFamily="50" charset="-127"/>
                </a:rPr>
                <a:t>(β)</a:t>
              </a:r>
              <a:r>
                <a:rPr lang="ko-KR" altLang="en-US" sz="1500" b="1" dirty="0">
                  <a:latin typeface="+mj-ea"/>
                  <a:ea typeface="+mj-ea"/>
                  <a:cs typeface="Arial Unicode MS" pitchFamily="50" charset="-127"/>
                </a:rPr>
                <a:t>의 특성</a:t>
              </a:r>
              <a:endParaRPr lang="en-US" altLang="ko-KR" sz="1500" b="1" dirty="0">
                <a:latin typeface="+mj-ea"/>
                <a:ea typeface="+mj-ea"/>
                <a:cs typeface="Arial Unicode MS" pitchFamily="50" charset="-127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>
          <a:xfrm>
            <a:off x="1907104" y="3397187"/>
            <a:ext cx="3013178" cy="561301"/>
          </a:xfrm>
          <a:prstGeom prst="roundRect">
            <a:avLst/>
          </a:prstGeom>
          <a:solidFill>
            <a:srgbClr val="F2FAC2"/>
          </a:solidFill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Arial Unicode MS" pitchFamily="50" charset="-127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/>
          </p:nvPr>
        </p:nvGraphicFramePr>
        <p:xfrm>
          <a:off x="2662940" y="3538960"/>
          <a:ext cx="1501503" cy="27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수식" r:id="rId4" imgW="1168200" imgH="215640" progId="Equation.3">
                  <p:embed/>
                </p:oleObj>
              </mc:Choice>
              <mc:Fallback>
                <p:oleObj name="수식" r:id="rId4" imgW="1168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940" y="3538960"/>
                        <a:ext cx="1501503" cy="2777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/>
          </p:nvPr>
        </p:nvGraphicFramePr>
        <p:xfrm>
          <a:off x="2659065" y="4546444"/>
          <a:ext cx="2645010" cy="327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수식" r:id="rId6" imgW="1536480" imgH="190440" progId="Equation.3">
                  <p:embed/>
                </p:oleObj>
              </mc:Choice>
              <mc:Fallback>
                <p:oleObj name="수식" r:id="rId6" imgW="1536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5" y="4546444"/>
                        <a:ext cx="2645010" cy="3276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5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8718" y="186708"/>
            <a:ext cx="7886700" cy="326250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/>
              <a:t>포트폴리오 위험과 수익률  </a:t>
            </a:r>
            <a:r>
              <a:rPr lang="en-US" altLang="ko-KR" sz="1200" dirty="0" smtClean="0"/>
              <a:t>12-17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8717" y="799713"/>
            <a:ext cx="8593409" cy="2054999"/>
          </a:xfrm>
        </p:spPr>
        <p:txBody>
          <a:bodyPr>
            <a:normAutofit/>
          </a:bodyPr>
          <a:lstStyle/>
          <a:p>
            <a:r>
              <a:rPr lang="ko-KR" altLang="en-US" sz="1600" dirty="0" smtClean="0"/>
              <a:t>베타가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인 </a:t>
            </a:r>
            <a:r>
              <a:rPr lang="en-US" altLang="ko-KR" sz="1600" dirty="0" smtClean="0"/>
              <a:t>S&amp;P 500</a:t>
            </a:r>
            <a:r>
              <a:rPr lang="ko-KR" altLang="en-US" sz="1600" dirty="0" smtClean="0"/>
              <a:t>은 기대수익률이 </a:t>
            </a:r>
            <a:r>
              <a:rPr lang="en-US" altLang="ko-KR" sz="1600" dirty="0" smtClean="0"/>
              <a:t>13%</a:t>
            </a:r>
            <a:r>
              <a:rPr lang="ko-KR" altLang="en-US" sz="1600" dirty="0" smtClean="0"/>
              <a:t>이고 재정증권은 </a:t>
            </a:r>
            <a:r>
              <a:rPr lang="en-US" altLang="ko-KR" sz="1600" dirty="0" smtClean="0"/>
              <a:t>5%</a:t>
            </a:r>
            <a:r>
              <a:rPr lang="ko-KR" altLang="en-US" sz="1600" dirty="0" smtClean="0"/>
              <a:t>의 </a:t>
            </a:r>
            <a:r>
              <a:rPr lang="ko-KR" altLang="en-US" sz="1600" dirty="0" err="1" smtClean="0"/>
              <a:t>무위험</a:t>
            </a:r>
            <a:r>
              <a:rPr lang="ko-KR" altLang="en-US" sz="1600" dirty="0" smtClean="0"/>
              <a:t> 수익률을 제공한다고 가정한다</a:t>
            </a:r>
            <a:r>
              <a:rPr lang="en-US" altLang="ko-KR" sz="1600" dirty="0" smtClean="0"/>
              <a:t>. </a:t>
            </a:r>
          </a:p>
          <a:p>
            <a:r>
              <a:rPr lang="en-US" altLang="ko-KR" sz="1600" dirty="0" smtClean="0"/>
              <a:t>1. </a:t>
            </a:r>
            <a:r>
              <a:rPr lang="ko-KR" altLang="en-US" sz="1600" dirty="0" smtClean="0"/>
              <a:t>이 두 자산으로 구성되었으며 </a:t>
            </a:r>
            <a:r>
              <a:rPr lang="en-US" altLang="ko-KR" sz="1600" dirty="0"/>
              <a:t>S&amp;P </a:t>
            </a:r>
            <a:r>
              <a:rPr lang="en-US" altLang="ko-KR" sz="1600" dirty="0" smtClean="0"/>
              <a:t>500</a:t>
            </a:r>
            <a:r>
              <a:rPr lang="ko-KR" altLang="en-US" sz="1600" dirty="0" smtClean="0"/>
              <a:t>에 각각 </a:t>
            </a:r>
            <a:r>
              <a:rPr lang="en-US" altLang="ko-KR" sz="1600" dirty="0" smtClean="0"/>
              <a:t>0, 0.25, 0.5, 0.75, 1.0 </a:t>
            </a:r>
            <a:r>
              <a:rPr lang="ko-KR" altLang="en-US" sz="1600" dirty="0" smtClean="0"/>
              <a:t>투자한 포트폴리오의 베타와 기대수익률은</a:t>
            </a:r>
            <a:r>
              <a:rPr lang="en-US" altLang="ko-KR" sz="1600" dirty="0" smtClean="0"/>
              <a:t>? </a:t>
            </a:r>
          </a:p>
          <a:p>
            <a:r>
              <a:rPr lang="en-US" altLang="ko-KR" sz="1600" dirty="0" smtClean="0"/>
              <a:t>2. </a:t>
            </a:r>
            <a:r>
              <a:rPr lang="ko-KR" altLang="en-US" sz="1600" dirty="0" smtClean="0"/>
              <a:t>위의 답의 결과 기대수익률은 베타와 어떤 관계를 가지고 있는가</a:t>
            </a:r>
            <a:r>
              <a:rPr lang="en-US" altLang="ko-KR" sz="1600" dirty="0" smtClean="0"/>
              <a:t>? </a:t>
            </a:r>
          </a:p>
          <a:p>
            <a:r>
              <a:rPr lang="en-US" altLang="ko-KR" sz="1600" dirty="0" smtClean="0"/>
              <a:t>3. </a:t>
            </a:r>
            <a:r>
              <a:rPr lang="ko-KR" altLang="en-US" sz="1600" dirty="0" smtClean="0"/>
              <a:t>위의 답은 증권시장선과 어떤 관계</a:t>
            </a:r>
            <a:r>
              <a:rPr lang="en-US" altLang="ko-KR" sz="1600" dirty="0" smtClean="0"/>
              <a:t>?   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064" y="2832568"/>
            <a:ext cx="5507354" cy="3833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057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/>
              <a:t>CAPM</a:t>
            </a:r>
            <a:r>
              <a:rPr lang="ko-KR" altLang="en-US" sz="3600" dirty="0"/>
              <a:t>과 기대수익률  </a:t>
            </a:r>
            <a:r>
              <a:rPr lang="en-US" altLang="ko-KR" sz="1100" dirty="0" smtClean="0"/>
              <a:t>12-29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/>
              <a:t>파산기업에 전문적으로 조언을 하는 법률회사가 있으며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불황일 때 이 법률회사는 번창한다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따라서 이 회사의 베타는 음이며 </a:t>
            </a:r>
            <a:r>
              <a:rPr lang="en-US" altLang="ko-KR" sz="2000" dirty="0" smtClean="0"/>
              <a:t>-0.2</a:t>
            </a:r>
            <a:r>
              <a:rPr lang="ko-KR" altLang="en-US" sz="2000" dirty="0" smtClean="0"/>
              <a:t>이다</a:t>
            </a:r>
            <a:r>
              <a:rPr lang="en-US" altLang="ko-KR" sz="2000" dirty="0" smtClean="0"/>
              <a:t>. </a:t>
            </a:r>
          </a:p>
          <a:p>
            <a:r>
              <a:rPr lang="en-US" altLang="ko-KR" sz="2000" dirty="0" smtClean="0"/>
              <a:t>1. </a:t>
            </a:r>
            <a:r>
              <a:rPr lang="ko-KR" altLang="en-US" sz="2000" dirty="0" smtClean="0"/>
              <a:t>재정증권 이자율이 </a:t>
            </a:r>
            <a:r>
              <a:rPr lang="en-US" altLang="ko-KR" sz="2000" dirty="0" smtClean="0"/>
              <a:t>5%</a:t>
            </a:r>
            <a:r>
              <a:rPr lang="ko-KR" altLang="en-US" sz="2000" dirty="0" smtClean="0"/>
              <a:t>이고 시장 포트폴리오 기대수익률이 </a:t>
            </a:r>
            <a:r>
              <a:rPr lang="en-US" altLang="ko-KR" sz="2000" dirty="0" smtClean="0"/>
              <a:t>15%</a:t>
            </a:r>
            <a:r>
              <a:rPr lang="ko-KR" altLang="en-US" sz="2000" dirty="0" smtClean="0"/>
              <a:t>이다</a:t>
            </a:r>
            <a:r>
              <a:rPr lang="en-US" altLang="ko-KR" sz="2000" dirty="0" smtClean="0"/>
              <a:t>. CAPM</a:t>
            </a:r>
            <a:r>
              <a:rPr lang="ko-KR" altLang="en-US" sz="2000" dirty="0" smtClean="0"/>
              <a:t>에 의하면 이 법률회사 주식의 기대수익률은</a:t>
            </a:r>
            <a:r>
              <a:rPr lang="en-US" altLang="ko-KR" sz="2000" dirty="0" smtClean="0"/>
              <a:t>? </a:t>
            </a:r>
          </a:p>
          <a:p>
            <a:r>
              <a:rPr lang="en-US" altLang="ko-KR" sz="2000" dirty="0" smtClean="0"/>
              <a:t>2. </a:t>
            </a:r>
            <a:r>
              <a:rPr lang="ko-KR" altLang="en-US" sz="2000" dirty="0" smtClean="0"/>
              <a:t>당신의 재산 </a:t>
            </a:r>
            <a:r>
              <a:rPr lang="en-US" altLang="ko-KR" sz="2000" dirty="0" smtClean="0"/>
              <a:t>90%</a:t>
            </a:r>
            <a:r>
              <a:rPr lang="ko-KR" altLang="en-US" sz="2000" dirty="0" smtClean="0"/>
              <a:t>를 시장 포트폴리오에 투자하고 나머지를 이 법률회사 주식에 투자한다면 이 포트폴리오의 베타는</a:t>
            </a:r>
            <a:r>
              <a:rPr lang="en-US" altLang="ko-KR" sz="2000" dirty="0" smtClean="0"/>
              <a:t>? 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537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76872"/>
            <a:ext cx="872171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/>
              <a:t>CAPM</a:t>
            </a:r>
            <a:r>
              <a:rPr lang="ko-KR" altLang="en-US" dirty="0"/>
              <a:t>과 기대수익률  </a:t>
            </a:r>
            <a:r>
              <a:rPr lang="en-US" altLang="ko-KR" sz="1100" dirty="0" smtClean="0"/>
              <a:t>12-29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755576" y="1700808"/>
            <a:ext cx="6034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 smtClean="0">
                <a:solidFill>
                  <a:srgbClr val="FF0000"/>
                </a:solidFill>
              </a:rPr>
              <a:t>시장포트폴리오의 베타는 </a:t>
            </a:r>
            <a:r>
              <a:rPr lang="en-US" altLang="ko-KR" sz="3200" dirty="0" smtClean="0">
                <a:solidFill>
                  <a:srgbClr val="FF0000"/>
                </a:solidFill>
              </a:rPr>
              <a:t>1</a:t>
            </a:r>
            <a:r>
              <a:rPr lang="ko-KR" altLang="en-US" sz="3200" dirty="0" smtClean="0">
                <a:solidFill>
                  <a:srgbClr val="FF0000"/>
                </a:solidFill>
              </a:rPr>
              <a:t>이다</a:t>
            </a:r>
            <a:endParaRPr lang="en-US" altLang="ko-K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44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04664"/>
            <a:ext cx="8534400" cy="914400"/>
          </a:xfrm>
          <a:noFill/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+mj-ea"/>
              </a:rPr>
              <a:t>자본예산과 </a:t>
            </a:r>
            <a:r>
              <a:rPr lang="ko-KR" altLang="en-US" sz="3600" dirty="0" err="1" smtClean="0">
                <a:latin typeface="+mj-ea"/>
              </a:rPr>
              <a:t>투자안</a:t>
            </a:r>
            <a:r>
              <a:rPr lang="ko-KR" altLang="en-US" sz="3600" dirty="0" smtClean="0">
                <a:latin typeface="+mj-ea"/>
              </a:rPr>
              <a:t> 위험</a:t>
            </a:r>
            <a:endParaRPr lang="en-US" altLang="ko-KR" sz="3600" dirty="0" smtClean="0">
              <a:latin typeface="+mj-ea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  <a:noFill/>
        </p:spPr>
        <p:txBody>
          <a:bodyPr>
            <a:normAutofit/>
          </a:bodyPr>
          <a:lstStyle/>
          <a:p>
            <a:r>
              <a:rPr lang="ko-KR" altLang="en-US" sz="2400" dirty="0" err="1" smtClean="0">
                <a:latin typeface="+mj-ea"/>
                <a:ea typeface="+mj-ea"/>
              </a:rPr>
              <a:t>투자안</a:t>
            </a:r>
            <a:r>
              <a:rPr lang="ko-KR" altLang="en-US" sz="2400" dirty="0" smtClean="0">
                <a:latin typeface="+mj-ea"/>
                <a:ea typeface="+mj-ea"/>
              </a:rPr>
              <a:t> 자본비용은 자본이 투입된 용도에 달려있다</a:t>
            </a:r>
            <a:r>
              <a:rPr lang="en-US" altLang="ko-KR" sz="2400" dirty="0" smtClean="0">
                <a:latin typeface="+mj-ea"/>
                <a:ea typeface="+mj-ea"/>
              </a:rPr>
              <a:t>. </a:t>
            </a:r>
            <a:r>
              <a:rPr lang="ko-KR" altLang="en-US" sz="2400" dirty="0" smtClean="0">
                <a:latin typeface="+mj-ea"/>
                <a:ea typeface="+mj-ea"/>
              </a:rPr>
              <a:t>따라서 이것은 회사의 위험이 아니라 </a:t>
            </a:r>
            <a:r>
              <a:rPr lang="ko-KR" altLang="en-US" sz="2400" dirty="0" err="1" smtClean="0">
                <a:latin typeface="+mj-ea"/>
                <a:ea typeface="+mj-ea"/>
              </a:rPr>
              <a:t>투자안의</a:t>
            </a:r>
            <a:r>
              <a:rPr lang="ko-KR" altLang="en-US" sz="2400" dirty="0" smtClean="0">
                <a:latin typeface="+mj-ea"/>
                <a:ea typeface="+mj-ea"/>
              </a:rPr>
              <a:t> 위험에 달려있다</a:t>
            </a:r>
            <a:r>
              <a:rPr lang="en-US" altLang="ko-KR" sz="2400" dirty="0" smtClean="0">
                <a:latin typeface="+mj-ea"/>
                <a:ea typeface="+mj-e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314053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6839" y="768102"/>
            <a:ext cx="8229600" cy="4525963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b="1" dirty="0" smtClean="0">
                <a:latin typeface="+mj-ea"/>
                <a:ea typeface="+mj-ea"/>
              </a:rPr>
              <a:t>   </a:t>
            </a:r>
            <a:r>
              <a:rPr lang="en-US" altLang="ko-KR" sz="2000" dirty="0" smtClean="0">
                <a:latin typeface="+mj-ea"/>
                <a:ea typeface="+mj-ea"/>
              </a:rPr>
              <a:t>CAPM</a:t>
            </a:r>
            <a:r>
              <a:rPr lang="ko-KR" altLang="en-US" sz="2000" dirty="0" smtClean="0">
                <a:latin typeface="+mj-ea"/>
                <a:ea typeface="+mj-ea"/>
              </a:rPr>
              <a:t>에 의하여</a:t>
            </a:r>
            <a:r>
              <a:rPr lang="en-US" altLang="ko-KR" sz="2000" dirty="0" smtClean="0">
                <a:latin typeface="+mj-ea"/>
                <a:ea typeface="+mj-ea"/>
              </a:rPr>
              <a:t>, ABC</a:t>
            </a:r>
            <a:r>
              <a:rPr lang="ko-KR" altLang="en-US" sz="2000" dirty="0" smtClean="0">
                <a:latin typeface="+mj-ea"/>
                <a:ea typeface="+mj-ea"/>
              </a:rPr>
              <a:t>사는</a:t>
            </a:r>
            <a:r>
              <a:rPr lang="en-US" altLang="ko-KR" sz="2000" dirty="0" smtClean="0">
                <a:latin typeface="+mj-ea"/>
                <a:ea typeface="+mj-ea"/>
              </a:rPr>
              <a:t> 17%</a:t>
            </a:r>
            <a:r>
              <a:rPr lang="ko-KR" altLang="en-US" sz="2000" dirty="0" smtClean="0">
                <a:latin typeface="+mj-ea"/>
                <a:ea typeface="+mj-ea"/>
              </a:rPr>
              <a:t>의 자본비용을 갖는다</a:t>
            </a:r>
            <a:r>
              <a:rPr lang="en-US" altLang="ko-KR" sz="2000" dirty="0" smtClean="0">
                <a:latin typeface="+mj-ea"/>
                <a:ea typeface="+mj-ea"/>
              </a:rPr>
              <a:t>. [4 + 1.3(10)].  </a:t>
            </a:r>
            <a:r>
              <a:rPr lang="ko-KR" altLang="en-US" sz="2000" dirty="0" smtClean="0">
                <a:latin typeface="+mj-ea"/>
                <a:ea typeface="+mj-ea"/>
              </a:rPr>
              <a:t>회사의 </a:t>
            </a:r>
            <a:r>
              <a:rPr lang="ko-KR" altLang="en-US" sz="2000" dirty="0" err="1" smtClean="0">
                <a:latin typeface="+mj-ea"/>
                <a:ea typeface="+mj-ea"/>
              </a:rPr>
              <a:t>투자안은</a:t>
            </a:r>
            <a:r>
              <a:rPr lang="ko-KR" altLang="en-US" sz="2000" dirty="0" smtClean="0">
                <a:latin typeface="+mj-ea"/>
                <a:ea typeface="+mj-ea"/>
              </a:rPr>
              <a:t> 아래와 같다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새로운 개 사료 </a:t>
            </a:r>
            <a:r>
              <a:rPr lang="ko-KR" altLang="en-US" sz="2000" dirty="0" err="1" smtClean="0">
                <a:latin typeface="+mj-ea"/>
                <a:ea typeface="+mj-ea"/>
              </a:rPr>
              <a:t>투자안을</a:t>
            </a:r>
            <a:r>
              <a:rPr lang="ko-KR" altLang="en-US" sz="2000" dirty="0" smtClean="0">
                <a:latin typeface="+mj-ea"/>
                <a:ea typeface="+mj-ea"/>
              </a:rPr>
              <a:t> 평가할 때 어떤 자본비용을 사용해야 하는가</a:t>
            </a:r>
            <a:r>
              <a:rPr lang="en-US" altLang="ko-KR" sz="2000" dirty="0" smtClean="0">
                <a:latin typeface="+mj-ea"/>
                <a:ea typeface="+mj-ea"/>
              </a:rPr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1/3 </a:t>
            </a:r>
            <a:r>
              <a:rPr lang="ko-KR" altLang="en-US" sz="1800" dirty="0" smtClean="0">
                <a:latin typeface="+mj-ea"/>
                <a:ea typeface="+mj-ea"/>
              </a:rPr>
              <a:t>핵 부품 제조</a:t>
            </a:r>
            <a:r>
              <a:rPr lang="en-US" altLang="ko-KR" sz="1800" dirty="0" smtClean="0">
                <a:latin typeface="+mj-ea"/>
                <a:ea typeface="+mj-ea"/>
              </a:rPr>
              <a:t> </a:t>
            </a:r>
            <a:r>
              <a:rPr lang="el-GR" altLang="ko-KR" sz="1800" dirty="0" smtClean="0">
                <a:latin typeface="+mj-ea"/>
                <a:ea typeface="+mj-ea"/>
              </a:rPr>
              <a:t>β</a:t>
            </a:r>
            <a:r>
              <a:rPr lang="en-US" altLang="ko-KR" sz="1800" dirty="0" smtClean="0">
                <a:latin typeface="+mj-ea"/>
                <a:ea typeface="+mj-ea"/>
              </a:rPr>
              <a:t>=2.0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1/3 </a:t>
            </a:r>
            <a:r>
              <a:rPr lang="ko-KR" altLang="en-US" sz="1800" dirty="0" smtClean="0">
                <a:latin typeface="+mj-ea"/>
                <a:ea typeface="+mj-ea"/>
              </a:rPr>
              <a:t>컴퓨터 하드디스크 제조</a:t>
            </a:r>
            <a:r>
              <a:rPr lang="en-US" altLang="ko-KR" sz="1800" dirty="0" smtClean="0">
                <a:latin typeface="+mj-ea"/>
                <a:ea typeface="+mj-ea"/>
              </a:rPr>
              <a:t> </a:t>
            </a:r>
            <a:r>
              <a:rPr lang="el-GR" altLang="ko-KR" sz="1800" dirty="0" smtClean="0">
                <a:latin typeface="+mj-ea"/>
                <a:ea typeface="+mj-ea"/>
              </a:rPr>
              <a:t>β </a:t>
            </a:r>
            <a:r>
              <a:rPr lang="en-US" altLang="ko-KR" sz="1800" dirty="0" smtClean="0">
                <a:latin typeface="+mj-ea"/>
                <a:ea typeface="+mj-ea"/>
              </a:rPr>
              <a:t>=1.3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1/3 </a:t>
            </a:r>
            <a:r>
              <a:rPr lang="ko-KR" altLang="en-US" sz="1800" dirty="0" smtClean="0">
                <a:latin typeface="+mj-ea"/>
                <a:ea typeface="+mj-ea"/>
              </a:rPr>
              <a:t>개 사료 제조</a:t>
            </a:r>
            <a:r>
              <a:rPr lang="en-US" altLang="ko-KR" sz="1800" dirty="0" smtClean="0">
                <a:latin typeface="+mj-ea"/>
                <a:ea typeface="+mj-ea"/>
              </a:rPr>
              <a:t> </a:t>
            </a:r>
            <a:r>
              <a:rPr lang="el-GR" altLang="ko-KR" sz="1800" dirty="0" smtClean="0">
                <a:latin typeface="+mj-ea"/>
                <a:ea typeface="+mj-ea"/>
              </a:rPr>
              <a:t>β </a:t>
            </a:r>
            <a:r>
              <a:rPr lang="en-US" altLang="ko-KR" sz="1800" dirty="0" smtClean="0">
                <a:latin typeface="+mj-ea"/>
                <a:ea typeface="+mj-ea"/>
              </a:rPr>
              <a:t>=0.6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ko-KR" altLang="en-US" sz="1800" dirty="0" smtClean="0">
                <a:latin typeface="+mj-ea"/>
                <a:ea typeface="+mj-ea"/>
              </a:rPr>
              <a:t>자산의 평균  </a:t>
            </a:r>
            <a:r>
              <a:rPr lang="el-GR" altLang="ko-KR" sz="1800" dirty="0" smtClean="0">
                <a:latin typeface="+mj-ea"/>
                <a:ea typeface="+mj-ea"/>
              </a:rPr>
              <a:t>β</a:t>
            </a:r>
            <a:r>
              <a:rPr lang="en-US" altLang="ko-KR" sz="1800" dirty="0" smtClean="0">
                <a:latin typeface="+mj-ea"/>
                <a:ea typeface="+mj-ea"/>
              </a:rPr>
              <a:t> = 1.3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07865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ko-KR" altLang="en-US" sz="2400" u="sng" dirty="0" smtClean="0">
                <a:solidFill>
                  <a:schemeClr val="accent2"/>
                </a:solidFill>
                <a:latin typeface="+mj-ea"/>
                <a:ea typeface="+mj-ea"/>
              </a:rPr>
              <a:t>예제</a:t>
            </a:r>
            <a:r>
              <a:rPr lang="en-US" altLang="ko-KR" sz="2400" u="sng" dirty="0" smtClean="0">
                <a:solidFill>
                  <a:schemeClr val="accent2"/>
                </a:solidFill>
                <a:latin typeface="+mj-ea"/>
                <a:ea typeface="+mj-ea"/>
              </a:rPr>
              <a:t> </a:t>
            </a:r>
            <a:r>
              <a:rPr lang="en-US" altLang="ko-KR" sz="2400" dirty="0" smtClean="0">
                <a:solidFill>
                  <a:schemeClr val="accent2"/>
                </a:solidFill>
                <a:latin typeface="+mj-ea"/>
                <a:ea typeface="+mj-ea"/>
              </a:rPr>
              <a:t>- CAPM</a:t>
            </a:r>
            <a:r>
              <a:rPr lang="ko-KR" altLang="en-US" sz="2400" dirty="0" smtClean="0">
                <a:solidFill>
                  <a:schemeClr val="accent2"/>
                </a:solidFill>
                <a:latin typeface="+mj-ea"/>
                <a:ea typeface="+mj-ea"/>
              </a:rPr>
              <a:t>에 의하여</a:t>
            </a:r>
            <a:r>
              <a:rPr lang="en-US" altLang="ko-KR" sz="2400" dirty="0" smtClean="0">
                <a:solidFill>
                  <a:schemeClr val="accent2"/>
                </a:solidFill>
                <a:latin typeface="+mj-ea"/>
                <a:ea typeface="+mj-ea"/>
              </a:rPr>
              <a:t>, ABC</a:t>
            </a:r>
            <a:r>
              <a:rPr lang="ko-KR" altLang="en-US" sz="2400" dirty="0" smtClean="0">
                <a:solidFill>
                  <a:schemeClr val="accent2"/>
                </a:solidFill>
                <a:latin typeface="+mj-ea"/>
                <a:ea typeface="+mj-ea"/>
              </a:rPr>
              <a:t>사는</a:t>
            </a:r>
            <a:r>
              <a:rPr lang="en-US" altLang="ko-KR" sz="2400" dirty="0" smtClean="0">
                <a:solidFill>
                  <a:schemeClr val="accent2"/>
                </a:solidFill>
                <a:latin typeface="+mj-ea"/>
                <a:ea typeface="+mj-ea"/>
              </a:rPr>
              <a:t> 17%</a:t>
            </a:r>
            <a:r>
              <a:rPr lang="ko-KR" altLang="en-US" sz="2400" dirty="0" smtClean="0">
                <a:solidFill>
                  <a:schemeClr val="accent2"/>
                </a:solidFill>
                <a:latin typeface="+mj-ea"/>
                <a:ea typeface="+mj-ea"/>
              </a:rPr>
              <a:t>의 자본비용을 갖는다</a:t>
            </a:r>
            <a:r>
              <a:rPr lang="en-US" altLang="ko-KR" sz="2400" dirty="0" smtClean="0">
                <a:solidFill>
                  <a:schemeClr val="accent2"/>
                </a:solidFill>
                <a:latin typeface="+mj-ea"/>
                <a:ea typeface="+mj-ea"/>
              </a:rPr>
              <a:t>. [4 + 1.3(10)].  </a:t>
            </a:r>
            <a:r>
              <a:rPr lang="ko-KR" altLang="en-US" sz="2400" dirty="0" smtClean="0">
                <a:solidFill>
                  <a:schemeClr val="accent2"/>
                </a:solidFill>
                <a:latin typeface="+mj-ea"/>
                <a:ea typeface="+mj-ea"/>
              </a:rPr>
              <a:t>회사의 </a:t>
            </a:r>
            <a:r>
              <a:rPr lang="ko-KR" altLang="en-US" sz="2400" dirty="0" err="1" smtClean="0">
                <a:solidFill>
                  <a:schemeClr val="accent2"/>
                </a:solidFill>
                <a:latin typeface="+mj-ea"/>
                <a:ea typeface="+mj-ea"/>
              </a:rPr>
              <a:t>투자안은</a:t>
            </a:r>
            <a:r>
              <a:rPr lang="ko-KR" altLang="en-US" sz="2400" dirty="0" smtClean="0">
                <a:solidFill>
                  <a:schemeClr val="accent2"/>
                </a:solidFill>
                <a:latin typeface="+mj-ea"/>
                <a:ea typeface="+mj-ea"/>
              </a:rPr>
              <a:t> 아래와 같다</a:t>
            </a:r>
            <a:r>
              <a:rPr lang="en-US" altLang="ko-KR" sz="2400" dirty="0" smtClean="0">
                <a:solidFill>
                  <a:schemeClr val="accent2"/>
                </a:solidFill>
                <a:latin typeface="+mj-ea"/>
                <a:ea typeface="+mj-ea"/>
              </a:rPr>
              <a:t>. </a:t>
            </a:r>
            <a:r>
              <a:rPr lang="ko-KR" altLang="en-US" sz="2400" dirty="0" smtClean="0">
                <a:solidFill>
                  <a:schemeClr val="accent2"/>
                </a:solidFill>
                <a:latin typeface="+mj-ea"/>
                <a:ea typeface="+mj-ea"/>
              </a:rPr>
              <a:t>새로운 개 사료 </a:t>
            </a:r>
            <a:r>
              <a:rPr lang="ko-KR" altLang="en-US" sz="2400" dirty="0" err="1" smtClean="0">
                <a:solidFill>
                  <a:schemeClr val="accent2"/>
                </a:solidFill>
                <a:latin typeface="+mj-ea"/>
                <a:ea typeface="+mj-ea"/>
              </a:rPr>
              <a:t>투자안을</a:t>
            </a:r>
            <a:r>
              <a:rPr lang="ko-KR" altLang="en-US" sz="2400" dirty="0" smtClean="0">
                <a:solidFill>
                  <a:schemeClr val="accent2"/>
                </a:solidFill>
                <a:latin typeface="+mj-ea"/>
                <a:ea typeface="+mj-ea"/>
              </a:rPr>
              <a:t> 평가할 때 어떤 자본비용을 사용해야 하는가</a:t>
            </a:r>
            <a:r>
              <a:rPr lang="en-US" altLang="ko-KR" sz="2400" dirty="0" smtClean="0">
                <a:solidFill>
                  <a:schemeClr val="accent2"/>
                </a:solidFill>
                <a:latin typeface="+mj-ea"/>
                <a:ea typeface="+mj-ea"/>
              </a:rPr>
              <a:t>?</a:t>
            </a:r>
            <a:endParaRPr lang="en-US" altLang="ko-KR" dirty="0" smtClean="0">
              <a:solidFill>
                <a:schemeClr val="accent2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None/>
            </a:pP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ko-KR" sz="2400" dirty="0" smtClean="0">
                <a:latin typeface="+mj-ea"/>
                <a:ea typeface="+mj-ea"/>
              </a:rPr>
              <a:t>R = 4 + 0.6 (14 - 4 ) = 10%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altLang="ko-KR" sz="2400" dirty="0" smtClean="0">
              <a:latin typeface="+mj-ea"/>
              <a:ea typeface="+mj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altLang="ko-KR" sz="2400" dirty="0" smtClean="0">
                <a:latin typeface="+mj-ea"/>
                <a:ea typeface="+mj-ea"/>
              </a:rPr>
              <a:t>10%</a:t>
            </a:r>
            <a:r>
              <a:rPr lang="ko-KR" altLang="en-US" sz="2400" dirty="0" smtClean="0">
                <a:latin typeface="+mj-ea"/>
                <a:ea typeface="+mj-ea"/>
              </a:rPr>
              <a:t>는 투자안의 고유위험이 주어졌을 때 기회자본비용을 반영한다</a:t>
            </a:r>
            <a:r>
              <a:rPr lang="en-US" altLang="ko-KR" sz="2400" dirty="0" smtClean="0">
                <a:latin typeface="+mj-ea"/>
                <a:ea typeface="+mj-ea"/>
              </a:rPr>
              <a:t>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altLang="ko-KR" sz="2400" b="1" dirty="0" smtClean="0">
              <a:ea typeface="굴림" charset="-127"/>
            </a:endParaRP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04664"/>
            <a:ext cx="8534400" cy="914400"/>
          </a:xfrm>
          <a:noFill/>
        </p:spPr>
        <p:txBody>
          <a:bodyPr>
            <a:normAutofit/>
          </a:bodyPr>
          <a:lstStyle/>
          <a:p>
            <a:r>
              <a:rPr lang="ko-KR" altLang="en-US" sz="3600" dirty="0" smtClean="0">
                <a:latin typeface="+mj-ea"/>
              </a:rPr>
              <a:t>자본예산과 </a:t>
            </a:r>
            <a:r>
              <a:rPr lang="ko-KR" altLang="en-US" sz="3600" dirty="0" err="1" smtClean="0">
                <a:latin typeface="+mj-ea"/>
              </a:rPr>
              <a:t>투자안</a:t>
            </a:r>
            <a:r>
              <a:rPr lang="ko-KR" altLang="en-US" sz="3600" dirty="0" smtClean="0">
                <a:latin typeface="+mj-ea"/>
              </a:rPr>
              <a:t> 위험</a:t>
            </a:r>
            <a:endParaRPr lang="en-US" altLang="ko-KR" sz="36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584891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43000" y="857250"/>
            <a:ext cx="6858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바른고딕OTF" panose="02020603020101020101" pitchFamily="18" charset="-127"/>
              <a:ea typeface="나눔바른고딕OTF" panose="02020603020101020101" pitchFamily="18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143000" y="1371600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457200" y="468351"/>
            <a:ext cx="8396868" cy="5765181"/>
            <a:chOff x="395289" y="26139"/>
            <a:chExt cx="8120060" cy="3948132"/>
          </a:xfrm>
        </p:grpSpPr>
        <p:sp>
          <p:nvSpPr>
            <p:cNvPr id="13" name="직사각형 12"/>
            <p:cNvSpPr/>
            <p:nvPr/>
          </p:nvSpPr>
          <p:spPr>
            <a:xfrm>
              <a:off x="395289" y="26139"/>
              <a:ext cx="8120060" cy="274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40506" indent="-240506" latinLnBrk="0">
                <a:spcBef>
                  <a:spcPts val="450"/>
                </a:spcBef>
                <a:spcAft>
                  <a:spcPts val="450"/>
                </a:spcAft>
                <a:buClr>
                  <a:schemeClr val="accent3">
                    <a:lumMod val="50000"/>
                  </a:schemeClr>
                </a:buClr>
                <a:buBlip>
                  <a:blip r:embed="rId2"/>
                </a:buBlip>
                <a:defRPr/>
              </a:pPr>
              <a:r>
                <a:rPr lang="ko-KR" altLang="en-US" sz="2000" b="1" dirty="0">
                  <a:latin typeface="+mj-ea"/>
                  <a:ea typeface="+mj-ea"/>
                  <a:cs typeface="Arial Unicode MS" pitchFamily="50" charset="-127"/>
                </a:rPr>
                <a:t>자본자산가격결정모형</a:t>
              </a:r>
              <a:r>
                <a:rPr lang="en-US" altLang="ko-KR" sz="2000" b="1" dirty="0">
                  <a:latin typeface="+mj-ea"/>
                  <a:ea typeface="+mj-ea"/>
                  <a:cs typeface="Arial Unicode MS" pitchFamily="50" charset="-127"/>
                </a:rPr>
                <a:t>(Capital Asset Pricing Model: CAPM)</a:t>
              </a:r>
              <a:r>
                <a:rPr lang="ko-KR" altLang="en-US" sz="2000" b="1" dirty="0">
                  <a:latin typeface="+mj-ea"/>
                  <a:ea typeface="+mj-ea"/>
                  <a:cs typeface="Arial Unicode MS" pitchFamily="50" charset="-127"/>
                </a:rPr>
                <a:t>이란</a:t>
              </a:r>
              <a:r>
                <a:rPr lang="en-US" altLang="ko-KR" sz="2000" b="1" dirty="0">
                  <a:latin typeface="+mj-ea"/>
                  <a:ea typeface="+mj-ea"/>
                  <a:cs typeface="Arial Unicode MS" pitchFamily="50" charset="-127"/>
                </a:rPr>
                <a:t>?</a:t>
              </a:r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467519" y="936030"/>
              <a:ext cx="7975599" cy="3038241"/>
            </a:xfrm>
            <a:prstGeom prst="roundRect">
              <a:avLst>
                <a:gd name="adj" fmla="val 1882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샤프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(Sharpe)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가 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1964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년에 발표한 논문인 “자본자산가격 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: 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시장균형이론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(Capital asset prices : A theory of market equilibrium)”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은 </a:t>
              </a:r>
              <a:r>
                <a:rPr lang="ko-KR" altLang="en-US" sz="200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마코위츠가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개발한 포트폴리오 이론의 연장선에서 자본시장의 균형이 달성되기 위한 자산의 위험과 사전적 기대수익률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(ex-ante expected return)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간의 관계를 제시하는 모형</a:t>
              </a:r>
              <a:endParaRPr lang="en-US" altLang="ko-KR" sz="20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ko-KR" altLang="en-US" sz="20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200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린트너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(Linter)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의 “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The valuation of risk assets and the selection of risky investments in stock portfolios and capital assets”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과 모신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</a:t>
              </a:r>
              <a:r>
                <a:rPr lang="en-US" altLang="ko-KR" sz="200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Mossin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)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이 발표한 “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Equilibrium in a capital asset market”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도 각각 유사한 시기에 개발한 자산가격결정모형이 샤프의 </a:t>
              </a:r>
              <a:r>
                <a:rPr lang="en-US" altLang="ko-KR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CAPM</a:t>
              </a:r>
              <a:r>
                <a:rPr lang="ko-KR" altLang="en-US" sz="200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과 동일한 결과임을 입증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19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587648"/>
            <a:ext cx="7886700" cy="763881"/>
          </a:xfrm>
        </p:spPr>
        <p:txBody>
          <a:bodyPr>
            <a:noAutofit/>
          </a:bodyPr>
          <a:lstStyle/>
          <a:p>
            <a:pPr algn="ctr"/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(2)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시장 수익률의 움직임의 변화에 대한 개별 종목의 수익률의 움직임의 변화하는 정도</a:t>
            </a:r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민감도</a:t>
            </a:r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를 베타라고 한다</a:t>
            </a:r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02887" y="6239327"/>
            <a:ext cx="7716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ko-KR" altLang="en-US" u="sng" dirty="0">
                <a:latin typeface="+mn-ea"/>
              </a:rPr>
              <a:t>베타</a:t>
            </a:r>
            <a:r>
              <a:rPr lang="en-US" altLang="ko-KR" dirty="0">
                <a:latin typeface="+mn-ea"/>
              </a:rPr>
              <a:t> – </a:t>
            </a:r>
            <a:r>
              <a:rPr lang="ko-KR" altLang="en-US" dirty="0">
                <a:latin typeface="+mn-ea"/>
              </a:rPr>
              <a:t>시장 포트폴리오 수익률에 대한 주식 수익률의 민감도</a:t>
            </a:r>
            <a:endParaRPr lang="en-US" altLang="ko-KR" dirty="0"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138" y="1360411"/>
            <a:ext cx="63246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0243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43000" y="857250"/>
            <a:ext cx="6858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j-ea"/>
              <a:ea typeface="+mj-ea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143000" y="1371600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531071" y="434898"/>
            <a:ext cx="8166879" cy="5286299"/>
            <a:chOff x="515257" y="9031"/>
            <a:chExt cx="8348898" cy="3965939"/>
          </a:xfrm>
        </p:grpSpPr>
        <p:sp>
          <p:nvSpPr>
            <p:cNvPr id="13" name="직사각형 12"/>
            <p:cNvSpPr/>
            <p:nvPr/>
          </p:nvSpPr>
          <p:spPr>
            <a:xfrm>
              <a:off x="744096" y="9031"/>
              <a:ext cx="81200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40506" indent="-240506" latinLnBrk="0">
                <a:spcBef>
                  <a:spcPts val="450"/>
                </a:spcBef>
                <a:spcAft>
                  <a:spcPts val="450"/>
                </a:spcAft>
                <a:buClr>
                  <a:schemeClr val="accent3">
                    <a:lumMod val="50000"/>
                  </a:schemeClr>
                </a:buClr>
                <a:buBlip>
                  <a:blip r:embed="rId2"/>
                </a:buBlip>
                <a:defRPr/>
              </a:pPr>
              <a:r>
                <a:rPr lang="ko-KR" altLang="en-US" sz="1500" b="1" dirty="0">
                  <a:latin typeface="+mj-ea"/>
                  <a:ea typeface="+mj-ea"/>
                  <a:cs typeface="Arial Unicode MS" pitchFamily="50" charset="-127"/>
                </a:rPr>
                <a:t>자본시장의 균형</a:t>
              </a:r>
              <a:endParaRPr lang="en-US" altLang="ko-KR" sz="1500" b="1" dirty="0">
                <a:latin typeface="+mj-ea"/>
                <a:ea typeface="+mj-ea"/>
                <a:cs typeface="Arial Unicode MS" pitchFamily="50" charset="-127"/>
              </a:endParaRPr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515257" y="2690885"/>
              <a:ext cx="7975600" cy="1284085"/>
            </a:xfrm>
            <a:prstGeom prst="roundRect">
              <a:avLst>
                <a:gd name="adj" fmla="val 1882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투자자들은 자본시장의 전체 위험자산으로 구성된 효율적 투자기회집합에서 위험보상비율을 극대화하는 포트폴리오를 선택</a:t>
              </a: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투자자들이 선택하는 위험자산 포트폴리오는 누구에게나 객관적으로 동일</a:t>
              </a: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균형상태에서는 모든 위험자산들이 투자자들의 최적포트폴리오에 포함</a:t>
              </a:r>
            </a:p>
          </p:txBody>
        </p:sp>
      </p:grpSp>
      <p:sp>
        <p:nvSpPr>
          <p:cNvPr id="9" name="모서리가 둥근 직사각형 8"/>
          <p:cNvSpPr/>
          <p:nvPr/>
        </p:nvSpPr>
        <p:spPr>
          <a:xfrm>
            <a:off x="2367645" y="1817072"/>
            <a:ext cx="1690007" cy="286335"/>
          </a:xfrm>
          <a:prstGeom prst="roundRect">
            <a:avLst/>
          </a:prstGeom>
          <a:solidFill>
            <a:srgbClr val="FDA1CB"/>
          </a:solidFill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r>
              <a:rPr lang="ko-KR" altLang="en-US" sz="12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위험자산의 총수요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5098598" y="1808820"/>
            <a:ext cx="1690007" cy="2863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r>
              <a:rPr lang="ko-KR" altLang="en-US" sz="12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위험자산의 총공급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367645" y="2163562"/>
            <a:ext cx="1690007" cy="6541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r>
              <a:rPr lang="ko-KR" altLang="en-US" sz="12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개별 투자자들이 보유한 위험자산의 총합은 시장포트폴리오</a:t>
            </a:r>
            <a:endParaRPr lang="en-US" altLang="ko-KR" sz="1200" dirty="0">
              <a:solidFill>
                <a:schemeClr val="tx1"/>
              </a:solidFill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098598" y="2163561"/>
            <a:ext cx="1690007" cy="6541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r>
              <a:rPr lang="ko-KR" altLang="en-US" sz="12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세상에 존재하는 모든 위험자산으로 구성된 시장포트폴리오</a:t>
            </a:r>
            <a:endParaRPr lang="en-US" altLang="ko-KR" sz="1200" dirty="0">
              <a:solidFill>
                <a:schemeClr val="tx1"/>
              </a:solidFill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431931" y="1821740"/>
            <a:ext cx="35779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350" dirty="0">
                <a:latin typeface="+mj-ea"/>
                <a:ea typeface="+mj-ea"/>
                <a:cs typeface="Arial Unicode MS" pitchFamily="50" charset="-127"/>
              </a:rPr>
              <a:t>＝</a:t>
            </a:r>
            <a:endParaRPr lang="ko-KR" altLang="en-US" sz="1350" dirty="0">
              <a:latin typeface="+mj-ea"/>
              <a:ea typeface="+mj-ea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3713836" y="3006500"/>
            <a:ext cx="1690007" cy="44800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r>
              <a:rPr lang="ko-KR" altLang="en-US" sz="1200" b="1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균형가격</a:t>
            </a:r>
            <a:r>
              <a:rPr lang="en-US" altLang="ko-KR" sz="1200" b="1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/>
            </a:r>
            <a:br>
              <a:rPr lang="en-US" altLang="ko-KR" sz="1200" b="1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</a:br>
            <a:r>
              <a:rPr lang="en-US" altLang="ko-KR" sz="1200" b="1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rPr>
              <a:t>(equilibrium price)</a:t>
            </a:r>
            <a:endParaRPr lang="ko-KR" altLang="en-US" sz="1200" b="1" dirty="0">
              <a:solidFill>
                <a:schemeClr val="bg1"/>
              </a:solidFill>
              <a:latin typeface="+mj-ea"/>
              <a:ea typeface="+mj-ea"/>
              <a:cs typeface="Arial Unicode MS" pitchFamily="50" charset="-127"/>
            </a:endParaRPr>
          </a:p>
        </p:txBody>
      </p:sp>
      <p:cxnSp>
        <p:nvCxnSpPr>
          <p:cNvPr id="25" name="꺾인 연결선 24"/>
          <p:cNvCxnSpPr>
            <a:stCxn id="11" idx="2"/>
            <a:endCxn id="23" idx="1"/>
          </p:cNvCxnSpPr>
          <p:nvPr/>
        </p:nvCxnSpPr>
        <p:spPr>
          <a:xfrm rot="16200000" flipH="1">
            <a:off x="3256839" y="2773505"/>
            <a:ext cx="412810" cy="50118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15" idx="2"/>
            <a:endCxn id="23" idx="3"/>
          </p:cNvCxnSpPr>
          <p:nvPr/>
        </p:nvCxnSpPr>
        <p:spPr>
          <a:xfrm rot="5400000">
            <a:off x="5467317" y="2754221"/>
            <a:ext cx="412811" cy="539759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7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709367" y="297972"/>
            <a:ext cx="6902593" cy="636419"/>
          </a:xfrm>
        </p:spPr>
        <p:txBody>
          <a:bodyPr>
            <a:noAutofit/>
          </a:bodyPr>
          <a:lstStyle/>
          <a:p>
            <a:r>
              <a:rPr lang="ko-KR" altLang="en-US" sz="3200" b="1" dirty="0">
                <a:latin typeface="+mj-ea"/>
              </a:rPr>
              <a:t>시장위험의 척도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62806" y="1371600"/>
            <a:ext cx="89053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568711" y="1719153"/>
            <a:ext cx="7906215" cy="4670496"/>
            <a:chOff x="556085" y="1840756"/>
            <a:chExt cx="7996735" cy="3458774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698351" y="2373516"/>
              <a:ext cx="7854468" cy="2926014"/>
            </a:xfrm>
            <a:prstGeom prst="roundRect">
              <a:avLst>
                <a:gd name="adj" fmla="val 1882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자본시장의 균형상태에서 모든 투자자는 시장포트폴리오와 </a:t>
              </a:r>
              <a:r>
                <a:rPr lang="ko-KR" altLang="en-US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무위험자산을</a:t>
              </a: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결합한 포트폴리오 선택</a:t>
              </a:r>
              <a:endPara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ko-KR" altLang="en-US" sz="9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비체계적 위험은 분산투자를 통해서 제거가 가능하나 체계적 위험은 분산투자를 통해서 </a:t>
              </a:r>
              <a:r>
                <a:rPr lang="ko-KR" altLang="en-US" dirty="0" smtClean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제거 불가능하므로 </a:t>
              </a: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체계적 위험만이 보상받을 수 있는 위험 </a:t>
              </a:r>
              <a:endPara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ko-KR" altLang="en-US" sz="9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시장포트폴리오는 매우 잘 분산된</a:t>
              </a:r>
              <a:r>
                <a:rPr lang="en-US" altLang="ko-KR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(well-diversified) </a:t>
              </a: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포트폴리오로 위험분산효과에 의해 개별 자산의 고유위험은 제거 </a:t>
              </a:r>
              <a:endPara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ko-KR" altLang="en-US" sz="9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개별 자산이나 포트폴리오의 수익률을 결정하는 유일한 위험은 </a:t>
              </a:r>
              <a:r>
                <a:rPr lang="ko-KR" altLang="en-US" dirty="0" smtClean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시장위험</a:t>
              </a:r>
              <a:r>
                <a:rPr lang="en-US" altLang="ko-KR" dirty="0" smtClean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</a:t>
              </a:r>
              <a:r>
                <a:rPr lang="en-US" altLang="ko-KR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market  risk)</a:t>
              </a: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56085" y="1840756"/>
              <a:ext cx="7996735" cy="5174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40506" indent="-240506" latinLnBrk="0">
                <a:spcBef>
                  <a:spcPts val="450"/>
                </a:spcBef>
                <a:spcAft>
                  <a:spcPts val="450"/>
                </a:spcAft>
                <a:buClr>
                  <a:schemeClr val="accent3">
                    <a:lumMod val="50000"/>
                  </a:schemeClr>
                </a:buClr>
                <a:buBlip>
                  <a:blip r:embed="rId2"/>
                </a:buBlip>
                <a:defRPr/>
              </a:pPr>
              <a:r>
                <a:rPr lang="ko-KR" altLang="en-US" sz="2000" b="1" dirty="0">
                  <a:latin typeface="+mj-ea"/>
                  <a:ea typeface="+mj-ea"/>
                  <a:cs typeface="Arial Unicode MS" pitchFamily="50" charset="-127"/>
                </a:rPr>
                <a:t>보상받을 수 있는 위험</a:t>
              </a:r>
              <a:endParaRPr lang="en-US" altLang="ko-KR" sz="2000" b="1" dirty="0">
                <a:latin typeface="+mj-ea"/>
                <a:ea typeface="+mj-ea"/>
                <a:cs typeface="Arial Unicode MS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2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43000" y="857250"/>
            <a:ext cx="6858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j-ea"/>
              <a:ea typeface="+mj-ea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60138" y="266713"/>
            <a:ext cx="5315701" cy="364427"/>
          </a:xfrm>
        </p:spPr>
        <p:txBody>
          <a:bodyPr>
            <a:noAutofit/>
          </a:bodyPr>
          <a:lstStyle/>
          <a:p>
            <a:r>
              <a:rPr lang="ko-KR" altLang="en-US" sz="2100" b="1" dirty="0">
                <a:latin typeface="+mj-ea"/>
              </a:rPr>
              <a:t>시장위험의 척도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398877" y="713678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539579" y="1167565"/>
            <a:ext cx="7600811" cy="4999059"/>
            <a:chOff x="556085" y="1840756"/>
            <a:chExt cx="7996735" cy="3458774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698351" y="2373516"/>
              <a:ext cx="7854468" cy="2926014"/>
            </a:xfrm>
            <a:prstGeom prst="roundRect">
              <a:avLst>
                <a:gd name="adj" fmla="val 1882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시장위험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(market risk)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의 척도로 시장포트폴리오의 수익률 변동에 따른 해당 자산의 수익률 변동의 민감도</a:t>
              </a: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특정 자산의 시장위험이 시장포트폴리오 위험에서 차지하는 공헌도</a:t>
              </a: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베타가 큰 자산일수록 시장위험이 크기 때문에 기대수익률의 변동이 큼</a:t>
              </a: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56085" y="1840756"/>
              <a:ext cx="799673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40506" indent="-240506" latinLnBrk="0">
                <a:spcBef>
                  <a:spcPts val="450"/>
                </a:spcBef>
                <a:spcAft>
                  <a:spcPts val="450"/>
                </a:spcAft>
                <a:buClr>
                  <a:schemeClr val="accent3">
                    <a:lumMod val="50000"/>
                  </a:schemeClr>
                </a:buClr>
                <a:buBlip>
                  <a:blip r:embed="rId3"/>
                </a:buBlip>
                <a:defRPr/>
              </a:pPr>
              <a:r>
                <a:rPr lang="ko-KR" altLang="en-US" sz="1500" b="1" dirty="0">
                  <a:latin typeface="+mj-ea"/>
                  <a:ea typeface="+mj-ea"/>
                  <a:cs typeface="Arial Unicode MS" pitchFamily="50" charset="-127"/>
                </a:rPr>
                <a:t>베타</a:t>
              </a:r>
              <a:r>
                <a:rPr lang="en-US" altLang="ko-KR" sz="1500" b="1" dirty="0">
                  <a:latin typeface="+mj-ea"/>
                  <a:ea typeface="+mj-ea"/>
                  <a:cs typeface="Arial Unicode MS" pitchFamily="50" charset="-127"/>
                </a:rPr>
                <a:t>(β)</a:t>
              </a:r>
              <a:r>
                <a:rPr lang="ko-KR" altLang="en-US" sz="1500" b="1" dirty="0">
                  <a:latin typeface="+mj-ea"/>
                  <a:ea typeface="+mj-ea"/>
                  <a:cs typeface="Arial Unicode MS" pitchFamily="50" charset="-127"/>
                </a:rPr>
                <a:t>의 정의</a:t>
              </a:r>
              <a:endParaRPr lang="en-US" altLang="ko-KR" sz="1500" b="1" dirty="0">
                <a:latin typeface="+mj-ea"/>
                <a:ea typeface="+mj-ea"/>
                <a:cs typeface="Arial Unicode MS" pitchFamily="50" charset="-127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>
          <a:xfrm>
            <a:off x="1921018" y="2517188"/>
            <a:ext cx="3013178" cy="727826"/>
          </a:xfrm>
          <a:prstGeom prst="roundRect">
            <a:avLst/>
          </a:prstGeom>
          <a:solidFill>
            <a:srgbClr val="F2FAC2"/>
          </a:solidFill>
          <a:ln w="19050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spcBef>
                <a:spcPct val="20000"/>
              </a:spcBef>
              <a:buClr>
                <a:schemeClr val="accent3">
                  <a:lumMod val="50000"/>
                </a:schemeClr>
              </a:buClr>
              <a:defRPr/>
            </a:pP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  <a:cs typeface="Arial Unicode MS" pitchFamily="50" charset="-127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105988"/>
              </p:ext>
            </p:extLst>
          </p:nvPr>
        </p:nvGraphicFramePr>
        <p:xfrm>
          <a:off x="2588348" y="2536662"/>
          <a:ext cx="1343981" cy="605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수식" r:id="rId4" imgW="876240" imgH="393480" progId="Equation.3">
                  <p:embed/>
                </p:oleObj>
              </mc:Choice>
              <mc:Fallback>
                <p:oleObj name="수식" r:id="rId4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348" y="2536662"/>
                        <a:ext cx="1343981" cy="60553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1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43000" y="857250"/>
            <a:ext cx="6858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바른고딕OTF" panose="02020603020101020101" pitchFamily="18" charset="-127"/>
              <a:ea typeface="나눔바른고딕OTF" panose="02020603020101020101" pitchFamily="18" charset="-127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564108" y="957167"/>
            <a:ext cx="5315701" cy="364427"/>
          </a:xfrm>
        </p:spPr>
        <p:txBody>
          <a:bodyPr>
            <a:noAutofit/>
          </a:bodyPr>
          <a:lstStyle/>
          <a:p>
            <a:r>
              <a:rPr lang="ko-KR" altLang="en-US" sz="2100" b="1" dirty="0">
                <a:latin typeface="+mj-ea"/>
              </a:rPr>
              <a:t>증권시장선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1143000" y="1371600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1560065" y="1882076"/>
            <a:ext cx="5997551" cy="730872"/>
            <a:chOff x="556085" y="1840756"/>
            <a:chExt cx="7996735" cy="974496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698351" y="2373516"/>
              <a:ext cx="7854468" cy="441736"/>
            </a:xfrm>
            <a:prstGeom prst="roundRect">
              <a:avLst>
                <a:gd name="adj" fmla="val 1882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marL="133350" indent="-133350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Arial" panose="020B0604020202020204" pitchFamily="34" charset="0"/>
                <a:buChar char="•"/>
                <a:defRPr/>
              </a:pP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CAPM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을 기대수익률</a:t>
              </a:r>
              <a:r>
                <a: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-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베타평면에 나타낸 직선</a:t>
              </a:r>
              <a:endParaRPr lang="en-US" altLang="ko-KR" sz="13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56085" y="1840756"/>
              <a:ext cx="799673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40506" indent="-240506" latinLnBrk="0">
                <a:spcBef>
                  <a:spcPts val="450"/>
                </a:spcBef>
                <a:spcAft>
                  <a:spcPts val="450"/>
                </a:spcAft>
                <a:buClr>
                  <a:schemeClr val="accent3">
                    <a:lumMod val="50000"/>
                  </a:schemeClr>
                </a:buClr>
                <a:buBlip>
                  <a:blip r:embed="rId2"/>
                </a:buBlip>
                <a:defRPr/>
              </a:pPr>
              <a:r>
                <a:rPr lang="ko-KR" altLang="en-US" sz="1500" b="1" dirty="0">
                  <a:latin typeface="+mj-ea"/>
                  <a:ea typeface="+mj-ea"/>
                  <a:cs typeface="Arial Unicode MS" pitchFamily="50" charset="-127"/>
                </a:rPr>
                <a:t>증권시장선</a:t>
              </a:r>
              <a:r>
                <a:rPr lang="en-US" altLang="ko-KR" sz="1500" b="1" dirty="0">
                  <a:latin typeface="+mj-ea"/>
                  <a:ea typeface="+mj-ea"/>
                  <a:cs typeface="Arial Unicode MS" pitchFamily="50" charset="-127"/>
                </a:rPr>
                <a:t>(security market line: SML)</a:t>
              </a:r>
            </a:p>
          </p:txBody>
        </p:sp>
      </p:grpSp>
      <p:sp>
        <p:nvSpPr>
          <p:cNvPr id="21" name="직사각형 20"/>
          <p:cNvSpPr/>
          <p:nvPr/>
        </p:nvSpPr>
        <p:spPr>
          <a:xfrm>
            <a:off x="1564108" y="3429000"/>
            <a:ext cx="599755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0506" indent="-240506" latinLnBrk="0">
              <a:spcBef>
                <a:spcPts val="450"/>
              </a:spcBef>
              <a:spcAft>
                <a:spcPts val="450"/>
              </a:spcAft>
              <a:buClr>
                <a:schemeClr val="accent3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ko-KR" altLang="en-US" sz="1500" b="1" dirty="0">
                <a:latin typeface="+mj-ea"/>
                <a:ea typeface="+mj-ea"/>
                <a:cs typeface="Arial Unicode MS" pitchFamily="50" charset="-127"/>
              </a:rPr>
              <a:t>증권시장선과 자본시장선의 차이</a:t>
            </a:r>
            <a:endParaRPr lang="en-US" altLang="ko-KR" sz="1500" b="1" dirty="0">
              <a:latin typeface="+mj-ea"/>
              <a:ea typeface="+mj-ea"/>
              <a:cs typeface="Arial Unicode MS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740241" y="3859791"/>
            <a:ext cx="5660684" cy="1320451"/>
            <a:chOff x="867647" y="4502415"/>
            <a:chExt cx="3822058" cy="1448856"/>
          </a:xfrm>
        </p:grpSpPr>
        <p:sp>
          <p:nvSpPr>
            <p:cNvPr id="23" name="직사각형 22"/>
            <p:cNvSpPr/>
            <p:nvPr/>
          </p:nvSpPr>
          <p:spPr>
            <a:xfrm>
              <a:off x="867647" y="4890745"/>
              <a:ext cx="1911029" cy="1060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latinLnBrk="0">
                <a:lnSpc>
                  <a:spcPct val="150000"/>
                </a:lnSpc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위험의</a:t>
              </a:r>
              <a:r>
                <a: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 </a:t>
              </a: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척도는 </a:t>
              </a:r>
              <a:r>
                <a:rPr lang="ko-KR" altLang="en-US" sz="1050" dirty="0" err="1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총위험</a:t>
              </a:r>
              <a:r>
                <a:rPr lang="en-US" altLang="ko-KR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</a:t>
              </a: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표준편차</a:t>
              </a:r>
              <a:r>
                <a:rPr lang="en-US" altLang="ko-KR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)</a:t>
              </a:r>
            </a:p>
            <a:p>
              <a:pPr algn="ctr" latinLnBrk="0">
                <a:lnSpc>
                  <a:spcPct val="150000"/>
                </a:lnSpc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효율적 포트폴리오에 대해서만 </a:t>
              </a:r>
              <a:endParaRPr lang="en-US" altLang="ko-KR" sz="105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endParaRPr>
            </a:p>
            <a:p>
              <a:pPr algn="ctr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기대수익률과 표준편차간의 관계를 설명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867647" y="4502416"/>
              <a:ext cx="1911029" cy="38832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latinLnBrk="0">
                <a:lnSpc>
                  <a:spcPct val="150000"/>
                </a:lnSpc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r>
                <a:rPr lang="ko-KR" altLang="en-US" sz="1200" dirty="0">
                  <a:solidFill>
                    <a:schemeClr val="bg1"/>
                  </a:solidFill>
                  <a:latin typeface="+mj-ea"/>
                  <a:ea typeface="+mj-ea"/>
                  <a:cs typeface="Arial Unicode MS" pitchFamily="50" charset="-127"/>
                </a:rPr>
                <a:t>자본시장선</a:t>
              </a:r>
              <a:endParaRPr lang="en-US" altLang="ko-KR" sz="1200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778676" y="4890743"/>
              <a:ext cx="1911029" cy="1060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latinLnBrk="0">
                <a:lnSpc>
                  <a:spcPct val="150000"/>
                </a:lnSpc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위험의 척도는 시장위험</a:t>
              </a:r>
              <a:r>
                <a:rPr lang="en-US" altLang="ko-KR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(</a:t>
              </a: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베타</a:t>
              </a:r>
              <a:r>
                <a:rPr lang="en-US" altLang="ko-KR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)</a:t>
              </a:r>
            </a:p>
            <a:p>
              <a:pPr algn="ctr" latinLnBrk="0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효율적 포트폴리오</a:t>
              </a:r>
              <a:r>
                <a:rPr lang="en-US" altLang="ko-KR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, </a:t>
              </a: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개별자산</a:t>
              </a:r>
              <a:r>
                <a:rPr lang="en-US" altLang="ko-KR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, </a:t>
              </a:r>
              <a:r>
                <a:rPr lang="ko-KR" altLang="en-US" sz="10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rPr>
                <a:t>비효율적 포트폴리오 등 시장에 존재하는 모든 자산의 기대수익률과 베타간의 관계 설명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2778676" y="4502415"/>
              <a:ext cx="1911029" cy="3883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latinLnBrk="0">
                <a:lnSpc>
                  <a:spcPct val="150000"/>
                </a:lnSpc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r>
                <a:rPr lang="ko-KR" altLang="en-US" sz="1200" dirty="0">
                  <a:solidFill>
                    <a:schemeClr val="bg1"/>
                  </a:solidFill>
                  <a:latin typeface="+mj-ea"/>
                  <a:ea typeface="+mj-ea"/>
                  <a:cs typeface="Arial Unicode MS" pitchFamily="50" charset="-127"/>
                </a:rPr>
                <a:t>증권시장선</a:t>
              </a:r>
              <a:endParaRPr lang="en-US" altLang="ko-KR" sz="1200" dirty="0">
                <a:solidFill>
                  <a:schemeClr val="bg1"/>
                </a:solidFill>
                <a:latin typeface="+mj-ea"/>
                <a:ea typeface="+mj-ea"/>
                <a:cs typeface="Arial Unicode MS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 flipV="1">
              <a:off x="867647" y="5235869"/>
              <a:ext cx="3822058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8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501805" y="479502"/>
            <a:ext cx="7984273" cy="5954752"/>
            <a:chOff x="646860" y="1285776"/>
            <a:chExt cx="7833750" cy="4935730"/>
          </a:xfrm>
        </p:grpSpPr>
        <p:sp>
          <p:nvSpPr>
            <p:cNvPr id="13" name="자유형 12"/>
            <p:cNvSpPr/>
            <p:nvPr/>
          </p:nvSpPr>
          <p:spPr>
            <a:xfrm>
              <a:off x="646860" y="1285776"/>
              <a:ext cx="7833750" cy="4935730"/>
            </a:xfrm>
            <a:custGeom>
              <a:avLst/>
              <a:gdLst>
                <a:gd name="connsiteX0" fmla="*/ 0 w 6984776"/>
                <a:gd name="connsiteY0" fmla="*/ 0 h 720080"/>
                <a:gd name="connsiteX1" fmla="*/ 6984776 w 6984776"/>
                <a:gd name="connsiteY1" fmla="*/ 0 h 720080"/>
                <a:gd name="connsiteX2" fmla="*/ 6984776 w 6984776"/>
                <a:gd name="connsiteY2" fmla="*/ 720080 h 720080"/>
                <a:gd name="connsiteX3" fmla="*/ 0 w 6984776"/>
                <a:gd name="connsiteY3" fmla="*/ 720080 h 720080"/>
                <a:gd name="connsiteX4" fmla="*/ 0 w 6984776"/>
                <a:gd name="connsiteY4" fmla="*/ 0 h 720080"/>
                <a:gd name="connsiteX0" fmla="*/ 2088232 w 6984776"/>
                <a:gd name="connsiteY0" fmla="*/ 0 h 720080"/>
                <a:gd name="connsiteX1" fmla="*/ 6984776 w 6984776"/>
                <a:gd name="connsiteY1" fmla="*/ 0 h 720080"/>
                <a:gd name="connsiteX2" fmla="*/ 6984776 w 6984776"/>
                <a:gd name="connsiteY2" fmla="*/ 720080 h 720080"/>
                <a:gd name="connsiteX3" fmla="*/ 0 w 6984776"/>
                <a:gd name="connsiteY3" fmla="*/ 720080 h 720080"/>
                <a:gd name="connsiteX4" fmla="*/ 2088232 w 6984776"/>
                <a:gd name="connsiteY4" fmla="*/ 0 h 720080"/>
                <a:gd name="connsiteX0" fmla="*/ 1800200 w 6696744"/>
                <a:gd name="connsiteY0" fmla="*/ 0 h 720080"/>
                <a:gd name="connsiteX1" fmla="*/ 6696744 w 6696744"/>
                <a:gd name="connsiteY1" fmla="*/ 0 h 720080"/>
                <a:gd name="connsiteX2" fmla="*/ 6696744 w 6696744"/>
                <a:gd name="connsiteY2" fmla="*/ 720080 h 720080"/>
                <a:gd name="connsiteX3" fmla="*/ 0 w 6696744"/>
                <a:gd name="connsiteY3" fmla="*/ 720080 h 720080"/>
                <a:gd name="connsiteX4" fmla="*/ 1800200 w 6696744"/>
                <a:gd name="connsiteY4" fmla="*/ 0 h 720080"/>
                <a:gd name="connsiteX0" fmla="*/ 0 w 6696744"/>
                <a:gd name="connsiteY0" fmla="*/ 0 h 720080"/>
                <a:gd name="connsiteX1" fmla="*/ 6696744 w 6696744"/>
                <a:gd name="connsiteY1" fmla="*/ 0 h 720080"/>
                <a:gd name="connsiteX2" fmla="*/ 6696744 w 6696744"/>
                <a:gd name="connsiteY2" fmla="*/ 720080 h 720080"/>
                <a:gd name="connsiteX3" fmla="*/ 0 w 6696744"/>
                <a:gd name="connsiteY3" fmla="*/ 720080 h 720080"/>
                <a:gd name="connsiteX4" fmla="*/ 0 w 6696744"/>
                <a:gd name="connsiteY4" fmla="*/ 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6744" h="720080">
                  <a:moveTo>
                    <a:pt x="0" y="0"/>
                  </a:moveTo>
                  <a:lnTo>
                    <a:pt x="6696744" y="0"/>
                  </a:lnTo>
                  <a:lnTo>
                    <a:pt x="6696744" y="720080"/>
                  </a:lnTo>
                  <a:lnTo>
                    <a:pt x="0" y="720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821411" y="1736604"/>
              <a:ext cx="747990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직선 연결선 7"/>
          <p:cNvCxnSpPr/>
          <p:nvPr/>
        </p:nvCxnSpPr>
        <p:spPr>
          <a:xfrm>
            <a:off x="1143000" y="1371600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814039" y="1248937"/>
            <a:ext cx="7337501" cy="4951141"/>
          </a:xfrm>
          <a:prstGeom prst="roundRect">
            <a:avLst>
              <a:gd name="adj" fmla="val 1882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133347" indent="-133347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ko-KR" dirty="0" err="1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Goetzmann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 and Kumar(2008)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은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1991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년부터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1996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년까지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62,000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명의 개인투자자를 대상으로 분석한 결과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투자자의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28%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가 오직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종목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, 59%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이상이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3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종목 이하를 보유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, 10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종목을 초과하여 보유한 투자자는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10%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미만임</a:t>
            </a:r>
            <a:endParaRPr lang="en-US" altLang="ko-KR" dirty="0">
              <a:solidFill>
                <a:schemeClr val="tx1"/>
              </a:solidFill>
              <a:latin typeface="+mj-ea"/>
              <a:ea typeface="+mj-ea"/>
              <a:cs typeface="Arial Unicode MS" pitchFamily="50" charset="-127"/>
            </a:endParaRPr>
          </a:p>
          <a:p>
            <a:pPr marL="133347" indent="-133347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ko-KR" altLang="en-US" dirty="0">
              <a:solidFill>
                <a:schemeClr val="tx1"/>
              </a:solidFill>
              <a:latin typeface="+mj-ea"/>
              <a:ea typeface="+mj-ea"/>
              <a:cs typeface="Arial Unicode MS" pitchFamily="50" charset="-127"/>
            </a:endParaRPr>
          </a:p>
          <a:p>
            <a:pPr marL="133347" indent="-133347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한국의 경우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2007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년에 개인투자자들의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인당 평균 보유종목 수는 유가증권시장에서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2.8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종목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코스닥시장에서는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2.2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종목인 것으로 나타남</a:t>
            </a:r>
            <a:endParaRPr lang="en-US" altLang="ko-KR" dirty="0">
              <a:solidFill>
                <a:schemeClr val="tx1"/>
              </a:solidFill>
              <a:latin typeface="+mj-ea"/>
              <a:ea typeface="+mj-ea"/>
              <a:cs typeface="Arial Unicode MS" pitchFamily="50" charset="-127"/>
            </a:endParaRPr>
          </a:p>
          <a:p>
            <a:pPr marL="133347" indent="-133347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ko-KR" altLang="en-US" dirty="0">
              <a:solidFill>
                <a:schemeClr val="tx1"/>
              </a:solidFill>
              <a:latin typeface="+mj-ea"/>
              <a:ea typeface="+mj-ea"/>
              <a:cs typeface="Arial Unicode MS" pitchFamily="50" charset="-127"/>
            </a:endParaRPr>
          </a:p>
          <a:p>
            <a:pPr marL="133347" indent="-133347" latinLnBrk="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7"/>
              </a:rPr>
              <a:t>이처럼 투자자들이 투자자금의 제한 등 다양한 이유로 인해 적절히 잘 분산된 포트폴리오를 구성할 수 없을 때에는 주식수익률의 고유변동성이 주식의 가격에 영향을 주는 중요한 요인이 될 수 있음</a:t>
            </a:r>
          </a:p>
        </p:txBody>
      </p:sp>
    </p:spTree>
    <p:extLst>
      <p:ext uri="{BB962C8B-B14F-4D97-AF65-F5344CB8AC3E}">
        <p14:creationId xmlns:p14="http://schemas.microsoft.com/office/powerpoint/2010/main" val="16278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587648"/>
            <a:ext cx="7886700" cy="763881"/>
          </a:xfrm>
        </p:spPr>
        <p:txBody>
          <a:bodyPr>
            <a:noAutofit/>
          </a:bodyPr>
          <a:lstStyle/>
          <a:p>
            <a:pPr algn="ctr"/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(3)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어떤 종목은 시장 수익률보다 과격하게 움직이기도 하고 어떤 종목은 시장수익률보다 둔감하게 움직이기도 한다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46088" y="5745770"/>
            <a:ext cx="85306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ko-KR" altLang="en-US" u="sng" dirty="0">
                <a:latin typeface="+mn-ea"/>
              </a:rPr>
              <a:t>시장 포트폴리오</a:t>
            </a:r>
            <a:r>
              <a:rPr lang="en-US" altLang="ko-KR" dirty="0">
                <a:latin typeface="+mn-ea"/>
              </a:rPr>
              <a:t> – </a:t>
            </a:r>
            <a:r>
              <a:rPr lang="ko-KR" altLang="en-US" dirty="0">
                <a:latin typeface="+mn-ea"/>
              </a:rPr>
              <a:t>경제 내에 있는 모든 자산으로 구성된 포트폴리오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실무에서는 이 시장을 나타내는 데 주식시장 지수가 사용된다</a:t>
            </a:r>
            <a:r>
              <a:rPr lang="en-US" altLang="ko-KR" dirty="0">
                <a:latin typeface="+mn-ea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altLang="ko-KR" dirty="0"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0" y="1962149"/>
            <a:ext cx="8282838" cy="341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6116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96231" y="57800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934631" y="57800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464250"/>
              </p:ext>
            </p:extLst>
          </p:nvPr>
        </p:nvGraphicFramePr>
        <p:xfrm>
          <a:off x="327328" y="3015976"/>
          <a:ext cx="758825" cy="101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4" imgW="152268" imgH="203024" progId="Equation.3">
                  <p:embed/>
                </p:oleObj>
              </mc:Choice>
              <mc:Fallback>
                <p:oleObj name="Equation" r:id="rId4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28" y="3015976"/>
                        <a:ext cx="758825" cy="101214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348012" y="6107689"/>
            <a:ext cx="698477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 smtClean="0">
                <a:latin typeface="+mj-ea"/>
                <a:ea typeface="+mj-ea"/>
              </a:rPr>
              <a:t>2003</a:t>
            </a:r>
            <a:r>
              <a:rPr lang="ko-KR" altLang="en-US" dirty="0" smtClean="0">
                <a:latin typeface="+mj-ea"/>
                <a:ea typeface="+mj-ea"/>
              </a:rPr>
              <a:t>년 </a:t>
            </a:r>
            <a:r>
              <a:rPr lang="en-US" altLang="ko-KR" dirty="0" smtClean="0">
                <a:latin typeface="+mj-ea"/>
                <a:ea typeface="+mj-ea"/>
              </a:rPr>
              <a:t>1</a:t>
            </a:r>
            <a:r>
              <a:rPr lang="ko-KR" altLang="en-US" dirty="0" smtClean="0">
                <a:latin typeface="+mj-ea"/>
                <a:ea typeface="+mj-ea"/>
              </a:rPr>
              <a:t>월부터 </a:t>
            </a:r>
            <a:r>
              <a:rPr lang="en-US" altLang="ko-KR" dirty="0" smtClean="0">
                <a:latin typeface="+mj-ea"/>
                <a:ea typeface="+mj-ea"/>
              </a:rPr>
              <a:t>2007</a:t>
            </a:r>
            <a:r>
              <a:rPr lang="ko-KR" altLang="en-US" dirty="0" smtClean="0">
                <a:latin typeface="+mj-ea"/>
                <a:ea typeface="+mj-ea"/>
              </a:rPr>
              <a:t>년 </a:t>
            </a:r>
            <a:r>
              <a:rPr lang="en-US" altLang="ko-KR" dirty="0" smtClean="0">
                <a:latin typeface="+mj-ea"/>
                <a:ea typeface="+mj-ea"/>
              </a:rPr>
              <a:t>12</a:t>
            </a:r>
            <a:r>
              <a:rPr lang="ko-KR" altLang="en-US" dirty="0" smtClean="0">
                <a:latin typeface="+mj-ea"/>
                <a:ea typeface="+mj-ea"/>
              </a:rPr>
              <a:t>월까지 주가 자료에서 계산된 베타</a:t>
            </a:r>
            <a:endParaRPr lang="en-US" altLang="ko-KR" dirty="0">
              <a:latin typeface="+mj-ea"/>
              <a:ea typeface="+mj-ea"/>
            </a:endParaRPr>
          </a:p>
        </p:txBody>
      </p:sp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94265" y="1531189"/>
            <a:ext cx="2316666" cy="439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98455" y="1531188"/>
            <a:ext cx="2992387" cy="437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41649"/>
              </p:ext>
            </p:extLst>
          </p:nvPr>
        </p:nvGraphicFramePr>
        <p:xfrm>
          <a:off x="7717608" y="3192755"/>
          <a:ext cx="1069554" cy="65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8" imgW="330057" imgH="203112" progId="Equation.3">
                  <p:embed/>
                </p:oleObj>
              </mc:Choice>
              <mc:Fallback>
                <p:oleObj name="Equation" r:id="rId8" imgW="33005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7608" y="3192755"/>
                        <a:ext cx="1069554" cy="65858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65685" y="37061"/>
            <a:ext cx="7886700" cy="763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(4)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베타가 크면 기대 수익률도 크다</a:t>
            </a:r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.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502495"/>
              </p:ext>
            </p:extLst>
          </p:nvPr>
        </p:nvGraphicFramePr>
        <p:xfrm>
          <a:off x="2972749" y="758234"/>
          <a:ext cx="2431256" cy="32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0" imgW="1689100" imgH="228600" progId="Equation.3">
                  <p:embed/>
                </p:oleObj>
              </mc:Choice>
              <mc:Fallback>
                <p:oleObj name="Equation" r:id="rId10" imgW="168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749" y="758234"/>
                        <a:ext cx="2431256" cy="329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01025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5378611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124200" y="5378611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29716" y="1883512"/>
            <a:ext cx="7884568" cy="681602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ko-KR" altLang="en-US" sz="2600" b="1" dirty="0" smtClean="0">
                <a:solidFill>
                  <a:srgbClr val="00B0F0"/>
                </a:solidFill>
                <a:latin typeface="+mn-ea"/>
              </a:rPr>
              <a:t>증권시장선</a:t>
            </a:r>
            <a:r>
              <a:rPr lang="en-US" altLang="ko-KR" sz="2800" dirty="0" smtClean="0">
                <a:solidFill>
                  <a:srgbClr val="00B0F0"/>
                </a:solidFill>
                <a:latin typeface="+mn-ea"/>
              </a:rPr>
              <a:t> – 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CAPM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을 그림으로 나타낸 것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 algn="ctr">
              <a:buFont typeface="Wingdings" pitchFamily="2" charset="2"/>
              <a:buNone/>
            </a:pPr>
            <a:r>
              <a:rPr lang="en-US" altLang="ko-KR" sz="1200" dirty="0" smtClean="0">
                <a:solidFill>
                  <a:schemeClr val="accent2"/>
                </a:solidFill>
                <a:ea typeface="굴림" charset="-127"/>
              </a:rPr>
              <a:t>  </a:t>
            </a:r>
          </a:p>
        </p:txBody>
      </p:sp>
      <p:graphicFrame>
        <p:nvGraphicFramePr>
          <p:cNvPr id="9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98014"/>
              </p:ext>
            </p:extLst>
          </p:nvPr>
        </p:nvGraphicFramePr>
        <p:xfrm>
          <a:off x="1385908" y="2127163"/>
          <a:ext cx="611505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직선 연결선 4"/>
          <p:cNvCxnSpPr/>
          <p:nvPr/>
        </p:nvCxnSpPr>
        <p:spPr>
          <a:xfrm>
            <a:off x="1638300" y="23431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6719908" y="5651145"/>
            <a:ext cx="2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ko-KR" dirty="0" smtClean="0"/>
              <a:t>β</a:t>
            </a:r>
            <a:endParaRPr lang="en-US" altLang="ko-KR" dirty="0"/>
          </a:p>
        </p:txBody>
      </p:sp>
      <p:sp>
        <p:nvSpPr>
          <p:cNvPr id="20" name="원호 19"/>
          <p:cNvSpPr/>
          <p:nvPr/>
        </p:nvSpPr>
        <p:spPr>
          <a:xfrm>
            <a:off x="1638300" y="3711339"/>
            <a:ext cx="197396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224883" y="203745"/>
            <a:ext cx="7886700" cy="763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(4) 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latin typeface="+mj-ea"/>
              </a:rPr>
              <a:t>증권의 기대 위험 프리미엄은 시장 위험프리미엄에 베타를 곱한 </a:t>
            </a:r>
            <a:r>
              <a:rPr lang="ko-KR" altLang="en-US" sz="2000" b="1" dirty="0" smtClean="0">
                <a:solidFill>
                  <a:schemeClr val="accent2"/>
                </a:solidFill>
                <a:latin typeface="+mj-ea"/>
              </a:rPr>
              <a:t>것이다</a:t>
            </a:r>
            <a:r>
              <a:rPr lang="en-US" altLang="ko-KR" sz="2000" b="1" dirty="0" smtClean="0">
                <a:solidFill>
                  <a:schemeClr val="accent2"/>
                </a:solidFill>
                <a:latin typeface="+mj-ea"/>
              </a:rPr>
              <a:t>(CAPM) </a:t>
            </a:r>
            <a:endParaRPr lang="en-US" altLang="ko-KR" sz="2000" b="1" dirty="0">
              <a:solidFill>
                <a:schemeClr val="accent2"/>
              </a:solidFill>
              <a:latin typeface="+mj-ea"/>
            </a:endParaRPr>
          </a:p>
          <a:p>
            <a:pPr algn="ctr"/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</p:txBody>
      </p:sp>
      <p:graphicFrame>
        <p:nvGraphicFramePr>
          <p:cNvPr id="2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129410"/>
              </p:ext>
            </p:extLst>
          </p:nvPr>
        </p:nvGraphicFramePr>
        <p:xfrm>
          <a:off x="1304692" y="741358"/>
          <a:ext cx="6165315" cy="103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" imgW="2641600" imgH="711200" progId="Equation.3">
                  <p:embed/>
                </p:oleObj>
              </mc:Choice>
              <mc:Fallback>
                <p:oleObj name="Equation" r:id="rId5" imgW="2641600" imgH="71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692" y="741358"/>
                        <a:ext cx="6165315" cy="1033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직사각형 3"/>
          <p:cNvSpPr/>
          <p:nvPr/>
        </p:nvSpPr>
        <p:spPr>
          <a:xfrm>
            <a:off x="224883" y="1466956"/>
            <a:ext cx="3044283" cy="3190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그러므로 개별 증권의 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1124414" y="5944399"/>
            <a:ext cx="706648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>
                <a:latin typeface="+mn-ea"/>
              </a:rPr>
              <a:t>S&amp;P Composite Index </a:t>
            </a:r>
            <a:r>
              <a:rPr lang="ko-KR" altLang="en-US" dirty="0">
                <a:latin typeface="+mn-ea"/>
              </a:rPr>
              <a:t>주식 모두를 보유하면 평균 베타는 </a:t>
            </a:r>
            <a:r>
              <a:rPr lang="en-US" altLang="ko-KR" dirty="0">
                <a:latin typeface="+mn-ea"/>
              </a:rPr>
              <a:t>1.0</a:t>
            </a:r>
            <a:r>
              <a:rPr lang="ko-KR" altLang="en-US" dirty="0">
                <a:latin typeface="+mn-ea"/>
              </a:rPr>
              <a:t>이다</a:t>
            </a:r>
            <a:r>
              <a:rPr lang="en-US" altLang="ko-KR" dirty="0">
                <a:latin typeface="+mn-ea"/>
              </a:rPr>
              <a:t>.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519890"/>
              </p:ext>
            </p:extLst>
          </p:nvPr>
        </p:nvGraphicFramePr>
        <p:xfrm>
          <a:off x="5977054" y="2962648"/>
          <a:ext cx="2431256" cy="32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7" imgW="1689100" imgH="228600" progId="Equation.3">
                  <p:embed/>
                </p:oleObj>
              </mc:Choice>
              <mc:Fallback>
                <p:oleObj name="Equation" r:id="rId7" imgW="168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7054" y="2962648"/>
                        <a:ext cx="2431256" cy="329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2179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143000" y="857250"/>
            <a:ext cx="6858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j-ea"/>
              <a:ea typeface="+mj-ea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564108" y="957167"/>
            <a:ext cx="5315701" cy="364427"/>
          </a:xfrm>
        </p:spPr>
        <p:txBody>
          <a:bodyPr>
            <a:noAutofit/>
          </a:bodyPr>
          <a:lstStyle/>
          <a:p>
            <a:r>
              <a:rPr lang="ko-KR" altLang="en-US" sz="2100" b="1" dirty="0">
                <a:latin typeface="+mj-ea"/>
              </a:rPr>
              <a:t>시장위험과 기대수익률간의 관계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1143000" y="1371600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1560065" y="1802392"/>
            <a:ext cx="5997551" cy="3794228"/>
            <a:chOff x="556085" y="1178542"/>
            <a:chExt cx="7996735" cy="5058971"/>
          </a:xfrm>
        </p:grpSpPr>
        <p:grpSp>
          <p:nvGrpSpPr>
            <p:cNvPr id="19" name="그룹 18"/>
            <p:cNvGrpSpPr/>
            <p:nvPr/>
          </p:nvGrpSpPr>
          <p:grpSpPr>
            <a:xfrm>
              <a:off x="556085" y="1178542"/>
              <a:ext cx="7996735" cy="5058971"/>
              <a:chOff x="556085" y="1840756"/>
              <a:chExt cx="7996735" cy="5058971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698351" y="2373516"/>
                <a:ext cx="7854468" cy="590218"/>
              </a:xfrm>
              <a:prstGeom prst="roundRect">
                <a:avLst>
                  <a:gd name="adj" fmla="val 188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marL="133350" indent="-133350" latinLnBrk="0">
                  <a:spcBef>
                    <a:spcPct val="20000"/>
                  </a:spcBef>
                  <a:buClr>
                    <a:schemeClr val="accent3">
                      <a:lumMod val="50000"/>
                    </a:schemeClr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개별 자산 또는 포트폴리오의 기대수익률과 시장위험 간의 관계로 자산의 기대수익률과 베타 사이에는 선형관계가 존재 </a:t>
                </a:r>
                <a:endPara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56085" y="1840756"/>
                <a:ext cx="7996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40506" indent="-240506" latinLnBrk="0">
                  <a:spcBef>
                    <a:spcPts val="450"/>
                  </a:spcBef>
                  <a:spcAft>
                    <a:spcPts val="450"/>
                  </a:spcAft>
                  <a:buClr>
                    <a:schemeClr val="accent3">
                      <a:lumMod val="50000"/>
                    </a:schemeClr>
                  </a:buClr>
                  <a:buBlip>
                    <a:blip r:embed="rId3"/>
                  </a:buBlip>
                  <a:defRPr/>
                </a:pPr>
                <a:r>
                  <a:rPr lang="ko-KR" altLang="en-US" sz="1500" b="1" dirty="0">
                    <a:latin typeface="+mj-ea"/>
                    <a:ea typeface="+mj-ea"/>
                    <a:cs typeface="Arial Unicode MS" pitchFamily="50" charset="-127"/>
                  </a:rPr>
                  <a:t>자본자산가격결정모형</a:t>
                </a:r>
                <a:r>
                  <a:rPr lang="en-US" altLang="ko-KR" sz="1500" b="1" dirty="0">
                    <a:latin typeface="+mj-ea"/>
                    <a:ea typeface="+mj-ea"/>
                    <a:cs typeface="Arial Unicode MS" pitchFamily="50" charset="-127"/>
                  </a:rPr>
                  <a:t>(CAPM)</a:t>
                </a:r>
                <a:r>
                  <a:rPr lang="ko-KR" altLang="en-US" sz="1500" b="1" dirty="0">
                    <a:latin typeface="+mj-ea"/>
                    <a:ea typeface="+mj-ea"/>
                    <a:cs typeface="Arial Unicode MS" pitchFamily="50" charset="-127"/>
                  </a:rPr>
                  <a:t>의 공식</a:t>
                </a:r>
                <a:endParaRPr lang="en-US" altLang="ko-KR" sz="1500" b="1" dirty="0">
                  <a:latin typeface="+mj-ea"/>
                  <a:ea typeface="+mj-ea"/>
                  <a:cs typeface="Arial Unicode MS" pitchFamily="50" charset="-127"/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698352" y="4216740"/>
                <a:ext cx="7854468" cy="2682987"/>
              </a:xfrm>
              <a:prstGeom prst="roundRect">
                <a:avLst>
                  <a:gd name="adj" fmla="val 188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t"/>
              <a:lstStyle/>
              <a:p>
                <a:pPr marL="133350" indent="-133350" latinLnBrk="0">
                  <a:spcBef>
                    <a:spcPct val="20000"/>
                  </a:spcBef>
                  <a:buClr>
                    <a:schemeClr val="accent3">
                      <a:lumMod val="50000"/>
                    </a:schemeClr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모든 투자자들은 잘 분산된 시장포트폴리오를 보유하므로</a:t>
                </a:r>
                <a:r>
                  <a:rPr lang="en-US" altLang="ko-KR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, </a:t>
                </a:r>
                <a:r>
                  <a:rPr lang="ko-KR" altLang="en-US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잘 분산된 포트폴리오의 위험은 시장위험에 의해서만 결정</a:t>
                </a:r>
                <a:endPara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endParaRPr>
              </a:p>
              <a:p>
                <a:pPr marL="133350" indent="-133350" latinLnBrk="0">
                  <a:spcBef>
                    <a:spcPct val="20000"/>
                  </a:spcBef>
                  <a:buClr>
                    <a:schemeClr val="accent3">
                      <a:lumMod val="50000"/>
                    </a:schemeClr>
                  </a:buClr>
                  <a:buFont typeface="Arial" panose="020B0604020202020204" pitchFamily="34" charset="0"/>
                  <a:buChar char="•"/>
                  <a:defRPr/>
                </a:pPr>
                <a:endParaRPr lang="ko-KR" altLang="en-US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endParaRPr>
              </a:p>
              <a:p>
                <a:pPr marL="133350" indent="-133350" latinLnBrk="0">
                  <a:spcBef>
                    <a:spcPct val="20000"/>
                  </a:spcBef>
                  <a:buClr>
                    <a:schemeClr val="accent3">
                      <a:lumMod val="50000"/>
                    </a:schemeClr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시장위험이 클수록 그 자산을 보유함으로써 감수해야 하는 시장위험에 대해 더 큰 보상을 요구</a:t>
                </a:r>
              </a:p>
              <a:p>
                <a:pPr marL="133350" indent="-133350" latinLnBrk="0">
                  <a:spcBef>
                    <a:spcPct val="20000"/>
                  </a:spcBef>
                  <a:buClr>
                    <a:schemeClr val="accent3">
                      <a:lumMod val="50000"/>
                    </a:schemeClr>
                  </a:buClr>
                  <a:buFont typeface="Arial" panose="020B0604020202020204" pitchFamily="34" charset="0"/>
                  <a:buChar char="•"/>
                  <a:defRPr/>
                </a:pPr>
                <a:endParaRPr lang="en-US" altLang="ko-KR" sz="1350" dirty="0">
                  <a:solidFill>
                    <a:schemeClr val="tx1"/>
                  </a:solidFill>
                  <a:latin typeface="+mj-ea"/>
                  <a:ea typeface="+mj-ea"/>
                  <a:cs typeface="Arial Unicode MS" pitchFamily="50" charset="-127"/>
                </a:endParaRPr>
              </a:p>
              <a:p>
                <a:pPr marL="133350" indent="-133350" latinLnBrk="0">
                  <a:spcBef>
                    <a:spcPct val="20000"/>
                  </a:spcBef>
                  <a:buClr>
                    <a:schemeClr val="accent3">
                      <a:lumMod val="50000"/>
                    </a:schemeClr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ko-KR" altLang="en-US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시장위험프리미엄</a:t>
                </a:r>
                <a:r>
                  <a:rPr lang="en-US" altLang="ko-KR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(market risk premium) =                              </a:t>
                </a:r>
                <a:r>
                  <a:rPr lang="ko-KR" altLang="en-US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은 위험자산들의 수익률이 </a:t>
                </a:r>
                <a:r>
                  <a:rPr lang="ko-KR" altLang="en-US" sz="1350" dirty="0" err="1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무위험자산의</a:t>
                </a:r>
                <a:r>
                  <a:rPr lang="ko-KR" altLang="en-US" sz="1350" dirty="0">
                    <a:solidFill>
                      <a:schemeClr val="tx1"/>
                    </a:solidFill>
                    <a:latin typeface="+mj-ea"/>
                    <a:ea typeface="+mj-ea"/>
                    <a:cs typeface="Arial Unicode MS" pitchFamily="50" charset="-127"/>
                  </a:rPr>
                  <a:t> 수익률보다 평균적으로 어느 정도 높은지를 의미</a:t>
                </a:r>
              </a:p>
            </p:txBody>
          </p:sp>
        </p:grpSp>
        <p:sp>
          <p:nvSpPr>
            <p:cNvPr id="9" name="모서리가 둥근 직사각형 8"/>
            <p:cNvSpPr/>
            <p:nvPr/>
          </p:nvSpPr>
          <p:spPr>
            <a:xfrm>
              <a:off x="1018804" y="2455852"/>
              <a:ext cx="4017571" cy="748401"/>
            </a:xfrm>
            <a:prstGeom prst="roundRect">
              <a:avLst/>
            </a:prstGeom>
            <a:solidFill>
              <a:srgbClr val="F2FAC2"/>
            </a:solidFill>
            <a:ln w="19050">
              <a:solidFill>
                <a:schemeClr val="bg2">
                  <a:lumMod val="9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defRPr/>
              </a:pPr>
              <a:endParaRPr lang="ko-KR" altLang="en-US" sz="12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  <a:cs typeface="Arial Unicode MS" pitchFamily="50" charset="-127"/>
              </a:endParaRPr>
            </a:p>
          </p:txBody>
        </p:sp>
        <p:graphicFrame>
          <p:nvGraphicFramePr>
            <p:cNvPr id="13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1406751" y="2610183"/>
            <a:ext cx="3241675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Equation" r:id="rId4" imgW="1689100" imgH="228600" progId="Equation.3">
                    <p:embed/>
                  </p:oleObj>
                </mc:Choice>
                <mc:Fallback>
                  <p:oleObj name="Equation" r:id="rId4" imgW="16891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6751" y="2610183"/>
                          <a:ext cx="3241675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5652120" y="5363579"/>
            <a:ext cx="1451913" cy="404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수식" r:id="rId6" imgW="685800" imgH="190440" progId="Equation.3">
                    <p:embed/>
                  </p:oleObj>
                </mc:Choice>
                <mc:Fallback>
                  <p:oleObj name="수식" r:id="rId6" imgW="68580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120" y="5363579"/>
                          <a:ext cx="1451913" cy="40408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668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9080" y="242464"/>
            <a:ext cx="7886700" cy="147830"/>
          </a:xfrm>
        </p:spPr>
        <p:txBody>
          <a:bodyPr>
            <a:normAutofit fontScale="90000"/>
          </a:bodyPr>
          <a:lstStyle/>
          <a:p>
            <a:r>
              <a:rPr lang="en-US" altLang="ko-KR" sz="3200" dirty="0"/>
              <a:t>CAPM</a:t>
            </a:r>
            <a:r>
              <a:rPr lang="ko-KR" altLang="en-US" sz="3200" dirty="0"/>
              <a:t>과 기대수익률  </a:t>
            </a:r>
            <a:r>
              <a:rPr lang="en-US" altLang="ko-KR" sz="1100" dirty="0" smtClean="0"/>
              <a:t>12-23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6416" y="688201"/>
            <a:ext cx="7886700" cy="4351338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시장 포트폴리오의 기대수익률이 </a:t>
            </a:r>
            <a:r>
              <a:rPr lang="en-US" altLang="ko-KR" sz="2000" dirty="0" smtClean="0"/>
              <a:t>13%</a:t>
            </a:r>
            <a:r>
              <a:rPr lang="ko-KR" altLang="en-US" sz="2000" dirty="0" smtClean="0"/>
              <a:t>이고 재정증권 수익률이 </a:t>
            </a:r>
            <a:r>
              <a:rPr lang="en-US" altLang="ko-KR" sz="2000" dirty="0" smtClean="0"/>
              <a:t>6%</a:t>
            </a:r>
            <a:r>
              <a:rPr lang="ko-KR" altLang="en-US" sz="2000" dirty="0" smtClean="0"/>
              <a:t>라면 투자자가 </a:t>
            </a:r>
            <a:r>
              <a:rPr lang="en-US" altLang="ko-KR" sz="2000" dirty="0" smtClean="0"/>
              <a:t>10% </a:t>
            </a:r>
            <a:r>
              <a:rPr lang="ko-KR" altLang="en-US" sz="2000" dirty="0" smtClean="0"/>
              <a:t>수익률을 기대하는 주식의 베타는 얼마인가</a:t>
            </a:r>
            <a:r>
              <a:rPr lang="en-US" altLang="ko-KR" sz="2000" dirty="0" smtClean="0"/>
              <a:t>?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03" y="4816801"/>
            <a:ext cx="3894694" cy="104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4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440" y="220161"/>
            <a:ext cx="7886700" cy="460064"/>
          </a:xfrm>
        </p:spPr>
        <p:txBody>
          <a:bodyPr>
            <a:normAutofit fontScale="90000"/>
          </a:bodyPr>
          <a:lstStyle/>
          <a:p>
            <a:r>
              <a:rPr lang="en-US" altLang="ko-KR" sz="3100" dirty="0"/>
              <a:t>CAPM</a:t>
            </a:r>
            <a:r>
              <a:rPr lang="ko-KR" altLang="en-US" sz="3100" dirty="0"/>
              <a:t>과 기대수익률  </a:t>
            </a:r>
            <a:r>
              <a:rPr lang="en-US" altLang="ko-KR" sz="1100" dirty="0" smtClean="0"/>
              <a:t>12-22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3323" y="900074"/>
            <a:ext cx="7886700" cy="4351338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주식 </a:t>
            </a:r>
            <a:r>
              <a:rPr lang="en-US" altLang="ko-KR" sz="2000" dirty="0" smtClean="0"/>
              <a:t>A</a:t>
            </a:r>
            <a:r>
              <a:rPr lang="ko-KR" altLang="en-US" sz="2000" dirty="0" smtClean="0"/>
              <a:t>는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베타가 </a:t>
            </a:r>
            <a:r>
              <a:rPr lang="en-US" altLang="ko-KR" sz="2000" dirty="0" smtClean="0"/>
              <a:t>0.5</a:t>
            </a:r>
            <a:r>
              <a:rPr lang="ko-KR" altLang="en-US" sz="2000" dirty="0" smtClean="0"/>
              <a:t>이고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투자자는 이 주식의 수익률을 </a:t>
            </a:r>
            <a:r>
              <a:rPr lang="en-US" altLang="ko-KR" sz="2000" dirty="0" smtClean="0"/>
              <a:t>5%</a:t>
            </a:r>
            <a:r>
              <a:rPr lang="ko-KR" altLang="en-US" sz="2000" dirty="0" smtClean="0"/>
              <a:t>로 기대한다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주식</a:t>
            </a:r>
            <a:r>
              <a:rPr lang="en-US" altLang="ko-KR" sz="2000" dirty="0" smtClean="0"/>
              <a:t>B</a:t>
            </a:r>
            <a:r>
              <a:rPr lang="ko-KR" altLang="en-US" sz="2000" dirty="0" smtClean="0"/>
              <a:t>는 베타가 </a:t>
            </a:r>
            <a:r>
              <a:rPr lang="en-US" altLang="ko-KR" sz="2000" dirty="0" smtClean="0"/>
              <a:t>1.5</a:t>
            </a:r>
            <a:r>
              <a:rPr lang="ko-KR" altLang="en-US" sz="2000" dirty="0" smtClean="0"/>
              <a:t>이고 투자자는 </a:t>
            </a:r>
            <a:r>
              <a:rPr lang="en-US" altLang="ko-KR" sz="2000" dirty="0" smtClean="0"/>
              <a:t>13% </a:t>
            </a:r>
            <a:r>
              <a:rPr lang="ko-KR" altLang="en-US" sz="2000" dirty="0" smtClean="0"/>
              <a:t>수익률을 기대한다</a:t>
            </a:r>
            <a:r>
              <a:rPr lang="en-US" altLang="ko-KR" sz="2000" dirty="0" smtClean="0"/>
              <a:t>. CAPM</a:t>
            </a:r>
            <a:r>
              <a:rPr lang="ko-KR" altLang="en-US" sz="2000" dirty="0" smtClean="0"/>
              <a:t>을 이용하여 시장 위험프리미엄과 시장 포트폴리오의 기대수익률을 구하라</a:t>
            </a:r>
            <a:r>
              <a:rPr lang="en-US" altLang="ko-KR" sz="2000" dirty="0" smtClean="0"/>
              <a:t>.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화폐의 시간가치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73" y="3653696"/>
            <a:ext cx="7003385" cy="2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317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1617</Words>
  <Application>Microsoft Office PowerPoint</Application>
  <PresentationFormat>화면 슬라이드 쇼(4:3)</PresentationFormat>
  <Paragraphs>229</Paragraphs>
  <Slides>34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34</vt:i4>
      </vt:variant>
    </vt:vector>
  </HeadingPairs>
  <TitlesOfParts>
    <vt:vector size="45" baseType="lpstr">
      <vt:lpstr>Arial Unicode MS</vt:lpstr>
      <vt:lpstr>굴림</vt:lpstr>
      <vt:lpstr>나눔바른고딕OTF</vt:lpstr>
      <vt:lpstr>맑은 고딕</vt:lpstr>
      <vt:lpstr>Arial</vt:lpstr>
      <vt:lpstr>Calibri</vt:lpstr>
      <vt:lpstr>Calibri Light</vt:lpstr>
      <vt:lpstr>Wingdings</vt:lpstr>
      <vt:lpstr>Office 테마</vt:lpstr>
      <vt:lpstr>Equation</vt:lpstr>
      <vt:lpstr>수식</vt:lpstr>
      <vt:lpstr>제8강      CAPM</vt:lpstr>
      <vt:lpstr>(1) 개별 종목 수익률은 시장 수익률과 함께 움직인다</vt:lpstr>
      <vt:lpstr>(2) 시장 수익률의 움직임의 변화에 대한 개별 종목의 수익률의 움직임의 변화하는 정도(민감도)를 베타라고 한다.  </vt:lpstr>
      <vt:lpstr>(3) 어떤 종목은 시장 수익률보다 과격하게 움직이기도 하고 어떤 종목은 시장수익률보다 둔감하게 움직이기도 한다</vt:lpstr>
      <vt:lpstr>PowerPoint 프레젠테이션</vt:lpstr>
      <vt:lpstr>PowerPoint 프레젠테이션</vt:lpstr>
      <vt:lpstr>시장위험과 기대수익률간의 관계</vt:lpstr>
      <vt:lpstr>CAPM과 기대수익률  12-23</vt:lpstr>
      <vt:lpstr>CAPM과 기대수익률  12-22</vt:lpstr>
      <vt:lpstr>CAPM과 기대수익률  12-26</vt:lpstr>
      <vt:lpstr>과대평가 vs 과소평가(할인율 기준)</vt:lpstr>
      <vt:lpstr>CAPM과 기대수익률  12-21</vt:lpstr>
      <vt:lpstr> 베타 사용하기  12-8</vt:lpstr>
      <vt:lpstr>CAPM과 기대수익률  12-7</vt:lpstr>
      <vt:lpstr>과대평가 vs 과소평가(가격 기준)</vt:lpstr>
      <vt:lpstr>증권시장선</vt:lpstr>
      <vt:lpstr>기대 수익률   12-11</vt:lpstr>
      <vt:lpstr>PowerPoint 프레젠테이션</vt:lpstr>
      <vt:lpstr>맞으면 O, 틀리면 X  12-1</vt:lpstr>
      <vt:lpstr>맞으면 O, 틀리면 X  12-25</vt:lpstr>
      <vt:lpstr>포트폴리오 위험과 수익률  12-18</vt:lpstr>
      <vt:lpstr>시장위험의 척도</vt:lpstr>
      <vt:lpstr>포트폴리오 위험과 수익률  12-17</vt:lpstr>
      <vt:lpstr>CAPM과 기대수익률  12-29</vt:lpstr>
      <vt:lpstr>CAPM과 기대수익률  12-29</vt:lpstr>
      <vt:lpstr>자본예산과 투자안 위험</vt:lpstr>
      <vt:lpstr>PowerPoint 프레젠테이션</vt:lpstr>
      <vt:lpstr>자본예산과 투자안 위험</vt:lpstr>
      <vt:lpstr>PowerPoint 프레젠테이션</vt:lpstr>
      <vt:lpstr>PowerPoint 프레젠테이션</vt:lpstr>
      <vt:lpstr>시장위험의 척도</vt:lpstr>
      <vt:lpstr>시장위험의 척도</vt:lpstr>
      <vt:lpstr>증권시장선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김정래</dc:creator>
  <cp:lastModifiedBy>김정래</cp:lastModifiedBy>
  <cp:revision>30</cp:revision>
  <dcterms:created xsi:type="dcterms:W3CDTF">2018-10-19T06:10:54Z</dcterms:created>
  <dcterms:modified xsi:type="dcterms:W3CDTF">2018-10-31T03:38:33Z</dcterms:modified>
</cp:coreProperties>
</file>