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1" r:id="rId3"/>
    <p:sldId id="322" r:id="rId4"/>
    <p:sldId id="323" r:id="rId5"/>
    <p:sldId id="339" r:id="rId6"/>
    <p:sldId id="341" r:id="rId7"/>
    <p:sldId id="338" r:id="rId8"/>
    <p:sldId id="335" r:id="rId9"/>
    <p:sldId id="326" r:id="rId10"/>
    <p:sldId id="332" r:id="rId11"/>
    <p:sldId id="331" r:id="rId12"/>
    <p:sldId id="364" r:id="rId13"/>
    <p:sldId id="367" r:id="rId14"/>
    <p:sldId id="358" r:id="rId15"/>
    <p:sldId id="359" r:id="rId16"/>
    <p:sldId id="333" r:id="rId17"/>
    <p:sldId id="334" r:id="rId18"/>
    <p:sldId id="344" r:id="rId19"/>
    <p:sldId id="346" r:id="rId20"/>
    <p:sldId id="368" r:id="rId21"/>
    <p:sldId id="350" r:id="rId22"/>
    <p:sldId id="362" r:id="rId23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E895-4FCA-4EF3-804D-6B67DC39A466}" type="datetimeFigureOut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54830-209C-43AF-AA8A-F7FEFE0CAF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917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6FB20-1476-48A7-9EBB-F572C2617C85}" type="datetimeFigureOut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A4416-A854-44D6-98F7-4687469305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829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7682-BDE3-406E-B2A3-7E043C0AC67C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387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EA76-2A39-4861-A3F7-59B03178A678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46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E23C-B9A9-4A89-B0EF-1C75C1B56737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38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제목, 텍스트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차트 개체 틀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noProof="0" smtClean="0"/>
              <a:t>차트를 추가하려면 아이콘을 클릭하십시오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715C-7641-4D64-8DCC-C9F85D17D6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813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7207-C39A-4CB8-B994-8C08ECE09798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932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C547-BAF7-49D6-8C43-9730B3688503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861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4AA-DC8A-4117-A430-7F0360A27A37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074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F246-E264-4A4F-BFB0-A5E3B032FD16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520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C1A-604D-4C25-A083-115E92B9E4D1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26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B72D-BF99-4589-A962-7702F8A49795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412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DA6C-B2E8-457A-949F-C09280FA30D3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63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AD86-F997-43A0-BA84-FB15478D5CA8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4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13E6-1E7A-4F2A-8A19-51F59D3A73CC}" type="datetime1">
              <a:rPr lang="ko-KR" altLang="en-US" smtClean="0"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E335E-61C8-4AED-BC6F-4DC863E37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689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파생 </a:t>
            </a:r>
            <a:r>
              <a:rPr lang="ko-KR" altLang="en-US" dirty="0" err="1" smtClean="0"/>
              <a:t>상품론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875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0230" y="404664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dirty="0"/>
              <a:t>	</a:t>
            </a:r>
            <a:r>
              <a:rPr lang="ko-KR" altLang="en-US" sz="2400" dirty="0" err="1" smtClean="0"/>
              <a:t>일일정산제도</a:t>
            </a:r>
            <a:r>
              <a:rPr lang="en-US" altLang="ko-KR" sz="1800" dirty="0" smtClean="0"/>
              <a:t>(daily settlement </a:t>
            </a:r>
            <a:r>
              <a:rPr lang="ko-KR" altLang="en-US" sz="1800" dirty="0" smtClean="0"/>
              <a:t>혹은 </a:t>
            </a:r>
            <a:r>
              <a:rPr lang="en-US" altLang="ko-KR" sz="1800" dirty="0" smtClean="0"/>
              <a:t>marking to market)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 marL="514350" indent="-514350">
              <a:buNone/>
            </a:pPr>
            <a:endParaRPr lang="en-US" altLang="ko-KR" sz="1800" dirty="0"/>
          </a:p>
          <a:p>
            <a:pPr marL="514350" indent="-514350">
              <a:buNone/>
            </a:pPr>
            <a:endParaRPr lang="en-US" altLang="ko-KR" sz="1800" dirty="0" smtClean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</a:p>
          <a:p>
            <a:pPr marL="514350" indent="-514350">
              <a:buNone/>
            </a:pPr>
            <a:r>
              <a:rPr lang="en-US" altLang="ko-KR" sz="2800" b="1" dirty="0"/>
              <a:t>	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</a:p>
          <a:p>
            <a:pPr marL="514350" indent="-514350">
              <a:buNone/>
            </a:pPr>
            <a:r>
              <a:rPr lang="en-US" altLang="ko-KR" sz="2800" b="1" dirty="0"/>
              <a:t>	</a:t>
            </a:r>
            <a:endParaRPr lang="en-US" altLang="ko-KR" sz="2400" dirty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1115616" y="1134669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err="1" smtClean="0"/>
              <a:t>청산소는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당일 장이 끝난 후 종가를 기준으로 해 매일의 정산가격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/>
              <a:t> </a:t>
            </a:r>
            <a:r>
              <a:rPr lang="en-US" altLang="ko-KR" sz="1600" dirty="0" smtClean="0"/>
              <a:t>(settlement price)</a:t>
            </a:r>
            <a:r>
              <a:rPr lang="ko-KR" altLang="en-US" dirty="0" smtClean="0"/>
              <a:t>을 발표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기능을 통해 계약당사자들로 하여금 일정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수준의 증거금을 유지하도록 해 계약불이행 위험을 미연에 방지</a:t>
            </a:r>
            <a:r>
              <a:rPr lang="en-US" altLang="ko-KR" dirty="0" smtClean="0"/>
              <a:t>.</a:t>
            </a:r>
          </a:p>
          <a:p>
            <a:pPr marL="514350" indent="-514350">
              <a:buNone/>
            </a:pPr>
            <a:r>
              <a:rPr lang="en-US" altLang="ko-KR" dirty="0" smtClean="0"/>
              <a:t>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48544" y="2449631"/>
            <a:ext cx="734481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800" b="1" dirty="0"/>
              <a:t> </a:t>
            </a:r>
            <a:r>
              <a:rPr lang="en-US" altLang="ko-KR" sz="2800" b="1" dirty="0" smtClean="0"/>
              <a:t>    </a:t>
            </a:r>
            <a:r>
              <a:rPr lang="ko-KR" altLang="en-US" sz="2400" dirty="0" smtClean="0"/>
              <a:t>최종결제제도</a:t>
            </a:r>
            <a:r>
              <a:rPr lang="en-US" altLang="ko-KR" dirty="0"/>
              <a:t>(daily settlement </a:t>
            </a:r>
            <a:r>
              <a:rPr lang="ko-KR" altLang="en-US" dirty="0"/>
              <a:t>혹은 </a:t>
            </a:r>
            <a:r>
              <a:rPr lang="en-US" altLang="ko-KR" dirty="0"/>
              <a:t>marking to market)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None/>
            </a:pP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>
          <a:xfrm>
            <a:off x="1269030" y="3273657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실물인수도 방식</a:t>
            </a:r>
            <a:r>
              <a:rPr lang="en-US" altLang="ko-KR" dirty="0" smtClean="0"/>
              <a:t> 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558297" y="3674347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선물 매도자와 매수자가 최종 결제 시 실물을 인수도하는 것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514350" indent="-514350">
              <a:buNone/>
            </a:pPr>
            <a:endParaRPr lang="en-US" altLang="ko-KR" dirty="0" smtClean="0">
              <a:solidFill>
                <a:srgbClr val="C0000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271667" y="420250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2.</a:t>
            </a:r>
            <a:r>
              <a:rPr lang="en-US" altLang="ko-KR" sz="1400" dirty="0" smtClean="0"/>
              <a:t>  </a:t>
            </a:r>
            <a:r>
              <a:rPr lang="ko-KR" altLang="en-US" dirty="0" smtClean="0"/>
              <a:t>현금결제방식</a:t>
            </a:r>
            <a:r>
              <a:rPr lang="en-US" altLang="ko-KR" dirty="0" smtClean="0"/>
              <a:t> 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547664" y="4593867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대상자산이 지수</a:t>
            </a:r>
            <a:r>
              <a:rPr lang="en-US" altLang="ko-KR" dirty="0" smtClean="0"/>
              <a:t>(index) </a:t>
            </a:r>
            <a:r>
              <a:rPr lang="ko-KR" altLang="en-US" dirty="0" smtClean="0"/>
              <a:t>등으로 되어 있어서 실물인도가 불가능한 품목에 대해 채택하고 있는 최종결제 방법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514350" indent="-514350">
              <a:buNone/>
            </a:pPr>
            <a:endParaRPr lang="en-US" altLang="ko-KR" dirty="0" smtClean="0">
              <a:solidFill>
                <a:srgbClr val="C0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1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43608" y="90872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/>
              <a:t>［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75656" y="916710"/>
            <a:ext cx="285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개시증거금</a:t>
            </a:r>
            <a:r>
              <a:rPr lang="en-US" altLang="ko-KR" dirty="0" smtClean="0"/>
              <a:t>(initial margin)</a:t>
            </a:r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478079" y="1328574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유지증거</a:t>
            </a:r>
            <a:r>
              <a:rPr lang="ko-KR" altLang="en-US" dirty="0"/>
              <a:t>금</a:t>
            </a:r>
            <a:r>
              <a:rPr lang="en-US" altLang="ko-KR" dirty="0" smtClean="0"/>
              <a:t>(maintenance margin)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805131" y="412216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400" b="1" dirty="0" smtClean="0"/>
              <a:t>1</a:t>
            </a:r>
            <a:r>
              <a:rPr lang="en-US" altLang="ko-KR" dirty="0" smtClean="0"/>
              <a:t>  </a:t>
            </a:r>
            <a:r>
              <a:rPr lang="ko-KR" altLang="en-US" sz="2200" dirty="0" smtClean="0"/>
              <a:t>위탁증거금</a:t>
            </a:r>
            <a:r>
              <a:rPr lang="en-US" altLang="ko-KR" dirty="0" smtClean="0"/>
              <a:t> 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971600" y="202179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400" b="1" dirty="0" smtClean="0"/>
              <a:t>2</a:t>
            </a:r>
            <a:r>
              <a:rPr lang="en-US" altLang="ko-KR" dirty="0" smtClean="0"/>
              <a:t>  </a:t>
            </a:r>
            <a:r>
              <a:rPr lang="ko-KR" altLang="en-US" sz="2200" dirty="0" smtClean="0"/>
              <a:t>매매증거</a:t>
            </a:r>
            <a:r>
              <a:rPr lang="ko-KR" altLang="en-US" sz="2200" dirty="0"/>
              <a:t>금</a:t>
            </a:r>
            <a:r>
              <a:rPr lang="en-US" altLang="ko-KR" dirty="0" smtClean="0"/>
              <a:t> 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1051496" y="2543131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결제회원이 자신 또는 고객의 미결제약정을 성실하게 </a:t>
            </a:r>
            <a:r>
              <a:rPr lang="ko-KR" altLang="en-US" dirty="0" err="1" smtClean="0"/>
              <a:t>결제하겠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다는 증거로 결제기관에 납부하는 것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9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260648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ko-KR" altLang="en-US" sz="3000" b="1" dirty="0" smtClean="0">
                <a:solidFill>
                  <a:srgbClr val="FF0000"/>
                </a:solidFill>
              </a:rPr>
              <a:t>선물가격결정이론</a:t>
            </a:r>
            <a:endParaRPr lang="en-US" altLang="ko-KR" sz="3000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altLang="ko-KR" dirty="0"/>
              <a:t>	</a:t>
            </a:r>
            <a:r>
              <a:rPr lang="en-US" altLang="ko-KR" sz="2800" b="1" dirty="0" smtClean="0"/>
              <a:t>1. </a:t>
            </a:r>
            <a:r>
              <a:rPr lang="ko-KR" altLang="en-US" sz="2400" dirty="0" smtClean="0"/>
              <a:t>보유비용모</a:t>
            </a:r>
            <a:r>
              <a:rPr lang="ko-KR" altLang="en-US" sz="2400" dirty="0"/>
              <a:t>형</a:t>
            </a: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400" dirty="0"/>
              <a:t>	</a:t>
            </a: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435744" y="1420190"/>
            <a:ext cx="8134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0070C0"/>
                </a:solidFill>
              </a:rPr>
              <a:t>   : </a:t>
            </a:r>
            <a:r>
              <a:rPr lang="ko-KR" altLang="en-US" sz="2000" dirty="0" smtClean="0">
                <a:solidFill>
                  <a:srgbClr val="0070C0"/>
                </a:solidFill>
              </a:rPr>
              <a:t>현물이 손상 없이 무한정 보관 가능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선물과 현물가격불균형 발생시 손쉽게 차익거래가 발생해 균형가격이 형성된다는 가정하에 유도된 모형</a:t>
            </a:r>
            <a:r>
              <a:rPr lang="en-US" altLang="ko-KR" sz="2000" dirty="0" smtClean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9" name="그림 8" descr="17.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5798" y="3079573"/>
            <a:ext cx="3120779" cy="508716"/>
          </a:xfrm>
          <a:prstGeom prst="rect">
            <a:avLst/>
          </a:prstGeom>
        </p:spPr>
      </p:pic>
      <p:grpSp>
        <p:nvGrpSpPr>
          <p:cNvPr id="18" name="그룹 17"/>
          <p:cNvGrpSpPr/>
          <p:nvPr/>
        </p:nvGrpSpPr>
        <p:grpSpPr>
          <a:xfrm>
            <a:off x="970215" y="3772362"/>
            <a:ext cx="7063152" cy="707886"/>
            <a:chOff x="1763688" y="5373216"/>
            <a:chExt cx="7063152" cy="707886"/>
          </a:xfrm>
        </p:grpSpPr>
        <p:sp>
          <p:nvSpPr>
            <p:cNvPr id="12" name="TextBox 11"/>
            <p:cNvSpPr txBox="1"/>
            <p:nvPr/>
          </p:nvSpPr>
          <p:spPr>
            <a:xfrm>
              <a:off x="1763688" y="5373216"/>
              <a:ext cx="70631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 smtClean="0">
                  <a:solidFill>
                    <a:srgbClr val="0070C0"/>
                  </a:solidFill>
                </a:rPr>
                <a:t>F  : 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선물가격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,  S   : 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현물가격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, R  : 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이자율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, C : 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현물보유비용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,</a:t>
              </a:r>
            </a:p>
            <a:p>
              <a:r>
                <a:rPr lang="en-US" altLang="ko-KR" sz="2000" dirty="0" smtClean="0">
                  <a:solidFill>
                    <a:srgbClr val="0070C0"/>
                  </a:solidFill>
                </a:rPr>
                <a:t>D: 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현물보유수익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(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배당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, 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이자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)</a:t>
              </a:r>
              <a:endParaRPr lang="ko-KR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94056" y="545887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0070C0"/>
                  </a:solidFill>
                </a:rPr>
                <a:t>0</a:t>
              </a:r>
              <a:endParaRPr lang="ko-KR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12624" y="545887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0070C0"/>
                  </a:solidFill>
                </a:rPr>
                <a:t>0</a:t>
              </a:r>
              <a:endParaRPr lang="ko-KR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63392" y="5503584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rgbClr val="0070C0"/>
                  </a:solidFill>
                </a:rPr>
                <a:t>f</a:t>
              </a:r>
              <a:endParaRPr lang="ko-KR" alt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70215" y="2691228"/>
            <a:ext cx="517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rgbClr val="0070C0"/>
                </a:solidFill>
              </a:rPr>
              <a:t>선물가격</a:t>
            </a:r>
            <a:r>
              <a:rPr lang="en-US" altLang="ko-KR" sz="2000" dirty="0" smtClean="0">
                <a:solidFill>
                  <a:srgbClr val="0070C0"/>
                </a:solidFill>
              </a:rPr>
              <a:t>=</a:t>
            </a:r>
            <a:r>
              <a:rPr lang="ko-KR" altLang="en-US" sz="2000" dirty="0" smtClean="0">
                <a:solidFill>
                  <a:srgbClr val="0070C0"/>
                </a:solidFill>
              </a:rPr>
              <a:t>현물가격</a:t>
            </a:r>
            <a:r>
              <a:rPr lang="en-US" altLang="ko-KR" sz="2000" dirty="0" smtClean="0">
                <a:solidFill>
                  <a:srgbClr val="0070C0"/>
                </a:solidFill>
              </a:rPr>
              <a:t>+</a:t>
            </a:r>
            <a:r>
              <a:rPr lang="ko-KR" altLang="en-US" sz="2000" dirty="0" smtClean="0">
                <a:solidFill>
                  <a:srgbClr val="0070C0"/>
                </a:solidFill>
              </a:rPr>
              <a:t>순보유비용</a:t>
            </a:r>
            <a:r>
              <a:rPr lang="en-US" altLang="ko-KR" sz="2000" dirty="0" smtClean="0">
                <a:solidFill>
                  <a:srgbClr val="0070C0"/>
                </a:solidFill>
              </a:rPr>
              <a:t>(carry cost)</a:t>
            </a:r>
            <a:endParaRPr lang="ko-KR" altLang="en-US" sz="2000" dirty="0">
              <a:solidFill>
                <a:srgbClr val="0070C0"/>
              </a:solidFill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696339" y="5199336"/>
            <a:ext cx="7051930" cy="1323439"/>
            <a:chOff x="971600" y="4005064"/>
            <a:chExt cx="7051930" cy="1323439"/>
          </a:xfrm>
        </p:grpSpPr>
        <p:sp>
          <p:nvSpPr>
            <p:cNvPr id="24" name="TextBox 23"/>
            <p:cNvSpPr txBox="1"/>
            <p:nvPr/>
          </p:nvSpPr>
          <p:spPr>
            <a:xfrm>
              <a:off x="971600" y="4005064"/>
              <a:ext cx="705193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dirty="0" smtClean="0">
                  <a:solidFill>
                    <a:srgbClr val="0070C0"/>
                  </a:solidFill>
                </a:rPr>
                <a:t>이론가격 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=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현물가격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+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금융비용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-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배당수입</a:t>
              </a:r>
              <a:endParaRPr lang="en-US" altLang="ko-KR" sz="2000" dirty="0" smtClean="0">
                <a:solidFill>
                  <a:srgbClr val="0070C0"/>
                </a:solidFill>
              </a:endParaRPr>
            </a:p>
            <a:p>
              <a:r>
                <a:rPr lang="en-US" altLang="ko-KR" sz="2000" dirty="0">
                  <a:solidFill>
                    <a:srgbClr val="0070C0"/>
                  </a:solidFill>
                </a:rPr>
                <a:t>	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  =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현물가격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+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현물가격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×(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단기금리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-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예상 배당수익률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)</a:t>
              </a:r>
            </a:p>
            <a:p>
              <a:r>
                <a:rPr lang="en-US" altLang="ko-KR" sz="2000" dirty="0">
                  <a:solidFill>
                    <a:srgbClr val="0070C0"/>
                  </a:solidFill>
                </a:rPr>
                <a:t>	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         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결제일까지의 일수 </a:t>
              </a:r>
              <a:endParaRPr lang="en-US" altLang="ko-KR" sz="2000" dirty="0" smtClean="0">
                <a:solidFill>
                  <a:srgbClr val="0070C0"/>
                </a:solidFill>
              </a:endParaRPr>
            </a:p>
            <a:p>
              <a:r>
                <a:rPr lang="en-US" altLang="ko-KR" sz="2000" dirty="0">
                  <a:solidFill>
                    <a:srgbClr val="0070C0"/>
                  </a:solidFill>
                </a:rPr>
                <a:t> 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                       </a:t>
              </a:r>
              <a:r>
                <a:rPr lang="ko-KR" altLang="en-US" sz="2000" dirty="0" smtClean="0">
                  <a:solidFill>
                    <a:srgbClr val="0070C0"/>
                  </a:solidFill>
                </a:rPr>
                <a:t>      </a:t>
              </a:r>
              <a:r>
                <a:rPr lang="en-US" altLang="ko-KR" sz="2000" dirty="0" smtClean="0">
                  <a:solidFill>
                    <a:srgbClr val="0070C0"/>
                  </a:solidFill>
                </a:rPr>
                <a:t>365 </a:t>
              </a:r>
            </a:p>
          </p:txBody>
        </p:sp>
        <p:cxnSp>
          <p:nvCxnSpPr>
            <p:cNvPr id="25" name="직선 연결선 24"/>
            <p:cNvCxnSpPr/>
            <p:nvPr/>
          </p:nvCxnSpPr>
          <p:spPr>
            <a:xfrm>
              <a:off x="2627784" y="4954816"/>
              <a:ext cx="24482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직사각형 25"/>
            <p:cNvSpPr/>
            <p:nvPr/>
          </p:nvSpPr>
          <p:spPr>
            <a:xfrm>
              <a:off x="2254096" y="4742560"/>
              <a:ext cx="3465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>
                  <a:solidFill>
                    <a:srgbClr val="0070C0"/>
                  </a:solidFill>
                </a:rPr>
                <a:t>×</a:t>
              </a:r>
              <a:endParaRPr lang="ko-KR" alt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직사각형 4"/>
          <p:cNvSpPr/>
          <p:nvPr/>
        </p:nvSpPr>
        <p:spPr>
          <a:xfrm>
            <a:off x="696339" y="469843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ko-KR" altLang="en-US" dirty="0">
                <a:solidFill>
                  <a:srgbClr val="0070C0"/>
                </a:solidFill>
              </a:rPr>
              <a:t>주가지수선물</a:t>
            </a:r>
            <a:endParaRPr lang="en-US" altLang="ko-K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7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39" y="1376772"/>
            <a:ext cx="9054121" cy="5040560"/>
          </a:xfrm>
          <a:prstGeom prst="rect">
            <a:avLst/>
          </a:prstGeom>
        </p:spPr>
      </p:pic>
      <p:sp>
        <p:nvSpPr>
          <p:cNvPr id="3" name="내용 개체 틀 2"/>
          <p:cNvSpPr txBox="1">
            <a:spLocks/>
          </p:cNvSpPr>
          <p:nvPr/>
        </p:nvSpPr>
        <p:spPr>
          <a:xfrm>
            <a:off x="539552" y="1124744"/>
            <a:ext cx="8229600" cy="55446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4868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FF0000"/>
                </a:solidFill>
              </a:rPr>
              <a:t>선물 가격과 기대 </a:t>
            </a:r>
            <a:r>
              <a:rPr lang="ko-KR" altLang="en-US" sz="2400" b="1" smtClean="0">
                <a:solidFill>
                  <a:srgbClr val="FF0000"/>
                </a:solidFill>
              </a:rPr>
              <a:t>현물 가격 사이의 관계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CF43A6-ECD7-4E81-96FF-D1A0BF119CDC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14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39552" y="548680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800" b="1" dirty="0">
                <a:solidFill>
                  <a:srgbClr val="FF0000"/>
                </a:solidFill>
                <a:latin typeface="Verdana" pitchFamily="34" charset="0"/>
                <a:ea typeface="HY헤드라인M" pitchFamily="18" charset="-127"/>
              </a:rPr>
              <a:t>1</a:t>
            </a:r>
            <a:r>
              <a:rPr lang="en-US" altLang="en-US" sz="2800" b="1" dirty="0">
                <a:solidFill>
                  <a:srgbClr val="FF0000"/>
                </a:solidFill>
                <a:latin typeface="Verdana" pitchFamily="34" charset="0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solidFill>
                  <a:srgbClr val="FF0000"/>
                </a:solidFill>
                <a:latin typeface="Verdana" pitchFamily="34" charset="0"/>
                <a:ea typeface="HY헤드라인M" pitchFamily="18" charset="-127"/>
              </a:rPr>
              <a:t>선물가격의 특성</a:t>
            </a:r>
            <a:endParaRPr lang="en-US" altLang="en-US" sz="2800" b="1" dirty="0">
              <a:solidFill>
                <a:srgbClr val="FF0000"/>
              </a:solidFill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26" name="Text Box 110"/>
          <p:cNvSpPr txBox="1">
            <a:spLocks noChangeArrowheads="1"/>
          </p:cNvSpPr>
          <p:nvPr/>
        </p:nvSpPr>
        <p:spPr bwMode="auto">
          <a:xfrm>
            <a:off x="467544" y="1382286"/>
            <a:ext cx="7920037" cy="40934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lnSpc>
                <a:spcPct val="15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선물가격과 현물가격 사이의 관계</a:t>
            </a:r>
            <a:endParaRPr kumimoji="0" lang="en-US" altLang="ko-KR" sz="2000" b="1" dirty="0" smtClean="0">
              <a:solidFill>
                <a:srgbClr val="0070C0"/>
              </a:solidFill>
            </a:endParaRPr>
          </a:p>
          <a:p>
            <a:pPr marL="725488" lvl="1" indent="-268288">
              <a:lnSpc>
                <a:spcPct val="15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만기 이전의 선물가격과 현물가격은 같지 않지만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만기일에 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/>
            </a:r>
            <a:br>
              <a:rPr kumimoji="0" lang="en-US" altLang="ko-KR" sz="2000" b="1" dirty="0" smtClean="0">
                <a:solidFill>
                  <a:srgbClr val="0070C0"/>
                </a:solidFill>
              </a:rPr>
            </a:br>
            <a:r>
              <a:rPr kumimoji="0" lang="ko-KR" altLang="en-US" sz="2000" b="1" dirty="0" smtClean="0">
                <a:solidFill>
                  <a:srgbClr val="0070C0"/>
                </a:solidFill>
              </a:rPr>
              <a:t>두 가격은 같게 되는데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이를 수렴의 법칙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(convergence </a:t>
            </a:r>
            <a:br>
              <a:rPr kumimoji="0" lang="en-US" altLang="ko-KR" sz="2000" b="1" dirty="0" smtClean="0">
                <a:solidFill>
                  <a:srgbClr val="0070C0"/>
                </a:solidFill>
              </a:rPr>
            </a:br>
            <a:r>
              <a:rPr kumimoji="0" lang="en-US" altLang="ko-KR" sz="2000" b="1" dirty="0" smtClean="0">
                <a:solidFill>
                  <a:srgbClr val="0070C0"/>
                </a:solidFill>
              </a:rPr>
              <a:t>property)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이라고 한다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.</a:t>
            </a:r>
          </a:p>
          <a:p>
            <a:pPr marL="725488" lvl="1" indent="-268288">
              <a:lnSpc>
                <a:spcPct val="15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선물가격과 현물가격은 같은 방향으로 밀접하게 움직인다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.</a:t>
            </a:r>
          </a:p>
          <a:p>
            <a:pPr marL="725488" lvl="1" indent="-268288">
              <a:lnSpc>
                <a:spcPct val="15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선물가격이 현물가격보다 높게 나타나는데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이는 실제나 이론상으로 사실일수도 있고  아닐 수도 있다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.</a:t>
            </a:r>
            <a:endParaRPr kumimoji="0" lang="ko-KR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CF43A6-ECD7-4E81-96FF-D1A0BF119CDC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15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28596" y="548680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800" b="1" dirty="0" smtClean="0">
                <a:solidFill>
                  <a:srgbClr val="FF0000"/>
                </a:solidFill>
                <a:latin typeface="Verdana" pitchFamily="34" charset="0"/>
                <a:ea typeface="HY헤드라인M" pitchFamily="18" charset="-127"/>
              </a:rPr>
              <a:t>2</a:t>
            </a:r>
            <a:r>
              <a:rPr lang="en-US" altLang="en-US" sz="2800" b="1" dirty="0" smtClean="0">
                <a:solidFill>
                  <a:srgbClr val="FF0000"/>
                </a:solidFill>
                <a:latin typeface="Verdana" pitchFamily="34" charset="0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solidFill>
                  <a:srgbClr val="FF0000"/>
                </a:solidFill>
                <a:latin typeface="Verdana" pitchFamily="34" charset="0"/>
                <a:ea typeface="HY헤드라인M" pitchFamily="18" charset="-127"/>
              </a:rPr>
              <a:t>베이시스와 스프레드</a:t>
            </a:r>
            <a:endParaRPr lang="en-US" altLang="en-US" sz="2800" b="1" dirty="0">
              <a:solidFill>
                <a:srgbClr val="FF0000"/>
              </a:solidFill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26" name="Text Box 110"/>
          <p:cNvSpPr txBox="1">
            <a:spLocks noChangeArrowheads="1"/>
          </p:cNvSpPr>
          <p:nvPr/>
        </p:nvSpPr>
        <p:spPr bwMode="auto">
          <a:xfrm>
            <a:off x="406959" y="1356638"/>
            <a:ext cx="8429684" cy="4144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5488" lvl="1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베이시스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(basis)</a:t>
            </a:r>
          </a:p>
          <a:p>
            <a:pPr marL="1182688" lvl="2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선물가격과 현물가격의 차이</a:t>
            </a:r>
            <a:endParaRPr kumimoji="0" lang="en-US" altLang="ko-KR" sz="2000" b="1" dirty="0" smtClean="0">
              <a:solidFill>
                <a:srgbClr val="0070C0"/>
              </a:solidFill>
            </a:endParaRPr>
          </a:p>
          <a:p>
            <a:pPr marL="1182688" lvl="2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시간이 경과하여 만기일에 가까워지면 베이시스는 점점 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/>
            </a:r>
            <a:br>
              <a:rPr kumimoji="0" lang="en-US" altLang="ko-KR" sz="2000" b="1" dirty="0" smtClean="0">
                <a:solidFill>
                  <a:srgbClr val="0070C0"/>
                </a:solidFill>
              </a:rPr>
            </a:br>
            <a:r>
              <a:rPr kumimoji="0" lang="ko-KR" altLang="en-US" sz="2000" b="1" dirty="0" smtClean="0">
                <a:solidFill>
                  <a:srgbClr val="0070C0"/>
                </a:solidFill>
              </a:rPr>
              <a:t>작아지고 만기일에는 수렴의 법칙에 의해 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0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이 됨</a:t>
            </a:r>
            <a:endParaRPr kumimoji="0" lang="en-US" altLang="ko-KR" sz="2000" b="1" dirty="0" smtClean="0">
              <a:solidFill>
                <a:srgbClr val="0070C0"/>
              </a:solidFill>
            </a:endParaRPr>
          </a:p>
          <a:p>
            <a:pPr marL="725488" lvl="1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스프레드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(spread)</a:t>
            </a:r>
          </a:p>
          <a:p>
            <a:pPr marL="1182688" lvl="2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만기가 긴 원월물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(distant futures)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의 선물가격과 만기가 짧은 근월물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(nearby futures)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의 선물가격의 차이</a:t>
            </a:r>
            <a:endParaRPr kumimoji="0" lang="en-US" altLang="ko-KR" sz="2000" b="1" dirty="0" smtClean="0">
              <a:solidFill>
                <a:srgbClr val="0070C0"/>
              </a:solidFill>
            </a:endParaRPr>
          </a:p>
          <a:p>
            <a:pPr marL="1182688" lvl="2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시간에 따라 변동하지만 변동폭은 선물가격이나 현물가격의 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/>
            </a:r>
            <a:br>
              <a:rPr kumimoji="0" lang="en-US" altLang="ko-KR" sz="2000" b="1" dirty="0" smtClean="0">
                <a:solidFill>
                  <a:srgbClr val="0070C0"/>
                </a:solidFill>
              </a:rPr>
            </a:br>
            <a:r>
              <a:rPr kumimoji="0" lang="ko-KR" altLang="en-US" sz="2000" b="1" dirty="0" smtClean="0">
                <a:solidFill>
                  <a:srgbClr val="0070C0"/>
                </a:solidFill>
              </a:rPr>
              <a:t>변동폭보다 작음</a:t>
            </a:r>
            <a:endParaRPr kumimoji="0" lang="en-US" altLang="ko-KR" sz="2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554" y="332656"/>
            <a:ext cx="8229600" cy="91382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ko-KR" altLang="en-US" sz="12800" b="1" dirty="0" smtClean="0">
                <a:solidFill>
                  <a:schemeClr val="tx2">
                    <a:lumMod val="75000"/>
                  </a:schemeClr>
                </a:solidFill>
              </a:rPr>
              <a:t>선물 투자 전략</a:t>
            </a:r>
            <a:r>
              <a:rPr lang="ko-KR" altLang="en-US" sz="9600" dirty="0" smtClean="0"/>
              <a:t> </a:t>
            </a:r>
            <a:endParaRPr lang="en-US" altLang="ko-KR" sz="9600" dirty="0" smtClean="0"/>
          </a:p>
          <a:p>
            <a:pPr marL="514350" indent="-514350">
              <a:buNone/>
            </a:pPr>
            <a:endParaRPr lang="en-US" altLang="ko-KR" sz="8000" dirty="0"/>
          </a:p>
          <a:p>
            <a:pPr marL="514350" indent="-514350">
              <a:buNone/>
            </a:pPr>
            <a:endParaRPr lang="en-US" altLang="ko-KR" sz="8000" dirty="0" smtClean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</a:p>
          <a:p>
            <a:pPr marL="514350" indent="-514350">
              <a:buNone/>
            </a:pPr>
            <a:r>
              <a:rPr lang="en-US" altLang="ko-KR" sz="2800" b="1" dirty="0"/>
              <a:t>	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</a:p>
          <a:p>
            <a:pPr marL="514350" indent="-514350">
              <a:buNone/>
            </a:pPr>
            <a:r>
              <a:rPr lang="en-US" altLang="ko-KR" sz="2800" b="1" dirty="0"/>
              <a:t>	</a:t>
            </a:r>
            <a:endParaRPr lang="en-US" altLang="ko-KR" sz="2400" dirty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-161646" y="188640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899592" y="2720061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투기</a:t>
            </a:r>
            <a:r>
              <a:rPr lang="ko-KR" altLang="en-US" dirty="0"/>
              <a:t>자</a:t>
            </a:r>
            <a:r>
              <a:rPr lang="en-US" altLang="ko-KR" dirty="0" smtClean="0"/>
              <a:t>(speculator) 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187624" y="1675603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주가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이자율이나 환율의 변화에 따르는 위험을 줄이기 위해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 현물시장의 포지션과 반대되는 포지션을 선물시장에서 취하는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 투자자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514350" indent="-514350">
              <a:buNone/>
            </a:pPr>
            <a:endParaRPr lang="en-US" altLang="ko-KR" dirty="0" smtClean="0">
              <a:solidFill>
                <a:srgbClr val="C0000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880525" y="4434799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3.  </a:t>
            </a:r>
            <a:r>
              <a:rPr lang="ko-KR" altLang="en-US" dirty="0" smtClean="0"/>
              <a:t>차익거래자</a:t>
            </a:r>
            <a:r>
              <a:rPr lang="en-US" altLang="ko-KR" dirty="0" smtClean="0"/>
              <a:t>(arbitrager) 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312573" y="486554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현물가격과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선물가격의 차이를 이용해 </a:t>
            </a:r>
            <a:r>
              <a:rPr lang="ko-KR" altLang="en-US" dirty="0" err="1" smtClean="0"/>
              <a:t>무위험</a:t>
            </a:r>
            <a:r>
              <a:rPr lang="ko-KR" altLang="en-US" dirty="0" smtClean="0"/>
              <a:t> 수익을 얻으려는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 투자자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514350" indent="-514350">
              <a:buNone/>
            </a:pPr>
            <a:endParaRPr lang="en-US" altLang="ko-KR" dirty="0" smtClean="0">
              <a:solidFill>
                <a:srgbClr val="C0000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99592" y="126876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1. </a:t>
            </a:r>
            <a:r>
              <a:rPr lang="ko-KR" altLang="en-US" dirty="0" err="1" smtClean="0"/>
              <a:t>헤</a:t>
            </a:r>
            <a:r>
              <a:rPr lang="ko-KR" altLang="en-US" dirty="0" err="1"/>
              <a:t>저</a:t>
            </a:r>
            <a:r>
              <a:rPr lang="en-US" altLang="ko-KR" dirty="0" smtClean="0"/>
              <a:t>(hedger) 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294317" y="3126904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주가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이자율이나 환율의 변동으로부터 적극적으로 이득을  취하기 위해 현물시장에서의 포지션에 관계없이 위험을 부담하면서 선물가격 변동을 유리하게 이용하려는 투자자</a:t>
            </a:r>
            <a:r>
              <a:rPr lang="en-US" altLang="ko-KR" dirty="0" smtClean="0"/>
              <a:t>.</a:t>
            </a:r>
            <a:endParaRPr lang="en-US" altLang="ko-KR" dirty="0" smtClean="0">
              <a:solidFill>
                <a:srgbClr val="C0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5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0"/>
          <p:cNvSpPr txBox="1">
            <a:spLocks noChangeArrowheads="1"/>
          </p:cNvSpPr>
          <p:nvPr/>
        </p:nvSpPr>
        <p:spPr bwMode="auto">
          <a:xfrm>
            <a:off x="-330359" y="692696"/>
            <a:ext cx="9036496" cy="41426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2688" lvl="2" indent="-268288">
              <a:lnSpc>
                <a:spcPct val="13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lang="ko-KR" altLang="en-US" sz="2000" b="1" dirty="0" smtClean="0"/>
              <a:t>거래스타일에 따른 분류</a:t>
            </a:r>
            <a:endParaRPr lang="en-US" altLang="ko-KR" sz="2000" b="1" dirty="0" smtClean="0"/>
          </a:p>
          <a:p>
            <a:pPr marL="1639888" lvl="3" indent="-268288">
              <a:lnSpc>
                <a:spcPct val="13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lang="ko-KR" altLang="en-US" sz="1600" b="1" dirty="0" err="1" smtClean="0"/>
              <a:t>스캘퍼</a:t>
            </a:r>
            <a:r>
              <a:rPr lang="en-US" altLang="ko-KR" sz="1600" b="1" dirty="0" smtClean="0"/>
              <a:t>(scalper) : </a:t>
            </a:r>
            <a:r>
              <a:rPr lang="ko-KR" altLang="en-US" sz="1600" dirty="0" smtClean="0"/>
              <a:t>아주 짧은 시간 동안에 발생하는 선물가격의 작은 변동을 이용하여 이익을 얻고자 하는 </a:t>
            </a:r>
            <a:r>
              <a:rPr lang="ko-KR" altLang="en-US" sz="1600" dirty="0" err="1" smtClean="0"/>
              <a:t>초단기</a:t>
            </a:r>
            <a:r>
              <a:rPr lang="ko-KR" altLang="en-US" sz="1600" dirty="0" smtClean="0"/>
              <a:t> 투자자로 보통은 거래 후 몇 분 이내에 자신의 포지션을 청산함</a:t>
            </a:r>
            <a:endParaRPr lang="en-US" altLang="ko-KR" sz="1600" dirty="0" smtClean="0"/>
          </a:p>
          <a:p>
            <a:pPr marL="1639888" lvl="3" indent="-268288">
              <a:lnSpc>
                <a:spcPct val="13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lang="ko-KR" altLang="en-US" sz="1600" b="1" dirty="0" err="1" smtClean="0"/>
              <a:t>일일거래자</a:t>
            </a:r>
            <a:r>
              <a:rPr lang="en-US" altLang="ko-KR" sz="1600" b="1" dirty="0" smtClean="0"/>
              <a:t>(day trader) : </a:t>
            </a:r>
            <a:r>
              <a:rPr lang="ko-KR" altLang="en-US" sz="1600" dirty="0" smtClean="0"/>
              <a:t>보통 거래 후 하루 정도의 기간에 포지션을 청산하는 투자자로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스캘퍼와</a:t>
            </a:r>
            <a:r>
              <a:rPr lang="ko-KR" altLang="en-US" sz="1600" dirty="0" smtClean="0"/>
              <a:t> 비슷하게 단기투자를 하지만 그들에 비해 좀 더 오랫동안 포지션을 보유하는 투자자</a:t>
            </a:r>
            <a:endParaRPr lang="en-US" altLang="ko-KR" sz="1600" dirty="0" smtClean="0"/>
          </a:p>
          <a:p>
            <a:pPr marL="1639888" lvl="3" indent="-268288">
              <a:lnSpc>
                <a:spcPct val="13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lang="ko-KR" altLang="en-US" sz="1600" b="1" dirty="0" smtClean="0"/>
              <a:t>포지션거래자</a:t>
            </a:r>
            <a:r>
              <a:rPr lang="en-US" altLang="ko-KR" sz="1600" b="1" dirty="0" smtClean="0"/>
              <a:t>(position trader) : </a:t>
            </a:r>
            <a:r>
              <a:rPr lang="ko-KR" altLang="en-US" sz="1600" dirty="0" smtClean="0"/>
              <a:t>시장의 큰 흐름을 이용하여 이익을 얻고자 하는 투자자로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자신의 포지션을 몇 주 또는 몇 달씩 유지하며 시장상황이 자신에게 유리한 상황으로 바뀌기를 기다림</a:t>
            </a:r>
            <a:endParaRPr lang="en-US" altLang="ko-KR" sz="16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539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0524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ko-KR" altLang="en-US" sz="3000" b="1" dirty="0" smtClean="0">
                <a:solidFill>
                  <a:srgbClr val="FF0000"/>
                </a:solidFill>
              </a:rPr>
              <a:t>선물거래 투자전략</a:t>
            </a:r>
            <a:endParaRPr lang="en-US" altLang="ko-KR" sz="3000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altLang="ko-KR" sz="2800" dirty="0"/>
              <a:t>	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1. 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헤지거래</a:t>
            </a:r>
            <a:r>
              <a:rPr lang="en-US" altLang="ko-KR" sz="2000" dirty="0" smtClean="0">
                <a:solidFill>
                  <a:srgbClr val="0070C0"/>
                </a:solidFill>
              </a:rPr>
              <a:t>(hedging)</a:t>
            </a:r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755286" y="1274037"/>
            <a:ext cx="772583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1600" dirty="0" smtClean="0">
                <a:solidFill>
                  <a:srgbClr val="0070C0"/>
                </a:solidFill>
              </a:rPr>
              <a:t>:</a:t>
            </a:r>
            <a:r>
              <a:rPr lang="ko-KR" altLang="en-US" sz="1600" dirty="0" smtClean="0">
                <a:solidFill>
                  <a:srgbClr val="0070C0"/>
                </a:solidFill>
              </a:rPr>
              <a:t>선물거래자가 자신의 실물포지션에 대해 반대되는 선물포지션을 취해 가격 변동위험을 헤지 거래자들로부터 투기 거래자들에게 이전시키는 거래</a:t>
            </a:r>
            <a:r>
              <a:rPr lang="en-US" altLang="ko-KR" sz="1600" dirty="0" smtClean="0">
                <a:solidFill>
                  <a:srgbClr val="0070C0"/>
                </a:solidFill>
              </a:rPr>
              <a:t>.</a:t>
            </a:r>
            <a:r>
              <a:rPr lang="ko-KR" altLang="en-US" sz="1600" dirty="0">
                <a:solidFill>
                  <a:srgbClr val="0070C0"/>
                </a:solidFill>
              </a:rPr>
              <a:t> 선물거래를 이용한 </a:t>
            </a:r>
            <a:r>
              <a:rPr lang="ko-KR" altLang="en-US" sz="1600" dirty="0" err="1">
                <a:solidFill>
                  <a:srgbClr val="0070C0"/>
                </a:solidFill>
              </a:rPr>
              <a:t>헤지의</a:t>
            </a:r>
            <a:r>
              <a:rPr lang="ko-KR" altLang="en-US" sz="1600" dirty="0">
                <a:solidFill>
                  <a:srgbClr val="0070C0"/>
                </a:solidFill>
              </a:rPr>
              <a:t> 방법은 현물포지션과 반대 방향의 선물포지션을 취하는 것이며</a:t>
            </a:r>
            <a:r>
              <a:rPr lang="en-US" altLang="ko-KR" sz="1600" dirty="0">
                <a:solidFill>
                  <a:srgbClr val="0070C0"/>
                </a:solidFill>
              </a:rPr>
              <a:t>, </a:t>
            </a:r>
            <a:r>
              <a:rPr lang="ko-KR" altLang="en-US" sz="1600" dirty="0" err="1">
                <a:solidFill>
                  <a:srgbClr val="0070C0"/>
                </a:solidFill>
              </a:rPr>
              <a:t>매입헤지</a:t>
            </a:r>
            <a:r>
              <a:rPr lang="en-US" altLang="ko-KR" sz="1600" dirty="0">
                <a:solidFill>
                  <a:srgbClr val="0070C0"/>
                </a:solidFill>
              </a:rPr>
              <a:t>(long hedge)</a:t>
            </a:r>
            <a:r>
              <a:rPr lang="ko-KR" altLang="en-US" sz="1600" dirty="0">
                <a:solidFill>
                  <a:srgbClr val="0070C0"/>
                </a:solidFill>
              </a:rPr>
              <a:t>와 </a:t>
            </a:r>
            <a:r>
              <a:rPr lang="ko-KR" altLang="en-US" sz="1600" dirty="0" err="1">
                <a:solidFill>
                  <a:srgbClr val="0070C0"/>
                </a:solidFill>
              </a:rPr>
              <a:t>매도헤지</a:t>
            </a:r>
            <a:r>
              <a:rPr lang="en-US" altLang="ko-KR" sz="1600" dirty="0">
                <a:solidFill>
                  <a:srgbClr val="0070C0"/>
                </a:solidFill>
              </a:rPr>
              <a:t>(short hedge)</a:t>
            </a:r>
            <a:r>
              <a:rPr lang="ko-KR" altLang="en-US" sz="1600" dirty="0">
                <a:solidFill>
                  <a:srgbClr val="0070C0"/>
                </a:solidFill>
              </a:rPr>
              <a:t>로 나뉨</a:t>
            </a:r>
            <a:endParaRPr lang="en-US" altLang="ko-KR" sz="1600" dirty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en-US" altLang="ko-KR" dirty="0" smtClean="0">
              <a:solidFill>
                <a:srgbClr val="0070C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115327" y="2964342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ko-KR" altLang="en-US" dirty="0" err="1" smtClean="0">
                <a:solidFill>
                  <a:srgbClr val="0070C0"/>
                </a:solidFill>
              </a:rPr>
              <a:t>매수헤징</a:t>
            </a:r>
            <a:r>
              <a:rPr lang="en-US" altLang="ko-KR" dirty="0" smtClean="0">
                <a:solidFill>
                  <a:srgbClr val="0070C0"/>
                </a:solidFill>
              </a:rPr>
              <a:t>(long hedging) </a:t>
            </a:r>
          </a:p>
          <a:p>
            <a:pPr marL="514350" indent="-514350">
              <a:buNone/>
            </a:pPr>
            <a:r>
              <a:rPr lang="en-US" altLang="ko-KR" dirty="0">
                <a:solidFill>
                  <a:srgbClr val="0070C0"/>
                </a:solidFill>
              </a:rPr>
              <a:t> 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en-US" altLang="ko-KR" dirty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en-US" altLang="ko-KR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ko-KR" altLang="en-US" dirty="0" err="1" smtClean="0">
                <a:solidFill>
                  <a:srgbClr val="0070C0"/>
                </a:solidFill>
              </a:rPr>
              <a:t>매도헤징</a:t>
            </a:r>
            <a:r>
              <a:rPr lang="en-US" altLang="ko-KR" dirty="0" smtClean="0">
                <a:solidFill>
                  <a:srgbClr val="0070C0"/>
                </a:solidFill>
              </a:rPr>
              <a:t>(short hedging)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628898" y="3031798"/>
            <a:ext cx="49755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>
                <a:solidFill>
                  <a:srgbClr val="0070C0"/>
                </a:solidFill>
              </a:rPr>
              <a:t>장래 일정한 시점에 매수할 현물가격의 변동위험을 회피 하기 위해 그 시점을 만기로 하는 선물을 매수하는 행위</a:t>
            </a:r>
            <a:r>
              <a:rPr lang="en-US" altLang="ko-KR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ko-KR" altLang="en-US" sz="1400" dirty="0" smtClean="0">
                <a:solidFill>
                  <a:srgbClr val="0070C0"/>
                </a:solidFill>
              </a:rPr>
              <a:t>현재의 포지션은 </a:t>
            </a:r>
            <a:r>
              <a:rPr lang="en-US" altLang="ko-KR" sz="1400" dirty="0" smtClean="0">
                <a:solidFill>
                  <a:srgbClr val="0070C0"/>
                </a:solidFill>
              </a:rPr>
              <a:t>short position</a:t>
            </a:r>
            <a:endParaRPr lang="ko-KR" altLang="en-US" sz="1400" dirty="0">
              <a:solidFill>
                <a:srgbClr val="0070C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736214" y="4131077"/>
            <a:ext cx="50116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>
                <a:solidFill>
                  <a:srgbClr val="0070C0"/>
                </a:solidFill>
              </a:rPr>
              <a:t>현재 보유하고 있는 현물가격 하락이 염려될 때 </a:t>
            </a:r>
            <a:endParaRPr lang="en-US" altLang="ko-KR" sz="1400" dirty="0" smtClean="0">
              <a:solidFill>
                <a:srgbClr val="0070C0"/>
              </a:solidFill>
            </a:endParaRPr>
          </a:p>
          <a:p>
            <a:r>
              <a:rPr lang="ko-KR" altLang="en-US" sz="1400" dirty="0" smtClean="0">
                <a:solidFill>
                  <a:srgbClr val="0070C0"/>
                </a:solidFill>
              </a:rPr>
              <a:t>이용하는 방법으로서 선물매도를 통해 수행</a:t>
            </a:r>
            <a:r>
              <a:rPr lang="en-US" altLang="ko-KR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ko-KR" altLang="en-US" sz="1400" dirty="0">
                <a:solidFill>
                  <a:srgbClr val="0070C0"/>
                </a:solidFill>
              </a:rPr>
              <a:t>현재의 포지션은 </a:t>
            </a:r>
            <a:r>
              <a:rPr lang="en-US" altLang="ko-KR" sz="1400" dirty="0" smtClean="0">
                <a:solidFill>
                  <a:srgbClr val="0070C0"/>
                </a:solidFill>
              </a:rPr>
              <a:t>long </a:t>
            </a:r>
            <a:r>
              <a:rPr lang="en-US" altLang="ko-KR" sz="1400" dirty="0">
                <a:solidFill>
                  <a:srgbClr val="0070C0"/>
                </a:solidFill>
              </a:rPr>
              <a:t>position</a:t>
            </a:r>
            <a:endParaRPr lang="ko-KR" altLang="en-US" sz="1400" dirty="0">
              <a:solidFill>
                <a:srgbClr val="0070C0"/>
              </a:solidFill>
            </a:endParaRPr>
          </a:p>
          <a:p>
            <a:endParaRPr lang="ko-KR" altLang="en-US" sz="1400" dirty="0">
              <a:solidFill>
                <a:srgbClr val="0070C0"/>
              </a:solidFill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755287" y="3106617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755287" y="3106617"/>
            <a:ext cx="0" cy="11521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755287" y="4258745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89688"/>
              </p:ext>
            </p:extLst>
          </p:nvPr>
        </p:nvGraphicFramePr>
        <p:xfrm>
          <a:off x="881854" y="5142902"/>
          <a:ext cx="6968931" cy="1296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2977"/>
                <a:gridCol w="2322977"/>
                <a:gridCol w="2322977"/>
              </a:tblGrid>
              <a:tr h="432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헤지의 종류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현 물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선 물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</a:tr>
              <a:tr h="432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/>
                        <a:t>매입헤지</a:t>
                      </a:r>
                      <a:endParaRPr lang="ko-KR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/>
                        <a:t>공매포지션</a:t>
                      </a:r>
                      <a:r>
                        <a:rPr lang="en-US" altLang="ko-KR" sz="1400" b="0" dirty="0" smtClean="0"/>
                        <a:t>(short)</a:t>
                      </a:r>
                      <a:endParaRPr lang="ko-KR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/>
                        <a:t>매입포지션</a:t>
                      </a:r>
                      <a:r>
                        <a:rPr lang="en-US" altLang="ko-KR" sz="1400" b="0" dirty="0" smtClean="0"/>
                        <a:t>(long)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  <a:tr h="432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/>
                        <a:t>매도헤지</a:t>
                      </a:r>
                      <a:endParaRPr lang="ko-KR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/>
                        <a:t>매입포지션</a:t>
                      </a:r>
                      <a:r>
                        <a:rPr lang="en-US" altLang="ko-KR" sz="1400" b="0" dirty="0" smtClean="0"/>
                        <a:t>(long)</a:t>
                      </a:r>
                      <a:endParaRPr lang="ko-KR" alt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/>
                        <a:t>매도포지션</a:t>
                      </a:r>
                      <a:r>
                        <a:rPr lang="en-US" altLang="ko-KR" sz="1400" b="0" dirty="0" smtClean="0"/>
                        <a:t>(short)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ko-KR" altLang="en-US" sz="3200" dirty="0" smtClean="0"/>
              <a:t>헤지 거래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95605" y="980728"/>
            <a:ext cx="8147248" cy="5145435"/>
          </a:xfrm>
        </p:spPr>
        <p:txBody>
          <a:bodyPr>
            <a:normAutofit/>
          </a:bodyPr>
          <a:lstStyle/>
          <a:p>
            <a:r>
              <a:rPr lang="en-US" altLang="ko-KR" sz="1600" dirty="0" smtClean="0"/>
              <a:t>ITG </a:t>
            </a:r>
            <a:r>
              <a:rPr lang="ko-KR" altLang="en-US" sz="1600" dirty="0" smtClean="0"/>
              <a:t>는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금을 이용하여 </a:t>
            </a:r>
            <a:r>
              <a:rPr lang="en-US" altLang="ko-KR" sz="1600" dirty="0" smtClean="0"/>
              <a:t>IT</a:t>
            </a:r>
            <a:r>
              <a:rPr lang="ko-KR" altLang="en-US" sz="1600" dirty="0" smtClean="0"/>
              <a:t>부품을 제조하는 회사이다</a:t>
            </a:r>
            <a:r>
              <a:rPr lang="en-US" altLang="ko-KR" sz="1600" dirty="0" smtClean="0"/>
              <a:t>. 1</a:t>
            </a:r>
            <a:r>
              <a:rPr lang="ko-KR" altLang="en-US" sz="1600" dirty="0" smtClean="0"/>
              <a:t>년 후 판매할 부품의 수량이 미리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  <a:r>
              <a:rPr lang="ko-KR" altLang="en-US" sz="1600" dirty="0" smtClean="0"/>
              <a:t>정해져 있다고 하며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판매가격은 단위당 </a:t>
            </a:r>
            <a:r>
              <a:rPr lang="en-US" altLang="ko-KR" sz="1600" dirty="0" smtClean="0"/>
              <a:t>$800</a:t>
            </a:r>
            <a:r>
              <a:rPr lang="ko-KR" altLang="en-US" sz="1600" dirty="0" smtClean="0"/>
              <a:t>로 고정되어 있으니 재료인 금 가격은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  <a:r>
              <a:rPr lang="ko-KR" altLang="en-US" sz="1600" dirty="0" smtClean="0"/>
              <a:t>불확실하다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이 회사는 금의 </a:t>
            </a:r>
            <a:r>
              <a:rPr lang="en-US" altLang="ko-KR" sz="1600" dirty="0" smtClean="0"/>
              <a:t>long position</a:t>
            </a:r>
            <a:r>
              <a:rPr lang="ko-KR" altLang="en-US" sz="1600" dirty="0" smtClean="0"/>
              <a:t>을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갖고 있는가</a:t>
            </a:r>
            <a:r>
              <a:rPr lang="en-US" altLang="ko-KR" sz="1600" dirty="0" smtClean="0"/>
              <a:t>? Short position</a:t>
            </a:r>
            <a:r>
              <a:rPr lang="ko-KR" altLang="en-US" sz="1600" dirty="0" smtClean="0"/>
              <a:t>을 갖고 있는가</a:t>
            </a:r>
            <a:r>
              <a:rPr lang="en-US" altLang="ko-KR" sz="1600" dirty="0" smtClean="0"/>
              <a:t>? 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2) </a:t>
            </a:r>
            <a:r>
              <a:rPr lang="ko-KR" altLang="en-US" sz="1600" dirty="0" smtClean="0"/>
              <a:t>이 회사는 매수 헤지가 필요한가</a:t>
            </a:r>
            <a:r>
              <a:rPr lang="en-US" altLang="ko-KR" sz="1600" dirty="0" smtClean="0"/>
              <a:t>? </a:t>
            </a:r>
            <a:r>
              <a:rPr lang="ko-KR" altLang="en-US" sz="1600" dirty="0" smtClean="0"/>
              <a:t>매도 헤지가 필요한가</a:t>
            </a:r>
            <a:r>
              <a:rPr lang="en-US" altLang="ko-KR" sz="1600" dirty="0" smtClean="0"/>
              <a:t>? 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r>
              <a:rPr lang="en-US" altLang="ko-KR" sz="1600" dirty="0"/>
              <a:t>KGOLD</a:t>
            </a:r>
            <a:r>
              <a:rPr lang="ko-KR" altLang="en-US" sz="1600" dirty="0"/>
              <a:t>는 금을 제련하여 판매하는 회사로서 내년에 </a:t>
            </a:r>
            <a:r>
              <a:rPr lang="en-US" altLang="ko-KR" sz="1600" dirty="0"/>
              <a:t>10,000</a:t>
            </a:r>
            <a:r>
              <a:rPr lang="ko-KR" altLang="en-US" sz="1600" dirty="0"/>
              <a:t>온스의 금을 판매할 계획이다</a:t>
            </a:r>
            <a:r>
              <a:rPr lang="en-US" altLang="ko-KR" sz="1600" dirty="0"/>
              <a:t>. </a:t>
            </a:r>
            <a:r>
              <a:rPr lang="ko-KR" altLang="en-US" sz="1600" dirty="0" smtClean="0"/>
              <a:t>내년 </a:t>
            </a:r>
            <a:r>
              <a:rPr lang="ko-KR" altLang="en-US" sz="1600" dirty="0"/>
              <a:t>매출은 전량 </a:t>
            </a:r>
            <a:r>
              <a:rPr lang="en-US" altLang="ko-KR" sz="1600" dirty="0"/>
              <a:t>1</a:t>
            </a:r>
            <a:r>
              <a:rPr lang="ko-KR" altLang="en-US" sz="1600" dirty="0"/>
              <a:t>년 뒤에 일어나고</a:t>
            </a:r>
            <a:r>
              <a:rPr lang="en-US" altLang="ko-KR" sz="1600" dirty="0"/>
              <a:t>, </a:t>
            </a:r>
            <a:r>
              <a:rPr lang="ko-KR" altLang="en-US" sz="1600" dirty="0"/>
              <a:t>그 시점에서의 현물가격에 판매될 것이라고 한다</a:t>
            </a:r>
            <a:r>
              <a:rPr lang="en-US" altLang="ko-KR" sz="1600" dirty="0"/>
              <a:t>. 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1) </a:t>
            </a:r>
            <a:r>
              <a:rPr lang="ko-KR" altLang="en-US" sz="1600" dirty="0"/>
              <a:t>이 회사는 금의 </a:t>
            </a:r>
            <a:r>
              <a:rPr lang="en-US" altLang="ko-KR" sz="1600" dirty="0"/>
              <a:t>long position</a:t>
            </a:r>
            <a:r>
              <a:rPr lang="ko-KR" altLang="en-US" sz="1600" dirty="0"/>
              <a:t>을</a:t>
            </a:r>
            <a:r>
              <a:rPr lang="en-US" altLang="ko-KR" sz="1600" dirty="0"/>
              <a:t> </a:t>
            </a:r>
            <a:r>
              <a:rPr lang="ko-KR" altLang="en-US" sz="1600" dirty="0"/>
              <a:t>갖고 있는가</a:t>
            </a:r>
            <a:r>
              <a:rPr lang="en-US" altLang="ko-KR" sz="1600" dirty="0"/>
              <a:t>? Short position</a:t>
            </a:r>
            <a:r>
              <a:rPr lang="ko-KR" altLang="en-US" sz="1600" dirty="0"/>
              <a:t>을 갖고 있는가</a:t>
            </a:r>
            <a:r>
              <a:rPr lang="en-US" altLang="ko-KR" sz="1600" dirty="0"/>
              <a:t>? </a:t>
            </a:r>
            <a:r>
              <a:rPr lang="ko-KR" altLang="en-US" sz="1600" dirty="0"/>
              <a:t> 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2) </a:t>
            </a:r>
            <a:r>
              <a:rPr lang="ko-KR" altLang="en-US" sz="1600" dirty="0"/>
              <a:t>이 회사는 매수 헤지가 필요한가</a:t>
            </a:r>
            <a:r>
              <a:rPr lang="en-US" altLang="ko-KR" sz="1600" dirty="0"/>
              <a:t>? </a:t>
            </a:r>
            <a:r>
              <a:rPr lang="ko-KR" altLang="en-US" sz="1600" dirty="0"/>
              <a:t>매도 헤지가 필요한가</a:t>
            </a:r>
            <a:r>
              <a:rPr lang="en-US" altLang="ko-KR" sz="1600" dirty="0"/>
              <a:t>? 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97096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3575" y="332656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ko-KR" altLang="en-US" sz="3000" b="1" dirty="0" smtClean="0">
                <a:solidFill>
                  <a:schemeClr val="tx2">
                    <a:lumMod val="75000"/>
                  </a:schemeClr>
                </a:solidFill>
              </a:rPr>
              <a:t>선물거래의 구성요소</a:t>
            </a:r>
            <a:endParaRPr lang="en-US" altLang="ko-KR" sz="3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ko-KR" dirty="0"/>
              <a:t>	</a:t>
            </a:r>
            <a:r>
              <a:rPr lang="en-US" altLang="ko-KR" sz="2400" b="1" dirty="0" smtClean="0"/>
              <a:t>1.</a:t>
            </a:r>
            <a:r>
              <a:rPr lang="ko-KR" altLang="en-US" sz="2400" b="1" dirty="0"/>
              <a:t> </a:t>
            </a:r>
            <a:r>
              <a:rPr lang="ko-KR" altLang="en-US" sz="2000" dirty="0" smtClean="0"/>
              <a:t>기초상품 또는 기초자산 </a:t>
            </a:r>
            <a:endParaRPr lang="en-US" altLang="ko-KR" sz="2000" dirty="0" smtClean="0"/>
          </a:p>
          <a:p>
            <a:pPr marL="514350" indent="-514350">
              <a:buNone/>
            </a:pP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400" b="1" dirty="0" smtClean="0"/>
              <a:t>	2. </a:t>
            </a:r>
            <a:r>
              <a:rPr lang="ko-KR" altLang="en-US" sz="2000" dirty="0" smtClean="0"/>
              <a:t>선물만기일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최종거래일과 </a:t>
            </a:r>
            <a:r>
              <a:rPr lang="ko-KR" altLang="en-US" sz="2000" dirty="0" err="1" smtClean="0"/>
              <a:t>만기월</a:t>
            </a:r>
            <a:r>
              <a:rPr lang="en-US" altLang="ko-KR" sz="2000" dirty="0" smtClean="0"/>
              <a:t>)</a:t>
            </a:r>
          </a:p>
          <a:p>
            <a:pPr marL="514350" indent="-514350">
              <a:buNone/>
            </a:pPr>
            <a:endParaRPr lang="en-US" altLang="ko-KR" sz="2000" dirty="0"/>
          </a:p>
          <a:p>
            <a:pPr marL="514350" indent="-514350">
              <a:buNone/>
            </a:pP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400" b="1" dirty="0" smtClean="0"/>
              <a:t>	</a:t>
            </a:r>
          </a:p>
          <a:p>
            <a:pPr marL="514350" indent="-514350">
              <a:buNone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  3. </a:t>
            </a:r>
            <a:r>
              <a:rPr lang="ko-KR" altLang="en-US" sz="2000" dirty="0" smtClean="0"/>
              <a:t>선물가</a:t>
            </a:r>
            <a:r>
              <a:rPr lang="ko-KR" altLang="en-US" sz="2000" dirty="0"/>
              <a:t>격 </a:t>
            </a:r>
            <a:r>
              <a:rPr lang="ko-KR" altLang="en-US" sz="2000" dirty="0" smtClean="0"/>
              <a:t>표시방식  </a:t>
            </a:r>
            <a:endParaRPr lang="en-US" altLang="ko-KR" sz="2000" dirty="0"/>
          </a:p>
          <a:p>
            <a:pPr marL="514350" indent="-514350">
              <a:buNone/>
            </a:pPr>
            <a:r>
              <a:rPr lang="en-US" altLang="ko-KR" sz="2400" b="1" dirty="0" smtClean="0"/>
              <a:t>	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352906" y="1432113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선물 계약의 만기일에 인도되는 상품 또는 자산</a:t>
            </a:r>
            <a:r>
              <a:rPr lang="en-US" altLang="ko-KR" dirty="0" smtClean="0"/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352906" y="239765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최종거래일</a:t>
            </a:r>
            <a:r>
              <a:rPr lang="en-US" altLang="ko-KR" dirty="0" smtClean="0"/>
              <a:t>(Last Trading Day)-</a:t>
            </a:r>
            <a:r>
              <a:rPr lang="ko-KR" altLang="en-US" dirty="0" smtClean="0"/>
              <a:t>해당</a:t>
            </a:r>
            <a:r>
              <a:rPr lang="en-US" altLang="ko-KR" dirty="0" smtClean="0"/>
              <a:t> </a:t>
            </a:r>
            <a:r>
              <a:rPr lang="ko-KR" altLang="en-US" dirty="0" smtClean="0"/>
              <a:t>선물종목의 거래가 가능한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 </a:t>
            </a:r>
            <a:r>
              <a:rPr lang="ko-KR" altLang="en-US" dirty="0" err="1" smtClean="0"/>
              <a:t>마지막날</a:t>
            </a:r>
            <a:r>
              <a:rPr lang="en-US" altLang="ko-KR" dirty="0" smtClean="0"/>
              <a:t>(</a:t>
            </a:r>
            <a:r>
              <a:rPr lang="ko-KR" altLang="en-US" dirty="0" smtClean="0"/>
              <a:t>만기일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인수도가 이루어지는 날을 최종결제일 또는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 인수도일 </a:t>
            </a:r>
            <a:r>
              <a:rPr lang="ko-KR" altLang="en-US" dirty="0" err="1" smtClean="0"/>
              <a:t>이라함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79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ko-KR" altLang="en-US" sz="3200" dirty="0" smtClean="0"/>
              <a:t>헤지 거래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95605" y="980728"/>
            <a:ext cx="8147248" cy="5145435"/>
          </a:xfrm>
        </p:spPr>
        <p:txBody>
          <a:bodyPr>
            <a:normAutofit/>
          </a:bodyPr>
          <a:lstStyle/>
          <a:p>
            <a:r>
              <a:rPr lang="en-US" altLang="ko-KR" sz="1600" dirty="0" smtClean="0"/>
              <a:t>ITG </a:t>
            </a:r>
            <a:r>
              <a:rPr lang="ko-KR" altLang="en-US" sz="1600" dirty="0" smtClean="0"/>
              <a:t>는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금을 이용하여 </a:t>
            </a:r>
            <a:r>
              <a:rPr lang="en-US" altLang="ko-KR" sz="1600" dirty="0" smtClean="0"/>
              <a:t>IT</a:t>
            </a:r>
            <a:r>
              <a:rPr lang="ko-KR" altLang="en-US" sz="1600" dirty="0" smtClean="0"/>
              <a:t>부품을 제조하는 회사이다</a:t>
            </a:r>
            <a:r>
              <a:rPr lang="en-US" altLang="ko-KR" sz="1600" dirty="0" smtClean="0"/>
              <a:t>. 1</a:t>
            </a:r>
            <a:r>
              <a:rPr lang="ko-KR" altLang="en-US" sz="1600" dirty="0" smtClean="0"/>
              <a:t>년 후 판매할 부품의 수량이 미리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  <a:r>
              <a:rPr lang="ko-KR" altLang="en-US" sz="1600" dirty="0" smtClean="0"/>
              <a:t>정해져 있다고 하며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판매가격은 단위당 </a:t>
            </a:r>
            <a:r>
              <a:rPr lang="en-US" altLang="ko-KR" sz="1600" dirty="0" smtClean="0"/>
              <a:t>$800</a:t>
            </a:r>
            <a:r>
              <a:rPr lang="ko-KR" altLang="en-US" sz="1600" dirty="0" smtClean="0"/>
              <a:t>로 고정되어 있으니 재료인 금 가격은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  <a:r>
              <a:rPr lang="ko-KR" altLang="en-US" sz="1600" dirty="0" smtClean="0"/>
              <a:t>불확실하다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en-US" altLang="ko-KR" sz="1600" dirty="0" smtClean="0"/>
              <a:t>1) </a:t>
            </a:r>
            <a:r>
              <a:rPr lang="ko-KR" altLang="en-US" sz="1600" dirty="0" smtClean="0"/>
              <a:t>이 회사는 금의 </a:t>
            </a:r>
            <a:r>
              <a:rPr lang="en-US" altLang="ko-KR" sz="1600" dirty="0" smtClean="0"/>
              <a:t>long position</a:t>
            </a:r>
            <a:r>
              <a:rPr lang="ko-KR" altLang="en-US" sz="1600" dirty="0" smtClean="0"/>
              <a:t>을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갖고 있는가</a:t>
            </a:r>
            <a:r>
              <a:rPr lang="en-US" altLang="ko-KR" sz="1600" dirty="0" smtClean="0"/>
              <a:t>? </a:t>
            </a:r>
            <a:r>
              <a:rPr lang="en-US" altLang="ko-KR" sz="1600" dirty="0" smtClean="0">
                <a:solidFill>
                  <a:srgbClr val="FF0000"/>
                </a:solidFill>
              </a:rPr>
              <a:t>Short position</a:t>
            </a:r>
            <a:r>
              <a:rPr lang="ko-KR" altLang="en-US" sz="1600" dirty="0" smtClean="0"/>
              <a:t>을 갖고 있는가</a:t>
            </a:r>
            <a:r>
              <a:rPr lang="en-US" altLang="ko-KR" sz="1600" dirty="0" smtClean="0"/>
              <a:t>? 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2) </a:t>
            </a:r>
            <a:r>
              <a:rPr lang="ko-KR" altLang="en-US" sz="1600" dirty="0" smtClean="0"/>
              <a:t>이 회사는 </a:t>
            </a:r>
            <a:r>
              <a:rPr lang="ko-KR" altLang="en-US" sz="1600" dirty="0" smtClean="0">
                <a:solidFill>
                  <a:srgbClr val="FF0000"/>
                </a:solidFill>
              </a:rPr>
              <a:t>매수 헤지</a:t>
            </a:r>
            <a:r>
              <a:rPr lang="ko-KR" altLang="en-US" sz="1600" dirty="0" smtClean="0"/>
              <a:t>가 필요한가</a:t>
            </a:r>
            <a:r>
              <a:rPr lang="en-US" altLang="ko-KR" sz="1600" dirty="0" smtClean="0"/>
              <a:t>? </a:t>
            </a:r>
            <a:r>
              <a:rPr lang="ko-KR" altLang="en-US" sz="1600" dirty="0" smtClean="0"/>
              <a:t>매도 헤지가 필요한가</a:t>
            </a:r>
            <a:r>
              <a:rPr lang="en-US" altLang="ko-KR" sz="1600" dirty="0" smtClean="0"/>
              <a:t>? 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r>
              <a:rPr lang="en-US" altLang="ko-KR" sz="1600" dirty="0"/>
              <a:t>KGOLD</a:t>
            </a:r>
            <a:r>
              <a:rPr lang="ko-KR" altLang="en-US" sz="1600" dirty="0"/>
              <a:t>는 금을 제련하여 판매하는 회사로서 내년에 </a:t>
            </a:r>
            <a:r>
              <a:rPr lang="en-US" altLang="ko-KR" sz="1600" dirty="0"/>
              <a:t>10,000</a:t>
            </a:r>
            <a:r>
              <a:rPr lang="ko-KR" altLang="en-US" sz="1600" dirty="0"/>
              <a:t>온스의 금을 판매할 계획이다</a:t>
            </a:r>
            <a:r>
              <a:rPr lang="en-US" altLang="ko-KR" sz="1600" dirty="0"/>
              <a:t>. </a:t>
            </a:r>
            <a:r>
              <a:rPr lang="ko-KR" altLang="en-US" sz="1600" dirty="0" smtClean="0"/>
              <a:t>내년 </a:t>
            </a:r>
            <a:r>
              <a:rPr lang="ko-KR" altLang="en-US" sz="1600" dirty="0"/>
              <a:t>매출은 전량 </a:t>
            </a:r>
            <a:r>
              <a:rPr lang="en-US" altLang="ko-KR" sz="1600" dirty="0"/>
              <a:t>1</a:t>
            </a:r>
            <a:r>
              <a:rPr lang="ko-KR" altLang="en-US" sz="1600" dirty="0"/>
              <a:t>년 뒤에 일어나고</a:t>
            </a:r>
            <a:r>
              <a:rPr lang="en-US" altLang="ko-KR" sz="1600" dirty="0"/>
              <a:t>, </a:t>
            </a:r>
            <a:r>
              <a:rPr lang="ko-KR" altLang="en-US" sz="1600" dirty="0"/>
              <a:t>그 시점에서의 현물가격에 판매될 것이라고 한다</a:t>
            </a:r>
            <a:r>
              <a:rPr lang="en-US" altLang="ko-KR" sz="1600" dirty="0"/>
              <a:t>. 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1) </a:t>
            </a:r>
            <a:r>
              <a:rPr lang="ko-KR" altLang="en-US" sz="1600" dirty="0"/>
              <a:t>이 회사는 금의 </a:t>
            </a:r>
            <a:r>
              <a:rPr lang="en-US" altLang="ko-KR" sz="1600" dirty="0">
                <a:solidFill>
                  <a:srgbClr val="FF0000"/>
                </a:solidFill>
              </a:rPr>
              <a:t>long position</a:t>
            </a:r>
            <a:r>
              <a:rPr lang="ko-KR" altLang="en-US" sz="1600" dirty="0"/>
              <a:t>을</a:t>
            </a:r>
            <a:r>
              <a:rPr lang="en-US" altLang="ko-KR" sz="1600" dirty="0"/>
              <a:t> </a:t>
            </a:r>
            <a:r>
              <a:rPr lang="ko-KR" altLang="en-US" sz="1600" dirty="0"/>
              <a:t>갖고 있는가</a:t>
            </a:r>
            <a:r>
              <a:rPr lang="en-US" altLang="ko-KR" sz="1600" dirty="0"/>
              <a:t>? Short position</a:t>
            </a:r>
            <a:r>
              <a:rPr lang="ko-KR" altLang="en-US" sz="1600" dirty="0"/>
              <a:t>을 갖고 있는가</a:t>
            </a:r>
            <a:r>
              <a:rPr lang="en-US" altLang="ko-KR" sz="1600" dirty="0"/>
              <a:t>? </a:t>
            </a:r>
            <a:r>
              <a:rPr lang="ko-KR" altLang="en-US" sz="1600" dirty="0"/>
              <a:t> 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2) </a:t>
            </a:r>
            <a:r>
              <a:rPr lang="ko-KR" altLang="en-US" sz="1600" dirty="0"/>
              <a:t>이 회사는 매수 헤지가 필요한가</a:t>
            </a:r>
            <a:r>
              <a:rPr lang="en-US" altLang="ko-KR" sz="1600" dirty="0"/>
              <a:t>? </a:t>
            </a:r>
            <a:r>
              <a:rPr lang="ko-KR" altLang="en-US" sz="1600" dirty="0">
                <a:solidFill>
                  <a:srgbClr val="FF0000"/>
                </a:solidFill>
              </a:rPr>
              <a:t>매도 헤지</a:t>
            </a:r>
            <a:r>
              <a:rPr lang="ko-KR" altLang="en-US" sz="1600" dirty="0"/>
              <a:t>가 필요한가</a:t>
            </a:r>
            <a:r>
              <a:rPr lang="en-US" altLang="ko-KR" sz="1600" dirty="0"/>
              <a:t>? 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2314742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404949" y="188640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800" b="1" dirty="0" smtClean="0">
                <a:solidFill>
                  <a:srgbClr val="FF0000"/>
                </a:solidFill>
                <a:latin typeface="Verdana" pitchFamily="34" charset="0"/>
                <a:ea typeface="HY헤드라인M" pitchFamily="18" charset="-127"/>
              </a:rPr>
              <a:t>완전 </a:t>
            </a:r>
            <a:r>
              <a:rPr lang="ko-KR" altLang="en-US" sz="2800" b="1" dirty="0" err="1" smtClean="0">
                <a:solidFill>
                  <a:srgbClr val="FF0000"/>
                </a:solidFill>
                <a:latin typeface="Verdana" pitchFamily="34" charset="0"/>
                <a:ea typeface="HY헤드라인M" pitchFamily="18" charset="-127"/>
              </a:rPr>
              <a:t>헤지와</a:t>
            </a:r>
            <a:r>
              <a:rPr lang="ko-KR" altLang="en-US" sz="2800" b="1" dirty="0" smtClean="0">
                <a:solidFill>
                  <a:srgbClr val="FF0000"/>
                </a:solidFill>
                <a:latin typeface="Verdana" pitchFamily="34" charset="0"/>
                <a:ea typeface="HY헤드라인M" pitchFamily="18" charset="-127"/>
              </a:rPr>
              <a:t> 부분 헤지</a:t>
            </a:r>
            <a:endParaRPr lang="en-US" altLang="en-US" sz="2800" b="1" dirty="0">
              <a:solidFill>
                <a:srgbClr val="FF0000"/>
              </a:solidFill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24" name="Text Box 110"/>
          <p:cNvSpPr txBox="1">
            <a:spLocks noChangeArrowheads="1"/>
          </p:cNvSpPr>
          <p:nvPr/>
        </p:nvSpPr>
        <p:spPr bwMode="auto">
          <a:xfrm>
            <a:off x="404949" y="1052736"/>
            <a:ext cx="8415523" cy="39600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5488" lvl="1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완전헤지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(perfect hedge)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 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: 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가격위험이 완전히 없어지는 경우</a:t>
            </a:r>
            <a:endParaRPr kumimoji="0" lang="en-US" altLang="ko-KR" sz="2000" b="1" dirty="0" smtClean="0">
              <a:solidFill>
                <a:srgbClr val="0070C0"/>
              </a:solidFill>
            </a:endParaRPr>
          </a:p>
          <a:p>
            <a:pPr marL="1182688" lvl="2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dirty="0" smtClean="0">
                <a:solidFill>
                  <a:srgbClr val="0070C0"/>
                </a:solidFill>
              </a:rPr>
              <a:t>기초자산에 대한 선물계약이 존재해야 함</a:t>
            </a:r>
            <a:endParaRPr kumimoji="0" lang="en-US" altLang="ko-KR" dirty="0" smtClean="0">
              <a:solidFill>
                <a:srgbClr val="0070C0"/>
              </a:solidFill>
            </a:endParaRPr>
          </a:p>
          <a:p>
            <a:pPr marL="1182688" lvl="2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dirty="0" smtClean="0">
                <a:solidFill>
                  <a:srgbClr val="0070C0"/>
                </a:solidFill>
              </a:rPr>
              <a:t>미래에 현물이 거래되는 시점</a:t>
            </a:r>
            <a:r>
              <a:rPr kumimoji="0" lang="en-US" altLang="ko-KR" dirty="0" smtClean="0">
                <a:solidFill>
                  <a:srgbClr val="0070C0"/>
                </a:solidFill>
              </a:rPr>
              <a:t>( target date)</a:t>
            </a:r>
            <a:r>
              <a:rPr kumimoji="0" lang="ko-KR" altLang="en-US" dirty="0" smtClean="0">
                <a:solidFill>
                  <a:srgbClr val="0070C0"/>
                </a:solidFill>
              </a:rPr>
              <a:t>과 선물의 </a:t>
            </a:r>
            <a:r>
              <a:rPr kumimoji="0" lang="en-US" altLang="ko-KR" dirty="0" smtClean="0">
                <a:solidFill>
                  <a:srgbClr val="0070C0"/>
                </a:solidFill>
              </a:rPr>
              <a:t/>
            </a:r>
            <a:br>
              <a:rPr kumimoji="0" lang="en-US" altLang="ko-KR" dirty="0" smtClean="0">
                <a:solidFill>
                  <a:srgbClr val="0070C0"/>
                </a:solidFill>
              </a:rPr>
            </a:br>
            <a:r>
              <a:rPr kumimoji="0" lang="ko-KR" altLang="en-US" dirty="0" smtClean="0">
                <a:solidFill>
                  <a:srgbClr val="0070C0"/>
                </a:solidFill>
              </a:rPr>
              <a:t>만기시점이 일치해야 함</a:t>
            </a:r>
            <a:endParaRPr kumimoji="0" lang="en-US" altLang="ko-KR" dirty="0" smtClean="0">
              <a:solidFill>
                <a:srgbClr val="0070C0"/>
              </a:solidFill>
            </a:endParaRPr>
          </a:p>
          <a:p>
            <a:pPr marL="725488" lvl="1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>
                <a:solidFill>
                  <a:srgbClr val="0070C0"/>
                </a:solidFill>
              </a:rPr>
              <a:t>부분헤지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>(partial hedge or imperfect hedge) : </a:t>
            </a:r>
            <a:r>
              <a:rPr kumimoji="0" lang="ko-KR" altLang="en-US" sz="2000" b="1" dirty="0" smtClean="0">
                <a:solidFill>
                  <a:srgbClr val="0070C0"/>
                </a:solidFill>
              </a:rPr>
              <a:t>가격위험이 </a:t>
            </a:r>
            <a:r>
              <a:rPr kumimoji="0" lang="en-US" altLang="ko-KR" sz="2000" b="1" dirty="0" smtClean="0">
                <a:solidFill>
                  <a:srgbClr val="0070C0"/>
                </a:solidFill>
              </a:rPr>
              <a:t/>
            </a:r>
            <a:br>
              <a:rPr kumimoji="0" lang="en-US" altLang="ko-KR" sz="2000" b="1" dirty="0" smtClean="0">
                <a:solidFill>
                  <a:srgbClr val="0070C0"/>
                </a:solidFill>
              </a:rPr>
            </a:br>
            <a:r>
              <a:rPr kumimoji="0" lang="ko-KR" altLang="en-US" sz="2000" b="1" dirty="0" smtClean="0">
                <a:solidFill>
                  <a:srgbClr val="0070C0"/>
                </a:solidFill>
              </a:rPr>
              <a:t>완전히 제거되지 않는 경우</a:t>
            </a:r>
            <a:endParaRPr kumimoji="0" lang="en-US" altLang="ko-KR" sz="2000" b="1" dirty="0" smtClean="0">
              <a:solidFill>
                <a:srgbClr val="0070C0"/>
              </a:solidFill>
            </a:endParaRPr>
          </a:p>
          <a:p>
            <a:pPr marL="1182688" lvl="2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dirty="0" smtClean="0">
                <a:solidFill>
                  <a:srgbClr val="0070C0"/>
                </a:solidFill>
              </a:rPr>
              <a:t>기초자산에 대한 선물계약이 존재하지 않는 경우</a:t>
            </a:r>
            <a:endParaRPr kumimoji="0" lang="en-US" altLang="ko-KR" dirty="0" smtClean="0">
              <a:solidFill>
                <a:srgbClr val="0070C0"/>
              </a:solidFill>
            </a:endParaRPr>
          </a:p>
          <a:p>
            <a:pPr marL="1182688" lvl="2" indent="-268288"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dirty="0" smtClean="0">
                <a:solidFill>
                  <a:srgbClr val="0070C0"/>
                </a:solidFill>
              </a:rPr>
              <a:t>선물의 만기시점이 현물거래시점보다 먼저 도래하거나 나중에 도래하는 경우 </a:t>
            </a:r>
            <a:endParaRPr kumimoji="0" lang="en-US" altLang="ko-K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dirty="0"/>
              <a:t>	</a:t>
            </a:r>
            <a:r>
              <a:rPr lang="en-US" altLang="ko-KR" sz="2400" dirty="0" smtClean="0"/>
              <a:t>2. </a:t>
            </a:r>
            <a:r>
              <a:rPr lang="ko-KR" altLang="en-US" sz="2000" dirty="0" smtClean="0"/>
              <a:t>차</a:t>
            </a:r>
            <a:r>
              <a:rPr lang="ko-KR" altLang="en-US" sz="2000" dirty="0"/>
              <a:t>익</a:t>
            </a:r>
            <a:r>
              <a:rPr lang="ko-KR" altLang="en-US" sz="2000" dirty="0" smtClean="0"/>
              <a:t>거래</a:t>
            </a:r>
            <a:r>
              <a:rPr lang="en-US" altLang="ko-KR" sz="2000" dirty="0" smtClean="0"/>
              <a:t>(arbitrage)</a:t>
            </a:r>
            <a:r>
              <a:rPr lang="ko-KR" altLang="en-US" sz="2000" dirty="0" smtClean="0"/>
              <a:t>와 스프레드 거래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투기거래 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77483" y="1178455"/>
            <a:ext cx="826509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차익거래 </a:t>
            </a:r>
            <a:r>
              <a:rPr lang="en-US" altLang="ko-KR" sz="2000" dirty="0" smtClean="0"/>
              <a:t>(arbitrage)</a:t>
            </a:r>
          </a:p>
          <a:p>
            <a:pPr marL="514350" indent="-514350">
              <a:buNone/>
            </a:pPr>
            <a:r>
              <a:rPr lang="en-US" altLang="ko-KR" sz="2000" dirty="0" smtClean="0"/>
              <a:t>   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현물 가격과 선물가격과의 차이를 이용해 이익을 취하려는 거래</a:t>
            </a:r>
            <a:r>
              <a:rPr lang="en-US" altLang="ko-KR" dirty="0" smtClean="0"/>
              <a:t>.</a:t>
            </a:r>
          </a:p>
          <a:p>
            <a:pPr marL="514350" indent="-514350">
              <a:buNone/>
            </a:pPr>
            <a:endParaRPr lang="en-US" altLang="ko-KR" sz="2000" dirty="0"/>
          </a:p>
          <a:p>
            <a:pPr marL="514350" indent="-514350">
              <a:buNone/>
            </a:pPr>
            <a:r>
              <a:rPr lang="en-US" altLang="ko-KR" sz="2000" dirty="0" smtClean="0"/>
              <a:t>	</a:t>
            </a:r>
            <a:r>
              <a:rPr lang="ko-KR" altLang="en-US" sz="2000" dirty="0" smtClean="0"/>
              <a:t>스프레드 거래</a:t>
            </a:r>
            <a:r>
              <a:rPr lang="en-US" altLang="ko-KR" sz="2000" dirty="0" smtClean="0"/>
              <a:t>(spread)</a:t>
            </a:r>
          </a:p>
          <a:p>
            <a:pPr marL="514350" indent="-514350">
              <a:buNone/>
            </a:pPr>
            <a:r>
              <a:rPr lang="en-US" altLang="ko-KR" sz="2000" dirty="0"/>
              <a:t>	</a:t>
            </a:r>
            <a:r>
              <a:rPr lang="en-US" altLang="ko-KR" dirty="0" smtClean="0"/>
              <a:t>: </a:t>
            </a:r>
            <a:r>
              <a:rPr lang="ko-KR" altLang="en-US" dirty="0" smtClean="0"/>
              <a:t>상이한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선물상품 간 또는 서로 다른 선물시장에서 거래되고 있는 동일한 선물상품 간에 동시에 매수 및 매도 포지션을 취하는 거래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양 선물가격의 차이에서 이익을 얻게 됨</a:t>
            </a:r>
            <a:r>
              <a:rPr lang="en-US" altLang="ko-KR" dirty="0" smtClean="0"/>
              <a:t>.</a:t>
            </a:r>
          </a:p>
          <a:p>
            <a:pPr marL="514350" indent="-514350">
              <a:buNone/>
            </a:pPr>
            <a:endParaRPr lang="en-US" altLang="ko-KR" sz="2000" dirty="0"/>
          </a:p>
          <a:p>
            <a:pPr marL="514350" indent="-514350"/>
            <a:r>
              <a:rPr lang="ko-KR" altLang="en-US" sz="2000" dirty="0" smtClean="0"/>
              <a:t>      투기거래</a:t>
            </a:r>
            <a:endParaRPr lang="en-US" altLang="ko-KR" sz="2000" dirty="0"/>
          </a:p>
          <a:p>
            <a:pPr marL="514350" indent="-514350">
              <a:buNone/>
            </a:pPr>
            <a:endParaRPr lang="en-US" altLang="ko-KR" sz="2000" dirty="0" smtClean="0"/>
          </a:p>
        </p:txBody>
      </p:sp>
      <p:sp>
        <p:nvSpPr>
          <p:cNvPr id="12" name="직사각형 11"/>
          <p:cNvSpPr/>
          <p:nvPr/>
        </p:nvSpPr>
        <p:spPr>
          <a:xfrm>
            <a:off x="521296" y="3933056"/>
            <a:ext cx="8013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000" dirty="0" smtClean="0"/>
              <a:t> 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현물시장에의  참여 없이 선물 매수 또는 매도 포지션 중 어느 한쪽만을 취해 선물가격 변동위험을 감수하고 거래자의 가격예측을 바탕으로 해 선물가격 변동으로부터 이익을 얻으려는 거래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6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272551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dirty="0"/>
              <a:t>	</a:t>
            </a:r>
            <a:r>
              <a:rPr lang="ko-KR" altLang="en-US" sz="2400" dirty="0" smtClean="0"/>
              <a:t>선물가격 표시방식</a:t>
            </a: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</a:p>
          <a:p>
            <a:pPr marL="514350" indent="-514350">
              <a:buNone/>
            </a:pPr>
            <a:r>
              <a:rPr lang="en-US" altLang="ko-KR" sz="2800" b="1" dirty="0"/>
              <a:t>	</a:t>
            </a:r>
            <a:endParaRPr lang="en-US" altLang="ko-KR" sz="2800" b="1" dirty="0" smtClean="0"/>
          </a:p>
          <a:p>
            <a:pPr marL="514350" indent="-514350">
              <a:buNone/>
            </a:pP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971600" y="1124744"/>
            <a:ext cx="720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400" b="1" dirty="0" smtClean="0"/>
              <a:t>1.</a:t>
            </a:r>
            <a:r>
              <a:rPr lang="en-US" altLang="ko-KR" dirty="0" smtClean="0"/>
              <a:t> </a:t>
            </a:r>
            <a:r>
              <a:rPr lang="ko-KR" altLang="en-US" sz="2200" dirty="0" smtClean="0"/>
              <a:t>계약단위</a:t>
            </a:r>
            <a:endParaRPr lang="en-US" altLang="ko-KR" sz="2200" dirty="0" smtClean="0"/>
          </a:p>
          <a:p>
            <a:pPr marL="514350" indent="-514350">
              <a:buNone/>
            </a:pPr>
            <a:r>
              <a:rPr lang="en-US" altLang="ko-KR" dirty="0" smtClean="0"/>
              <a:t>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187624" y="1842334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거래소에서 거래되는 상품의 기본 거래단위로서 선물계약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/>
              <a:t>  </a:t>
            </a:r>
            <a:r>
              <a:rPr lang="en-US" altLang="ko-KR" dirty="0" smtClean="0"/>
              <a:t>1</a:t>
            </a:r>
            <a:r>
              <a:rPr lang="ko-KR" altLang="en-US" dirty="0" smtClean="0"/>
              <a:t>건의 규모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하나의 거래단위를 </a:t>
            </a:r>
            <a:r>
              <a:rPr lang="en-US" altLang="ko-KR" dirty="0" smtClean="0"/>
              <a:t>1</a:t>
            </a:r>
            <a:r>
              <a:rPr lang="ko-KR" altLang="en-US" dirty="0" smtClean="0"/>
              <a:t>계약이라 함</a:t>
            </a:r>
            <a:r>
              <a:rPr lang="en-US" altLang="ko-KR" dirty="0" smtClean="0"/>
              <a:t>.</a:t>
            </a:r>
          </a:p>
        </p:txBody>
      </p:sp>
      <p:pic>
        <p:nvPicPr>
          <p:cNvPr id="14" name="그림 13" descr="표17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110" y="2974303"/>
            <a:ext cx="7992888" cy="3328502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9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</a:p>
          <a:p>
            <a:pPr marL="514350" indent="-514350">
              <a:buNone/>
            </a:pPr>
            <a:r>
              <a:rPr lang="en-US" altLang="ko-KR" sz="2800" b="1" dirty="0"/>
              <a:t>	</a:t>
            </a:r>
            <a:endParaRPr lang="en-US" altLang="ko-KR" sz="2800" b="1" dirty="0" smtClean="0"/>
          </a:p>
          <a:p>
            <a:pPr marL="514350" indent="-514350">
              <a:buNone/>
            </a:pPr>
            <a:endParaRPr lang="ko-KR" altLang="en-US" sz="2400" dirty="0"/>
          </a:p>
        </p:txBody>
      </p:sp>
      <p:sp>
        <p:nvSpPr>
          <p:cNvPr id="6" name="직사각형 5"/>
          <p:cNvSpPr/>
          <p:nvPr/>
        </p:nvSpPr>
        <p:spPr>
          <a:xfrm>
            <a:off x="561468" y="603056"/>
            <a:ext cx="720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400" b="1" dirty="0" smtClean="0"/>
              <a:t>2</a:t>
            </a:r>
            <a:r>
              <a:rPr lang="en-US" altLang="ko-KR" dirty="0" smtClean="0"/>
              <a:t>  </a:t>
            </a:r>
            <a:r>
              <a:rPr lang="ko-KR" altLang="en-US" sz="2200" dirty="0" smtClean="0"/>
              <a:t>호가단위</a:t>
            </a:r>
            <a:r>
              <a:rPr lang="en-US" altLang="ko-KR" sz="2200" dirty="0" smtClean="0"/>
              <a:t>(Tick size)</a:t>
            </a:r>
          </a:p>
          <a:p>
            <a:pPr marL="514350" indent="-514350">
              <a:buNone/>
            </a:pPr>
            <a:r>
              <a:rPr lang="en-US" altLang="ko-KR" dirty="0" smtClean="0"/>
              <a:t>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881052" y="1234480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선물계약의 매수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매도 </a:t>
            </a:r>
            <a:r>
              <a:rPr lang="ko-KR" altLang="en-US" dirty="0" err="1" smtClean="0"/>
              <a:t>주문시에</a:t>
            </a:r>
            <a:r>
              <a:rPr lang="ko-KR" altLang="en-US" dirty="0" smtClean="0"/>
              <a:t> 제시하는 가격의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최소가격변동폭</a:t>
            </a:r>
            <a:r>
              <a:rPr lang="en-US" altLang="ko-KR" dirty="0" smtClean="0"/>
              <a:t>.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593681" y="2209032"/>
            <a:ext cx="720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400" b="1" dirty="0" smtClean="0"/>
              <a:t>3 </a:t>
            </a:r>
            <a:r>
              <a:rPr lang="ko-KR" altLang="en-US" sz="2200" dirty="0" smtClean="0"/>
              <a:t>미결제약정</a:t>
            </a:r>
            <a:r>
              <a:rPr lang="en-US" altLang="ko-KR" sz="2200" dirty="0" smtClean="0"/>
              <a:t>(open interest)</a:t>
            </a:r>
          </a:p>
          <a:p>
            <a:pPr marL="514350" indent="-514350">
              <a:buNone/>
            </a:pPr>
            <a:r>
              <a:rPr lang="en-US" altLang="ko-KR" dirty="0" smtClean="0"/>
              <a:t>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1269976" y="2947696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dirty="0" smtClean="0"/>
              <a:t>선물거래가 이루어진 후 반대매매나 최종결제가 이루어지지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않은 약정</a:t>
            </a:r>
            <a:r>
              <a:rPr lang="en-US" altLang="ko-KR" dirty="0" smtClean="0"/>
              <a:t>.</a:t>
            </a:r>
          </a:p>
          <a:p>
            <a:pPr marL="514350" indent="-514350">
              <a:buNone/>
            </a:pPr>
            <a:endParaRPr lang="en-US" altLang="ko-KR" dirty="0"/>
          </a:p>
          <a:p>
            <a:pPr marL="514350" indent="-514350">
              <a:buNone/>
            </a:pPr>
            <a:endParaRPr lang="en-US" altLang="ko-KR" dirty="0" smtClean="0"/>
          </a:p>
        </p:txBody>
      </p:sp>
      <p:pic>
        <p:nvPicPr>
          <p:cNvPr id="11" name="그림 10" descr="표17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004" y="3835425"/>
            <a:ext cx="7632848" cy="2304328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1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10"/>
          <p:cNvSpPr txBox="1">
            <a:spLocks noChangeArrowheads="1"/>
          </p:cNvSpPr>
          <p:nvPr/>
        </p:nvSpPr>
        <p:spPr bwMode="auto">
          <a:xfrm>
            <a:off x="-1044624" y="197492"/>
            <a:ext cx="871543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39888" lvl="3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 시점별 분석</a:t>
            </a:r>
            <a:endParaRPr kumimoji="0" lang="en-US" altLang="ko-KR" sz="2000" b="1" dirty="0" smtClean="0"/>
          </a:p>
        </p:txBody>
      </p:sp>
      <p:graphicFrame>
        <p:nvGraphicFramePr>
          <p:cNvPr id="52" name="표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56156"/>
              </p:ext>
            </p:extLst>
          </p:nvPr>
        </p:nvGraphicFramePr>
        <p:xfrm>
          <a:off x="1187624" y="1219872"/>
          <a:ext cx="6096000" cy="1000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333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매입포지션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매도포지션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미결제약정수량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ko-KR" altLang="en-US" sz="1400" dirty="0" smtClean="0"/>
                        <a:t>계약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Box 110"/>
          <p:cNvSpPr txBox="1">
            <a:spLocks noChangeArrowheads="1"/>
          </p:cNvSpPr>
          <p:nvPr/>
        </p:nvSpPr>
        <p:spPr bwMode="auto">
          <a:xfrm>
            <a:off x="-1044624" y="708682"/>
            <a:ext cx="871543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97088" lvl="4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시점 </a:t>
            </a:r>
            <a:r>
              <a:rPr kumimoji="0" lang="en-US" altLang="ko-KR" sz="2000" b="1" dirty="0" smtClean="0"/>
              <a:t>0</a:t>
            </a:r>
          </a:p>
        </p:txBody>
      </p:sp>
      <p:sp>
        <p:nvSpPr>
          <p:cNvPr id="11" name="Text Box 110"/>
          <p:cNvSpPr txBox="1">
            <a:spLocks noChangeArrowheads="1"/>
          </p:cNvSpPr>
          <p:nvPr/>
        </p:nvSpPr>
        <p:spPr bwMode="auto">
          <a:xfrm>
            <a:off x="-1356570" y="2275589"/>
            <a:ext cx="871543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97088" lvl="4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1400" dirty="0" smtClean="0"/>
              <a:t>시점 </a:t>
            </a:r>
            <a:r>
              <a:rPr kumimoji="0" lang="en-US" altLang="ko-KR" sz="1400" dirty="0" smtClean="0"/>
              <a:t>0</a:t>
            </a:r>
            <a:r>
              <a:rPr kumimoji="0" lang="ko-KR" altLang="en-US" sz="1400" dirty="0" smtClean="0"/>
              <a:t>에서 </a:t>
            </a:r>
            <a:r>
              <a:rPr kumimoji="0" lang="en-US" altLang="ko-KR" sz="1400" dirty="0" smtClean="0"/>
              <a:t>A</a:t>
            </a:r>
            <a:r>
              <a:rPr kumimoji="0" lang="ko-KR" altLang="en-US" sz="1400" dirty="0" smtClean="0"/>
              <a:t>는 두 계약의 선물을 매입하고 </a:t>
            </a:r>
            <a:r>
              <a:rPr kumimoji="0" lang="en-US" altLang="ko-KR" sz="1400" dirty="0" smtClean="0"/>
              <a:t>B</a:t>
            </a:r>
            <a:r>
              <a:rPr kumimoji="0" lang="ko-KR" altLang="en-US" sz="1400" dirty="0" smtClean="0"/>
              <a:t>는 두 계약의 선물을 매도하였다</a:t>
            </a:r>
            <a:r>
              <a:rPr kumimoji="0" lang="en-US" altLang="ko-KR" sz="1400" dirty="0" smtClean="0"/>
              <a:t>. </a:t>
            </a:r>
            <a:r>
              <a:rPr kumimoji="0" lang="ko-KR" altLang="en-US" sz="1400" dirty="0" smtClean="0"/>
              <a:t>따라서 </a:t>
            </a:r>
            <a:r>
              <a:rPr kumimoji="0" lang="en-US" altLang="ko-KR" sz="1400" dirty="0" smtClean="0"/>
              <a:t>0</a:t>
            </a:r>
            <a:r>
              <a:rPr kumimoji="0" lang="ko-KR" altLang="en-US" sz="1400" dirty="0" smtClean="0"/>
              <a:t>시점에서 발생한 거래량은 두 계약이고</a:t>
            </a:r>
            <a:r>
              <a:rPr kumimoji="0" lang="en-US" altLang="ko-KR" sz="1400" dirty="0" smtClean="0"/>
              <a:t>, </a:t>
            </a:r>
            <a:r>
              <a:rPr kumimoji="0" lang="ko-KR" altLang="en-US" sz="1400" dirty="0" smtClean="0"/>
              <a:t>청산되지 않은 매입포지션과 매도포지션은 각각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계약으로 미결제 약정은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계약이다</a:t>
            </a:r>
            <a:r>
              <a:rPr lang="en-US" altLang="ko-KR" sz="1400" dirty="0" smtClean="0"/>
              <a:t>. </a:t>
            </a:r>
            <a:endParaRPr kumimoji="0" lang="en-US" altLang="ko-KR" sz="1400" dirty="0" smtClean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7094"/>
              </p:ext>
            </p:extLst>
          </p:nvPr>
        </p:nvGraphicFramePr>
        <p:xfrm>
          <a:off x="1230322" y="3763366"/>
          <a:ext cx="6096000" cy="2000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333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매입포지션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매도포지션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미결제약정수량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r>
                        <a:rPr lang="ko-KR" altLang="en-US" sz="1400" dirty="0" smtClean="0"/>
                        <a:t>계약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110"/>
          <p:cNvSpPr txBox="1">
            <a:spLocks noChangeArrowheads="1"/>
          </p:cNvSpPr>
          <p:nvPr/>
        </p:nvSpPr>
        <p:spPr bwMode="auto">
          <a:xfrm>
            <a:off x="-1476672" y="6093296"/>
            <a:ext cx="92915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97088" lvl="4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lang="ko-KR" altLang="en-US" sz="1400" dirty="0"/>
              <a:t>시점 </a:t>
            </a:r>
            <a:r>
              <a:rPr lang="en-US" altLang="ko-KR" sz="1400" dirty="0" smtClean="0"/>
              <a:t>t</a:t>
            </a:r>
            <a:r>
              <a:rPr lang="en-US" altLang="ko-KR" sz="1400" baseline="-25000" dirty="0" smtClean="0"/>
              <a:t>1</a:t>
            </a:r>
            <a:r>
              <a:rPr lang="ko-KR" altLang="en-US" sz="1400" baseline="-25000" dirty="0"/>
              <a:t> </a:t>
            </a:r>
            <a:r>
              <a:rPr lang="ko-KR" altLang="en-US" sz="1400" dirty="0" smtClean="0"/>
              <a:t> 에서 새로운 투자자 </a:t>
            </a:r>
            <a:r>
              <a:rPr lang="en-US" altLang="ko-KR" sz="1400" dirty="0" smtClean="0"/>
              <a:t>C</a:t>
            </a:r>
            <a:r>
              <a:rPr lang="ko-KR" altLang="en-US" sz="1400" dirty="0" smtClean="0"/>
              <a:t>와 </a:t>
            </a:r>
            <a:r>
              <a:rPr lang="en-US" altLang="ko-KR" sz="1400" dirty="0" smtClean="0"/>
              <a:t>D </a:t>
            </a:r>
            <a:r>
              <a:rPr lang="ko-KR" altLang="en-US" sz="1400" dirty="0" smtClean="0"/>
              <a:t>간의 </a:t>
            </a:r>
            <a:r>
              <a:rPr lang="en-US" altLang="ko-KR" sz="1400" dirty="0" smtClean="0"/>
              <a:t>3</a:t>
            </a:r>
            <a:r>
              <a:rPr lang="ko-KR" altLang="en-US" sz="1400" dirty="0" smtClean="0"/>
              <a:t>계약의 선물거래가 이루어졌다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청산되지 않은 매입포지션과 매도포지션이 각각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이므로 이 시점에서 미결제약정 수량은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계약으로 증가하였다 </a:t>
            </a:r>
            <a:endParaRPr lang="en-US" altLang="ko-KR" sz="1400" dirty="0"/>
          </a:p>
        </p:txBody>
      </p:sp>
      <p:sp>
        <p:nvSpPr>
          <p:cNvPr id="8" name="Text Box 110"/>
          <p:cNvSpPr txBox="1">
            <a:spLocks noChangeArrowheads="1"/>
          </p:cNvSpPr>
          <p:nvPr/>
        </p:nvSpPr>
        <p:spPr bwMode="auto">
          <a:xfrm>
            <a:off x="-1044624" y="3307670"/>
            <a:ext cx="871543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97088" lvl="4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시점 </a:t>
            </a:r>
            <a:r>
              <a:rPr kumimoji="0" lang="en-US" altLang="ko-KR" sz="2000" b="1" dirty="0" smtClean="0"/>
              <a:t>t</a:t>
            </a:r>
            <a:r>
              <a:rPr kumimoji="0" lang="en-US" altLang="ko-KR" sz="2000" b="1" baseline="-25000" dirty="0" smtClean="0"/>
              <a:t>1</a:t>
            </a:r>
            <a:endParaRPr kumimoji="0" lang="en-US" altLang="ko-K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722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CF43A6-ECD7-4E81-96FF-D1A0BF119CDC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6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4" name="표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878182"/>
              </p:ext>
            </p:extLst>
          </p:nvPr>
        </p:nvGraphicFramePr>
        <p:xfrm>
          <a:off x="1619672" y="335415"/>
          <a:ext cx="6096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매입포지션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매도포지션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미결제약정수량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 : </a:t>
                      </a:r>
                      <a:r>
                        <a:rPr lang="ko-KR" altLang="en-US" sz="140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r>
                        <a:rPr lang="ko-KR" altLang="en-US" sz="1400" dirty="0" smtClean="0"/>
                        <a:t>계약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 : </a:t>
                      </a:r>
                      <a:r>
                        <a:rPr lang="ko-KR" altLang="en-US" sz="140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E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Box 110"/>
          <p:cNvSpPr txBox="1">
            <a:spLocks noChangeArrowheads="1"/>
          </p:cNvSpPr>
          <p:nvPr/>
        </p:nvSpPr>
        <p:spPr bwMode="auto">
          <a:xfrm>
            <a:off x="-1620688" y="135360"/>
            <a:ext cx="309634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97088" lvl="4" indent="-268288" algn="r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시점 </a:t>
            </a:r>
            <a:r>
              <a:rPr kumimoji="0" lang="en-US" altLang="ko-KR" sz="2000" b="1" dirty="0" smtClean="0"/>
              <a:t>t</a:t>
            </a:r>
            <a:r>
              <a:rPr kumimoji="0" lang="en-US" altLang="ko-KR" sz="2000" b="1" baseline="-25000" dirty="0" smtClean="0"/>
              <a:t>2</a:t>
            </a:r>
            <a:endParaRPr kumimoji="0" lang="en-US" altLang="ko-KR" sz="2000" b="1" dirty="0" smtClean="0"/>
          </a:p>
        </p:txBody>
      </p:sp>
      <p:sp>
        <p:nvSpPr>
          <p:cNvPr id="7" name="Text Box 110"/>
          <p:cNvSpPr txBox="1">
            <a:spLocks noChangeArrowheads="1"/>
          </p:cNvSpPr>
          <p:nvPr/>
        </p:nvSpPr>
        <p:spPr bwMode="auto">
          <a:xfrm>
            <a:off x="-858611" y="2226071"/>
            <a:ext cx="8715436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97088" lvl="4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lang="ko-KR" altLang="en-US" sz="1400" dirty="0"/>
              <a:t>시점 </a:t>
            </a:r>
            <a:r>
              <a:rPr lang="en-US" altLang="ko-KR" sz="1400" dirty="0" smtClean="0"/>
              <a:t>t</a:t>
            </a:r>
            <a:r>
              <a:rPr lang="en-US" altLang="ko-KR" sz="1400" baseline="-25000" dirty="0" smtClean="0"/>
              <a:t>2</a:t>
            </a:r>
            <a:r>
              <a:rPr lang="ko-KR" altLang="en-US" sz="1400" baseline="-25000" dirty="0" smtClean="0"/>
              <a:t> </a:t>
            </a:r>
            <a:r>
              <a:rPr lang="ko-KR" altLang="en-US" sz="1400" dirty="0" smtClean="0"/>
              <a:t> 에서 기존 투자자 </a:t>
            </a:r>
            <a:r>
              <a:rPr lang="en-US" altLang="ko-KR" sz="1400" dirty="0" smtClean="0"/>
              <a:t>B</a:t>
            </a:r>
            <a:r>
              <a:rPr lang="ko-KR" altLang="en-US" sz="1400" dirty="0" smtClean="0"/>
              <a:t>와 새로운 투자자 </a:t>
            </a:r>
            <a:r>
              <a:rPr lang="en-US" altLang="ko-KR" sz="1400" dirty="0" smtClean="0"/>
              <a:t>E </a:t>
            </a:r>
            <a:r>
              <a:rPr lang="ko-KR" altLang="en-US" sz="1400" dirty="0" smtClean="0"/>
              <a:t>간에</a:t>
            </a:r>
            <a:r>
              <a:rPr lang="en-US" altLang="ko-KR" sz="1400" dirty="0" smtClean="0"/>
              <a:t> 1</a:t>
            </a:r>
            <a:r>
              <a:rPr lang="ko-KR" altLang="en-US" sz="1400" dirty="0" smtClean="0"/>
              <a:t>계약의 선물거래가 이루어졌다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투자자 </a:t>
            </a:r>
            <a:r>
              <a:rPr lang="en-US" altLang="ko-KR" sz="1400" dirty="0" smtClean="0"/>
              <a:t>B</a:t>
            </a:r>
            <a:r>
              <a:rPr lang="ko-KR" altLang="en-US" sz="1400" dirty="0" smtClean="0"/>
              <a:t>가 </a:t>
            </a:r>
            <a:r>
              <a:rPr lang="en-US" altLang="ko-KR" sz="1400" dirty="0" smtClean="0"/>
              <a:t>0</a:t>
            </a:r>
            <a:r>
              <a:rPr lang="ko-KR" altLang="en-US" sz="1400" dirty="0" smtClean="0"/>
              <a:t>시점에서 취한 매도포지션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계약 중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계약은 매입포지션에 의해 상쇄되어 청산된다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결과적으로 </a:t>
            </a:r>
            <a:r>
              <a:rPr lang="en-US" altLang="ko-KR" sz="1400" dirty="0" smtClean="0"/>
              <a:t>B</a:t>
            </a:r>
            <a:r>
              <a:rPr lang="ko-KR" altLang="en-US" sz="1400" dirty="0" smtClean="0"/>
              <a:t>의 매도포지션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계약을 </a:t>
            </a:r>
            <a:r>
              <a:rPr lang="en-US" altLang="ko-KR" sz="1400" dirty="0" smtClean="0"/>
              <a:t>E</a:t>
            </a:r>
            <a:r>
              <a:rPr lang="ko-KR" altLang="en-US" sz="1400" dirty="0" smtClean="0"/>
              <a:t>가 인수한 셈이 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따라서 이 시점에서 미결제약정 수량은 그 전 시점과 차이가 없다</a:t>
            </a:r>
            <a:endParaRPr lang="en-US" altLang="ko-KR" sz="14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35938"/>
              </p:ext>
            </p:extLst>
          </p:nvPr>
        </p:nvGraphicFramePr>
        <p:xfrm>
          <a:off x="1729367" y="3454441"/>
          <a:ext cx="60960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매입포지션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매도포지션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미결제약정수량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>
                    <a:noFill/>
                  </a:tcPr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 : </a:t>
                      </a:r>
                      <a:r>
                        <a:rPr lang="ko-KR" altLang="en-US" sz="140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r>
                        <a:rPr lang="ko-KR" altLang="en-US" sz="1400" dirty="0" smtClean="0"/>
                        <a:t>계약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 : </a:t>
                      </a:r>
                      <a:r>
                        <a:rPr lang="ko-KR" altLang="en-US" sz="140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 : </a:t>
                      </a:r>
                      <a:r>
                        <a:rPr lang="ko-KR" altLang="en-US" sz="140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 : </a:t>
                      </a:r>
                      <a:r>
                        <a:rPr lang="ko-KR" altLang="en-US" sz="140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E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 : </a:t>
                      </a:r>
                      <a:r>
                        <a:rPr lang="ko-KR" altLang="en-US" sz="140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 : </a:t>
                      </a:r>
                      <a:r>
                        <a:rPr lang="ko-KR" altLang="en-US" sz="140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  <a:tr h="2661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r>
                        <a:rPr lang="en-US" altLang="ko-KR" sz="1400" baseline="0" dirty="0" smtClean="0"/>
                        <a:t> : </a:t>
                      </a:r>
                      <a:r>
                        <a:rPr lang="ko-KR" altLang="en-US" sz="1400" baseline="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 : </a:t>
                      </a:r>
                      <a:r>
                        <a:rPr lang="ko-KR" altLang="en-US" sz="1400" dirty="0" smtClean="0"/>
                        <a:t>청산</a:t>
                      </a:r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110"/>
          <p:cNvSpPr txBox="1">
            <a:spLocks noChangeArrowheads="1"/>
          </p:cNvSpPr>
          <p:nvPr/>
        </p:nvSpPr>
        <p:spPr bwMode="auto">
          <a:xfrm>
            <a:off x="-1620688" y="3485940"/>
            <a:ext cx="309634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97088" lvl="4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시점 </a:t>
            </a:r>
            <a:r>
              <a:rPr kumimoji="0" lang="en-US" altLang="ko-KR" sz="2000" b="1" dirty="0" smtClean="0"/>
              <a:t>t</a:t>
            </a:r>
            <a:r>
              <a:rPr kumimoji="0" lang="en-US" altLang="ko-KR" sz="2000" b="1" baseline="-25000" dirty="0" smtClean="0"/>
              <a:t>3</a:t>
            </a:r>
            <a:endParaRPr kumimoji="0" lang="en-US" altLang="ko-KR" sz="2000" b="1" dirty="0" smtClean="0"/>
          </a:p>
        </p:txBody>
      </p:sp>
      <p:sp>
        <p:nvSpPr>
          <p:cNvPr id="10" name="Text Box 110"/>
          <p:cNvSpPr txBox="1">
            <a:spLocks noChangeArrowheads="1"/>
          </p:cNvSpPr>
          <p:nvPr/>
        </p:nvSpPr>
        <p:spPr bwMode="auto">
          <a:xfrm>
            <a:off x="-612576" y="6000303"/>
            <a:ext cx="871543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97088" lvl="4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lang="ko-KR" altLang="en-US" sz="1400" dirty="0"/>
              <a:t>시점 </a:t>
            </a:r>
            <a:r>
              <a:rPr lang="en-US" altLang="ko-KR" sz="1400" dirty="0" smtClean="0"/>
              <a:t>t</a:t>
            </a:r>
            <a:r>
              <a:rPr lang="en-US" altLang="ko-KR" sz="1400" baseline="-25000" dirty="0" smtClean="0"/>
              <a:t>3</a:t>
            </a:r>
            <a:r>
              <a:rPr lang="ko-KR" altLang="en-US" sz="1400" baseline="-25000" dirty="0" smtClean="0"/>
              <a:t> </a:t>
            </a:r>
            <a:r>
              <a:rPr lang="ko-KR" altLang="en-US" sz="1400" dirty="0" smtClean="0"/>
              <a:t> 에서 기존 투자자 </a:t>
            </a:r>
            <a:r>
              <a:rPr lang="en-US" altLang="ko-KR" sz="1400" dirty="0" smtClean="0"/>
              <a:t>A</a:t>
            </a:r>
            <a:r>
              <a:rPr lang="ko-KR" altLang="en-US" sz="1400" dirty="0" smtClean="0"/>
              <a:t>와 </a:t>
            </a:r>
            <a:r>
              <a:rPr lang="en-US" altLang="ko-KR" sz="1400" dirty="0" smtClean="0"/>
              <a:t>D </a:t>
            </a:r>
            <a:r>
              <a:rPr lang="ko-KR" altLang="en-US" sz="1400" dirty="0" smtClean="0"/>
              <a:t>간에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계약의 선물거래가 이루어졌다</a:t>
            </a:r>
            <a:r>
              <a:rPr lang="en-US" altLang="ko-KR" sz="1400" dirty="0" smtClean="0"/>
              <a:t>. </a:t>
            </a:r>
            <a:r>
              <a:rPr lang="en-US" altLang="ko-KR" sz="1400" dirty="0"/>
              <a:t>A</a:t>
            </a:r>
            <a:r>
              <a:rPr lang="ko-KR" altLang="en-US" sz="1400" dirty="0"/>
              <a:t>와 </a:t>
            </a:r>
            <a:r>
              <a:rPr lang="en-US" altLang="ko-KR" sz="1400" dirty="0" smtClean="0"/>
              <a:t>D</a:t>
            </a:r>
            <a:r>
              <a:rPr lang="ko-KR" altLang="en-US" sz="1400" dirty="0" smtClean="0"/>
              <a:t>가 기존에 보유하고 있던 포지션과 </a:t>
            </a:r>
            <a:r>
              <a:rPr lang="en-US" altLang="ko-KR" sz="1400" dirty="0" smtClean="0"/>
              <a:t>3</a:t>
            </a:r>
            <a:r>
              <a:rPr lang="ko-KR" altLang="en-US" sz="1400" dirty="0" smtClean="0"/>
              <a:t>시점에서의 거래는 반대거래이므로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계약의 거래가 청산된다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따라서 </a:t>
            </a:r>
            <a:r>
              <a:rPr lang="en-US" altLang="ko-KR" sz="1400" dirty="0" smtClean="0"/>
              <a:t>3</a:t>
            </a:r>
            <a:r>
              <a:rPr lang="ko-KR" altLang="en-US" sz="1400" dirty="0" smtClean="0"/>
              <a:t>시점에서 미결제약정 수량은 </a:t>
            </a:r>
            <a:r>
              <a:rPr lang="en-US" altLang="ko-KR" sz="1400" dirty="0" smtClean="0"/>
              <a:t>3</a:t>
            </a:r>
            <a:r>
              <a:rPr lang="ko-KR" altLang="en-US" sz="1400" dirty="0" smtClean="0"/>
              <a:t>계약으로 줄어든다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7292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10"/>
          <p:cNvSpPr txBox="1">
            <a:spLocks noChangeArrowheads="1"/>
          </p:cNvSpPr>
          <p:nvPr/>
        </p:nvSpPr>
        <p:spPr bwMode="auto">
          <a:xfrm>
            <a:off x="-58770" y="764704"/>
            <a:ext cx="8715436" cy="900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82688" lvl="2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미결제 약정 수량</a:t>
            </a:r>
            <a:r>
              <a:rPr kumimoji="0" lang="en-US" altLang="ko-KR" sz="2000" b="1" dirty="0" smtClean="0"/>
              <a:t>(open interest)</a:t>
            </a:r>
          </a:p>
          <a:p>
            <a:pPr marL="1639888" lvl="3" indent="-268288"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청산되지 않은 선물의 계약수</a:t>
            </a:r>
            <a:endParaRPr kumimoji="0" lang="en-US" altLang="ko-KR" sz="2000" b="1" dirty="0" smtClean="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1371629" y="1997072"/>
            <a:ext cx="73437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거래량과 미결제약정수량의 계산</a:t>
            </a:r>
            <a:endParaRPr lang="ko-KR" altLang="en-US" b="1" dirty="0">
              <a:effectLst>
                <a:outerShdw blurRad="38100" dist="38100" dir="2700000" algn="tl">
                  <a:srgbClr val="C0C0C0"/>
                </a:outerShdw>
              </a:effectLst>
              <a:latin typeface="굴림" charset="-127"/>
              <a:ea typeface="굴림" charset="-127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360334" y="2565400"/>
            <a:ext cx="8497946" cy="2314034"/>
            <a:chOff x="360334" y="3640138"/>
            <a:chExt cx="8497946" cy="2314034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2546336" y="4213230"/>
              <a:ext cx="5857916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" name="직선 연결선 9"/>
            <p:cNvCxnSpPr/>
            <p:nvPr/>
          </p:nvCxnSpPr>
          <p:spPr>
            <a:xfrm rot="5400000">
              <a:off x="2439179" y="4217199"/>
              <a:ext cx="21431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" name="직선 연결선 10"/>
            <p:cNvCxnSpPr/>
            <p:nvPr/>
          </p:nvCxnSpPr>
          <p:spPr>
            <a:xfrm rot="5400000">
              <a:off x="3898697" y="4217199"/>
              <a:ext cx="21431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" name="직선 연결선 11"/>
            <p:cNvCxnSpPr/>
            <p:nvPr/>
          </p:nvCxnSpPr>
          <p:spPr>
            <a:xfrm rot="5400000">
              <a:off x="5358215" y="4217199"/>
              <a:ext cx="21431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직선 연결선 12"/>
            <p:cNvCxnSpPr/>
            <p:nvPr/>
          </p:nvCxnSpPr>
          <p:spPr>
            <a:xfrm rot="5400000">
              <a:off x="6817733" y="4217199"/>
              <a:ext cx="21431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직선 연결선 13"/>
            <p:cNvCxnSpPr/>
            <p:nvPr/>
          </p:nvCxnSpPr>
          <p:spPr>
            <a:xfrm rot="5400000">
              <a:off x="8277251" y="4217199"/>
              <a:ext cx="214314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" name="TextBox 14"/>
            <p:cNvSpPr txBox="1"/>
            <p:nvPr/>
          </p:nvSpPr>
          <p:spPr>
            <a:xfrm>
              <a:off x="2092308" y="3640138"/>
              <a:ext cx="9286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0</a:t>
              </a:r>
              <a:endParaRPr lang="ko-KR" alt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51627" y="3640138"/>
              <a:ext cx="9286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t</a:t>
              </a:r>
              <a:r>
                <a:rPr lang="en-US" altLang="ko-KR" b="1" baseline="-25000" dirty="0" smtClean="0"/>
                <a:t>1</a:t>
              </a:r>
              <a:endParaRPr lang="ko-KR" altLang="en-US" b="1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0947" y="3640138"/>
              <a:ext cx="9286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t</a:t>
              </a:r>
              <a:r>
                <a:rPr lang="en-US" altLang="ko-KR" b="1" baseline="-25000" dirty="0" smtClean="0"/>
                <a:t>2</a:t>
              </a:r>
              <a:endParaRPr lang="ko-KR" altLang="en-US" b="1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0266" y="3640138"/>
              <a:ext cx="9286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t</a:t>
              </a:r>
              <a:r>
                <a:rPr lang="en-US" altLang="ko-KR" b="1" baseline="-25000" dirty="0" smtClean="0"/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29586" y="3640138"/>
              <a:ext cx="9286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T</a:t>
              </a:r>
              <a:endParaRPr lang="ko-KR" altLang="en-US" b="1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31956" y="4495808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A : </a:t>
              </a:r>
              <a:r>
                <a:rPr lang="ko-KR" altLang="en-US" b="1" dirty="0" smtClean="0"/>
                <a:t>매입 </a:t>
              </a:r>
              <a:r>
                <a:rPr lang="en-US" altLang="ko-KR" b="1" dirty="0" smtClean="0"/>
                <a:t>2</a:t>
              </a:r>
              <a:endParaRPr lang="ko-KR" alt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99213" y="4495808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C : </a:t>
              </a:r>
              <a:r>
                <a:rPr lang="ko-KR" altLang="en-US" b="1" dirty="0" smtClean="0"/>
                <a:t>매입 </a:t>
              </a:r>
              <a:r>
                <a:rPr lang="en-US" altLang="ko-KR" b="1" dirty="0" smtClean="0"/>
                <a:t>3</a:t>
              </a:r>
              <a:endParaRPr lang="ko-KR" altLang="en-US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66470" y="4495808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B </a:t>
              </a:r>
              <a:r>
                <a:rPr lang="en-US" altLang="ko-KR" b="1" smtClean="0"/>
                <a:t>: </a:t>
              </a:r>
              <a:r>
                <a:rPr lang="ko-KR" altLang="en-US" b="1" dirty="0" smtClean="0"/>
                <a:t>매입</a:t>
              </a:r>
              <a:r>
                <a:rPr lang="en-US" altLang="ko-KR" b="1" dirty="0" smtClean="0"/>
                <a:t>1</a:t>
              </a:r>
              <a:endParaRPr lang="ko-KR" alt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3727" y="4495808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D : </a:t>
              </a:r>
              <a:r>
                <a:rPr lang="ko-KR" altLang="en-US" b="1" dirty="0" smtClean="0"/>
                <a:t>매입 </a:t>
              </a:r>
              <a:r>
                <a:rPr lang="en-US" altLang="ko-KR" b="1" dirty="0" smtClean="0"/>
                <a:t>2</a:t>
              </a:r>
              <a:endParaRPr lang="ko-KR" alt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31956" y="4857760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B </a:t>
              </a:r>
              <a:r>
                <a:rPr lang="en-US" altLang="ko-KR" b="1" smtClean="0"/>
                <a:t>: </a:t>
              </a:r>
              <a:r>
                <a:rPr lang="ko-KR" altLang="en-US" b="1" dirty="0" smtClean="0"/>
                <a:t>매도 </a:t>
              </a:r>
              <a:r>
                <a:rPr lang="en-US" altLang="ko-KR" b="1" dirty="0" smtClean="0"/>
                <a:t>2</a:t>
              </a:r>
              <a:endParaRPr lang="ko-KR" altLang="en-US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99213" y="4857760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D : </a:t>
              </a:r>
              <a:r>
                <a:rPr lang="ko-KR" altLang="en-US" b="1" dirty="0" smtClean="0"/>
                <a:t>매도 </a:t>
              </a:r>
              <a:r>
                <a:rPr lang="en-US" altLang="ko-KR" b="1" dirty="0" smtClean="0"/>
                <a:t>3</a:t>
              </a:r>
              <a:endParaRPr lang="ko-KR" altLang="en-US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66470" y="4857760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E : </a:t>
              </a:r>
              <a:r>
                <a:rPr lang="ko-KR" altLang="en-US" b="1" dirty="0" smtClean="0"/>
                <a:t>매도</a:t>
              </a:r>
              <a:r>
                <a:rPr lang="en-US" altLang="ko-KR" b="1" dirty="0" smtClean="0"/>
                <a:t>1</a:t>
              </a:r>
              <a:endParaRPr lang="ko-KR" altLang="en-US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33727" y="4857760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A : </a:t>
              </a:r>
              <a:r>
                <a:rPr lang="ko-KR" altLang="en-US" b="1" dirty="0" smtClean="0"/>
                <a:t>매도 </a:t>
              </a:r>
              <a:r>
                <a:rPr lang="en-US" altLang="ko-KR" b="1" dirty="0" smtClean="0"/>
                <a:t>2</a:t>
              </a:r>
              <a:endParaRPr lang="ko-KR" altLang="en-US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31956" y="5222888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2</a:t>
              </a:r>
              <a:endParaRPr lang="ko-KR" altLang="en-US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99213" y="5222888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3</a:t>
              </a:r>
              <a:endParaRPr lang="ko-KR" altLang="en-US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66470" y="5222888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1</a:t>
              </a:r>
              <a:endParaRPr lang="ko-KR" altLang="en-US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3727" y="5222888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2</a:t>
              </a:r>
              <a:endParaRPr lang="ko-KR" altLang="en-US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31956" y="5584840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2</a:t>
              </a:r>
              <a:endParaRPr lang="ko-KR" altLang="en-US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99213" y="5584840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5</a:t>
              </a:r>
              <a:endParaRPr lang="ko-KR" altLang="en-US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66470" y="5584840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5</a:t>
              </a:r>
              <a:endParaRPr lang="ko-KR" altLang="en-US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33727" y="5584840"/>
              <a:ext cx="138272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 dirty="0" smtClean="0"/>
                <a:t>3</a:t>
              </a:r>
              <a:endParaRPr lang="ko-KR" altLang="en-US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60334" y="5222888"/>
              <a:ext cx="1997088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b="1" dirty="0" smtClean="0"/>
                <a:t>거      </a:t>
              </a:r>
              <a:r>
                <a:rPr lang="ko-KR" altLang="en-US" b="1" dirty="0" err="1" smtClean="0"/>
                <a:t>래</a:t>
              </a:r>
              <a:r>
                <a:rPr lang="ko-KR" altLang="en-US" b="1" dirty="0" smtClean="0"/>
                <a:t>      량 </a:t>
              </a:r>
              <a:r>
                <a:rPr lang="en-US" altLang="ko-KR" b="1" dirty="0" smtClean="0"/>
                <a:t>:</a:t>
              </a:r>
              <a:endParaRPr lang="ko-KR" altLang="en-US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0334" y="5584840"/>
              <a:ext cx="1941526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b="1" dirty="0" smtClean="0"/>
                <a:t>미결제약정수량 </a:t>
              </a:r>
              <a:r>
                <a:rPr lang="en-US" altLang="ko-KR" b="1" dirty="0" smtClean="0"/>
                <a:t>: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737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4757" y="432657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ko-KR" altLang="en-US" sz="2400" dirty="0" smtClean="0"/>
              <a:t>매매계약 체결방법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  <a:endParaRPr lang="en-US" altLang="ko-KR" sz="2400" dirty="0" smtClean="0"/>
          </a:p>
          <a:p>
            <a:pPr marL="514350" indent="-514350">
              <a:buNone/>
            </a:pP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979157" y="1096752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2000" dirty="0" smtClean="0"/>
              <a:t>1. </a:t>
            </a:r>
            <a:r>
              <a:rPr lang="ko-KR" altLang="en-US" sz="2000" dirty="0" smtClean="0"/>
              <a:t>가격우선 원칙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000" dirty="0" smtClean="0"/>
              <a:t>2.</a:t>
            </a:r>
            <a:r>
              <a:rPr lang="en-US" altLang="ko-KR" sz="2400" dirty="0" smtClean="0"/>
              <a:t> </a:t>
            </a:r>
            <a:r>
              <a:rPr lang="ko-KR" altLang="en-US" sz="2000" dirty="0" smtClean="0"/>
              <a:t>시간우선 원칙</a:t>
            </a:r>
            <a:endParaRPr lang="en-US" altLang="ko-KR" sz="2000" dirty="0" smtClean="0"/>
          </a:p>
          <a:p>
            <a:pPr marL="514350" indent="-514350">
              <a:buNone/>
            </a:pPr>
            <a:r>
              <a:rPr lang="en-US" altLang="ko-KR" sz="2000" dirty="0" smtClean="0"/>
              <a:t>3. </a:t>
            </a:r>
            <a:r>
              <a:rPr lang="ko-KR" altLang="en-US" sz="2000" dirty="0" smtClean="0"/>
              <a:t>수량우선 원칙</a:t>
            </a:r>
            <a:r>
              <a:rPr lang="en-US" altLang="ko-KR" sz="2000" dirty="0" smtClean="0"/>
              <a:t>  </a:t>
            </a:r>
          </a:p>
          <a:p>
            <a:pPr marL="514350" indent="-514350">
              <a:buNone/>
            </a:pPr>
            <a:r>
              <a:rPr lang="en-US" altLang="ko-KR" dirty="0"/>
              <a:t>	</a:t>
            </a: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335E-61C8-4AED-BC6F-4DC863E37F2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10" name="Text Box 110"/>
          <p:cNvSpPr txBox="1">
            <a:spLocks noChangeArrowheads="1"/>
          </p:cNvSpPr>
          <p:nvPr/>
        </p:nvSpPr>
        <p:spPr bwMode="auto">
          <a:xfrm>
            <a:off x="-972616" y="3207376"/>
            <a:ext cx="9865096" cy="22313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39888" lvl="3" indent="-268288">
              <a:lnSpc>
                <a:spcPct val="150000"/>
              </a:lnSpc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가격 </a:t>
            </a:r>
            <a:r>
              <a:rPr kumimoji="0" lang="ko-KR" altLang="en-US" sz="2000" b="1" dirty="0" err="1" smtClean="0"/>
              <a:t>제한폭</a:t>
            </a:r>
            <a:r>
              <a:rPr kumimoji="0" lang="en-US" altLang="ko-KR" sz="2000" b="1" dirty="0" smtClean="0"/>
              <a:t>: </a:t>
            </a:r>
            <a:r>
              <a:rPr kumimoji="0" lang="ko-KR" altLang="en-US" dirty="0" smtClean="0"/>
              <a:t>선물상품별로 하루 중 변동할 수 있는 가격의 최대등락폭</a:t>
            </a:r>
            <a:endParaRPr kumimoji="0" lang="en-US" altLang="ko-KR" sz="2000" dirty="0" smtClean="0"/>
          </a:p>
          <a:p>
            <a:pPr marL="1639888" lvl="3" indent="-268288">
              <a:lnSpc>
                <a:spcPct val="150000"/>
              </a:lnSpc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거래중단제도</a:t>
            </a:r>
            <a:r>
              <a:rPr kumimoji="0" lang="en-US" altLang="ko-KR" sz="2000" b="1" dirty="0" smtClean="0"/>
              <a:t>: </a:t>
            </a:r>
            <a:r>
              <a:rPr kumimoji="0" lang="ko-KR" altLang="en-US" dirty="0" smtClean="0"/>
              <a:t>선물가격과 현물가격이 일정 비율 이상 급변하는 경우 일정시간 매매거래를 중단시키는 제도</a:t>
            </a:r>
            <a:endParaRPr kumimoji="0" lang="en-US" altLang="ko-KR" dirty="0" smtClean="0"/>
          </a:p>
          <a:p>
            <a:pPr marL="2097088" lvl="4" indent="-268288">
              <a:lnSpc>
                <a:spcPct val="150000"/>
              </a:lnSpc>
              <a:spcBef>
                <a:spcPts val="1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dirty="0" smtClean="0"/>
              <a:t>종  류 </a:t>
            </a:r>
            <a:r>
              <a:rPr kumimoji="0" lang="en-US" altLang="ko-KR" dirty="0" smtClean="0"/>
              <a:t>: </a:t>
            </a:r>
            <a:r>
              <a:rPr kumimoji="0" lang="ko-KR" altLang="en-US" dirty="0" smtClean="0"/>
              <a:t>서킷브레이커</a:t>
            </a:r>
            <a:r>
              <a:rPr kumimoji="0" lang="en-US" altLang="ko-KR" dirty="0" smtClean="0"/>
              <a:t>(circuit breakers), </a:t>
            </a:r>
            <a:r>
              <a:rPr kumimoji="0" lang="ko-KR" altLang="en-US" dirty="0" smtClean="0"/>
              <a:t>사이드카</a:t>
            </a:r>
            <a:r>
              <a:rPr kumimoji="0" lang="en-US" altLang="ko-KR" dirty="0" smtClean="0"/>
              <a:t>(sidecar)</a:t>
            </a:r>
          </a:p>
        </p:txBody>
      </p:sp>
    </p:spTree>
    <p:extLst>
      <p:ext uri="{BB962C8B-B14F-4D97-AF65-F5344CB8AC3E}">
        <p14:creationId xmlns:p14="http://schemas.microsoft.com/office/powerpoint/2010/main" val="41349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539" y="93117"/>
            <a:ext cx="8229600" cy="456001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ko-KR" altLang="en-US" sz="3000" b="1" dirty="0" smtClean="0">
                <a:solidFill>
                  <a:schemeClr val="tx2">
                    <a:lumMod val="75000"/>
                  </a:schemeClr>
                </a:solidFill>
              </a:rPr>
              <a:t>선물거래의 특징</a:t>
            </a:r>
            <a:endParaRPr lang="en-US" altLang="ko-KR" sz="3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US" altLang="ko-KR" dirty="0"/>
              <a:t>	</a:t>
            </a:r>
            <a:r>
              <a:rPr lang="ko-KR" altLang="en-US" sz="2600" b="1" dirty="0" smtClean="0"/>
              <a:t> </a:t>
            </a:r>
            <a:r>
              <a:rPr lang="ko-KR" altLang="en-US" sz="2200" dirty="0" err="1" smtClean="0"/>
              <a:t>청산소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pPr marL="514350" indent="-514350">
              <a:buNone/>
            </a:pPr>
            <a:r>
              <a:rPr lang="en-US" altLang="ko-KR" sz="2600" b="1" dirty="0" smtClean="0"/>
              <a:t>	</a:t>
            </a:r>
          </a:p>
          <a:p>
            <a:pPr marL="514350" indent="-514350">
              <a:buNone/>
            </a:pPr>
            <a:r>
              <a:rPr lang="en-US" altLang="ko-KR" sz="2600" b="1" dirty="0"/>
              <a:t>	</a:t>
            </a:r>
            <a:r>
              <a:rPr lang="en-US" altLang="ko-KR" sz="2600" b="1" dirty="0" smtClean="0"/>
              <a:t> </a:t>
            </a:r>
            <a:r>
              <a:rPr lang="ko-KR" altLang="en-US" sz="2200" dirty="0" smtClean="0"/>
              <a:t>증거</a:t>
            </a:r>
            <a:r>
              <a:rPr lang="ko-KR" altLang="en-US" sz="2200" dirty="0"/>
              <a:t>금 </a:t>
            </a:r>
            <a:r>
              <a:rPr lang="ko-KR" altLang="en-US" sz="2200" dirty="0" smtClean="0"/>
              <a:t>제도</a:t>
            </a:r>
            <a:endParaRPr lang="en-US" altLang="ko-KR" sz="2200" dirty="0" smtClean="0"/>
          </a:p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</a:p>
          <a:p>
            <a:pPr marL="514350" indent="-514350">
              <a:buNone/>
            </a:pPr>
            <a:r>
              <a:rPr lang="en-US" altLang="ko-KR" sz="2800" b="1" dirty="0"/>
              <a:t>	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800" b="1" dirty="0" smtClean="0"/>
              <a:t>	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514350" indent="-514350">
              <a:buNone/>
            </a:pPr>
            <a:endParaRPr lang="en-US" altLang="ko-KR" sz="2400" dirty="0"/>
          </a:p>
          <a:p>
            <a:pPr marL="514350" indent="-514350">
              <a:buNone/>
            </a:pPr>
            <a:endParaRPr lang="en-US" altLang="ko-KR" sz="2400" dirty="0" smtClean="0"/>
          </a:p>
          <a:p>
            <a:pPr marL="514350" indent="-514350">
              <a:buNone/>
            </a:pPr>
            <a:endParaRPr lang="ko-KR" altLang="en-US" sz="2400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736260" y="964223"/>
            <a:ext cx="82282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sz="1600" dirty="0" smtClean="0"/>
              <a:t>: </a:t>
            </a:r>
            <a:r>
              <a:rPr lang="ko-KR" altLang="en-US" sz="1600" dirty="0" smtClean="0"/>
              <a:t>선물거래의 참여자가 안심하고 매매하기 위해서는 모든 거래의 계약이행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결제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을 보증할 제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자의 역할 기관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749707" y="1834000"/>
            <a:ext cx="7918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altLang="ko-KR" dirty="0" smtClean="0"/>
              <a:t>: </a:t>
            </a:r>
            <a:r>
              <a:rPr lang="ko-KR" altLang="en-US" sz="1600" dirty="0" smtClean="0"/>
              <a:t>계약불이행의 위험을 방지하기 위해 거래소가 매매당사자로 하여금 계약과 동시에 납부하도록 하는 일정비율의 계약보증금</a:t>
            </a:r>
            <a:r>
              <a:rPr lang="en-US" altLang="ko-KR" dirty="0" smtClean="0"/>
              <a:t>.</a:t>
            </a:r>
          </a:p>
        </p:txBody>
      </p:sp>
      <p:grpSp>
        <p:nvGrpSpPr>
          <p:cNvPr id="20" name="그룹 47"/>
          <p:cNvGrpSpPr/>
          <p:nvPr/>
        </p:nvGrpSpPr>
        <p:grpSpPr>
          <a:xfrm>
            <a:off x="532120" y="2616694"/>
            <a:ext cx="7109289" cy="1857461"/>
            <a:chOff x="1377656" y="1313007"/>
            <a:chExt cx="6858048" cy="2685911"/>
          </a:xfrm>
        </p:grpSpPr>
        <p:grpSp>
          <p:nvGrpSpPr>
            <p:cNvPr id="23" name="그룹 45"/>
            <p:cNvGrpSpPr/>
            <p:nvPr/>
          </p:nvGrpSpPr>
          <p:grpSpPr>
            <a:xfrm>
              <a:off x="1928794" y="2498720"/>
              <a:ext cx="6143668" cy="1500198"/>
              <a:chOff x="1285852" y="2357430"/>
              <a:chExt cx="6143668" cy="1500198"/>
            </a:xfrm>
          </p:grpSpPr>
          <p:sp>
            <p:nvSpPr>
              <p:cNvPr id="25" name="직사각형 24"/>
              <p:cNvSpPr/>
              <p:nvPr/>
            </p:nvSpPr>
            <p:spPr>
              <a:xfrm>
                <a:off x="3643306" y="2357430"/>
                <a:ext cx="1428760" cy="5715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ko-KR" altLang="en-US" sz="1600" b="1" dirty="0" smtClean="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rPr>
                  <a:t>대 금</a:t>
                </a:r>
                <a:endParaRPr lang="ko-KR" altLang="en-US" sz="1600" b="1" dirty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grpSp>
            <p:nvGrpSpPr>
              <p:cNvPr id="26" name="그룹 44"/>
              <p:cNvGrpSpPr/>
              <p:nvPr/>
            </p:nvGrpSpPr>
            <p:grpSpPr>
              <a:xfrm>
                <a:off x="1285852" y="2714620"/>
                <a:ext cx="6143668" cy="1143008"/>
                <a:chOff x="1285852" y="2643182"/>
                <a:chExt cx="6143668" cy="1143008"/>
              </a:xfrm>
            </p:grpSpPr>
            <p:sp>
              <p:nvSpPr>
                <p:cNvPr id="27" name="직사각형 26"/>
                <p:cNvSpPr/>
                <p:nvPr/>
              </p:nvSpPr>
              <p:spPr>
                <a:xfrm>
                  <a:off x="1285852" y="2786058"/>
                  <a:ext cx="1428760" cy="57150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ko-KR" altLang="en-US" sz="1600" b="1" dirty="0" smtClean="0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</a:rPr>
                    <a:t>매입</a:t>
                  </a:r>
                  <a:r>
                    <a:rPr lang="ko-KR" altLang="en-US" sz="1600" b="1" dirty="0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</a:rPr>
                    <a:t>자</a:t>
                  </a:r>
                </a:p>
              </p:txBody>
            </p:sp>
            <p:sp>
              <p:nvSpPr>
                <p:cNvPr id="28" name="직사각형 27"/>
                <p:cNvSpPr/>
                <p:nvPr/>
              </p:nvSpPr>
              <p:spPr>
                <a:xfrm>
                  <a:off x="6000760" y="2786058"/>
                  <a:ext cx="1428760" cy="57150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ko-KR" altLang="en-US" sz="1600" b="1" smtClean="0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</a:rPr>
                    <a:t>매도자</a:t>
                  </a:r>
                  <a:endParaRPr lang="ko-KR" altLang="en-US" sz="1600" b="1" dirty="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endParaRPr>
                </a:p>
              </p:txBody>
            </p:sp>
            <p:sp>
              <p:nvSpPr>
                <p:cNvPr id="29" name="직사각형 28"/>
                <p:cNvSpPr/>
                <p:nvPr/>
              </p:nvSpPr>
              <p:spPr>
                <a:xfrm>
                  <a:off x="3643306" y="3214686"/>
                  <a:ext cx="1428760" cy="57150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ko-KR" altLang="en-US" sz="1600" b="1" dirty="0" smtClean="0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</a:rPr>
                    <a:t>대 금</a:t>
                  </a:r>
                  <a:endParaRPr lang="ko-KR" altLang="en-US" sz="1600" b="1" dirty="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endParaRPr>
                </a:p>
              </p:txBody>
            </p:sp>
            <p:cxnSp>
              <p:nvCxnSpPr>
                <p:cNvPr id="30" name="꺾인 연결선 29"/>
                <p:cNvCxnSpPr>
                  <a:stCxn id="29" idx="1"/>
                  <a:endCxn id="27" idx="2"/>
                </p:cNvCxnSpPr>
                <p:nvPr/>
              </p:nvCxnSpPr>
              <p:spPr>
                <a:xfrm rot="10800000">
                  <a:off x="2000232" y="3357562"/>
                  <a:ext cx="1643074" cy="142876"/>
                </a:xfrm>
                <a:prstGeom prst="bentConnector2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꺾인 연결선 30"/>
                <p:cNvCxnSpPr>
                  <a:stCxn id="25" idx="3"/>
                  <a:endCxn id="28" idx="0"/>
                </p:cNvCxnSpPr>
                <p:nvPr/>
              </p:nvCxnSpPr>
              <p:spPr>
                <a:xfrm>
                  <a:off x="5072066" y="2643182"/>
                  <a:ext cx="1643074" cy="142876"/>
                </a:xfrm>
                <a:prstGeom prst="bentConnector2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hape 40"/>
                <p:cNvCxnSpPr>
                  <a:stCxn id="27" idx="0"/>
                  <a:endCxn id="25" idx="1"/>
                </p:cNvCxnSpPr>
                <p:nvPr/>
              </p:nvCxnSpPr>
              <p:spPr>
                <a:xfrm rot="5400000" flipH="1" flipV="1">
                  <a:off x="2750331" y="1893083"/>
                  <a:ext cx="142876" cy="1643074"/>
                </a:xfrm>
                <a:prstGeom prst="bentConnector2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hape 42"/>
                <p:cNvCxnSpPr>
                  <a:stCxn id="28" idx="2"/>
                  <a:endCxn id="29" idx="3"/>
                </p:cNvCxnSpPr>
                <p:nvPr/>
              </p:nvCxnSpPr>
              <p:spPr>
                <a:xfrm rot="5400000">
                  <a:off x="5822165" y="2607463"/>
                  <a:ext cx="142876" cy="1643074"/>
                </a:xfrm>
                <a:prstGeom prst="bentConnector2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1377656" y="1313007"/>
              <a:ext cx="685804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88900" indent="-88900" latinLnBrk="0">
                <a:spcBef>
                  <a:spcPct val="50000"/>
                </a:spcBef>
              </a:pPr>
              <a:r>
                <a:rPr kumimoji="0" lang="en-US" altLang="ko-KR" b="1" dirty="0" smtClean="0"/>
                <a:t>(a) </a:t>
              </a:r>
              <a:r>
                <a:rPr kumimoji="0" lang="ko-KR" altLang="en-US" b="1" dirty="0" smtClean="0"/>
                <a:t>선도거래 </a:t>
              </a:r>
              <a:r>
                <a:rPr kumimoji="0" lang="en-US" altLang="ko-KR" b="1" dirty="0" smtClean="0"/>
                <a:t>: </a:t>
              </a:r>
              <a:r>
                <a:rPr kumimoji="0" lang="ko-KR" altLang="en-US" b="1" dirty="0" smtClean="0"/>
                <a:t>결제소가 없는 경우</a:t>
              </a:r>
              <a:endParaRPr kumimoji="0" lang="en-US" altLang="ko-KR" b="1" dirty="0" smtClean="0"/>
            </a:p>
          </p:txBody>
        </p:sp>
      </p:grp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05141" y="4616067"/>
            <a:ext cx="685804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latinLnBrk="0">
              <a:spcBef>
                <a:spcPct val="50000"/>
              </a:spcBef>
            </a:pPr>
            <a:r>
              <a:rPr kumimoji="0" lang="en-US" altLang="ko-KR" b="1" dirty="0" smtClean="0"/>
              <a:t>(b) </a:t>
            </a:r>
            <a:r>
              <a:rPr kumimoji="0" lang="ko-KR" altLang="en-US" b="1" dirty="0" smtClean="0"/>
              <a:t>선물거래 </a:t>
            </a:r>
            <a:r>
              <a:rPr kumimoji="0" lang="en-US" altLang="ko-KR" b="1" dirty="0" smtClean="0"/>
              <a:t>: </a:t>
            </a:r>
            <a:r>
              <a:rPr kumimoji="0" lang="ko-KR" altLang="en-US" b="1" dirty="0" smtClean="0"/>
              <a:t>결제소가 있는 경우</a:t>
            </a:r>
            <a:endParaRPr kumimoji="0" lang="en-US" altLang="ko-KR" b="1" dirty="0" smtClean="0"/>
          </a:p>
        </p:txBody>
      </p:sp>
      <p:sp>
        <p:nvSpPr>
          <p:cNvPr id="35" name="직사각형 34"/>
          <p:cNvSpPr/>
          <p:nvPr/>
        </p:nvSpPr>
        <p:spPr>
          <a:xfrm>
            <a:off x="753296" y="5559850"/>
            <a:ext cx="1428760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ko-KR" altLang="en-US" sz="16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매입자</a:t>
            </a:r>
            <a:endParaRPr lang="ko-KR" altLang="en-US" sz="16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896568" y="5559850"/>
            <a:ext cx="1428760" cy="571504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ko-KR" altLang="en-US" sz="16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결제소</a:t>
            </a:r>
            <a:endParaRPr lang="ko-KR" altLang="en-US" sz="16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7111278" y="5559850"/>
            <a:ext cx="1428760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ko-KR" altLang="en-US" sz="16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매도자</a:t>
            </a:r>
            <a:endParaRPr lang="ko-KR" altLang="en-US" sz="16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cxnSp>
        <p:nvCxnSpPr>
          <p:cNvPr id="38" name="꺾인 연결선 37"/>
          <p:cNvCxnSpPr/>
          <p:nvPr/>
        </p:nvCxnSpPr>
        <p:spPr>
          <a:xfrm rot="5400000">
            <a:off x="2895642" y="4702594"/>
            <a:ext cx="1588" cy="2857520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꺾인 연결선 38"/>
          <p:cNvCxnSpPr/>
          <p:nvPr/>
        </p:nvCxnSpPr>
        <p:spPr>
          <a:xfrm rot="5400000">
            <a:off x="6396104" y="4702594"/>
            <a:ext cx="1588" cy="2857520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꺾인 연결선 39"/>
          <p:cNvCxnSpPr/>
          <p:nvPr/>
        </p:nvCxnSpPr>
        <p:spPr>
          <a:xfrm rot="5400000" flipH="1" flipV="1">
            <a:off x="2895642" y="4131090"/>
            <a:ext cx="1588" cy="2857520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2324932" y="5085184"/>
            <a:ext cx="142876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ko-KR" altLang="en-US" sz="16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대 금</a:t>
            </a:r>
            <a:endParaRPr lang="ko-KR" altLang="en-US" sz="16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2324932" y="6013878"/>
            <a:ext cx="1428760" cy="57150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ko-KR" altLang="en-US" sz="16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상 품</a:t>
            </a:r>
            <a:endParaRPr lang="ko-KR" altLang="en-US" sz="16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539642" y="6013878"/>
            <a:ext cx="1428760" cy="57150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ko-KR" altLang="en-US" sz="1600" b="1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상 품</a:t>
            </a:r>
            <a:endParaRPr lang="ko-KR" altLang="en-US" sz="16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cxnSp>
        <p:nvCxnSpPr>
          <p:cNvPr id="44" name="꺾인 연결선 43"/>
          <p:cNvCxnSpPr/>
          <p:nvPr/>
        </p:nvCxnSpPr>
        <p:spPr>
          <a:xfrm rot="5400000" flipH="1" flipV="1">
            <a:off x="6396104" y="4131090"/>
            <a:ext cx="1588" cy="2857520"/>
          </a:xfrm>
          <a:prstGeom prst="bentConnector3">
            <a:avLst>
              <a:gd name="adj1" fmla="val 14395466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직사각형 44"/>
          <p:cNvSpPr/>
          <p:nvPr/>
        </p:nvSpPr>
        <p:spPr>
          <a:xfrm>
            <a:off x="5539642" y="5085184"/>
            <a:ext cx="142876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ko-KR" altLang="en-US" sz="16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대 금</a:t>
            </a:r>
            <a:endParaRPr lang="ko-KR" altLang="en-US" sz="16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01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1358</Words>
  <Application>Microsoft Office PowerPoint</Application>
  <PresentationFormat>화면 슬라이드 쇼(4:3)</PresentationFormat>
  <Paragraphs>335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9" baseType="lpstr">
      <vt:lpstr>HY헤드라인M</vt:lpstr>
      <vt:lpstr>굴림</vt:lpstr>
      <vt:lpstr>맑은 고딕</vt:lpstr>
      <vt:lpstr>Arial</vt:lpstr>
      <vt:lpstr>Verdana</vt:lpstr>
      <vt:lpstr>Wingdings</vt:lpstr>
      <vt:lpstr>Office 테마</vt:lpstr>
      <vt:lpstr>파생 상품론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헤지 거래</vt:lpstr>
      <vt:lpstr>헤지 거래</vt:lpstr>
      <vt:lpstr>PowerPoint 프레젠테이션</vt:lpstr>
      <vt:lpstr>PowerPoint 프레젠테이션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</dc:creator>
  <cp:lastModifiedBy>김정래</cp:lastModifiedBy>
  <cp:revision>40</cp:revision>
  <cp:lastPrinted>2018-09-09T08:04:56Z</cp:lastPrinted>
  <dcterms:created xsi:type="dcterms:W3CDTF">2012-03-02T07:12:35Z</dcterms:created>
  <dcterms:modified xsi:type="dcterms:W3CDTF">2018-09-14T06:23:56Z</dcterms:modified>
</cp:coreProperties>
</file>