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71" r:id="rId2"/>
    <p:sldId id="799" r:id="rId3"/>
    <p:sldId id="801" r:id="rId4"/>
    <p:sldId id="786" r:id="rId5"/>
    <p:sldId id="784" r:id="rId6"/>
    <p:sldId id="803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798" r:id="rId16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17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20E"/>
    <a:srgbClr val="19FF81"/>
    <a:srgbClr val="FF6666"/>
    <a:srgbClr val="F86925"/>
    <a:srgbClr val="1F81E2"/>
    <a:srgbClr val="8D8780"/>
    <a:srgbClr val="F4FFFF"/>
    <a:srgbClr val="603813"/>
    <a:srgbClr val="73737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7461" autoAdjust="0"/>
  </p:normalViewPr>
  <p:slideViewPr>
    <p:cSldViewPr snapToGrid="0">
      <p:cViewPr varScale="1">
        <p:scale>
          <a:sx n="114" d="100"/>
          <a:sy n="114" d="100"/>
        </p:scale>
        <p:origin x="900" y="102"/>
      </p:cViewPr>
      <p:guideLst>
        <p:guide pos="3817"/>
        <p:guide orient="horz" pos="1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82" y="1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4D8F20E-589A-4B19-8613-824EAC7601F2}" type="datetimeFigureOut">
              <a:rPr lang="ko-KR" altLang="en-US" smtClean="0"/>
              <a:t>2024-06-13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8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82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C7A6722-0DA7-4089-AF1B-0FB7D01FBFF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082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82" y="1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C9A8239-D92E-4E5E-82B8-6DCEF35B00BB}" type="datetimeFigureOut">
              <a:rPr lang="ko-KR" altLang="en-US" smtClean="0"/>
              <a:t>2024-06-13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82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57C54CF-F65A-454E-AC3A-6CC3BB522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381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750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56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61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564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6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0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14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lIns="91486" tIns="45743" rIns="91486" bIns="45743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22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0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3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7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4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3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621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97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5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82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18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2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2EA5-2303-4254-B3A7-11ED6BB8A08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5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o.autostoresystem.com/insights/the-complete-guide-to-warehouse-automation?wvideo=88v8o175a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B9B3111-029E-49AB-9EDD-F20DE730872D}"/>
              </a:ext>
            </a:extLst>
          </p:cNvPr>
          <p:cNvSpPr/>
          <p:nvPr/>
        </p:nvSpPr>
        <p:spPr>
          <a:xfrm>
            <a:off x="1828801" y="704260"/>
            <a:ext cx="8674216" cy="193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solidFill>
                  <a:schemeClr val="tx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외식산업과 유통경영의 흐름</a:t>
            </a:r>
            <a:endParaRPr lang="en-US" altLang="ko-KR" sz="4800" b="1" dirty="0">
              <a:solidFill>
                <a:schemeClr val="tx1"/>
              </a:solidFill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88E59A-9F08-034F-9085-0D639541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84" y="2992374"/>
            <a:ext cx="5324475" cy="16668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D76946A-07FF-4756-A78C-47321A621049}"/>
              </a:ext>
            </a:extLst>
          </p:cNvPr>
          <p:cNvSpPr/>
          <p:nvPr/>
        </p:nvSpPr>
        <p:spPr>
          <a:xfrm>
            <a:off x="8997892" y="5257188"/>
            <a:ext cx="2355908" cy="80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강연자</a:t>
            </a:r>
            <a:r>
              <a:rPr lang="ko-KR" altLang="en-US" b="1" dirty="0" smtClean="0">
                <a:solidFill>
                  <a:schemeClr val="tx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:</a:t>
            </a:r>
            <a:r>
              <a:rPr lang="ko-KR" altLang="en-US" b="1" dirty="0">
                <a:solidFill>
                  <a:schemeClr val="tx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 정 호 성</a:t>
            </a:r>
          </a:p>
        </p:txBody>
      </p:sp>
    </p:spTree>
    <p:extLst>
      <p:ext uri="{BB962C8B-B14F-4D97-AF65-F5344CB8AC3E}">
        <p14:creationId xmlns:p14="http://schemas.microsoft.com/office/powerpoint/2010/main" val="50506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7">
            <a:extLst>
              <a:ext uri="{FF2B5EF4-FFF2-40B4-BE49-F238E27FC236}">
                <a16:creationId xmlns:a16="http://schemas.microsoft.com/office/drawing/2014/main" id="{E12AD30A-B4AA-4C88-A5A9-154EFA3C5D91}"/>
              </a:ext>
            </a:extLst>
          </p:cNvPr>
          <p:cNvSpPr/>
          <p:nvPr/>
        </p:nvSpPr>
        <p:spPr>
          <a:xfrm>
            <a:off x="363441" y="2546752"/>
            <a:ext cx="1700251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행정업무 예시</a:t>
            </a:r>
          </a:p>
        </p:txBody>
      </p:sp>
      <p:sp>
        <p:nvSpPr>
          <p:cNvPr id="32" name="모서리가 둥근 직사각형 28">
            <a:extLst>
              <a:ext uri="{FF2B5EF4-FFF2-40B4-BE49-F238E27FC236}">
                <a16:creationId xmlns:a16="http://schemas.microsoft.com/office/drawing/2014/main" id="{5A862E9A-E47C-4EF2-9E0E-290D980904F7}"/>
              </a:ext>
            </a:extLst>
          </p:cNvPr>
          <p:cNvSpPr/>
          <p:nvPr/>
        </p:nvSpPr>
        <p:spPr>
          <a:xfrm>
            <a:off x="362352" y="2830740"/>
            <a:ext cx="11471928" cy="3425174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AF6B5C-7900-48E6-A242-DC392512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7834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10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D7D1256-27D8-4C84-9CCE-918657FB3955}"/>
              </a:ext>
            </a:extLst>
          </p:cNvPr>
          <p:cNvGrpSpPr/>
          <p:nvPr/>
        </p:nvGrpSpPr>
        <p:grpSpPr>
          <a:xfrm>
            <a:off x="198830" y="920916"/>
            <a:ext cx="1856473" cy="597609"/>
            <a:chOff x="362352" y="5374317"/>
            <a:chExt cx="1363429" cy="597609"/>
          </a:xfrm>
        </p:grpSpPr>
        <p:sp>
          <p:nvSpPr>
            <p:cNvPr id="4" name="모서리가 둥근 직사각형 78">
              <a:extLst>
                <a:ext uri="{FF2B5EF4-FFF2-40B4-BE49-F238E27FC236}">
                  <a16:creationId xmlns:a16="http://schemas.microsoft.com/office/drawing/2014/main" id="{F1EA459B-0DE0-4FC3-8F89-0D0E237F9912}"/>
                </a:ext>
              </a:extLst>
            </p:cNvPr>
            <p:cNvSpPr/>
            <p:nvPr/>
          </p:nvSpPr>
          <p:spPr>
            <a:xfrm>
              <a:off x="362352" y="5374317"/>
              <a:ext cx="1363429" cy="597609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81F8EFB-0388-4039-9F64-632244820943}"/>
                </a:ext>
              </a:extLst>
            </p:cNvPr>
            <p:cNvSpPr/>
            <p:nvPr/>
          </p:nvSpPr>
          <p:spPr>
            <a:xfrm>
              <a:off x="750735" y="5518750"/>
              <a:ext cx="895185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행정완비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D74AF4B-3679-4564-BCD5-B4365B09693E}"/>
                </a:ext>
              </a:extLst>
            </p:cNvPr>
            <p:cNvGrpSpPr/>
            <p:nvPr/>
          </p:nvGrpSpPr>
          <p:grpSpPr>
            <a:xfrm>
              <a:off x="497504" y="5477884"/>
              <a:ext cx="261623" cy="389513"/>
              <a:chOff x="497504" y="6165222"/>
              <a:chExt cx="261623" cy="389513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BDFFCEE-C8FE-4C3C-A645-4FCB55F5F2A5}"/>
                  </a:ext>
                </a:extLst>
              </p:cNvPr>
              <p:cNvSpPr/>
              <p:nvPr/>
            </p:nvSpPr>
            <p:spPr>
              <a:xfrm>
                <a:off x="499430" y="6193704"/>
                <a:ext cx="253036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5953F6A8-163A-4169-AD3E-572AD6364D3D}"/>
                  </a:ext>
                </a:extLst>
              </p:cNvPr>
              <p:cNvSpPr/>
              <p:nvPr/>
            </p:nvSpPr>
            <p:spPr>
              <a:xfrm>
                <a:off x="497504" y="6165222"/>
                <a:ext cx="26162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8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693A956E-5062-4747-AA2F-8ABFFFB6FEBA}"/>
              </a:ext>
            </a:extLst>
          </p:cNvPr>
          <p:cNvSpPr/>
          <p:nvPr/>
        </p:nvSpPr>
        <p:spPr>
          <a:xfrm>
            <a:off x="2208662" y="920916"/>
            <a:ext cx="9577641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각종 행정업무 수행의 단계로서 우선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특허청에 대한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브랜드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b="1" u="sng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상표ㆍ서비스표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등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출원 및 등록이 필요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‘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가맹사업거래의 공정화에 관한 법률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(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이하 가맹사업법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)’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상 가맹사업을 이루는 가장 기본적인 구성요소가 영업표지다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.(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상표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서비스표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상호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간판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그 밖의 영업표지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업종 특성에 따른 관계 관청 및 유관 단체의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각종 인허가 사항의 취득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이 필요하며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가맹사업법상 공정거래위원회에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정보공개서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가맹계약서 등록 </a:t>
            </a:r>
            <a:endParaRPr lang="en-US" altLang="ko-KR" sz="1200" b="1" u="sng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정보공개서의 작성 등록은 프랜차이즈 사업을 영위하고자 하는 가맹본부들에게 가장 핵심적인 의무사항이자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다른 한편으로는 적극적인 홍보수단이 될 수도 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다시 말해 예비 창업자들에게 적극적으로 가맹본부 자신을 광고하는 수단으로 활용 할 수 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ex)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결과가 좋은 본사 </a:t>
            </a:r>
            <a:r>
              <a:rPr lang="ko-KR" altLang="en-US" sz="12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재무재표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 개점현황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매출현황 등이 홍보 요소가 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9D59661-F1D4-4078-8D42-BBB6DB556537}"/>
              </a:ext>
            </a:extLst>
          </p:cNvPr>
          <p:cNvSpPr/>
          <p:nvPr/>
        </p:nvSpPr>
        <p:spPr>
          <a:xfrm>
            <a:off x="2189526" y="925831"/>
            <a:ext cx="9644754" cy="1720301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569C33B-D3B2-4FFE-BF75-41995430E974}"/>
              </a:ext>
            </a:extLst>
          </p:cNvPr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C3D5585C-BE1F-427A-88E7-94258F5341E7}"/>
                </a:ext>
              </a:extLst>
            </p:cNvPr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C807DD1-60FF-4CA1-BE49-8D59087C46B1}"/>
                </a:ext>
              </a:extLst>
            </p:cNvPr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B713D83A-32E6-4945-993E-A475C5FA9CEE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EDC66B5-9EC0-4D43-8CF7-B923B84F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67" y="3020325"/>
            <a:ext cx="2442516" cy="305314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C7FFFA9-9811-4F9C-B08B-ADFD1FDE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31" y="3067564"/>
            <a:ext cx="2230530" cy="300590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C7E86C0-3752-45FD-B5B7-799A03DE2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5" y="3020325"/>
            <a:ext cx="2109430" cy="305314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A79A6A8-4476-4888-BBB8-8C1631087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24" y="3016755"/>
            <a:ext cx="2156162" cy="305314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6485D5-C3AE-4E38-8DF4-92240CB01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334" y="4290834"/>
            <a:ext cx="1096204" cy="29794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D18AF68-EC44-40DC-B106-752C02300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424" y="4421545"/>
            <a:ext cx="1096204" cy="2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0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27">
            <a:extLst>
              <a:ext uri="{FF2B5EF4-FFF2-40B4-BE49-F238E27FC236}">
                <a16:creationId xmlns:a16="http://schemas.microsoft.com/office/drawing/2014/main" id="{EA6FD867-DAEC-48BB-8552-51D26199F1C1}"/>
              </a:ext>
            </a:extLst>
          </p:cNvPr>
          <p:cNvSpPr/>
          <p:nvPr/>
        </p:nvSpPr>
        <p:spPr>
          <a:xfrm>
            <a:off x="229310" y="2462481"/>
            <a:ext cx="3220841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가맹모집을 위한 기본 마케팅 수립</a:t>
            </a:r>
            <a:endParaRPr lang="en-US" altLang="ko-KR" sz="11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06636" y="1031306"/>
            <a:ext cx="9502141" cy="61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165907" y="1055299"/>
            <a:ext cx="9642870" cy="1199806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프랜차이즈사업의 기본 원리는 </a:t>
            </a:r>
            <a:r>
              <a:rPr lang="ko-KR" altLang="en-US" sz="1200" b="1" u="sng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동일한 컨셉의 브랜드 매장 확장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입니다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오프라인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온라인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SNS, 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유명 </a:t>
            </a:r>
            <a:r>
              <a:rPr lang="ko-KR" altLang="en-US" sz="12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유튜버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블로그체험단 등 다양한 채널을 통해 가맹점 확장을 위한 전략적 마케팅 수립이 절대적입니다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분야 전문가를 통한 효율적이고 효과적인 영업마케팅 전개가 필수입니다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endParaRPr lang="en-US" altLang="ko-KR" sz="12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가맹모집과 매장 매출증대는 목적성이 다르기 때문에 명확하게 구분하여 마케팅 방법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시점을 달리해야 한다</a:t>
            </a:r>
            <a:r>
              <a:rPr lang="en-US" altLang="ko-KR" sz="12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362351" y="1112122"/>
            <a:ext cx="1667785" cy="597608"/>
            <a:chOff x="362352" y="4135753"/>
            <a:chExt cx="1363429" cy="597608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362352" y="4135753"/>
              <a:ext cx="136342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862C277-AAFF-4AD0-AABA-B2F4880D5C04}"/>
                </a:ext>
              </a:extLst>
            </p:cNvPr>
            <p:cNvSpPr/>
            <p:nvPr/>
          </p:nvSpPr>
          <p:spPr>
            <a:xfrm>
              <a:off x="722161" y="4172467"/>
              <a:ext cx="100362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가맹모집 및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마케팅 전략 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418756" y="4241460"/>
              <a:ext cx="368303" cy="389513"/>
              <a:chOff x="385100" y="6165222"/>
              <a:chExt cx="368303" cy="389513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428174" y="6193704"/>
                <a:ext cx="260332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4862C277-AAFF-4AD0-AABA-B2F4880D5C04}"/>
                  </a:ext>
                </a:extLst>
              </p:cNvPr>
              <p:cNvSpPr/>
              <p:nvPr/>
            </p:nvSpPr>
            <p:spPr>
              <a:xfrm>
                <a:off x="385100" y="6165222"/>
                <a:ext cx="36830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9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14" name="모서리가 둥근 직사각형 28">
            <a:extLst>
              <a:ext uri="{FF2B5EF4-FFF2-40B4-BE49-F238E27FC236}">
                <a16:creationId xmlns:a16="http://schemas.microsoft.com/office/drawing/2014/main" id="{1262D7AC-B2D1-4FFD-9248-DED2B3B2F6A7}"/>
              </a:ext>
            </a:extLst>
          </p:cNvPr>
          <p:cNvSpPr/>
          <p:nvPr/>
        </p:nvSpPr>
        <p:spPr>
          <a:xfrm>
            <a:off x="229310" y="2832660"/>
            <a:ext cx="11635450" cy="3425174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74B55BE-0722-4F76-8298-761AC3C0BE8F}"/>
              </a:ext>
            </a:extLst>
          </p:cNvPr>
          <p:cNvSpPr/>
          <p:nvPr/>
        </p:nvSpPr>
        <p:spPr>
          <a:xfrm>
            <a:off x="522379" y="2970177"/>
            <a:ext cx="11059895" cy="3137008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오프라인 마케팅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-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다양한 오픈 현장 프로모션을 통한 호객 중요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일정금액 이상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식사시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‘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더미식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’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제품 증정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오픈행사 기간 중 사이드 메뉴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서비스 제공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SNS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메뉴사진 올리면 음료 서비스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                       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-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현장 프로모션을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SNS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확산 구전효과 증대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“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무조건 직영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1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호점에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목숨을 걸어라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!~”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예비창업자 관심 유발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(“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뭔데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이렇게 손님이 많아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!”)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창업문의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상담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개점</a:t>
            </a: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                           -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콜키지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무료 고객 혜택을 주고 메뉴가격은 다소 높게 책정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/ MZ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세대들은 각자 자랑하고 싶고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마시고 싶은 주류를 들고 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콜키지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무료 식당 및 주점을 찾는다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.(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와인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위스키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)</a:t>
            </a:r>
          </a:p>
          <a:p>
            <a:pPr>
              <a:lnSpc>
                <a:spcPts val="8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온라인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,SNS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마케팅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-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키워드광고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로 브랜드 검색 노출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베너광고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로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무작위 노출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유저타겟팅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으로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유사브랜드 검색유저까지 따라 다니면서 노출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리타겟팅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으로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당사 브랜드 홈페이지 방문 고객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따라 다니면서 노출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리타켓팅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=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진성고객 집중 공략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                           -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인스타그램을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통한 확산 집중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인스타그래머블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(</a:t>
            </a:r>
            <a:r>
              <a:rPr lang="en-US" altLang="ko-KR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instagramable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)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                              “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인스타에 올릴 만한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”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이라는 뜻으로 시각적으로 독특하고 </a:t>
            </a:r>
            <a:r>
              <a:rPr lang="ko-KR" altLang="en-US" sz="10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트렌디해서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인스타그램 유저가 좋아 할 만한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메뉴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인테리어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소품 등 노출 중요</a:t>
            </a: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800"/>
              </a:lnSpc>
            </a:pP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유명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유튜버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마케팅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유명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유튜버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활용 마케팅은 대세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/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쯔양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햄지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이공삼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짠한형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신동엽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등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그들이 움직이면 브랜드 인지도를 빠르게 높일 수 있음 </a:t>
            </a:r>
            <a:r>
              <a:rPr lang="en-US" altLang="ko-KR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구독자 </a:t>
            </a:r>
            <a:r>
              <a:rPr lang="en-US" altLang="ko-KR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900</a:t>
            </a:r>
            <a:r>
              <a:rPr lang="ko-KR" altLang="en-US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만명</a:t>
            </a:r>
            <a:r>
              <a:rPr lang="en-US" altLang="ko-KR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~1,200</a:t>
            </a:r>
            <a:r>
              <a:rPr lang="ko-KR" altLang="en-US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만명</a:t>
            </a:r>
            <a:r>
              <a:rPr lang="en-US" altLang="ko-KR" sz="10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000" b="0" i="0" dirty="0">
              <a:solidFill>
                <a:schemeClr val="tx1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블로그 체험단 마케팅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아직도 맛집 블로그 검색이 영향을 주고 있음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블로그 체험단을 통해 블로그 맛집으로 홍보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브랜드 검색 시 다양한 블로그에서 노출되어 창업자의 관심도를 높이는 것이 목적</a:t>
            </a:r>
            <a:endParaRPr lang="ko-KR" altLang="en-US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C3FEEF-1E28-44D8-B4FC-25E791D3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81" y="4955057"/>
            <a:ext cx="1736520" cy="7763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05FCF6-AA1A-44DC-91CF-FFBDEE737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70" y="5009528"/>
            <a:ext cx="1595038" cy="7763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B06C850-7074-4544-B833-47D35429C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56" y="4955057"/>
            <a:ext cx="2000493" cy="7763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0B6BAB-2E7D-43B3-89B1-A1489712E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097" y="4983287"/>
            <a:ext cx="1909677" cy="776394"/>
          </a:xfrm>
          <a:prstGeom prst="rect">
            <a:avLst/>
          </a:prstGeom>
        </p:spPr>
      </p:pic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5643FD2E-384C-487D-9809-D8FC2255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56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27">
            <a:extLst>
              <a:ext uri="{FF2B5EF4-FFF2-40B4-BE49-F238E27FC236}">
                <a16:creationId xmlns:a16="http://schemas.microsoft.com/office/drawing/2014/main" id="{EA6FD867-DAEC-48BB-8552-51D26199F1C1}"/>
              </a:ext>
            </a:extLst>
          </p:cNvPr>
          <p:cNvSpPr/>
          <p:nvPr/>
        </p:nvSpPr>
        <p:spPr>
          <a:xfrm>
            <a:off x="276836" y="744716"/>
            <a:ext cx="11399953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프랜차이즈 예비창업자 형태 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: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여러 다양한 형태의 예비점주 상황에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맞게 유동적인 맞춤 창업 중요 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(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자금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상권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연령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등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)  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06636" y="1031306"/>
            <a:ext cx="9502141" cy="61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4" name="모서리가 둥근 직사각형 28">
            <a:extLst>
              <a:ext uri="{FF2B5EF4-FFF2-40B4-BE49-F238E27FC236}">
                <a16:creationId xmlns:a16="http://schemas.microsoft.com/office/drawing/2014/main" id="{1262D7AC-B2D1-4FFD-9248-DED2B3B2F6A7}"/>
              </a:ext>
            </a:extLst>
          </p:cNvPr>
          <p:cNvSpPr/>
          <p:nvPr/>
        </p:nvSpPr>
        <p:spPr>
          <a:xfrm>
            <a:off x="276836" y="1102160"/>
            <a:ext cx="11399953" cy="5216963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5643FD2E-384C-487D-9809-D8FC2255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32" name="AutoShape 294">
            <a:extLst>
              <a:ext uri="{FF2B5EF4-FFF2-40B4-BE49-F238E27FC236}">
                <a16:creationId xmlns:a16="http://schemas.microsoft.com/office/drawing/2014/main" id="{4FC8808E-E10D-4AB1-9D86-9135F758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26" y="1313720"/>
            <a:ext cx="2164915" cy="829461"/>
          </a:xfrm>
          <a:prstGeom prst="roundRect">
            <a:avLst>
              <a:gd name="adj" fmla="val 16667"/>
            </a:avLst>
          </a:prstGeom>
          <a:solidFill>
            <a:srgbClr val="F86925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lnSpc>
                <a:spcPts val="16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dirty="0" err="1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취업대신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창업 선택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1600"/>
              </a:lnSpc>
            </a:pPr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소자본창업 선호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자금부족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열정적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SNS 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활용 강함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endParaRPr lang="ko-KR" altLang="en-US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35" name="AutoShape 294">
            <a:extLst>
              <a:ext uri="{FF2B5EF4-FFF2-40B4-BE49-F238E27FC236}">
                <a16:creationId xmlns:a16="http://schemas.microsoft.com/office/drawing/2014/main" id="{E9543E63-14BD-4862-82D2-615BB3721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511" y="1498162"/>
            <a:ext cx="2069554" cy="8559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직장생활을 하면서 창업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(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他업을 하면서 창업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매니저 운영체제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</a:t>
            </a: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수익구조 낮음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/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본사 탓 많음</a:t>
            </a:r>
          </a:p>
        </p:txBody>
      </p:sp>
      <p:sp>
        <p:nvSpPr>
          <p:cNvPr id="37" name="AutoShape 294">
            <a:extLst>
              <a:ext uri="{FF2B5EF4-FFF2-40B4-BE49-F238E27FC236}">
                <a16:creationId xmlns:a16="http://schemas.microsoft.com/office/drawing/2014/main" id="{F0A49084-9890-42E9-B4B1-19013F86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155" y="4356806"/>
            <a:ext cx="2157598" cy="869422"/>
          </a:xfrm>
          <a:prstGeom prst="roundRect">
            <a:avLst>
              <a:gd name="adj" fmla="val 16667"/>
            </a:avLst>
          </a:prstGeom>
          <a:solidFill>
            <a:srgbClr val="FF6666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dirty="0" err="1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가계경제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제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의 수입원 희망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400"/>
              </a:lnSpc>
            </a:pP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간편하고 손쉬운 운영 선호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400"/>
              </a:lnSpc>
            </a:pP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메뉴 변형에 관심 높음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39" name="AutoShape 294">
            <a:extLst>
              <a:ext uri="{FF2B5EF4-FFF2-40B4-BE49-F238E27FC236}">
                <a16:creationId xmlns:a16="http://schemas.microsoft.com/office/drawing/2014/main" id="{473057D7-E24F-4054-A151-1A005CEE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4272" y="2960426"/>
            <a:ext cx="2254521" cy="829461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재창업으로 투자 두려움 많음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400"/>
              </a:lnSpc>
            </a:pP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무조건 </a:t>
            </a:r>
            <a:r>
              <a:rPr lang="ko-KR" altLang="en-US" sz="1100" dirty="0" err="1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개설금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조정 요청 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400"/>
              </a:lnSpc>
            </a:pP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성공창업 의지 강함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간절</a:t>
            </a: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endParaRPr lang="ko-KR" altLang="en-US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41" name="AutoShape 294">
            <a:extLst>
              <a:ext uri="{FF2B5EF4-FFF2-40B4-BE49-F238E27FC236}">
                <a16:creationId xmlns:a16="http://schemas.microsoft.com/office/drawing/2014/main" id="{6FB325F4-D3B3-4671-910F-752C2771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105" y="5201013"/>
            <a:ext cx="2339332" cy="903153"/>
          </a:xfrm>
          <a:prstGeom prst="roundRect">
            <a:avLst>
              <a:gd name="adj" fmla="val 16667"/>
            </a:avLst>
          </a:prstGeom>
          <a:solidFill>
            <a:srgbClr val="6AA20E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en-US" altLang="ko-KR" sz="1000" dirty="0">
              <a:solidFill>
                <a:srgbClr val="00206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16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창업으로 평생직장 계획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1600"/>
              </a:lnSpc>
            </a:pPr>
            <a:r>
              <a:rPr lang="ko-KR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고수익보다 안정적 수입 희망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dirty="0">
                <a:solidFill>
                  <a:schemeClr val="bg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조급함 보다 계획성 있는 운영</a:t>
            </a:r>
            <a:endParaRPr lang="en-US" altLang="ko-KR" sz="1100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ko-KR" altLang="en-US" sz="1100" b="1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2" name="AutoShape 4">
            <a:extLst>
              <a:ext uri="{FF2B5EF4-FFF2-40B4-BE49-F238E27FC236}">
                <a16:creationId xmlns:a16="http://schemas.microsoft.com/office/drawing/2014/main" id="{9A85899E-77A2-42B7-B3C6-9404F468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570" y="2580017"/>
            <a:ext cx="1521515" cy="1495099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3" name="AutoShape 5">
            <a:extLst>
              <a:ext uri="{FF2B5EF4-FFF2-40B4-BE49-F238E27FC236}">
                <a16:creationId xmlns:a16="http://schemas.microsoft.com/office/drawing/2014/main" id="{926157B2-032B-49C6-A276-2F4D607017B7}"/>
              </a:ext>
            </a:extLst>
          </p:cNvPr>
          <p:cNvSpPr>
            <a:spLocks noChangeArrowheads="1"/>
          </p:cNvSpPr>
          <p:nvPr/>
        </p:nvSpPr>
        <p:spPr bwMode="auto">
          <a:xfrm rot="19384165">
            <a:off x="6278951" y="3043175"/>
            <a:ext cx="1500712" cy="1416932"/>
          </a:xfrm>
          <a:prstGeom prst="pentagon">
            <a:avLst/>
          </a:prstGeom>
          <a:solidFill>
            <a:srgbClr val="3366FF"/>
          </a:solidFill>
          <a:ln w="317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4" name="AutoShape 6">
            <a:extLst>
              <a:ext uri="{FF2B5EF4-FFF2-40B4-BE49-F238E27FC236}">
                <a16:creationId xmlns:a16="http://schemas.microsoft.com/office/drawing/2014/main" id="{D686548E-D890-414F-A0F6-814CE7212408}"/>
              </a:ext>
            </a:extLst>
          </p:cNvPr>
          <p:cNvSpPr>
            <a:spLocks noChangeArrowheads="1"/>
          </p:cNvSpPr>
          <p:nvPr/>
        </p:nvSpPr>
        <p:spPr bwMode="auto">
          <a:xfrm rot="19404502">
            <a:off x="5805658" y="1566954"/>
            <a:ext cx="1429051" cy="1392978"/>
          </a:xfrm>
          <a:prstGeom prst="pentagon">
            <a:avLst/>
          </a:prstGeom>
          <a:solidFill>
            <a:srgbClr val="F8692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5" name="AutoShape 7">
            <a:extLst>
              <a:ext uri="{FF2B5EF4-FFF2-40B4-BE49-F238E27FC236}">
                <a16:creationId xmlns:a16="http://schemas.microsoft.com/office/drawing/2014/main" id="{D91410E6-68BE-4C08-8C37-95116A668DC9}"/>
              </a:ext>
            </a:extLst>
          </p:cNvPr>
          <p:cNvSpPr>
            <a:spLocks noChangeArrowheads="1"/>
          </p:cNvSpPr>
          <p:nvPr/>
        </p:nvSpPr>
        <p:spPr bwMode="auto">
          <a:xfrm rot="19421739">
            <a:off x="4211844" y="1599074"/>
            <a:ext cx="1515677" cy="1350852"/>
          </a:xfrm>
          <a:prstGeom prst="pentagon">
            <a:avLst/>
          </a:prstGeom>
          <a:solidFill>
            <a:schemeClr val="accent4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6" name="AutoShape 8">
            <a:extLst>
              <a:ext uri="{FF2B5EF4-FFF2-40B4-BE49-F238E27FC236}">
                <a16:creationId xmlns:a16="http://schemas.microsoft.com/office/drawing/2014/main" id="{CA26B6B1-9135-4874-A097-8FF6A2517EB0}"/>
              </a:ext>
            </a:extLst>
          </p:cNvPr>
          <p:cNvSpPr>
            <a:spLocks noChangeArrowheads="1"/>
          </p:cNvSpPr>
          <p:nvPr/>
        </p:nvSpPr>
        <p:spPr bwMode="auto">
          <a:xfrm rot="19421726">
            <a:off x="3682878" y="3062519"/>
            <a:ext cx="1540121" cy="1474300"/>
          </a:xfrm>
          <a:prstGeom prst="pentagon">
            <a:avLst/>
          </a:prstGeom>
          <a:solidFill>
            <a:srgbClr val="FF6666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7" name="AutoShape 9">
            <a:extLst>
              <a:ext uri="{FF2B5EF4-FFF2-40B4-BE49-F238E27FC236}">
                <a16:creationId xmlns:a16="http://schemas.microsoft.com/office/drawing/2014/main" id="{B827CDD8-CEB8-4ED7-BC35-0BAC8C5678D7}"/>
              </a:ext>
            </a:extLst>
          </p:cNvPr>
          <p:cNvSpPr>
            <a:spLocks noChangeArrowheads="1"/>
          </p:cNvSpPr>
          <p:nvPr/>
        </p:nvSpPr>
        <p:spPr bwMode="auto">
          <a:xfrm rot="19459637">
            <a:off x="4968936" y="3994438"/>
            <a:ext cx="1520395" cy="1404144"/>
          </a:xfrm>
          <a:prstGeom prst="pentagon">
            <a:avLst/>
          </a:prstGeom>
          <a:solidFill>
            <a:srgbClr val="6AA20E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8" name="Freeform 564">
            <a:extLst>
              <a:ext uri="{FF2B5EF4-FFF2-40B4-BE49-F238E27FC236}">
                <a16:creationId xmlns:a16="http://schemas.microsoft.com/office/drawing/2014/main" id="{71114E67-CF0B-4A0C-B7B0-52A1B4D0B781}"/>
              </a:ext>
            </a:extLst>
          </p:cNvPr>
          <p:cNvSpPr>
            <a:spLocks/>
          </p:cNvSpPr>
          <p:nvPr/>
        </p:nvSpPr>
        <p:spPr bwMode="auto">
          <a:xfrm flipH="1" flipV="1">
            <a:off x="7265529" y="2207931"/>
            <a:ext cx="1032799" cy="336756"/>
          </a:xfrm>
          <a:custGeom>
            <a:avLst/>
            <a:gdLst>
              <a:gd name="T0" fmla="*/ 0 w 1315"/>
              <a:gd name="T1" fmla="*/ 862 h 862"/>
              <a:gd name="T2" fmla="*/ 0 w 1315"/>
              <a:gd name="T3" fmla="*/ 0 h 862"/>
              <a:gd name="T4" fmla="*/ 1315 w 1315"/>
              <a:gd name="T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862">
                <a:moveTo>
                  <a:pt x="0" y="862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12700" cap="rnd" cmpd="sng">
            <a:solidFill>
              <a:srgbClr val="CC006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89" name="Freeform 564">
            <a:extLst>
              <a:ext uri="{FF2B5EF4-FFF2-40B4-BE49-F238E27FC236}">
                <a16:creationId xmlns:a16="http://schemas.microsoft.com/office/drawing/2014/main" id="{A44AEA39-5B00-457A-B5C7-F81A2D57449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231267" y="2427143"/>
            <a:ext cx="1049851" cy="147098"/>
          </a:xfrm>
          <a:custGeom>
            <a:avLst/>
            <a:gdLst>
              <a:gd name="T0" fmla="*/ 0 w 1315"/>
              <a:gd name="T1" fmla="*/ 862 h 862"/>
              <a:gd name="T2" fmla="*/ 0 w 1315"/>
              <a:gd name="T3" fmla="*/ 0 h 862"/>
              <a:gd name="T4" fmla="*/ 1315 w 1315"/>
              <a:gd name="T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862">
                <a:moveTo>
                  <a:pt x="0" y="862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12700" cap="rnd" cmpd="sng">
            <a:solidFill>
              <a:srgbClr val="CC006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90" name="Freeform 564">
            <a:extLst>
              <a:ext uri="{FF2B5EF4-FFF2-40B4-BE49-F238E27FC236}">
                <a16:creationId xmlns:a16="http://schemas.microsoft.com/office/drawing/2014/main" id="{67409F97-9546-4E88-87F0-56F780B554AE}"/>
              </a:ext>
            </a:extLst>
          </p:cNvPr>
          <p:cNvSpPr>
            <a:spLocks/>
          </p:cNvSpPr>
          <p:nvPr/>
        </p:nvSpPr>
        <p:spPr bwMode="auto">
          <a:xfrm>
            <a:off x="2990346" y="4087599"/>
            <a:ext cx="749839" cy="219595"/>
          </a:xfrm>
          <a:custGeom>
            <a:avLst/>
            <a:gdLst>
              <a:gd name="T0" fmla="*/ 0 w 1315"/>
              <a:gd name="T1" fmla="*/ 862 h 862"/>
              <a:gd name="T2" fmla="*/ 0 w 1315"/>
              <a:gd name="T3" fmla="*/ 0 h 862"/>
              <a:gd name="T4" fmla="*/ 1315 w 1315"/>
              <a:gd name="T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862">
                <a:moveTo>
                  <a:pt x="0" y="862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12700" cap="rnd" cmpd="sng">
            <a:solidFill>
              <a:srgbClr val="CC006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91" name="Freeform 564">
            <a:extLst>
              <a:ext uri="{FF2B5EF4-FFF2-40B4-BE49-F238E27FC236}">
                <a16:creationId xmlns:a16="http://schemas.microsoft.com/office/drawing/2014/main" id="{A181D82B-CF99-46ED-907F-2596DD0BBBD5}"/>
              </a:ext>
            </a:extLst>
          </p:cNvPr>
          <p:cNvSpPr>
            <a:spLocks/>
          </p:cNvSpPr>
          <p:nvPr/>
        </p:nvSpPr>
        <p:spPr bwMode="auto">
          <a:xfrm flipH="1" flipV="1">
            <a:off x="7816429" y="3857389"/>
            <a:ext cx="794171" cy="174395"/>
          </a:xfrm>
          <a:custGeom>
            <a:avLst/>
            <a:gdLst>
              <a:gd name="T0" fmla="*/ 0 w 1315"/>
              <a:gd name="T1" fmla="*/ 862 h 862"/>
              <a:gd name="T2" fmla="*/ 0 w 1315"/>
              <a:gd name="T3" fmla="*/ 0 h 862"/>
              <a:gd name="T4" fmla="*/ 1315 w 1315"/>
              <a:gd name="T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862">
                <a:moveTo>
                  <a:pt x="0" y="862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12700" cap="rnd" cmpd="sng">
            <a:solidFill>
              <a:srgbClr val="CC006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92" name="Freeform 564">
            <a:extLst>
              <a:ext uri="{FF2B5EF4-FFF2-40B4-BE49-F238E27FC236}">
                <a16:creationId xmlns:a16="http://schemas.microsoft.com/office/drawing/2014/main" id="{0A895CD9-00F8-4A18-BF8B-E66409AEF46B}"/>
              </a:ext>
            </a:extLst>
          </p:cNvPr>
          <p:cNvSpPr>
            <a:spLocks/>
          </p:cNvSpPr>
          <p:nvPr/>
        </p:nvSpPr>
        <p:spPr bwMode="auto">
          <a:xfrm flipH="1">
            <a:off x="6520183" y="4946243"/>
            <a:ext cx="794171" cy="205032"/>
          </a:xfrm>
          <a:custGeom>
            <a:avLst/>
            <a:gdLst>
              <a:gd name="T0" fmla="*/ 0 w 1315"/>
              <a:gd name="T1" fmla="*/ 862 h 862"/>
              <a:gd name="T2" fmla="*/ 0 w 1315"/>
              <a:gd name="T3" fmla="*/ 0 h 862"/>
              <a:gd name="T4" fmla="*/ 1315 w 1315"/>
              <a:gd name="T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862">
                <a:moveTo>
                  <a:pt x="0" y="862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w="12700" cap="rnd" cmpd="sng">
            <a:solidFill>
              <a:srgbClr val="CC006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16BA04D9-7DC6-48DF-BFFD-F3A31B427107}"/>
              </a:ext>
            </a:extLst>
          </p:cNvPr>
          <p:cNvSpPr/>
          <p:nvPr/>
        </p:nvSpPr>
        <p:spPr>
          <a:xfrm>
            <a:off x="4276672" y="2136702"/>
            <a:ext cx="1509655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400" dirty="0" err="1"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투잡창업</a:t>
            </a:r>
            <a:endParaRPr lang="en-US" altLang="ko-KR" sz="1400" dirty="0"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>
              <a:lnSpc>
                <a:spcPts val="1100"/>
              </a:lnSpc>
            </a:pPr>
            <a:endParaRPr lang="en-US" altLang="ko-KR" sz="16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자금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5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~1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억 미만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AA6C8B7-B9E9-424D-B81F-B1681C287824}"/>
              </a:ext>
            </a:extLst>
          </p:cNvPr>
          <p:cNvSpPr/>
          <p:nvPr/>
        </p:nvSpPr>
        <p:spPr>
          <a:xfrm>
            <a:off x="5761930" y="2136606"/>
            <a:ext cx="1588878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400" dirty="0"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청년창업</a:t>
            </a:r>
            <a:endParaRPr lang="en-US" altLang="ko-KR" sz="1400" dirty="0"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>
              <a:lnSpc>
                <a:spcPts val="1100"/>
              </a:lnSpc>
            </a:pPr>
            <a:endParaRPr lang="en-US" altLang="ko-KR" sz="16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자금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5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천 미만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2408F630-939E-4992-B682-2FE8AC8E97FC}"/>
              </a:ext>
            </a:extLst>
          </p:cNvPr>
          <p:cNvSpPr/>
          <p:nvPr/>
        </p:nvSpPr>
        <p:spPr>
          <a:xfrm>
            <a:off x="5221303" y="3199512"/>
            <a:ext cx="1191139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성공창업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3FA14E19-8D15-4E78-AF2D-418A4CF5E07F}"/>
              </a:ext>
            </a:extLst>
          </p:cNvPr>
          <p:cNvSpPr/>
          <p:nvPr/>
        </p:nvSpPr>
        <p:spPr>
          <a:xfrm>
            <a:off x="3533779" y="3751641"/>
            <a:ext cx="1887255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4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여성</a:t>
            </a:r>
            <a:r>
              <a:rPr lang="en-US" altLang="ko-KR" sz="14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/</a:t>
            </a:r>
            <a:r>
              <a:rPr lang="ko-KR" altLang="en-US" sz="1400" b="1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주부창업</a:t>
            </a:r>
            <a:endParaRPr lang="en-US" altLang="ko-KR" sz="1400" b="1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endParaRPr lang="en-US" altLang="ko-KR" sz="16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자금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1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~1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5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천 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EF3DFEAE-0B34-4D18-9663-6264E3A1C22C}"/>
              </a:ext>
            </a:extLst>
          </p:cNvPr>
          <p:cNvSpPr/>
          <p:nvPr/>
        </p:nvSpPr>
        <p:spPr>
          <a:xfrm>
            <a:off x="6371576" y="3710642"/>
            <a:ext cx="1452456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400" dirty="0"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업종변경창업</a:t>
            </a:r>
            <a:endParaRPr lang="en-US" altLang="ko-KR" sz="1400" dirty="0"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>
              <a:lnSpc>
                <a:spcPts val="1100"/>
              </a:lnSpc>
            </a:pPr>
            <a:endParaRPr lang="en-US" altLang="ko-KR" sz="16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자금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5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천 미만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8BFAF846-26EF-4E08-B8FE-5E0B92B2FC12}"/>
              </a:ext>
            </a:extLst>
          </p:cNvPr>
          <p:cNvSpPr/>
          <p:nvPr/>
        </p:nvSpPr>
        <p:spPr>
          <a:xfrm>
            <a:off x="5016114" y="4598571"/>
            <a:ext cx="1504388" cy="38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400" dirty="0" err="1"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은퇴창업</a:t>
            </a:r>
            <a:endParaRPr lang="en-US" altLang="ko-KR" sz="1400" dirty="0"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>
              <a:lnSpc>
                <a:spcPts val="1100"/>
              </a:lnSpc>
            </a:pPr>
            <a:endParaRPr lang="en-US" altLang="ko-KR" sz="16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자금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2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~3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억</a:t>
            </a:r>
          </a:p>
        </p:txBody>
      </p:sp>
    </p:spTree>
    <p:extLst>
      <p:ext uri="{BB962C8B-B14F-4D97-AF65-F5344CB8AC3E}">
        <p14:creationId xmlns:p14="http://schemas.microsoft.com/office/powerpoint/2010/main" val="294412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27">
            <a:extLst>
              <a:ext uri="{FF2B5EF4-FFF2-40B4-BE49-F238E27FC236}">
                <a16:creationId xmlns:a16="http://schemas.microsoft.com/office/drawing/2014/main" id="{8DD1D715-4E28-46FE-8A2E-FED03864D5B2}"/>
              </a:ext>
            </a:extLst>
          </p:cNvPr>
          <p:cNvSpPr/>
          <p:nvPr/>
        </p:nvSpPr>
        <p:spPr>
          <a:xfrm>
            <a:off x="276836" y="2544762"/>
            <a:ext cx="2390863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가맹점 관리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 POINT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 </a:t>
            </a:r>
            <a:endParaRPr lang="en-US" altLang="ko-KR" sz="11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0321ACD-C3B8-455E-B1C7-B7DB5420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13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6C96C4F-4F26-44BF-B2DF-CE2BDA574435}"/>
              </a:ext>
            </a:extLst>
          </p:cNvPr>
          <p:cNvGrpSpPr/>
          <p:nvPr/>
        </p:nvGrpSpPr>
        <p:grpSpPr>
          <a:xfrm>
            <a:off x="276837" y="887361"/>
            <a:ext cx="1753299" cy="597609"/>
            <a:chOff x="362352" y="5374317"/>
            <a:chExt cx="1363429" cy="597609"/>
          </a:xfrm>
        </p:grpSpPr>
        <p:sp>
          <p:nvSpPr>
            <p:cNvPr id="4" name="모서리가 둥근 직사각형 78">
              <a:extLst>
                <a:ext uri="{FF2B5EF4-FFF2-40B4-BE49-F238E27FC236}">
                  <a16:creationId xmlns:a16="http://schemas.microsoft.com/office/drawing/2014/main" id="{D5E8B627-CF76-4468-A4D6-4C8ACA6DF54E}"/>
                </a:ext>
              </a:extLst>
            </p:cNvPr>
            <p:cNvSpPr/>
            <p:nvPr/>
          </p:nvSpPr>
          <p:spPr>
            <a:xfrm>
              <a:off x="362352" y="5374317"/>
              <a:ext cx="1363429" cy="597609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1DC7CD6-60BD-423A-B311-6E8A43BFE909}"/>
                </a:ext>
              </a:extLst>
            </p:cNvPr>
            <p:cNvSpPr/>
            <p:nvPr/>
          </p:nvSpPr>
          <p:spPr>
            <a:xfrm>
              <a:off x="750735" y="5411029"/>
              <a:ext cx="89518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가맹점 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운영관리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C35C19A-C375-4D60-9EED-01C0BFB3C7B3}"/>
                </a:ext>
              </a:extLst>
            </p:cNvPr>
            <p:cNvGrpSpPr/>
            <p:nvPr/>
          </p:nvGrpSpPr>
          <p:grpSpPr>
            <a:xfrm>
              <a:off x="362352" y="5477884"/>
              <a:ext cx="466489" cy="389513"/>
              <a:chOff x="362352" y="6165222"/>
              <a:chExt cx="466489" cy="389513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D133AE8-D158-48E7-A610-9E523711FC97}"/>
                  </a:ext>
                </a:extLst>
              </p:cNvPr>
              <p:cNvSpPr/>
              <p:nvPr/>
            </p:nvSpPr>
            <p:spPr>
              <a:xfrm>
                <a:off x="462464" y="6193704"/>
                <a:ext cx="288270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1A049D6D-D0EE-4D74-A03D-ABBF39793286}"/>
                  </a:ext>
                </a:extLst>
              </p:cNvPr>
              <p:cNvSpPr/>
              <p:nvPr/>
            </p:nvSpPr>
            <p:spPr>
              <a:xfrm>
                <a:off x="362352" y="6165222"/>
                <a:ext cx="466489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10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1AB3A9-3764-4A65-AAE2-3A0D472B84AD}"/>
              </a:ext>
            </a:extLst>
          </p:cNvPr>
          <p:cNvSpPr/>
          <p:nvPr/>
        </p:nvSpPr>
        <p:spPr>
          <a:xfrm>
            <a:off x="2181631" y="821279"/>
            <a:ext cx="9577641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가맹점 확장과 오픈도 중요하지만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 영업 활성화를 위한 관리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 절대적으로 더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중요니다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(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체계적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슈퍼바이저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운영 시스템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체계적 가맹점 관리시스템을 통해 점주와의 소통과 전문적 지식을 통한 매출분석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판매분석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서비스분석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고객분석 등 다양한 방향의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 운영관리가 필요 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주기적 가맹점 방문을 통한 운영관리시스템 </a:t>
            </a:r>
            <a:r>
              <a:rPr lang="ko-KR" altLang="en-US" sz="12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실행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이 브랜드 확장의 기본 수칙입니다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엄격한 규제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본사계약규칙 위반시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1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회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: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구두경고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2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회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: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시정요구서 문서발송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3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회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: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물품공급 중단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계약 해지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  (</a:t>
            </a:r>
            <a:r>
              <a:rPr lang="ko-KR" altLang="en-US" sz="12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본사계약규칙 위반은 다른 가맹점에도 피해가 가고 브랜드 이미지를 실추 실 시킬 수 있으므로 강력 조치해야 함</a:t>
            </a:r>
            <a:r>
              <a:rPr lang="en-US" altLang="ko-KR" sz="1200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)</a:t>
            </a:r>
            <a:endParaRPr lang="en-US" altLang="ko-KR" sz="1200" dirty="0">
              <a:solidFill>
                <a:srgbClr val="FF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AC7A1B-829B-4521-A029-55DDAADD0578}"/>
              </a:ext>
            </a:extLst>
          </p:cNvPr>
          <p:cNvSpPr/>
          <p:nvPr/>
        </p:nvSpPr>
        <p:spPr>
          <a:xfrm>
            <a:off x="2181805" y="752241"/>
            <a:ext cx="9577641" cy="1609934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95E9BE3-510E-468D-AFCE-81E674B3BCCD}"/>
              </a:ext>
            </a:extLst>
          </p:cNvPr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2CC3989-B33C-41B4-8B62-09041A61749F}"/>
                </a:ext>
              </a:extLst>
            </p:cNvPr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35D2BE2-8E69-4870-BBE5-A93613FD8582}"/>
                </a:ext>
              </a:extLst>
            </p:cNvPr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E3817B14-CEF8-42C3-9FBB-3E1CBCFE1B95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17" name="모서리가 둥근 직사각형 28">
            <a:extLst>
              <a:ext uri="{FF2B5EF4-FFF2-40B4-BE49-F238E27FC236}">
                <a16:creationId xmlns:a16="http://schemas.microsoft.com/office/drawing/2014/main" id="{3A2E6633-7964-4C1C-AD23-6B91051B4A8C}"/>
              </a:ext>
            </a:extLst>
          </p:cNvPr>
          <p:cNvSpPr/>
          <p:nvPr/>
        </p:nvSpPr>
        <p:spPr>
          <a:xfrm>
            <a:off x="276836" y="2909937"/>
            <a:ext cx="11459679" cy="3425174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D065DEE-E7D9-48EC-AB8B-4DFA6F90F7CE}"/>
              </a:ext>
            </a:extLst>
          </p:cNvPr>
          <p:cNvSpPr/>
          <p:nvPr/>
        </p:nvSpPr>
        <p:spPr>
          <a:xfrm>
            <a:off x="643827" y="3042332"/>
            <a:ext cx="10725696" cy="2192398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가맹점 고객 확보 주력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-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오픈 후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개월이 가장 중요하며 꾸준히 다양한 고객혜택으로 고정고객 확보가 관건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고정고객 확보 기간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6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개월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충성고객 전환시점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: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1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년 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                                -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고정고객 확보와 충성고객 전환은 고객으로 시작해서 고객에 의해 홍보가 되는 이상적인 가맹점 형태의 상징이다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 (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충성고객이 우리 매장 영업사원이다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!!)</a:t>
            </a: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                                   -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네이버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플레이스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블로그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인스타그램 등 온라인상의 노출도 꾸준히 진행해야 하며 블로그체험단과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SNS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메뉴사진 올리도록 혜택제공 또한 놓쳐서는 안된다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.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ts val="8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슈퍼바이징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-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담당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슈퍼바이저의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역량 강화를 위한 본사 교육 시스템이 우선시 되어야 하며 주기적 방문 및 체크 포인트 프로세스 구축이 중요하다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                           -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슈퍼바이저의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역할은 가맹점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관리와 감독이다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 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적절한 관리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감독의 믹스가 필요하고 때론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내꺼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같이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때론 엄격하게 통제해야 상생이 가능하다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                           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관리 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매출관리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판매관리</a:t>
            </a:r>
            <a:r>
              <a:rPr lang="en-US" altLang="ko-KR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기타운영 및 서비스 관리 등</a:t>
            </a:r>
            <a:endParaRPr lang="en-US" altLang="ko-KR" sz="10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en-US" altLang="ko-KR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                                      </a:t>
            </a:r>
            <a:r>
              <a:rPr lang="ko-KR" altLang="en-US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감독 </a:t>
            </a:r>
            <a:r>
              <a:rPr lang="en-US" altLang="ko-KR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sz="1000" b="0" i="0" dirty="0" err="1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사입규제</a:t>
            </a:r>
            <a:r>
              <a:rPr lang="en-US" altLang="ko-KR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공지 불이행</a:t>
            </a:r>
            <a:r>
              <a:rPr lang="en-US" altLang="ko-KR" sz="1000" b="0" i="0" dirty="0">
                <a:solidFill>
                  <a:srgbClr val="C00000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000" dirty="0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가격 및 메뉴 변경 </a:t>
            </a:r>
            <a:r>
              <a:rPr lang="ko-KR" altLang="en-US" sz="1000" dirty="0" err="1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패널티</a:t>
            </a:r>
            <a:r>
              <a:rPr lang="ko-KR" altLang="en-US" sz="1000" dirty="0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 적용</a:t>
            </a:r>
            <a:r>
              <a:rPr lang="en-US" altLang="ko-KR" sz="1000" dirty="0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sz="1000" dirty="0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매장 청결상태 불량 </a:t>
            </a:r>
            <a:r>
              <a:rPr lang="ko-KR" altLang="en-US" sz="1000" dirty="0" err="1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패널티</a:t>
            </a:r>
            <a:r>
              <a:rPr lang="ko-KR" altLang="en-US" sz="1000" dirty="0">
                <a:solidFill>
                  <a:srgbClr val="C00000"/>
                </a:solidFill>
                <a:latin typeface="나눔고딕" pitchFamily="2" charset="-127"/>
                <a:ea typeface="나눔고딕" pitchFamily="2" charset="-127"/>
              </a:rPr>
              <a:t> 적용 등</a:t>
            </a:r>
            <a:endParaRPr lang="en-US" altLang="ko-KR" sz="1000" dirty="0">
              <a:solidFill>
                <a:srgbClr val="C00000"/>
              </a:solidFill>
              <a:latin typeface="나눔고딕" pitchFamily="2" charset="-127"/>
              <a:ea typeface="나눔고딕" pitchFamily="2" charset="-127"/>
            </a:endParaRPr>
          </a:p>
          <a:p>
            <a:endParaRPr lang="en-US" altLang="ko-KR" sz="1000" b="0" i="0" dirty="0">
              <a:solidFill>
                <a:srgbClr val="C00000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 매출 증진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원칙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-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첫째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한번도 방문하지 않은 고객 방문 유도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/ 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둘째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방문고객이 돈을 쓰게 하라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! 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방문 고객 재방문하게 하기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또 오게 하기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!!) 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이에 해당한 마케팅 및 방안 모색 중요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C2EE750-876D-4D24-A627-D1DDB32FE08E}"/>
              </a:ext>
            </a:extLst>
          </p:cNvPr>
          <p:cNvGrpSpPr/>
          <p:nvPr/>
        </p:nvGrpSpPr>
        <p:grpSpPr>
          <a:xfrm>
            <a:off x="2886859" y="5504556"/>
            <a:ext cx="8298253" cy="692793"/>
            <a:chOff x="1135379" y="3124563"/>
            <a:chExt cx="10133020" cy="868590"/>
          </a:xfrm>
        </p:grpSpPr>
        <p:sp>
          <p:nvSpPr>
            <p:cNvPr id="21" name="갈매기형 수장 16">
              <a:extLst>
                <a:ext uri="{FF2B5EF4-FFF2-40B4-BE49-F238E27FC236}">
                  <a16:creationId xmlns:a16="http://schemas.microsoft.com/office/drawing/2014/main" id="{F5541573-4F8E-42B0-94CE-F66406FE0F0A}"/>
                </a:ext>
              </a:extLst>
            </p:cNvPr>
            <p:cNvSpPr/>
            <p:nvPr/>
          </p:nvSpPr>
          <p:spPr>
            <a:xfrm>
              <a:off x="1135379" y="3131820"/>
              <a:ext cx="2680660" cy="683833"/>
            </a:xfrm>
            <a:prstGeom prst="chevron">
              <a:avLst>
                <a:gd name="adj" fmla="val 4411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갈매기형 수장 19">
              <a:extLst>
                <a:ext uri="{FF2B5EF4-FFF2-40B4-BE49-F238E27FC236}">
                  <a16:creationId xmlns:a16="http://schemas.microsoft.com/office/drawing/2014/main" id="{95A822E6-7AA4-470C-9B5F-75E79613493E}"/>
                </a:ext>
              </a:extLst>
            </p:cNvPr>
            <p:cNvSpPr/>
            <p:nvPr/>
          </p:nvSpPr>
          <p:spPr>
            <a:xfrm>
              <a:off x="3619499" y="3129401"/>
              <a:ext cx="2680660" cy="683833"/>
            </a:xfrm>
            <a:prstGeom prst="chevron">
              <a:avLst>
                <a:gd name="adj" fmla="val 4411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갈매기형 수장 22">
              <a:extLst>
                <a:ext uri="{FF2B5EF4-FFF2-40B4-BE49-F238E27FC236}">
                  <a16:creationId xmlns:a16="http://schemas.microsoft.com/office/drawing/2014/main" id="{8B71EB40-FEDD-496A-A5C6-71365D46AF62}"/>
                </a:ext>
              </a:extLst>
            </p:cNvPr>
            <p:cNvSpPr/>
            <p:nvPr/>
          </p:nvSpPr>
          <p:spPr>
            <a:xfrm>
              <a:off x="6103619" y="3126982"/>
              <a:ext cx="2680660" cy="683833"/>
            </a:xfrm>
            <a:prstGeom prst="chevron">
              <a:avLst>
                <a:gd name="adj" fmla="val 4411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갈매기형 수장 25">
              <a:extLst>
                <a:ext uri="{FF2B5EF4-FFF2-40B4-BE49-F238E27FC236}">
                  <a16:creationId xmlns:a16="http://schemas.microsoft.com/office/drawing/2014/main" id="{891B76AD-39D0-4C5A-9ED4-EC35645D4CF1}"/>
                </a:ext>
              </a:extLst>
            </p:cNvPr>
            <p:cNvSpPr/>
            <p:nvPr/>
          </p:nvSpPr>
          <p:spPr>
            <a:xfrm>
              <a:off x="8587739" y="3124563"/>
              <a:ext cx="2680660" cy="683833"/>
            </a:xfrm>
            <a:prstGeom prst="chevron">
              <a:avLst>
                <a:gd name="adj" fmla="val 4411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79B5D7-6E7D-413D-A747-656FC51852A9}"/>
                </a:ext>
              </a:extLst>
            </p:cNvPr>
            <p:cNvSpPr txBox="1"/>
            <p:nvPr/>
          </p:nvSpPr>
          <p:spPr>
            <a:xfrm>
              <a:off x="1190001" y="3178007"/>
              <a:ext cx="2440179" cy="59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관리</a:t>
              </a:r>
              <a:endParaRPr lang="en-US" altLang="ko-KR" sz="14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매출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판매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운영</a:t>
              </a:r>
              <a:endPara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F790BB-A460-4BA0-AD51-4DEB0765113E}"/>
                </a:ext>
              </a:extLst>
            </p:cNvPr>
            <p:cNvSpPr txBox="1"/>
            <p:nvPr/>
          </p:nvSpPr>
          <p:spPr>
            <a:xfrm>
              <a:off x="3662940" y="3182815"/>
              <a:ext cx="2407919" cy="81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감독</a:t>
              </a:r>
              <a:endParaRPr lang="en-US" altLang="ko-KR" sz="14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100" dirty="0" err="1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사입규제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 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규칙 불이행 재제</a:t>
              </a:r>
              <a:endPara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endParaRPr>
            </a:p>
            <a:p>
              <a:pPr algn="ctr"/>
              <a:endParaRPr lang="en-US" altLang="ko-KR" sz="11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FC25CC-8AA3-4F4D-AD2F-C02BAE2681FC}"/>
                </a:ext>
              </a:extLst>
            </p:cNvPr>
            <p:cNvSpPr txBox="1"/>
            <p:nvPr/>
          </p:nvSpPr>
          <p:spPr>
            <a:xfrm>
              <a:off x="6240782" y="3195137"/>
              <a:ext cx="2369819" cy="59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지도</a:t>
              </a:r>
              <a:endParaRPr lang="en-US" altLang="ko-KR" sz="14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방향제시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 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교육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 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소통</a:t>
              </a:r>
              <a:endPara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1D29A6-4D44-4E25-A5AB-F0C6ABE7AE47}"/>
                </a:ext>
              </a:extLst>
            </p:cNvPr>
            <p:cNvSpPr txBox="1"/>
            <p:nvPr/>
          </p:nvSpPr>
          <p:spPr>
            <a:xfrm>
              <a:off x="8610600" y="3192717"/>
              <a:ext cx="2385060" cy="59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해결</a:t>
              </a:r>
              <a:endParaRPr lang="en-US" altLang="ko-KR" sz="14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개선</a:t>
              </a:r>
              <a:r>
                <a:rPr lang="en-US" altLang="ko-KR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, </a:t>
              </a:r>
              <a:r>
                <a:rPr lang="ko-KR" altLang="en-US" sz="1100" dirty="0">
                  <a:solidFill>
                    <a:schemeClr val="bg1"/>
                  </a:solidFill>
                  <a:latin typeface="넥슨Lv1고딕 OTF" panose="00000500000000000000" pitchFamily="50" charset="-127"/>
                  <a:ea typeface="넥슨Lv1고딕 OTF" panose="00000500000000000000" pitchFamily="50" charset="-127"/>
                </a:rPr>
                <a:t>시정</a:t>
              </a:r>
              <a:endPara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endParaRPr>
            </a:p>
          </p:txBody>
        </p:sp>
      </p:grpSp>
      <p:sp>
        <p:nvSpPr>
          <p:cNvPr id="40" name="갈매기형 수장 25">
            <a:extLst>
              <a:ext uri="{FF2B5EF4-FFF2-40B4-BE49-F238E27FC236}">
                <a16:creationId xmlns:a16="http://schemas.microsoft.com/office/drawing/2014/main" id="{C5607525-ED64-4144-B51F-3615F3A285EB}"/>
              </a:ext>
            </a:extLst>
          </p:cNvPr>
          <p:cNvSpPr/>
          <p:nvPr/>
        </p:nvSpPr>
        <p:spPr>
          <a:xfrm>
            <a:off x="833056" y="5512010"/>
            <a:ext cx="2195278" cy="545430"/>
          </a:xfrm>
          <a:prstGeom prst="chevron">
            <a:avLst>
              <a:gd name="adj" fmla="val 4411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1E62E-44B1-4609-B75F-D6878647A529}"/>
              </a:ext>
            </a:extLst>
          </p:cNvPr>
          <p:cNvSpPr txBox="1"/>
          <p:nvPr/>
        </p:nvSpPr>
        <p:spPr>
          <a:xfrm>
            <a:off x="942087" y="5547183"/>
            <a:ext cx="1998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현황파악</a:t>
            </a:r>
            <a:endParaRPr lang="en-US" altLang="ko-KR" sz="1400" dirty="0">
              <a:solidFill>
                <a:schemeClr val="bg1"/>
              </a:solidFill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문제점</a:t>
            </a:r>
            <a:r>
              <a:rPr lang="en-US" altLang="ko-KR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,</a:t>
            </a: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개선점</a:t>
            </a:r>
            <a:endParaRPr lang="en-US" altLang="ko-KR" sz="11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98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27">
            <a:extLst>
              <a:ext uri="{FF2B5EF4-FFF2-40B4-BE49-F238E27FC236}">
                <a16:creationId xmlns:a16="http://schemas.microsoft.com/office/drawing/2014/main" id="{8DD1D715-4E28-46FE-8A2E-FED03864D5B2}"/>
              </a:ext>
            </a:extLst>
          </p:cNvPr>
          <p:cNvSpPr/>
          <p:nvPr/>
        </p:nvSpPr>
        <p:spPr>
          <a:xfrm>
            <a:off x="276836" y="1992678"/>
            <a:ext cx="2390863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적용기술 예 </a:t>
            </a:r>
            <a:endParaRPr lang="en-US" altLang="ko-KR" sz="11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1AB3A9-3764-4A65-AAE2-3A0D472B84AD}"/>
              </a:ext>
            </a:extLst>
          </p:cNvPr>
          <p:cNvSpPr/>
          <p:nvPr/>
        </p:nvSpPr>
        <p:spPr>
          <a:xfrm>
            <a:off x="680634" y="1200840"/>
            <a:ext cx="10867539" cy="52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식품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(food)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과 기술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(technology)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의 합성어로 식품산업과 관련사업에 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4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차 산업기술 등을 적용하여 이전보다 </a:t>
            </a:r>
            <a:r>
              <a:rPr lang="ko-KR" altLang="en-US" sz="1000" b="1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잘전된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형태의 산업과 부가가치를 창출하는 기술</a:t>
            </a:r>
            <a:endParaRPr lang="en-US" altLang="ko-KR" sz="1000" b="1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식품가공산업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외식산업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식품유통산업 등 식품산업과 </a:t>
            </a:r>
            <a:r>
              <a:rPr lang="ko-KR" altLang="en-US" sz="1000" b="1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농림축수산업등의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연관 산업에 정보통신기술이나 인공지능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사물인터넷</a:t>
            </a:r>
            <a:r>
              <a:rPr lang="en-US" altLang="ko-KR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빅데이터 등을 접목시켜 신시장을 개척하는 기술</a:t>
            </a:r>
            <a:endParaRPr lang="en-US" altLang="ko-KR" sz="1000" b="1" dirty="0">
              <a:solidFill>
                <a:srgbClr val="FF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AC7A1B-829B-4521-A029-55DDAADD0578}"/>
              </a:ext>
            </a:extLst>
          </p:cNvPr>
          <p:cNvSpPr/>
          <p:nvPr/>
        </p:nvSpPr>
        <p:spPr>
          <a:xfrm>
            <a:off x="643827" y="1115368"/>
            <a:ext cx="11115619" cy="774828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95E9BE3-510E-468D-AFCE-81E674B3BCCD}"/>
              </a:ext>
            </a:extLst>
          </p:cNvPr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2CC3989-B33C-41B4-8B62-09041A61749F}"/>
                </a:ext>
              </a:extLst>
            </p:cNvPr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35D2BE2-8E69-4870-BBE5-A93613FD8582}"/>
                </a:ext>
              </a:extLst>
            </p:cNvPr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E3817B14-CEF8-42C3-9FBB-3E1CBCFE1B95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푸드테크 이해와 현실적용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17" name="모서리가 둥근 직사각형 28">
            <a:extLst>
              <a:ext uri="{FF2B5EF4-FFF2-40B4-BE49-F238E27FC236}">
                <a16:creationId xmlns:a16="http://schemas.microsoft.com/office/drawing/2014/main" id="{3A2E6633-7964-4C1C-AD23-6B91051B4A8C}"/>
              </a:ext>
            </a:extLst>
          </p:cNvPr>
          <p:cNvSpPr/>
          <p:nvPr/>
        </p:nvSpPr>
        <p:spPr>
          <a:xfrm>
            <a:off x="276836" y="2346385"/>
            <a:ext cx="11459679" cy="4451230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모서리가 둥근 직사각형 27">
            <a:extLst>
              <a:ext uri="{FF2B5EF4-FFF2-40B4-BE49-F238E27FC236}">
                <a16:creationId xmlns:a16="http://schemas.microsoft.com/office/drawing/2014/main" id="{26218B42-317D-C582-6BF7-C305FD6A898A}"/>
              </a:ext>
            </a:extLst>
          </p:cNvPr>
          <p:cNvSpPr/>
          <p:nvPr/>
        </p:nvSpPr>
        <p:spPr>
          <a:xfrm>
            <a:off x="276836" y="737290"/>
            <a:ext cx="2390863" cy="273770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푸드테크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F0BC617-AC47-EFBA-C917-56FFBA98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6" y="2446460"/>
            <a:ext cx="2305347" cy="142617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3C77DC6-23B4-ED1E-BBC8-FB27EA5A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878" y="2483849"/>
            <a:ext cx="2092988" cy="1308468"/>
          </a:xfrm>
          <a:prstGeom prst="rect">
            <a:avLst/>
          </a:prstGeom>
        </p:spPr>
      </p:pic>
      <p:sp>
        <p:nvSpPr>
          <p:cNvPr id="37" name="모서리가 둥근 직사각형 32">
            <a:extLst>
              <a:ext uri="{FF2B5EF4-FFF2-40B4-BE49-F238E27FC236}">
                <a16:creationId xmlns:a16="http://schemas.microsoft.com/office/drawing/2014/main" id="{E8512A26-928C-04B7-8573-C10FB0E5B04A}"/>
              </a:ext>
            </a:extLst>
          </p:cNvPr>
          <p:cNvSpPr/>
          <p:nvPr/>
        </p:nvSpPr>
        <p:spPr bwMode="auto">
          <a:xfrm>
            <a:off x="1237105" y="3907171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탭오더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A738DC03-8CAA-F908-2935-FC33B444F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42" y="2444936"/>
            <a:ext cx="2689896" cy="1308469"/>
          </a:xfrm>
          <a:prstGeom prst="rect">
            <a:avLst/>
          </a:prstGeom>
        </p:spPr>
      </p:pic>
      <p:sp>
        <p:nvSpPr>
          <p:cNvPr id="43" name="모서리가 둥근 직사각형 32">
            <a:extLst>
              <a:ext uri="{FF2B5EF4-FFF2-40B4-BE49-F238E27FC236}">
                <a16:creationId xmlns:a16="http://schemas.microsoft.com/office/drawing/2014/main" id="{855735E1-4F45-A249-7DDE-FCCDD962DD4E}"/>
              </a:ext>
            </a:extLst>
          </p:cNvPr>
          <p:cNvSpPr/>
          <p:nvPr/>
        </p:nvSpPr>
        <p:spPr bwMode="auto">
          <a:xfrm>
            <a:off x="7609579" y="3811929"/>
            <a:ext cx="1040919" cy="240515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POS</a:t>
            </a: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와 </a:t>
            </a:r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RMS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DACA3168-3C37-5BDA-B201-BCB6441BE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18" y="4305286"/>
            <a:ext cx="1802921" cy="1952548"/>
          </a:xfrm>
          <a:prstGeom prst="rect">
            <a:avLst/>
          </a:prstGeom>
        </p:spPr>
      </p:pic>
      <p:sp>
        <p:nvSpPr>
          <p:cNvPr id="46" name="모서리가 둥근 직사각형 32">
            <a:extLst>
              <a:ext uri="{FF2B5EF4-FFF2-40B4-BE49-F238E27FC236}">
                <a16:creationId xmlns:a16="http://schemas.microsoft.com/office/drawing/2014/main" id="{F58EA7C0-6A2C-601D-E409-EFA857C44D90}"/>
              </a:ext>
            </a:extLst>
          </p:cNvPr>
          <p:cNvSpPr/>
          <p:nvPr/>
        </p:nvSpPr>
        <p:spPr bwMode="auto">
          <a:xfrm>
            <a:off x="3569559" y="3879087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웨이팅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sp>
        <p:nvSpPr>
          <p:cNvPr id="47" name="모서리가 둥근 직사각형 32">
            <a:extLst>
              <a:ext uri="{FF2B5EF4-FFF2-40B4-BE49-F238E27FC236}">
                <a16:creationId xmlns:a16="http://schemas.microsoft.com/office/drawing/2014/main" id="{C0138457-DA2B-801B-A1CD-5F9582A4A7BA}"/>
              </a:ext>
            </a:extLst>
          </p:cNvPr>
          <p:cNvSpPr/>
          <p:nvPr/>
        </p:nvSpPr>
        <p:spPr bwMode="auto">
          <a:xfrm>
            <a:off x="1219851" y="6412909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조리자동화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C73907C3-B23D-37D9-0227-CA19D6C1B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521" y="4246192"/>
            <a:ext cx="1690868" cy="2011642"/>
          </a:xfrm>
          <a:prstGeom prst="rect">
            <a:avLst/>
          </a:prstGeom>
        </p:spPr>
      </p:pic>
      <p:sp>
        <p:nvSpPr>
          <p:cNvPr id="50" name="모서리가 둥근 직사각형 32">
            <a:extLst>
              <a:ext uri="{FF2B5EF4-FFF2-40B4-BE49-F238E27FC236}">
                <a16:creationId xmlns:a16="http://schemas.microsoft.com/office/drawing/2014/main" id="{CC06CE45-C716-5029-F1A1-15F3F7E1C94C}"/>
              </a:ext>
            </a:extLst>
          </p:cNvPr>
          <p:cNvSpPr/>
          <p:nvPr/>
        </p:nvSpPr>
        <p:spPr bwMode="auto">
          <a:xfrm>
            <a:off x="4329387" y="6425016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로봇팔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sp>
        <p:nvSpPr>
          <p:cNvPr id="53" name="모서리가 둥근 직사각형 32">
            <a:extLst>
              <a:ext uri="{FF2B5EF4-FFF2-40B4-BE49-F238E27FC236}">
                <a16:creationId xmlns:a16="http://schemas.microsoft.com/office/drawing/2014/main" id="{9FEB6A43-1C16-EE50-C6B9-424AAC068A42}"/>
              </a:ext>
            </a:extLst>
          </p:cNvPr>
          <p:cNvSpPr/>
          <p:nvPr/>
        </p:nvSpPr>
        <p:spPr bwMode="auto">
          <a:xfrm>
            <a:off x="7980877" y="6425016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서빙로봇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36AE5F04-B81F-02A9-7207-DA2A39608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2443" y="4160699"/>
            <a:ext cx="2130872" cy="201472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680C99D2-5191-72B5-E10C-7BBD2BE40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575" y="4245284"/>
            <a:ext cx="2130873" cy="201164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10D7DE3-9890-EC89-021F-AC293C474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121" y="2566900"/>
            <a:ext cx="3258311" cy="970768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FF8E9148-89C7-C913-5967-3C3AEE7216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3246" y="3993857"/>
            <a:ext cx="1650278" cy="2169752"/>
          </a:xfrm>
          <a:prstGeom prst="rect">
            <a:avLst/>
          </a:prstGeom>
        </p:spPr>
      </p:pic>
      <p:sp>
        <p:nvSpPr>
          <p:cNvPr id="69" name="모서리가 둥근 직사각형 32">
            <a:extLst>
              <a:ext uri="{FF2B5EF4-FFF2-40B4-BE49-F238E27FC236}">
                <a16:creationId xmlns:a16="http://schemas.microsoft.com/office/drawing/2014/main" id="{F281E1E6-EB9C-78C1-812F-516DDDFCC5C9}"/>
              </a:ext>
            </a:extLst>
          </p:cNvPr>
          <p:cNvSpPr/>
          <p:nvPr/>
        </p:nvSpPr>
        <p:spPr bwMode="auto">
          <a:xfrm>
            <a:off x="9933276" y="6376719"/>
            <a:ext cx="954003" cy="28119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푸드렌즈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6" grpId="0" animBg="1"/>
      <p:bldP spid="47" grpId="0" animBg="1"/>
      <p:bldP spid="50" grpId="0" animBg="1"/>
      <p:bldP spid="53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8E9BB1-D414-4373-A8A5-D5D91EC2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7E9F4F-389F-4730-8793-78D41317B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192000" cy="6858000"/>
          </a:xfrm>
          <a:prstGeom prst="rect">
            <a:avLst/>
          </a:prstGeom>
        </p:spPr>
      </p:pic>
      <p:sp>
        <p:nvSpPr>
          <p:cNvPr id="4" name="모서리가 둥근 직사각형 27">
            <a:extLst>
              <a:ext uri="{FF2B5EF4-FFF2-40B4-BE49-F238E27FC236}">
                <a16:creationId xmlns:a16="http://schemas.microsoft.com/office/drawing/2014/main" id="{D23D496B-4705-4A3D-9E58-CA07D02A095D}"/>
              </a:ext>
            </a:extLst>
          </p:cNvPr>
          <p:cNvSpPr/>
          <p:nvPr/>
        </p:nvSpPr>
        <p:spPr>
          <a:xfrm>
            <a:off x="3113713" y="2123260"/>
            <a:ext cx="5964573" cy="803246"/>
          </a:xfrm>
          <a:prstGeom prst="roundRect">
            <a:avLst>
              <a:gd name="adj" fmla="val 23356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50000"/>
              </a:lnSpc>
            </a:pPr>
            <a:r>
              <a:rPr lang="ko-KR" altLang="en-US" sz="5400" dirty="0">
                <a:solidFill>
                  <a:schemeClr val="tx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감사합니다</a:t>
            </a:r>
            <a:r>
              <a:rPr lang="en-US" altLang="ko-KR" sz="5400" dirty="0">
                <a:solidFill>
                  <a:schemeClr val="tx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!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2024 . 06 . 13</a:t>
            </a:r>
          </a:p>
        </p:txBody>
      </p:sp>
    </p:spTree>
    <p:extLst>
      <p:ext uri="{BB962C8B-B14F-4D97-AF65-F5344CB8AC3E}">
        <p14:creationId xmlns:p14="http://schemas.microsoft.com/office/powerpoint/2010/main" val="311511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6287" y="879091"/>
            <a:ext cx="11479426" cy="551907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소개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68" name="슬라이드 번호 개체 틀 1">
            <a:extLst>
              <a:ext uri="{FF2B5EF4-FFF2-40B4-BE49-F238E27FC236}">
                <a16:creationId xmlns:a16="http://schemas.microsoft.com/office/drawing/2014/main" id="{EE0FB2A6-04C8-44A9-9BB5-94B5BE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A8588C2-60B8-5FDC-FB22-72D524D1ADE3}"/>
              </a:ext>
            </a:extLst>
          </p:cNvPr>
          <p:cNvSpPr/>
          <p:nvPr/>
        </p:nvSpPr>
        <p:spPr>
          <a:xfrm>
            <a:off x="828137" y="1112808"/>
            <a:ext cx="7608497" cy="504645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Picture 4" descr="브랜드별 사용매장안내">
            <a:extLst>
              <a:ext uri="{FF2B5EF4-FFF2-40B4-BE49-F238E27FC236}">
                <a16:creationId xmlns:a16="http://schemas.microsoft.com/office/drawing/2014/main" id="{C2F77697-4A89-DC3F-ED88-16BC24E1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1" b="35181"/>
          <a:stretch/>
        </p:blipFill>
        <p:spPr bwMode="auto">
          <a:xfrm>
            <a:off x="1221962" y="3016664"/>
            <a:ext cx="2182199" cy="6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·미스터보쌈·">
            <a:extLst>
              <a:ext uri="{FF2B5EF4-FFF2-40B4-BE49-F238E27FC236}">
                <a16:creationId xmlns:a16="http://schemas.microsoft.com/office/drawing/2014/main" id="{2C1DDAAB-A29C-06AE-6821-76EB99FC0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77" y="2849738"/>
            <a:ext cx="1359885" cy="98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E7FEB3F-35E8-1D3D-91A5-8FB67215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65" y="4334867"/>
            <a:ext cx="1472837" cy="9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Comida Para Llevar, Tgi Fridays, Tgi Fridays imagen png - imagen  transparente descarga gratuita">
            <a:extLst>
              <a:ext uri="{FF2B5EF4-FFF2-40B4-BE49-F238E27FC236}">
                <a16:creationId xmlns:a16="http://schemas.microsoft.com/office/drawing/2014/main" id="{A11853F4-5C91-5930-A92C-41AB85FD6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30747" r="16599" b="30542"/>
          <a:stretch/>
        </p:blipFill>
        <p:spPr bwMode="auto">
          <a:xfrm>
            <a:off x="3899139" y="1655023"/>
            <a:ext cx="188766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BBD1F22-1965-CBA1-E09A-55CFB7548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202" y="1631673"/>
            <a:ext cx="2672284" cy="70463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73B3661-5F1F-DDDE-2DD2-A0AE1FAE0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63008"/>
            <a:ext cx="1816621" cy="84125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A00320E-2817-5578-5233-BDDE34A45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3556" y="2727973"/>
            <a:ext cx="1594001" cy="140205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F7E1CDB-52FB-B897-E715-6AF91F52BF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3052" y="4235861"/>
            <a:ext cx="1393540" cy="128796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A88C9E3-9FF5-E491-F7FD-1EBD7ED574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3832" y="4210794"/>
            <a:ext cx="1790700" cy="15716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355E9A-07BD-ED93-A460-4DDD409A2F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8467" y="1880424"/>
            <a:ext cx="1810308" cy="91176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81B649E-DD33-EC81-DA38-6D7D92A39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8467" y="4210794"/>
            <a:ext cx="1772961" cy="6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식음료자재 카테고리별 유통구조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68" name="슬라이드 번호 개체 틀 1">
            <a:extLst>
              <a:ext uri="{FF2B5EF4-FFF2-40B4-BE49-F238E27FC236}">
                <a16:creationId xmlns:a16="http://schemas.microsoft.com/office/drawing/2014/main" id="{EE0FB2A6-04C8-44A9-9BB5-94B5BE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24" name="Picture 3">
            <a:extLst>
              <a:ext uri="{FF2B5EF4-FFF2-40B4-BE49-F238E27FC236}">
                <a16:creationId xmlns:a16="http://schemas.microsoft.com/office/drawing/2014/main" id="{6C526165-D55D-460E-A167-90B2EBD3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7" y="1036745"/>
            <a:ext cx="1030472" cy="8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4">
            <a:extLst>
              <a:ext uri="{FF2B5EF4-FFF2-40B4-BE49-F238E27FC236}">
                <a16:creationId xmlns:a16="http://schemas.microsoft.com/office/drawing/2014/main" id="{B1CF13BA-83BC-4332-BFA5-41C59BF0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" y="1828626"/>
            <a:ext cx="965535" cy="8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5">
            <a:extLst>
              <a:ext uri="{FF2B5EF4-FFF2-40B4-BE49-F238E27FC236}">
                <a16:creationId xmlns:a16="http://schemas.microsoft.com/office/drawing/2014/main" id="{AE72F1AD-1518-4A21-90DF-40228D2C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" y="2703671"/>
            <a:ext cx="943405" cy="8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C5068433-BBC3-4F8C-B716-8453F336EA8A}"/>
              </a:ext>
            </a:extLst>
          </p:cNvPr>
          <p:cNvSpPr/>
          <p:nvPr/>
        </p:nvSpPr>
        <p:spPr>
          <a:xfrm>
            <a:off x="1619957" y="2000335"/>
            <a:ext cx="5174231" cy="4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국내산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산지개발</a:t>
            </a:r>
            <a:r>
              <a:rPr lang="ko-KR" altLang="en-US" sz="1100" b="1" dirty="0" smtClean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수입산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 smtClean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2" name="모서리가 둥근 직사각형 17">
            <a:extLst>
              <a:ext uri="{FF2B5EF4-FFF2-40B4-BE49-F238E27FC236}">
                <a16:creationId xmlns:a16="http://schemas.microsoft.com/office/drawing/2014/main" id="{EBE56E53-1A0F-470E-95BD-637DD161F721}"/>
              </a:ext>
            </a:extLst>
          </p:cNvPr>
          <p:cNvSpPr/>
          <p:nvPr/>
        </p:nvSpPr>
        <p:spPr>
          <a:xfrm>
            <a:off x="691391" y="1163339"/>
            <a:ext cx="636010" cy="5234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육류</a:t>
            </a:r>
          </a:p>
        </p:txBody>
      </p:sp>
      <p:sp>
        <p:nvSpPr>
          <p:cNvPr id="133" name="모서리가 둥근 직사각형 18">
            <a:extLst>
              <a:ext uri="{FF2B5EF4-FFF2-40B4-BE49-F238E27FC236}">
                <a16:creationId xmlns:a16="http://schemas.microsoft.com/office/drawing/2014/main" id="{22ACB640-9C66-4600-AE89-3BAE7A5F3570}"/>
              </a:ext>
            </a:extLst>
          </p:cNvPr>
          <p:cNvSpPr/>
          <p:nvPr/>
        </p:nvSpPr>
        <p:spPr>
          <a:xfrm>
            <a:off x="671815" y="1982028"/>
            <a:ext cx="655586" cy="547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수산물</a:t>
            </a:r>
          </a:p>
        </p:txBody>
      </p:sp>
      <p:sp>
        <p:nvSpPr>
          <p:cNvPr id="134" name="모서리가 둥근 직사각형 19">
            <a:extLst>
              <a:ext uri="{FF2B5EF4-FFF2-40B4-BE49-F238E27FC236}">
                <a16:creationId xmlns:a16="http://schemas.microsoft.com/office/drawing/2014/main" id="{BBB4DC00-9D7C-41E3-8D16-549CB4083FC0}"/>
              </a:ext>
            </a:extLst>
          </p:cNvPr>
          <p:cNvSpPr/>
          <p:nvPr/>
        </p:nvSpPr>
        <p:spPr>
          <a:xfrm>
            <a:off x="674612" y="2882289"/>
            <a:ext cx="654671" cy="49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청과</a:t>
            </a: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E78ABBE4-7156-446D-A156-A89A2AAF387E}"/>
              </a:ext>
            </a:extLst>
          </p:cNvPr>
          <p:cNvSpPr/>
          <p:nvPr/>
        </p:nvSpPr>
        <p:spPr>
          <a:xfrm flipV="1">
            <a:off x="7124313" y="2438821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355FC39-36FF-D9CD-5827-05AA159F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7" y="3621792"/>
            <a:ext cx="1030472" cy="8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3ECA397-E50E-F39A-F066-095F38BF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" y="4508559"/>
            <a:ext cx="965535" cy="8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2D149EA-74DA-8A44-61AE-F0CB40DF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" y="5409482"/>
            <a:ext cx="943405" cy="8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모서리가 둥근 직사각형 17">
            <a:extLst>
              <a:ext uri="{FF2B5EF4-FFF2-40B4-BE49-F238E27FC236}">
                <a16:creationId xmlns:a16="http://schemas.microsoft.com/office/drawing/2014/main" id="{2AB71F35-58FC-3E91-775E-F4309356E9F4}"/>
              </a:ext>
            </a:extLst>
          </p:cNvPr>
          <p:cNvSpPr/>
          <p:nvPr/>
        </p:nvSpPr>
        <p:spPr>
          <a:xfrm>
            <a:off x="662637" y="3757012"/>
            <a:ext cx="700338" cy="5234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공산품</a:t>
            </a:r>
          </a:p>
        </p:txBody>
      </p:sp>
      <p:sp>
        <p:nvSpPr>
          <p:cNvPr id="15" name="모서리가 둥근 직사각형 18">
            <a:extLst>
              <a:ext uri="{FF2B5EF4-FFF2-40B4-BE49-F238E27FC236}">
                <a16:creationId xmlns:a16="http://schemas.microsoft.com/office/drawing/2014/main" id="{FB8478C2-CCB1-676A-608C-6A903F96C924}"/>
              </a:ext>
            </a:extLst>
          </p:cNvPr>
          <p:cNvSpPr/>
          <p:nvPr/>
        </p:nvSpPr>
        <p:spPr>
          <a:xfrm>
            <a:off x="677565" y="4661961"/>
            <a:ext cx="655586" cy="547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음주류</a:t>
            </a:r>
            <a:endParaRPr lang="ko-KR" altLang="en-US" sz="10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모서리가 둥근 직사각형 19">
            <a:extLst>
              <a:ext uri="{FF2B5EF4-FFF2-40B4-BE49-F238E27FC236}">
                <a16:creationId xmlns:a16="http://schemas.microsoft.com/office/drawing/2014/main" id="{DAFB326D-80C3-1E8A-C2F2-87986B89BB78}"/>
              </a:ext>
            </a:extLst>
          </p:cNvPr>
          <p:cNvSpPr/>
          <p:nvPr/>
        </p:nvSpPr>
        <p:spPr>
          <a:xfrm>
            <a:off x="680362" y="5588100"/>
            <a:ext cx="654671" cy="49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소모품 외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0D30DE-7B80-1598-9C0E-0A79F57CE1AF}"/>
              </a:ext>
            </a:extLst>
          </p:cNvPr>
          <p:cNvSpPr/>
          <p:nvPr/>
        </p:nvSpPr>
        <p:spPr>
          <a:xfrm>
            <a:off x="6667249" y="1050756"/>
            <a:ext cx="4988404" cy="555290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992BEC5-A51B-48E5-A8E6-39274B5A3913}"/>
              </a:ext>
            </a:extLst>
          </p:cNvPr>
          <p:cNvSpPr/>
          <p:nvPr/>
        </p:nvSpPr>
        <p:spPr>
          <a:xfrm>
            <a:off x="6813568" y="1120578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부위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등급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스펙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견적주기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전략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비축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패커조율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61FE5544-1D05-97FB-6EC3-58D417FC7CB3}"/>
              </a:ext>
            </a:extLst>
          </p:cNvPr>
          <p:cNvSpPr txBox="1">
            <a:spLocks/>
          </p:cNvSpPr>
          <p:nvPr/>
        </p:nvSpPr>
        <p:spPr>
          <a:xfrm>
            <a:off x="6694097" y="660945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역할 키워드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FF8809-F04C-8BA5-6CB8-0C7754AC176D}"/>
              </a:ext>
            </a:extLst>
          </p:cNvPr>
          <p:cNvSpPr/>
          <p:nvPr/>
        </p:nvSpPr>
        <p:spPr>
          <a:xfrm>
            <a:off x="6813567" y="2072914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제철개발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트렌드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전략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국제캐칭시즌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오퍼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관세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할당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82E4577-1FF1-03C7-953E-9626AB2CA9F6}"/>
              </a:ext>
            </a:extLst>
          </p:cNvPr>
          <p:cNvSpPr/>
          <p:nvPr/>
        </p:nvSpPr>
        <p:spPr>
          <a:xfrm>
            <a:off x="6667249" y="1930272"/>
            <a:ext cx="4988404" cy="653732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92D005E-C721-F217-4EEF-5C491A9F63E7}"/>
              </a:ext>
            </a:extLst>
          </p:cNvPr>
          <p:cNvSpPr/>
          <p:nvPr/>
        </p:nvSpPr>
        <p:spPr>
          <a:xfrm>
            <a:off x="6673003" y="2781408"/>
            <a:ext cx="4988404" cy="653732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895110F-1025-602E-ECFB-2CDFA7F495B1}"/>
              </a:ext>
            </a:extLst>
          </p:cNvPr>
          <p:cNvSpPr/>
          <p:nvPr/>
        </p:nvSpPr>
        <p:spPr>
          <a:xfrm>
            <a:off x="6687383" y="3615286"/>
            <a:ext cx="4988404" cy="653732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61C046B-F6F8-1A23-1A17-0573E236E89B}"/>
              </a:ext>
            </a:extLst>
          </p:cNvPr>
          <p:cNvSpPr/>
          <p:nvPr/>
        </p:nvSpPr>
        <p:spPr>
          <a:xfrm>
            <a:off x="6693138" y="4595818"/>
            <a:ext cx="4988404" cy="653732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462A2A-F1F7-5185-6C37-399C8FC8346B}"/>
              </a:ext>
            </a:extLst>
          </p:cNvPr>
          <p:cNvSpPr/>
          <p:nvPr/>
        </p:nvSpPr>
        <p:spPr>
          <a:xfrm>
            <a:off x="6698892" y="5481458"/>
            <a:ext cx="4988404" cy="653732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2A1B6A-039F-18C7-7857-90D2A08B703E}"/>
              </a:ext>
            </a:extLst>
          </p:cNvPr>
          <p:cNvSpPr/>
          <p:nvPr/>
        </p:nvSpPr>
        <p:spPr>
          <a:xfrm>
            <a:off x="6819320" y="2889543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산지계약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전처리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설계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수입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중도매인 선정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0642CCF-81E0-2DF0-AD0A-45821C9145EA}"/>
              </a:ext>
            </a:extLst>
          </p:cNvPr>
          <p:cNvSpPr/>
          <p:nvPr/>
        </p:nvSpPr>
        <p:spPr>
          <a:xfrm>
            <a:off x="6816448" y="3714801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OEM,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ODM,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대리점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직수입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E3CF7EC-68AF-9E10-C089-6E1A4870BDB2}"/>
              </a:ext>
            </a:extLst>
          </p:cNvPr>
          <p:cNvSpPr/>
          <p:nvPr/>
        </p:nvSpPr>
        <p:spPr>
          <a:xfrm>
            <a:off x="6822200" y="4712580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개발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마케터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페어링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96C6A9-D021-4B6A-C0B2-6FB16E7F83B0}"/>
              </a:ext>
            </a:extLst>
          </p:cNvPr>
          <p:cNvSpPr/>
          <p:nvPr/>
        </p:nvSpPr>
        <p:spPr>
          <a:xfrm>
            <a:off x="6827950" y="5598220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아이디어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차별화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포장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국내해외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제작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200B3D7-B2C0-B875-B669-8613DAB5D299}"/>
              </a:ext>
            </a:extLst>
          </p:cNvPr>
          <p:cNvSpPr/>
          <p:nvPr/>
        </p:nvSpPr>
        <p:spPr>
          <a:xfrm flipV="1">
            <a:off x="7124313" y="1497212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9C30E0E-92E3-07BF-069C-CFF8116FA47E}"/>
              </a:ext>
            </a:extLst>
          </p:cNvPr>
          <p:cNvSpPr/>
          <p:nvPr/>
        </p:nvSpPr>
        <p:spPr>
          <a:xfrm>
            <a:off x="1619957" y="1179562"/>
            <a:ext cx="5174231" cy="4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국내산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도축 및 경매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수입산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해외패커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D26C84E-0F6B-E884-8771-B0808D3ECFD6}"/>
              </a:ext>
            </a:extLst>
          </p:cNvPr>
          <p:cNvSpPr/>
          <p:nvPr/>
        </p:nvSpPr>
        <p:spPr>
          <a:xfrm>
            <a:off x="1632705" y="2793500"/>
            <a:ext cx="5174231" cy="59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산지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작물별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수확시기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사전 </a:t>
            </a:r>
            <a:r>
              <a:rPr lang="en-US" altLang="ko-KR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or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현지계약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선별후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경매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산지출하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경매 및 단가형성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중도매인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endParaRPr lang="en-US" altLang="ko-KR" sz="1100" b="1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리테일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218ABAA-9ECD-0E9B-B670-8CEAC25ED186}"/>
              </a:ext>
            </a:extLst>
          </p:cNvPr>
          <p:cNvSpPr/>
          <p:nvPr/>
        </p:nvSpPr>
        <p:spPr>
          <a:xfrm>
            <a:off x="1611453" y="3755236"/>
            <a:ext cx="5174231" cy="4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국내산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생산자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수입산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상품컨택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및 조율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326BC42-F358-279A-E7B1-91A0777E4B91}"/>
              </a:ext>
            </a:extLst>
          </p:cNvPr>
          <p:cNvSpPr/>
          <p:nvPr/>
        </p:nvSpPr>
        <p:spPr>
          <a:xfrm>
            <a:off x="1647969" y="5620938"/>
            <a:ext cx="5174231" cy="4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국내산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생산자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수입산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926FE0D-9A19-34A2-5F74-60996CE9ACDD}"/>
              </a:ext>
            </a:extLst>
          </p:cNvPr>
          <p:cNvSpPr/>
          <p:nvPr/>
        </p:nvSpPr>
        <p:spPr>
          <a:xfrm>
            <a:off x="1617207" y="4684012"/>
            <a:ext cx="5174231" cy="4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국내산</a:t>
            </a:r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 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생산자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및 가공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수입산 </a:t>
            </a:r>
            <a:r>
              <a:rPr lang="en-US" altLang="ko-KR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상품컨택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및 조율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100" b="1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수입사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도매  </a:t>
            </a:r>
            <a:r>
              <a:rPr lang="en-US" altLang="ko-KR" sz="11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b="1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기업 및 소비자</a:t>
            </a:r>
            <a:r>
              <a:rPr lang="ko-KR" altLang="en-US" sz="11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120"/>
              </a:lnSpc>
            </a:pPr>
            <a:endParaRPr lang="en-US" altLang="ko-KR" sz="11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8CB83F-1463-B439-AB0F-CDC0F03F4004}"/>
              </a:ext>
            </a:extLst>
          </p:cNvPr>
          <p:cNvSpPr/>
          <p:nvPr/>
        </p:nvSpPr>
        <p:spPr>
          <a:xfrm flipV="1">
            <a:off x="7112813" y="3220946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D64EAB1-19F8-B5B3-9BF8-A71CFB8DEF15}"/>
              </a:ext>
            </a:extLst>
          </p:cNvPr>
          <p:cNvSpPr/>
          <p:nvPr/>
        </p:nvSpPr>
        <p:spPr>
          <a:xfrm flipV="1">
            <a:off x="7101313" y="4106589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5DC7A00-1FB4-6D44-346F-E60684AA48E7}"/>
              </a:ext>
            </a:extLst>
          </p:cNvPr>
          <p:cNvSpPr/>
          <p:nvPr/>
        </p:nvSpPr>
        <p:spPr>
          <a:xfrm flipV="1">
            <a:off x="7107066" y="5052615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AED80F-A525-6B4E-3008-D5D27EA9293B}"/>
              </a:ext>
            </a:extLst>
          </p:cNvPr>
          <p:cNvSpPr/>
          <p:nvPr/>
        </p:nvSpPr>
        <p:spPr>
          <a:xfrm flipV="1">
            <a:off x="7121447" y="6015896"/>
            <a:ext cx="3753596" cy="4571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6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물류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34" name="모서리가 둥근 직사각형 27">
            <a:extLst>
              <a:ext uri="{FF2B5EF4-FFF2-40B4-BE49-F238E27FC236}">
                <a16:creationId xmlns:a16="http://schemas.microsoft.com/office/drawing/2014/main" id="{1C731354-2E86-4ABC-AD3C-AAC6518DBA94}"/>
              </a:ext>
            </a:extLst>
          </p:cNvPr>
          <p:cNvSpPr/>
          <p:nvPr/>
        </p:nvSpPr>
        <p:spPr>
          <a:xfrm>
            <a:off x="357720" y="805764"/>
            <a:ext cx="3050234" cy="273770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3,4,5PL </a:t>
            </a:r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물류적용과 미래물류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F286B2E-B00E-4CC4-B343-52F166709387}"/>
              </a:ext>
            </a:extLst>
          </p:cNvPr>
          <p:cNvSpPr/>
          <p:nvPr/>
        </p:nvSpPr>
        <p:spPr>
          <a:xfrm>
            <a:off x="429572" y="1173875"/>
            <a:ext cx="10802019" cy="1296764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3PL :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기업이 물류 업무의 전체 또는 일부를 위탁하여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아웃소싱하는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물류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4PL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: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3PL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에서 보다 확장된 통합 서비스 제공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구매공급 외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▶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5PL : 4PL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에서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IT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기술을 확장한 종합적 공급망 관리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ts val="8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18" name="슬라이드 번호 개체 틀 1">
            <a:extLst>
              <a:ext uri="{FF2B5EF4-FFF2-40B4-BE49-F238E27FC236}">
                <a16:creationId xmlns:a16="http://schemas.microsoft.com/office/drawing/2014/main" id="{2F36A02D-2472-483D-9409-804452EA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517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FF1D11-438B-7800-4DDC-37CF8F66D049}"/>
              </a:ext>
            </a:extLst>
          </p:cNvPr>
          <p:cNvSpPr/>
          <p:nvPr/>
        </p:nvSpPr>
        <p:spPr>
          <a:xfrm>
            <a:off x="6813568" y="1120578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D/C, T/C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적소적량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효율화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E7CE51F-3847-04AB-63E8-311532C79399}"/>
              </a:ext>
            </a:extLst>
          </p:cNvPr>
          <p:cNvSpPr/>
          <p:nvPr/>
        </p:nvSpPr>
        <p:spPr>
          <a:xfrm>
            <a:off x="6826007" y="1534241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자금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구매력 보완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비용문제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SCM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7F276C3-E821-73BD-C097-253DDA397C82}"/>
              </a:ext>
            </a:extLst>
          </p:cNvPr>
          <p:cNvSpPr/>
          <p:nvPr/>
        </p:nvSpPr>
        <p:spPr>
          <a:xfrm>
            <a:off x="6829119" y="1994548"/>
            <a:ext cx="454023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실시간 배송현황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상품정보강화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AI 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C4859102-7B23-F7E3-8219-3EB2CACF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47" y="2860592"/>
            <a:ext cx="1488192" cy="1361142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04E6E853-94D1-32A0-1E30-282D7DCF7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57" y="2860591"/>
            <a:ext cx="1488194" cy="136114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C4CB0156-F8A4-063F-294D-D0FBB5B83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34" y="4380141"/>
            <a:ext cx="3219317" cy="167209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4C6CC6F3-3A1C-A027-E050-C8359978D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508" y="4292760"/>
            <a:ext cx="4049610" cy="236265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7FA68560-2665-B987-DAEE-F4E636348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111" y="2860590"/>
            <a:ext cx="1998591" cy="1388073"/>
          </a:xfrm>
          <a:prstGeom prst="rect">
            <a:avLst/>
          </a:prstGeom>
        </p:spPr>
      </p:pic>
      <p:pic>
        <p:nvPicPr>
          <p:cNvPr id="63" name="그림 62">
            <a:hlinkClick r:id="rId8"/>
            <a:extLst>
              <a:ext uri="{FF2B5EF4-FFF2-40B4-BE49-F238E27FC236}">
                <a16:creationId xmlns:a16="http://schemas.microsoft.com/office/drawing/2014/main" id="{EDE8C440-05B5-E084-6625-9CBDA45E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38" y="2860590"/>
            <a:ext cx="2460119" cy="13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A3325B9E-2EE7-6D11-77A0-3917DC527FE9}"/>
              </a:ext>
            </a:extLst>
          </p:cNvPr>
          <p:cNvSpPr/>
          <p:nvPr/>
        </p:nvSpPr>
        <p:spPr>
          <a:xfrm>
            <a:off x="4085272" y="3837278"/>
            <a:ext cx="1002922" cy="9197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텍스트 개체 틀 2">
            <a:extLst>
              <a:ext uri="{FF2B5EF4-FFF2-40B4-BE49-F238E27FC236}">
                <a16:creationId xmlns:a16="http://schemas.microsoft.com/office/drawing/2014/main" id="{02A98C48-2C5D-5D1E-111F-162258E48802}"/>
              </a:ext>
            </a:extLst>
          </p:cNvPr>
          <p:cNvSpPr txBox="1">
            <a:spLocks/>
          </p:cNvSpPr>
          <p:nvPr/>
        </p:nvSpPr>
        <p:spPr>
          <a:xfrm>
            <a:off x="362352" y="2531599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현재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66" name="텍스트 개체 틀 2">
            <a:extLst>
              <a:ext uri="{FF2B5EF4-FFF2-40B4-BE49-F238E27FC236}">
                <a16:creationId xmlns:a16="http://schemas.microsoft.com/office/drawing/2014/main" id="{AB1FF0A0-C2AD-0BFA-B786-3F8A5B823F52}"/>
              </a:ext>
            </a:extLst>
          </p:cNvPr>
          <p:cNvSpPr txBox="1">
            <a:spLocks/>
          </p:cNvSpPr>
          <p:nvPr/>
        </p:nvSpPr>
        <p:spPr>
          <a:xfrm>
            <a:off x="6571738" y="2564762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진행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8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모서리가 둥근 직사각형 27">
            <a:extLst>
              <a:ext uri="{FF2B5EF4-FFF2-40B4-BE49-F238E27FC236}">
                <a16:creationId xmlns:a16="http://schemas.microsoft.com/office/drawing/2014/main" id="{18C2A7A9-3505-4D62-85D7-07F827415714}"/>
              </a:ext>
            </a:extLst>
          </p:cNvPr>
          <p:cNvSpPr/>
          <p:nvPr/>
        </p:nvSpPr>
        <p:spPr>
          <a:xfrm>
            <a:off x="385334" y="1507639"/>
            <a:ext cx="3363454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프랜차이즈사업 구축 </a:t>
            </a:r>
            <a:r>
              <a:rPr lang="en-US" altLang="ko-KR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10</a:t>
            </a:r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단계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85334" y="1805628"/>
            <a:ext cx="11479426" cy="45348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15870" y="1960551"/>
            <a:ext cx="2321745" cy="872432"/>
            <a:chOff x="1036036" y="2301240"/>
            <a:chExt cx="2713004" cy="114300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862C277-AAFF-4AD0-AABA-B2F4880D5C04}"/>
                </a:ext>
              </a:extLst>
            </p:cNvPr>
            <p:cNvSpPr/>
            <p:nvPr/>
          </p:nvSpPr>
          <p:spPr>
            <a:xfrm>
              <a:off x="1968301" y="2488751"/>
              <a:ext cx="1530650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아이템 선정</a:t>
              </a:r>
              <a:endParaRPr lang="en-US" altLang="ko-KR" sz="16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862C277-AAFF-4AD0-AABA-B2F4880D5C04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1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sp>
        <p:nvSpPr>
          <p:cNvPr id="4" name="오른쪽 화살표 3"/>
          <p:cNvSpPr/>
          <p:nvPr/>
        </p:nvSpPr>
        <p:spPr>
          <a:xfrm>
            <a:off x="2899781" y="2212118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2AABCA0-4CDD-4D12-A888-34BB488C78A8}"/>
              </a:ext>
            </a:extLst>
          </p:cNvPr>
          <p:cNvGrpSpPr/>
          <p:nvPr/>
        </p:nvGrpSpPr>
        <p:grpSpPr>
          <a:xfrm>
            <a:off x="3358420" y="1974359"/>
            <a:ext cx="2321745" cy="872432"/>
            <a:chOff x="1036036" y="2301240"/>
            <a:chExt cx="2713004" cy="1143000"/>
          </a:xfrm>
        </p:grpSpPr>
        <p:sp>
          <p:nvSpPr>
            <p:cNvPr id="55" name="모서리가 둥근 직사각형 34">
              <a:extLst>
                <a:ext uri="{FF2B5EF4-FFF2-40B4-BE49-F238E27FC236}">
                  <a16:creationId xmlns:a16="http://schemas.microsoft.com/office/drawing/2014/main" id="{4664F564-93BB-4FED-8B6B-2051502BE2F1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모서리가 둥근 직사각형 35">
              <a:extLst>
                <a:ext uri="{FF2B5EF4-FFF2-40B4-BE49-F238E27FC236}">
                  <a16:creationId xmlns:a16="http://schemas.microsoft.com/office/drawing/2014/main" id="{4637B8A3-2A54-4BCE-A69C-982A8F55C129}"/>
                </a:ext>
              </a:extLst>
            </p:cNvPr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8EDED62-B888-4C27-8D3D-3857BE5DF8F8}"/>
                </a:ext>
              </a:extLst>
            </p:cNvPr>
            <p:cNvSpPr/>
            <p:nvPr/>
          </p:nvSpPr>
          <p:spPr>
            <a:xfrm>
              <a:off x="1968301" y="2650041"/>
              <a:ext cx="1530651" cy="4435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사업성 검증</a:t>
              </a:r>
              <a:endParaRPr lang="en-US" altLang="ko-KR" sz="16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0992922-60C1-4F16-A452-883B368B3A8C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2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66E1C52A-7034-40FB-8CB4-1BDA88CB4002}"/>
              </a:ext>
            </a:extLst>
          </p:cNvPr>
          <p:cNvGrpSpPr/>
          <p:nvPr/>
        </p:nvGrpSpPr>
        <p:grpSpPr>
          <a:xfrm>
            <a:off x="6425373" y="1974359"/>
            <a:ext cx="2321745" cy="872432"/>
            <a:chOff x="1036036" y="2301240"/>
            <a:chExt cx="2713004" cy="1143000"/>
          </a:xfrm>
        </p:grpSpPr>
        <p:sp>
          <p:nvSpPr>
            <p:cNvPr id="70" name="모서리가 둥근 직사각형 34">
              <a:extLst>
                <a:ext uri="{FF2B5EF4-FFF2-40B4-BE49-F238E27FC236}">
                  <a16:creationId xmlns:a16="http://schemas.microsoft.com/office/drawing/2014/main" id="{15B59322-A157-46EA-8B36-302135DE637B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모서리가 둥근 직사각형 35">
              <a:extLst>
                <a:ext uri="{FF2B5EF4-FFF2-40B4-BE49-F238E27FC236}">
                  <a16:creationId xmlns:a16="http://schemas.microsoft.com/office/drawing/2014/main" id="{A30D5C34-0A42-433A-9E02-32E633177AE0}"/>
                </a:ext>
              </a:extLst>
            </p:cNvPr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0F875E91-ADCD-473E-9D35-ACE9A0C08C15}"/>
                </a:ext>
              </a:extLst>
            </p:cNvPr>
            <p:cNvSpPr/>
            <p:nvPr/>
          </p:nvSpPr>
          <p:spPr>
            <a:xfrm>
              <a:off x="1968301" y="2488751"/>
              <a:ext cx="1530651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비즈니스 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모델링</a:t>
              </a:r>
              <a:endParaRPr lang="en-US" altLang="ko-KR" sz="16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5F2E8844-5B87-4500-B0B9-0F020D98B35C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3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12D75CE-BAAA-497F-BF3D-252F2BA481BA}"/>
              </a:ext>
            </a:extLst>
          </p:cNvPr>
          <p:cNvGrpSpPr/>
          <p:nvPr/>
        </p:nvGrpSpPr>
        <p:grpSpPr>
          <a:xfrm>
            <a:off x="9407784" y="1978375"/>
            <a:ext cx="2321745" cy="872432"/>
            <a:chOff x="1036036" y="2301240"/>
            <a:chExt cx="2713004" cy="1143000"/>
          </a:xfrm>
        </p:grpSpPr>
        <p:sp>
          <p:nvSpPr>
            <p:cNvPr id="75" name="모서리가 둥근 직사각형 34">
              <a:extLst>
                <a:ext uri="{FF2B5EF4-FFF2-40B4-BE49-F238E27FC236}">
                  <a16:creationId xmlns:a16="http://schemas.microsoft.com/office/drawing/2014/main" id="{1A809B24-8FE2-4C29-98DB-98BC9D347D01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모서리가 둥근 직사각형 35">
              <a:extLst>
                <a:ext uri="{FF2B5EF4-FFF2-40B4-BE49-F238E27FC236}">
                  <a16:creationId xmlns:a16="http://schemas.microsoft.com/office/drawing/2014/main" id="{435094A2-A545-41FE-BE27-F404258B6129}"/>
                </a:ext>
              </a:extLst>
            </p:cNvPr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6FAE8ABB-DFD9-433D-B79B-699A37528142}"/>
                </a:ext>
              </a:extLst>
            </p:cNvPr>
            <p:cNvSpPr/>
            <p:nvPr/>
          </p:nvSpPr>
          <p:spPr>
            <a:xfrm>
              <a:off x="1889879" y="2327460"/>
              <a:ext cx="1780739" cy="10887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전용</a:t>
              </a:r>
              <a:r>
                <a:rPr lang="en-US" altLang="ko-KR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,</a:t>
              </a:r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범용 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구분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및 상품개발</a:t>
              </a:r>
              <a:endParaRPr lang="en-US" altLang="ko-KR" sz="16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0832000F-7DF4-4922-A0DD-621FAFAB4B19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4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sp>
        <p:nvSpPr>
          <p:cNvPr id="79" name="오른쪽 화살표 3">
            <a:extLst>
              <a:ext uri="{FF2B5EF4-FFF2-40B4-BE49-F238E27FC236}">
                <a16:creationId xmlns:a16="http://schemas.microsoft.com/office/drawing/2014/main" id="{840247ED-41E3-4687-A33A-1E51CE733D2C}"/>
              </a:ext>
            </a:extLst>
          </p:cNvPr>
          <p:cNvSpPr/>
          <p:nvPr/>
        </p:nvSpPr>
        <p:spPr>
          <a:xfrm>
            <a:off x="5924219" y="2197517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오른쪽 화살표 3">
            <a:extLst>
              <a:ext uri="{FF2B5EF4-FFF2-40B4-BE49-F238E27FC236}">
                <a16:creationId xmlns:a16="http://schemas.microsoft.com/office/drawing/2014/main" id="{531CA0DA-B56E-463B-8E3F-89130CEE43CF}"/>
              </a:ext>
            </a:extLst>
          </p:cNvPr>
          <p:cNvSpPr/>
          <p:nvPr/>
        </p:nvSpPr>
        <p:spPr>
          <a:xfrm>
            <a:off x="8973282" y="2146256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오른쪽 화살표 3">
            <a:extLst>
              <a:ext uri="{FF2B5EF4-FFF2-40B4-BE49-F238E27FC236}">
                <a16:creationId xmlns:a16="http://schemas.microsoft.com/office/drawing/2014/main" id="{F05F22BC-DC82-48D6-9CE2-9FC2AE62CB2E}"/>
              </a:ext>
            </a:extLst>
          </p:cNvPr>
          <p:cNvSpPr/>
          <p:nvPr/>
        </p:nvSpPr>
        <p:spPr>
          <a:xfrm>
            <a:off x="1213687" y="3776229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50B4365-4930-4F2A-904C-C7317E6DFBC9}"/>
              </a:ext>
            </a:extLst>
          </p:cNvPr>
          <p:cNvGrpSpPr/>
          <p:nvPr/>
        </p:nvGrpSpPr>
        <p:grpSpPr>
          <a:xfrm>
            <a:off x="4919290" y="3494605"/>
            <a:ext cx="2321745" cy="872432"/>
            <a:chOff x="1036036" y="2301240"/>
            <a:chExt cx="2713004" cy="1143000"/>
          </a:xfrm>
        </p:grpSpPr>
        <p:sp>
          <p:nvSpPr>
            <p:cNvPr id="83" name="모서리가 둥근 직사각형 34">
              <a:extLst>
                <a:ext uri="{FF2B5EF4-FFF2-40B4-BE49-F238E27FC236}">
                  <a16:creationId xmlns:a16="http://schemas.microsoft.com/office/drawing/2014/main" id="{AEE38507-0164-49F2-A8E6-B1FA56E2E734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모서리가 둥근 직사각형 35">
              <a:extLst>
                <a:ext uri="{FF2B5EF4-FFF2-40B4-BE49-F238E27FC236}">
                  <a16:creationId xmlns:a16="http://schemas.microsoft.com/office/drawing/2014/main" id="{E7709873-28A3-4232-8301-295BCB4DD7F7}"/>
                </a:ext>
              </a:extLst>
            </p:cNvPr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DB87BCCC-1A9E-49DA-BE43-A227E98071AA}"/>
                </a:ext>
              </a:extLst>
            </p:cNvPr>
            <p:cNvSpPr/>
            <p:nvPr/>
          </p:nvSpPr>
          <p:spPr>
            <a:xfrm>
              <a:off x="1968301" y="2488751"/>
              <a:ext cx="1530651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물류시스템 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구축</a:t>
              </a:r>
              <a:endParaRPr lang="en-US" altLang="ko-KR" sz="9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900D675-65F9-4902-A6FC-78D3D5ADC004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6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69CBD649-469E-4E5A-BE86-2073DEC4A5C0}"/>
              </a:ext>
            </a:extLst>
          </p:cNvPr>
          <p:cNvGrpSpPr/>
          <p:nvPr/>
        </p:nvGrpSpPr>
        <p:grpSpPr>
          <a:xfrm>
            <a:off x="1814601" y="3539421"/>
            <a:ext cx="2321745" cy="872432"/>
            <a:chOff x="1036036" y="2301240"/>
            <a:chExt cx="2713004" cy="1143000"/>
          </a:xfrm>
        </p:grpSpPr>
        <p:sp>
          <p:nvSpPr>
            <p:cNvPr id="88" name="모서리가 둥근 직사각형 34">
              <a:extLst>
                <a:ext uri="{FF2B5EF4-FFF2-40B4-BE49-F238E27FC236}">
                  <a16:creationId xmlns:a16="http://schemas.microsoft.com/office/drawing/2014/main" id="{67012C09-502A-493E-9F01-5C0C148A5546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모서리가 둥근 직사각형 35">
              <a:extLst>
                <a:ext uri="{FF2B5EF4-FFF2-40B4-BE49-F238E27FC236}">
                  <a16:creationId xmlns:a16="http://schemas.microsoft.com/office/drawing/2014/main" id="{479179DD-1C8E-4070-8EB2-0342F5DBD810}"/>
                </a:ext>
              </a:extLst>
            </p:cNvPr>
            <p:cNvSpPr/>
            <p:nvPr/>
          </p:nvSpPr>
          <p:spPr>
            <a:xfrm>
              <a:off x="1139707" y="2553800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D3C4A673-E568-4BEC-AB9E-FC6196681F2B}"/>
                </a:ext>
              </a:extLst>
            </p:cNvPr>
            <p:cNvSpPr/>
            <p:nvPr/>
          </p:nvSpPr>
          <p:spPr>
            <a:xfrm>
              <a:off x="1711365" y="2488751"/>
              <a:ext cx="1921853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인테리어 및 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시설표준화 설계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68AC78E4-ADDC-4EDC-8BE7-27D123D9942D}"/>
                </a:ext>
              </a:extLst>
            </p:cNvPr>
            <p:cNvSpPr/>
            <p:nvPr/>
          </p:nvSpPr>
          <p:spPr>
            <a:xfrm>
              <a:off x="1117164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5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1E5C5C4C-4AD1-4C57-BB22-7AA81452704E}"/>
              </a:ext>
            </a:extLst>
          </p:cNvPr>
          <p:cNvGrpSpPr/>
          <p:nvPr/>
        </p:nvGrpSpPr>
        <p:grpSpPr>
          <a:xfrm>
            <a:off x="8026803" y="3468274"/>
            <a:ext cx="2321745" cy="872432"/>
            <a:chOff x="1036036" y="2301240"/>
            <a:chExt cx="2713004" cy="1143000"/>
          </a:xfrm>
        </p:grpSpPr>
        <p:sp>
          <p:nvSpPr>
            <p:cNvPr id="93" name="모서리가 둥근 직사각형 34">
              <a:extLst>
                <a:ext uri="{FF2B5EF4-FFF2-40B4-BE49-F238E27FC236}">
                  <a16:creationId xmlns:a16="http://schemas.microsoft.com/office/drawing/2014/main" id="{49293E88-5CC7-47F8-B168-4AEDC6E46A75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모서리가 둥근 직사각형 35">
              <a:extLst>
                <a:ext uri="{FF2B5EF4-FFF2-40B4-BE49-F238E27FC236}">
                  <a16:creationId xmlns:a16="http://schemas.microsoft.com/office/drawing/2014/main" id="{075EDA0F-8845-478D-AD40-1F1A2970F9B3}"/>
                </a:ext>
              </a:extLst>
            </p:cNvPr>
            <p:cNvSpPr/>
            <p:nvPr/>
          </p:nvSpPr>
          <p:spPr>
            <a:xfrm>
              <a:off x="1188720" y="2553801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E78F4D0A-A3E2-491E-B64D-41E0547A2698}"/>
                </a:ext>
              </a:extLst>
            </p:cNvPr>
            <p:cNvSpPr/>
            <p:nvPr/>
          </p:nvSpPr>
          <p:spPr>
            <a:xfrm>
              <a:off x="1968301" y="2650041"/>
              <a:ext cx="1530651" cy="4435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US" altLang="ko-KR" sz="16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72CEC384-FA47-434C-B32B-2E13BBF49033}"/>
                </a:ext>
              </a:extLst>
            </p:cNvPr>
            <p:cNvSpPr/>
            <p:nvPr/>
          </p:nvSpPr>
          <p:spPr>
            <a:xfrm>
              <a:off x="1185783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7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sp>
        <p:nvSpPr>
          <p:cNvPr id="97" name="오른쪽 화살표 3">
            <a:extLst>
              <a:ext uri="{FF2B5EF4-FFF2-40B4-BE49-F238E27FC236}">
                <a16:creationId xmlns:a16="http://schemas.microsoft.com/office/drawing/2014/main" id="{964570FD-EC6A-47AF-9F67-FD9BD92D8457}"/>
              </a:ext>
            </a:extLst>
          </p:cNvPr>
          <p:cNvSpPr/>
          <p:nvPr/>
        </p:nvSpPr>
        <p:spPr>
          <a:xfrm>
            <a:off x="4368469" y="3683845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오른쪽 화살표 3">
            <a:extLst>
              <a:ext uri="{FF2B5EF4-FFF2-40B4-BE49-F238E27FC236}">
                <a16:creationId xmlns:a16="http://schemas.microsoft.com/office/drawing/2014/main" id="{CB6B34FE-4F52-465D-B451-B84492F6D096}"/>
              </a:ext>
            </a:extLst>
          </p:cNvPr>
          <p:cNvSpPr/>
          <p:nvPr/>
        </p:nvSpPr>
        <p:spPr>
          <a:xfrm>
            <a:off x="7446440" y="3737416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A597F64E-A76E-4674-9FDE-A1981A5AE0EE}"/>
              </a:ext>
            </a:extLst>
          </p:cNvPr>
          <p:cNvSpPr/>
          <p:nvPr/>
        </p:nvSpPr>
        <p:spPr>
          <a:xfrm>
            <a:off x="8780489" y="3647516"/>
            <a:ext cx="146036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업무별 </a:t>
            </a:r>
            <a:endParaRPr lang="en-US" altLang="ko-KR" sz="1600" b="1" dirty="0">
              <a:solidFill>
                <a:schemeClr val="accent5"/>
              </a:solidFill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  <a:p>
            <a:pPr algn="ctr"/>
            <a:r>
              <a:rPr lang="ko-KR" altLang="en-US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매뉴얼 작업</a:t>
            </a:r>
            <a:endParaRPr lang="en-US" altLang="ko-KR" sz="1600" b="1" dirty="0">
              <a:solidFill>
                <a:schemeClr val="accent5"/>
              </a:solidFill>
              <a:latin typeface="넥슨Lv1고딕 Bold" panose="00000800000000000000" pitchFamily="2" charset="-127"/>
              <a:ea typeface="넥슨Lv1고딕 Bold" panose="00000800000000000000" pitchFamily="2" charset="-127"/>
            </a:endParaRPr>
          </a:p>
        </p:txBody>
      </p:sp>
      <p:sp>
        <p:nvSpPr>
          <p:cNvPr id="100" name="오른쪽 화살표 3">
            <a:extLst>
              <a:ext uri="{FF2B5EF4-FFF2-40B4-BE49-F238E27FC236}">
                <a16:creationId xmlns:a16="http://schemas.microsoft.com/office/drawing/2014/main" id="{528B5A37-7BD0-4BFC-A5B4-AB5330C090EE}"/>
              </a:ext>
            </a:extLst>
          </p:cNvPr>
          <p:cNvSpPr/>
          <p:nvPr/>
        </p:nvSpPr>
        <p:spPr>
          <a:xfrm>
            <a:off x="1158347" y="5283823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3029FD21-DC58-48BA-8DA0-192BDF64A1D2}"/>
              </a:ext>
            </a:extLst>
          </p:cNvPr>
          <p:cNvGrpSpPr/>
          <p:nvPr/>
        </p:nvGrpSpPr>
        <p:grpSpPr>
          <a:xfrm>
            <a:off x="1753029" y="5089943"/>
            <a:ext cx="2321745" cy="872432"/>
            <a:chOff x="1036036" y="2301240"/>
            <a:chExt cx="2713004" cy="1143000"/>
          </a:xfrm>
        </p:grpSpPr>
        <p:sp>
          <p:nvSpPr>
            <p:cNvPr id="102" name="모서리가 둥근 직사각형 34">
              <a:extLst>
                <a:ext uri="{FF2B5EF4-FFF2-40B4-BE49-F238E27FC236}">
                  <a16:creationId xmlns:a16="http://schemas.microsoft.com/office/drawing/2014/main" id="{998EDCF3-BD6D-45B4-A855-6144655B5E56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모서리가 둥근 직사각형 35">
              <a:extLst>
                <a:ext uri="{FF2B5EF4-FFF2-40B4-BE49-F238E27FC236}">
                  <a16:creationId xmlns:a16="http://schemas.microsoft.com/office/drawing/2014/main" id="{9C42C926-70AB-4490-B6F3-4654038A64C4}"/>
                </a:ext>
              </a:extLst>
            </p:cNvPr>
            <p:cNvSpPr/>
            <p:nvPr/>
          </p:nvSpPr>
          <p:spPr>
            <a:xfrm>
              <a:off x="1139707" y="2553800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729C6797-B427-4C07-9E2F-C3F27930FD1F}"/>
                </a:ext>
              </a:extLst>
            </p:cNvPr>
            <p:cNvSpPr/>
            <p:nvPr/>
          </p:nvSpPr>
          <p:spPr>
            <a:xfrm>
              <a:off x="1711365" y="2650041"/>
              <a:ext cx="1921853" cy="4435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 err="1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행정완비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297C36C7-1278-4FCD-BD2C-8B1EB54FED3B}"/>
                </a:ext>
              </a:extLst>
            </p:cNvPr>
            <p:cNvSpPr/>
            <p:nvPr/>
          </p:nvSpPr>
          <p:spPr>
            <a:xfrm>
              <a:off x="1117164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8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9B15432C-E0E7-4DA6-A951-677F5A03A068}"/>
              </a:ext>
            </a:extLst>
          </p:cNvPr>
          <p:cNvGrpSpPr/>
          <p:nvPr/>
        </p:nvGrpSpPr>
        <p:grpSpPr>
          <a:xfrm>
            <a:off x="4922212" y="5085130"/>
            <a:ext cx="2321745" cy="872432"/>
            <a:chOff x="1036036" y="2301240"/>
            <a:chExt cx="2713004" cy="1143000"/>
          </a:xfrm>
        </p:grpSpPr>
        <p:sp>
          <p:nvSpPr>
            <p:cNvPr id="107" name="모서리가 둥근 직사각형 34">
              <a:extLst>
                <a:ext uri="{FF2B5EF4-FFF2-40B4-BE49-F238E27FC236}">
                  <a16:creationId xmlns:a16="http://schemas.microsoft.com/office/drawing/2014/main" id="{A7AC1249-B556-4086-85A6-C8DA07311F60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모서리가 둥근 직사각형 35">
              <a:extLst>
                <a:ext uri="{FF2B5EF4-FFF2-40B4-BE49-F238E27FC236}">
                  <a16:creationId xmlns:a16="http://schemas.microsoft.com/office/drawing/2014/main" id="{1C6E216E-E09A-408B-BB6D-13B824B22FD6}"/>
                </a:ext>
              </a:extLst>
            </p:cNvPr>
            <p:cNvSpPr/>
            <p:nvPr/>
          </p:nvSpPr>
          <p:spPr>
            <a:xfrm>
              <a:off x="1139707" y="2553800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9E33CCF4-B68B-42BE-8AB1-071AE0C90BF0}"/>
                </a:ext>
              </a:extLst>
            </p:cNvPr>
            <p:cNvSpPr/>
            <p:nvPr/>
          </p:nvSpPr>
          <p:spPr>
            <a:xfrm>
              <a:off x="1711365" y="2488751"/>
              <a:ext cx="1921853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가맹모집 및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마케팅 전략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9C1F6943-808A-4390-B634-CDF2E691167B}"/>
                </a:ext>
              </a:extLst>
            </p:cNvPr>
            <p:cNvSpPr/>
            <p:nvPr/>
          </p:nvSpPr>
          <p:spPr>
            <a:xfrm>
              <a:off x="1117164" y="2670204"/>
              <a:ext cx="782518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9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4E9AD085-046A-481F-AD7B-919A1EAFE6AA}"/>
              </a:ext>
            </a:extLst>
          </p:cNvPr>
          <p:cNvGrpSpPr/>
          <p:nvPr/>
        </p:nvGrpSpPr>
        <p:grpSpPr>
          <a:xfrm>
            <a:off x="7987173" y="5133627"/>
            <a:ext cx="2361374" cy="872432"/>
            <a:chOff x="989729" y="2301240"/>
            <a:chExt cx="2759311" cy="1143000"/>
          </a:xfrm>
        </p:grpSpPr>
        <p:sp>
          <p:nvSpPr>
            <p:cNvPr id="112" name="모서리가 둥근 직사각형 34">
              <a:extLst>
                <a:ext uri="{FF2B5EF4-FFF2-40B4-BE49-F238E27FC236}">
                  <a16:creationId xmlns:a16="http://schemas.microsoft.com/office/drawing/2014/main" id="{AD690D4E-CCF6-4E0A-8456-2571CC99DAA7}"/>
                </a:ext>
              </a:extLst>
            </p:cNvPr>
            <p:cNvSpPr/>
            <p:nvPr/>
          </p:nvSpPr>
          <p:spPr>
            <a:xfrm>
              <a:off x="1036036" y="2301240"/>
              <a:ext cx="2713004" cy="1143000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35">
              <a:extLst>
                <a:ext uri="{FF2B5EF4-FFF2-40B4-BE49-F238E27FC236}">
                  <a16:creationId xmlns:a16="http://schemas.microsoft.com/office/drawing/2014/main" id="{66BB788F-8F81-4E49-AFEB-2A6E901B5A6D}"/>
                </a:ext>
              </a:extLst>
            </p:cNvPr>
            <p:cNvSpPr/>
            <p:nvPr/>
          </p:nvSpPr>
          <p:spPr>
            <a:xfrm>
              <a:off x="1139707" y="2553800"/>
              <a:ext cx="779581" cy="6317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2067BCC3-76AA-40BC-B091-3C7C3F60DE60}"/>
                </a:ext>
              </a:extLst>
            </p:cNvPr>
            <p:cNvSpPr/>
            <p:nvPr/>
          </p:nvSpPr>
          <p:spPr>
            <a:xfrm>
              <a:off x="1711364" y="2488751"/>
              <a:ext cx="1921853" cy="7661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가맹점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운영관리</a:t>
              </a:r>
              <a:endParaRPr lang="en-US" altLang="ko-KR" sz="16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0F959AF2-CE66-4943-8BDA-1FE3675BB94F}"/>
                </a:ext>
              </a:extLst>
            </p:cNvPr>
            <p:cNvSpPr/>
            <p:nvPr/>
          </p:nvSpPr>
          <p:spPr>
            <a:xfrm>
              <a:off x="989729" y="2670204"/>
              <a:ext cx="1024852" cy="4032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10</a:t>
              </a:r>
              <a:r>
                <a:rPr lang="ko-KR" altLang="en-US" sz="1400" b="1" dirty="0">
                  <a:solidFill>
                    <a:srgbClr val="C00000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단계 </a:t>
              </a:r>
              <a:endParaRPr lang="en-US" altLang="ko-KR" sz="14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</p:grpSp>
      <p:sp>
        <p:nvSpPr>
          <p:cNvPr id="116" name="오른쪽 화살표 3">
            <a:extLst>
              <a:ext uri="{FF2B5EF4-FFF2-40B4-BE49-F238E27FC236}">
                <a16:creationId xmlns:a16="http://schemas.microsoft.com/office/drawing/2014/main" id="{FA67C0DF-39C8-4811-A53D-DA367BBA6762}"/>
              </a:ext>
            </a:extLst>
          </p:cNvPr>
          <p:cNvSpPr/>
          <p:nvPr/>
        </p:nvSpPr>
        <p:spPr>
          <a:xfrm>
            <a:off x="4366431" y="5276751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오른쪽 화살표 3">
            <a:extLst>
              <a:ext uri="{FF2B5EF4-FFF2-40B4-BE49-F238E27FC236}">
                <a16:creationId xmlns:a16="http://schemas.microsoft.com/office/drawing/2014/main" id="{5379F997-5FC0-477D-8533-ED81F370AEB8}"/>
              </a:ext>
            </a:extLst>
          </p:cNvPr>
          <p:cNvSpPr/>
          <p:nvPr/>
        </p:nvSpPr>
        <p:spPr>
          <a:xfrm>
            <a:off x="7454935" y="5328562"/>
            <a:ext cx="428788" cy="4892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슬라이드 번호 개체 틀 1">
            <a:extLst>
              <a:ext uri="{FF2B5EF4-FFF2-40B4-BE49-F238E27FC236}">
                <a16:creationId xmlns:a16="http://schemas.microsoft.com/office/drawing/2014/main" id="{EE0FB2A6-04C8-44A9-9BB5-94B5BE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3322" y="824703"/>
            <a:ext cx="9291297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프랜차이즈 사업에서 가장 중요한 것은  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경쟁력 있는 아이템 선정 이다</a:t>
            </a:r>
            <a:r>
              <a:rPr lang="en-US" altLang="ko-KR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endParaRPr lang="en-US" altLang="ko-KR" sz="1200" dirty="0">
              <a:solidFill>
                <a:srgbClr val="0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프랜차이즈</a:t>
            </a:r>
            <a:r>
              <a:rPr lang="ko-KR" altLang="en-US" sz="10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아이템선정 기준은 조리방법이나 판매방법이 단순하고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 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최소의 인력으로 운영이 가능하며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 매뉴얼 등을 통한 표준화가 가능하여야 하며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 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고객에게 차별화된 효용가치를 줄 수 있어야 한다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0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또한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복제 불가능한 아이템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차별성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지속 가능한 아이템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(10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년 유지가능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부가가치가 남아있는 아이템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안전한 수익성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선택 중요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65528" y="879250"/>
            <a:ext cx="1883915" cy="597608"/>
            <a:chOff x="396008" y="1319882"/>
            <a:chExt cx="1861562" cy="597608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396008" y="1319882"/>
              <a:ext cx="177554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862C277-AAFF-4AD0-AABA-B2F4880D5C04}"/>
                </a:ext>
              </a:extLst>
            </p:cNvPr>
            <p:cNvSpPr/>
            <p:nvPr/>
          </p:nvSpPr>
          <p:spPr>
            <a:xfrm>
              <a:off x="755816" y="1464315"/>
              <a:ext cx="150175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아이템선정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494558" y="1429396"/>
              <a:ext cx="368303" cy="389513"/>
              <a:chOff x="460538" y="6165222"/>
              <a:chExt cx="368303" cy="389513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462464" y="6193704"/>
                <a:ext cx="366377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4862C277-AAFF-4AD0-AABA-B2F4880D5C04}"/>
                  </a:ext>
                </a:extLst>
              </p:cNvPr>
              <p:cNvSpPr/>
              <p:nvPr/>
            </p:nvSpPr>
            <p:spPr>
              <a:xfrm>
                <a:off x="460538" y="6165222"/>
                <a:ext cx="36830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1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96" name="직사각형 95"/>
          <p:cNvSpPr/>
          <p:nvPr/>
        </p:nvSpPr>
        <p:spPr>
          <a:xfrm>
            <a:off x="2366276" y="824856"/>
            <a:ext cx="9460196" cy="1452515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8" name="슬라이드 번호 개체 틀 1">
            <a:extLst>
              <a:ext uri="{FF2B5EF4-FFF2-40B4-BE49-F238E27FC236}">
                <a16:creationId xmlns:a16="http://schemas.microsoft.com/office/drawing/2014/main" id="{2F36A02D-2472-483D-9409-804452EA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517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F48ECF6-FC5F-D9D4-74D2-B44A797FFF53}"/>
              </a:ext>
            </a:extLst>
          </p:cNvPr>
          <p:cNvGrpSpPr/>
          <p:nvPr/>
        </p:nvGrpSpPr>
        <p:grpSpPr>
          <a:xfrm>
            <a:off x="289926" y="2840177"/>
            <a:ext cx="1883915" cy="597608"/>
            <a:chOff x="362352" y="2137624"/>
            <a:chExt cx="1731720" cy="597608"/>
          </a:xfrm>
        </p:grpSpPr>
        <p:sp>
          <p:nvSpPr>
            <p:cNvPr id="4" name="모서리가 둥근 직사각형 53">
              <a:extLst>
                <a:ext uri="{FF2B5EF4-FFF2-40B4-BE49-F238E27FC236}">
                  <a16:creationId xmlns:a16="http://schemas.microsoft.com/office/drawing/2014/main" id="{D78B3E06-1985-933B-4477-5036DE961DB7}"/>
                </a:ext>
              </a:extLst>
            </p:cNvPr>
            <p:cNvSpPr/>
            <p:nvPr/>
          </p:nvSpPr>
          <p:spPr>
            <a:xfrm>
              <a:off x="362352" y="2137624"/>
              <a:ext cx="1731720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C3F348A-65E3-9E0C-D1B2-CAEB7888B9D4}"/>
                </a:ext>
              </a:extLst>
            </p:cNvPr>
            <p:cNvSpPr/>
            <p:nvPr/>
          </p:nvSpPr>
          <p:spPr>
            <a:xfrm>
              <a:off x="722161" y="2282057"/>
              <a:ext cx="126295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사업성 검증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E75F682-0797-BD72-13D2-EC10CC451171}"/>
                </a:ext>
              </a:extLst>
            </p:cNvPr>
            <p:cNvGrpSpPr/>
            <p:nvPr/>
          </p:nvGrpSpPr>
          <p:grpSpPr>
            <a:xfrm>
              <a:off x="494193" y="2230696"/>
              <a:ext cx="357361" cy="389513"/>
              <a:chOff x="460538" y="6165222"/>
              <a:chExt cx="357361" cy="389513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3302DDE9-5203-AAA0-B6DF-AB854A8DEE10}"/>
                  </a:ext>
                </a:extLst>
              </p:cNvPr>
              <p:cNvSpPr/>
              <p:nvPr/>
            </p:nvSpPr>
            <p:spPr>
              <a:xfrm>
                <a:off x="462466" y="6193704"/>
                <a:ext cx="355433" cy="3306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087D02D4-A0FB-F0DF-CF45-5C778A1BFCA6}"/>
                  </a:ext>
                </a:extLst>
              </p:cNvPr>
              <p:cNvSpPr/>
              <p:nvPr/>
            </p:nvSpPr>
            <p:spPr>
              <a:xfrm>
                <a:off x="460538" y="6165222"/>
                <a:ext cx="35543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2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EBD3205-F6AB-4A5C-2C19-7C90E5162805}"/>
              </a:ext>
            </a:extLst>
          </p:cNvPr>
          <p:cNvSpPr/>
          <p:nvPr/>
        </p:nvSpPr>
        <p:spPr>
          <a:xfrm>
            <a:off x="2381285" y="2947400"/>
            <a:ext cx="9452996" cy="254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다음 단계로 사업성을 분석하기 위한 과정이 필요하다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0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첫째</a:t>
            </a:r>
            <a:r>
              <a:rPr lang="en-US" altLang="ko-KR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외부환경 분석 </a:t>
            </a:r>
            <a:endParaRPr lang="en-US" altLang="ko-KR" sz="1200" dirty="0">
              <a:solidFill>
                <a:srgbClr val="0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거시 환경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해당 업종 현황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주요 경쟁사 현황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시장 고객 현황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업계 현황 등을 면밀히 분석하여 해당 아이템의 성공 가능성 여부를 평가해야 한다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0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둘째</a:t>
            </a:r>
            <a:r>
              <a:rPr lang="en-US" altLang="ko-KR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기업 내부 환경 분석</a:t>
            </a:r>
            <a:endParaRPr lang="en-US" altLang="ko-KR" sz="1200" b="1" u="sng" dirty="0">
              <a:solidFill>
                <a:srgbClr val="0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기업이 가진 핵심역량과 경쟁우위 요소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 err="1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업계내에서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차지하는 위치 등을 파악하고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기존 고객에 대한 특성 등을 분석해야 한다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0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셋째</a:t>
            </a:r>
            <a:r>
              <a:rPr lang="en-US" altLang="ko-KR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b="1" u="sng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예상 수익과 비용 책정 및 구체적인 ​사업계획 수립</a:t>
            </a:r>
            <a:endParaRPr lang="en-US" altLang="ko-KR" sz="1200" dirty="0">
              <a:solidFill>
                <a:srgbClr val="0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어떠한 수익구조가 가능한지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가격 변동 위험에는 무엇이 있는지 등을 파악하여 수익구조를 분석해 보고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어떠한 비용이 소요되며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고정비와 변동비 내역에는 무엇이 있고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이익구조가 어떠한 요인에 의해 영향을 받는지 등을 분석해야 한다</a:t>
            </a:r>
            <a:r>
              <a:rPr lang="en-US" altLang="ko-KR" sz="1200" dirty="0">
                <a:solidFill>
                  <a:srgbClr val="0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E92B63-5F7B-DB64-BEA3-13079F008F39}"/>
              </a:ext>
            </a:extLst>
          </p:cNvPr>
          <p:cNvSpPr/>
          <p:nvPr/>
        </p:nvSpPr>
        <p:spPr>
          <a:xfrm>
            <a:off x="2381284" y="2887016"/>
            <a:ext cx="9460196" cy="2847286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4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CBA60F-4C49-42F1-8A62-6BE483BE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2EA5-2303-4254-B3A7-11ED6BB8A088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21B937-C089-4EB5-8023-B5AC4B17B2D2}"/>
              </a:ext>
            </a:extLst>
          </p:cNvPr>
          <p:cNvSpPr/>
          <p:nvPr/>
        </p:nvSpPr>
        <p:spPr>
          <a:xfrm>
            <a:off x="2323748" y="948055"/>
            <a:ext cx="9517882" cy="172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사업 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Concept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설정 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b="1" u="sng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브랜드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concept, </a:t>
            </a:r>
            <a:r>
              <a:rPr lang="ko-KR" altLang="en-US" sz="1200" b="1" u="sng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메뉴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concept, </a:t>
            </a:r>
            <a:r>
              <a:rPr lang="ko-KR" altLang="en-US" sz="1200" b="1" u="sng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인테리어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concept, </a:t>
            </a:r>
            <a:r>
              <a:rPr lang="ko-KR" altLang="en-US" sz="1200" b="1" u="sng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운영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concept)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가맹본부로서의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기업이념을 장착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설정하고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BI(brand identity)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및 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CI(corporate identity)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를 효과적으로 구축해야 한다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목표고객이 구체적으로 유형화 되었다면 제공될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메뉴구성 및 </a:t>
            </a:r>
            <a:r>
              <a:rPr lang="ko-KR" altLang="en-US" sz="1200" b="1" u="sng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표준레시피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인테리어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서비스</a:t>
            </a:r>
            <a:r>
              <a:rPr lang="ko-KR" altLang="en-US" sz="1200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에 대한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concept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과정이 필요하다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 즉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본질적인 효용을 주는 핵심 메뉴와 서비스에 대한 개념 정립이 필요하다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직영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1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호점 입점 지역 및 상권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입지분석이 중요하다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Concept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확정 후 가장 중요한 요소이다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E125502-8E25-4327-8EE4-78C803276E25}"/>
              </a:ext>
            </a:extLst>
          </p:cNvPr>
          <p:cNvGrpSpPr/>
          <p:nvPr/>
        </p:nvGrpSpPr>
        <p:grpSpPr>
          <a:xfrm>
            <a:off x="167780" y="826492"/>
            <a:ext cx="2098341" cy="721728"/>
            <a:chOff x="362352" y="3129212"/>
            <a:chExt cx="1476129" cy="721728"/>
          </a:xfrm>
        </p:grpSpPr>
        <p:sp>
          <p:nvSpPr>
            <p:cNvPr id="5" name="모서리가 둥근 직사각형 68">
              <a:extLst>
                <a:ext uri="{FF2B5EF4-FFF2-40B4-BE49-F238E27FC236}">
                  <a16:creationId xmlns:a16="http://schemas.microsoft.com/office/drawing/2014/main" id="{92EE73E5-8D97-4393-8BAE-7E2DEC28701C}"/>
                </a:ext>
              </a:extLst>
            </p:cNvPr>
            <p:cNvSpPr/>
            <p:nvPr/>
          </p:nvSpPr>
          <p:spPr>
            <a:xfrm>
              <a:off x="362352" y="3191754"/>
              <a:ext cx="136342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7258556-BBA0-413C-B869-79CD982ECCDD}"/>
                </a:ext>
              </a:extLst>
            </p:cNvPr>
            <p:cNvSpPr/>
            <p:nvPr/>
          </p:nvSpPr>
          <p:spPr>
            <a:xfrm>
              <a:off x="663583" y="3129212"/>
              <a:ext cx="1174898" cy="7217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비즈니스 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모델링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56D6FF2-53EA-4D00-A282-FF9B51D292A5}"/>
                </a:ext>
              </a:extLst>
            </p:cNvPr>
            <p:cNvGrpSpPr/>
            <p:nvPr/>
          </p:nvGrpSpPr>
          <p:grpSpPr>
            <a:xfrm>
              <a:off x="556708" y="3281797"/>
              <a:ext cx="282184" cy="389513"/>
              <a:chOff x="523053" y="6165222"/>
              <a:chExt cx="282184" cy="389513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E973A724-36CE-4BD1-AE5F-CF4CEE9A6DB6}"/>
                  </a:ext>
                </a:extLst>
              </p:cNvPr>
              <p:cNvSpPr/>
              <p:nvPr/>
            </p:nvSpPr>
            <p:spPr>
              <a:xfrm>
                <a:off x="546658" y="6193704"/>
                <a:ext cx="236450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2D308FD7-0DDC-4562-BCBF-842628104524}"/>
                  </a:ext>
                </a:extLst>
              </p:cNvPr>
              <p:cNvSpPr/>
              <p:nvPr/>
            </p:nvSpPr>
            <p:spPr>
              <a:xfrm>
                <a:off x="523053" y="6165222"/>
                <a:ext cx="282184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3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6C7D3F9-6213-42AD-92CE-70792255A07A}"/>
              </a:ext>
            </a:extLst>
          </p:cNvPr>
          <p:cNvSpPr/>
          <p:nvPr/>
        </p:nvSpPr>
        <p:spPr>
          <a:xfrm>
            <a:off x="2323749" y="890043"/>
            <a:ext cx="9300392" cy="1513169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E7C225F-007C-4DFF-A9A4-54414F7A7437}"/>
              </a:ext>
            </a:extLst>
          </p:cNvPr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1DE988C-A16B-46D2-8BDB-8791BAFDD712}"/>
                </a:ext>
              </a:extLst>
            </p:cNvPr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C9D3A83-409B-4D09-A8CF-715D47ADE89E}"/>
                </a:ext>
              </a:extLst>
            </p:cNvPr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CB4184D1-0907-4E01-9C2B-76224E1064E0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B3767DC-89BC-7DF2-0192-4F4256ECFED2}"/>
              </a:ext>
            </a:extLst>
          </p:cNvPr>
          <p:cNvSpPr/>
          <p:nvPr/>
        </p:nvSpPr>
        <p:spPr>
          <a:xfrm>
            <a:off x="2474340" y="2959949"/>
            <a:ext cx="9225304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프랜차이즈 본사의 안정적 수익 창출을 위해 경쟁력 있고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사입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불가한 ​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전용상품 개발은 필수다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개점수익도 중요하지만 지속적 파이프라인  전용상품에 안정적 수익 창출을 가능하기에 개발과 품질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가격우위 구성이 중요하다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메뉴 구성 중 전용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범용으로 구분하여 전용상품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필수공급상품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을 자사생산 또는 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OEM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을 통해 상품개발하고 가맹점 공급 시 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 본사 수익율을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산정해야 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이때 모든 상품을 자사생산에 의존하기 보다는 각 상품별 전문업체와 비교하며 개발하는 것이 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자사생산 수율 및 원가면에서 좋을 수 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769E9A3-B9BF-7CD9-CDE7-D51DB3226FA3}"/>
              </a:ext>
            </a:extLst>
          </p:cNvPr>
          <p:cNvSpPr/>
          <p:nvPr/>
        </p:nvSpPr>
        <p:spPr>
          <a:xfrm>
            <a:off x="2306222" y="2858434"/>
            <a:ext cx="9317918" cy="1646061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BE284FC-B465-1673-BFDB-BD63E085EAFA}"/>
              </a:ext>
            </a:extLst>
          </p:cNvPr>
          <p:cNvGrpSpPr/>
          <p:nvPr/>
        </p:nvGrpSpPr>
        <p:grpSpPr>
          <a:xfrm>
            <a:off x="103841" y="3049418"/>
            <a:ext cx="2112401" cy="597608"/>
            <a:chOff x="362352" y="4135753"/>
            <a:chExt cx="1363429" cy="597608"/>
          </a:xfrm>
        </p:grpSpPr>
        <p:sp>
          <p:nvSpPr>
            <p:cNvPr id="27" name="모서리가 둥근 직사각형 46">
              <a:extLst>
                <a:ext uri="{FF2B5EF4-FFF2-40B4-BE49-F238E27FC236}">
                  <a16:creationId xmlns:a16="http://schemas.microsoft.com/office/drawing/2014/main" id="{D5E0524C-2979-9C7D-01ED-79EE62646DFE}"/>
                </a:ext>
              </a:extLst>
            </p:cNvPr>
            <p:cNvSpPr/>
            <p:nvPr/>
          </p:nvSpPr>
          <p:spPr>
            <a:xfrm>
              <a:off x="362352" y="4135753"/>
              <a:ext cx="136342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8304FD9-EEA1-9DEE-B63E-678C545B065C}"/>
                </a:ext>
              </a:extLst>
            </p:cNvPr>
            <p:cNvSpPr/>
            <p:nvPr/>
          </p:nvSpPr>
          <p:spPr>
            <a:xfrm>
              <a:off x="722161" y="4172467"/>
              <a:ext cx="100362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전용</a:t>
              </a:r>
              <a:r>
                <a:rPr lang="en-US" altLang="ko-KR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,</a:t>
              </a:r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범용 구분 및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상품개발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E7A3D3CE-96FF-CE3E-6E6E-8B7FAEBE236B}"/>
                </a:ext>
              </a:extLst>
            </p:cNvPr>
            <p:cNvGrpSpPr/>
            <p:nvPr/>
          </p:nvGrpSpPr>
          <p:grpSpPr>
            <a:xfrm>
              <a:off x="402141" y="4266627"/>
              <a:ext cx="368303" cy="389513"/>
              <a:chOff x="368485" y="6190389"/>
              <a:chExt cx="368303" cy="389513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78E02C8F-A0C7-BCC4-3898-C7F9737AAF41}"/>
                  </a:ext>
                </a:extLst>
              </p:cNvPr>
              <p:cNvSpPr/>
              <p:nvPr/>
            </p:nvSpPr>
            <p:spPr>
              <a:xfrm>
                <a:off x="438878" y="6207971"/>
                <a:ext cx="218407" cy="3467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96CAB48A-D8B1-BED8-5626-589B91FEAC75}"/>
                  </a:ext>
                </a:extLst>
              </p:cNvPr>
              <p:cNvSpPr/>
              <p:nvPr/>
            </p:nvSpPr>
            <p:spPr>
              <a:xfrm>
                <a:off x="368485" y="6190389"/>
                <a:ext cx="36830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4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C35A55-E532-10B5-EB24-346045A7B843}"/>
              </a:ext>
            </a:extLst>
          </p:cNvPr>
          <p:cNvSpPr/>
          <p:nvPr/>
        </p:nvSpPr>
        <p:spPr>
          <a:xfrm>
            <a:off x="2440446" y="4919850"/>
            <a:ext cx="9225304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프랜차이즈의 본질 중 하나인 인테리어 표준화를 이루기 위해 ​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인테리어 컨셉 작업이 필요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우선 </a:t>
            </a:r>
            <a:r>
              <a:rPr lang="ko-KR" altLang="en-US" sz="1200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프랜차이즈컨셉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이해도가 높은 경험치 많은 인테리어 업체를 선정하여야 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이때 단순 시공업체 보다는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브랜드 컨셉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endParaRPr lang="en-US" altLang="ko-KR" sz="12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기획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trend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읽고 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storytelling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을 만들어내는 프랜차이즈 전문업체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유리합니다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브랜드 이미지를 기획 및 스케치하고 주방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홀 구분 평면도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입면도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3D(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입체도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로 전체 인테리어 컨셉을 확정하고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시방서를 통한 </a:t>
            </a:r>
            <a:endParaRPr lang="en-US" altLang="ko-KR" sz="12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표준화로 지역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평수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매장 현장상황 등에 대처에 브랜드 인테리어 컨셉을 유지 할 수 있습니다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91623BA-0A62-6EDE-2526-AAA178B95755}"/>
              </a:ext>
            </a:extLst>
          </p:cNvPr>
          <p:cNvSpPr/>
          <p:nvPr/>
        </p:nvSpPr>
        <p:spPr>
          <a:xfrm>
            <a:off x="2306222" y="4827654"/>
            <a:ext cx="9317918" cy="1646061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349B21B-700A-2D52-6BE7-5727EFA72F44}"/>
              </a:ext>
            </a:extLst>
          </p:cNvPr>
          <p:cNvGrpSpPr/>
          <p:nvPr/>
        </p:nvGrpSpPr>
        <p:grpSpPr>
          <a:xfrm>
            <a:off x="85199" y="4802404"/>
            <a:ext cx="2112401" cy="738664"/>
            <a:chOff x="362352" y="4064745"/>
            <a:chExt cx="1363429" cy="738664"/>
          </a:xfrm>
        </p:grpSpPr>
        <p:sp>
          <p:nvSpPr>
            <p:cNvPr id="35" name="모서리가 둥근 직사각형 46">
              <a:extLst>
                <a:ext uri="{FF2B5EF4-FFF2-40B4-BE49-F238E27FC236}">
                  <a16:creationId xmlns:a16="http://schemas.microsoft.com/office/drawing/2014/main" id="{11387797-A771-B635-FDB5-D4BFCBACE3C4}"/>
                </a:ext>
              </a:extLst>
            </p:cNvPr>
            <p:cNvSpPr/>
            <p:nvPr/>
          </p:nvSpPr>
          <p:spPr>
            <a:xfrm>
              <a:off x="362352" y="4135753"/>
              <a:ext cx="136342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4F64229-F4A2-02CD-1D13-0FEF6CB33245}"/>
                </a:ext>
              </a:extLst>
            </p:cNvPr>
            <p:cNvSpPr/>
            <p:nvPr/>
          </p:nvSpPr>
          <p:spPr>
            <a:xfrm>
              <a:off x="722161" y="4064745"/>
              <a:ext cx="100362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인테리어 및 시설표준화 설계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CAE4811-F4F5-58AB-C9ED-F49894DE176D}"/>
                </a:ext>
              </a:extLst>
            </p:cNvPr>
            <p:cNvGrpSpPr/>
            <p:nvPr/>
          </p:nvGrpSpPr>
          <p:grpSpPr>
            <a:xfrm>
              <a:off x="429214" y="4241460"/>
              <a:ext cx="368303" cy="389513"/>
              <a:chOff x="395558" y="6165222"/>
              <a:chExt cx="368303" cy="389513"/>
            </a:xfrm>
          </p:grpSpPr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AC871B1A-07BE-587E-0647-F8559AC8B003}"/>
                  </a:ext>
                </a:extLst>
              </p:cNvPr>
              <p:cNvSpPr/>
              <p:nvPr/>
            </p:nvSpPr>
            <p:spPr>
              <a:xfrm>
                <a:off x="460538" y="6165222"/>
                <a:ext cx="227967" cy="3673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617F0682-D967-BA08-00D8-E26134F7E444}"/>
                  </a:ext>
                </a:extLst>
              </p:cNvPr>
              <p:cNvSpPr/>
              <p:nvPr/>
            </p:nvSpPr>
            <p:spPr>
              <a:xfrm>
                <a:off x="395558" y="6165222"/>
                <a:ext cx="36830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5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06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27">
            <a:extLst>
              <a:ext uri="{FF2B5EF4-FFF2-40B4-BE49-F238E27FC236}">
                <a16:creationId xmlns:a16="http://schemas.microsoft.com/office/drawing/2014/main" id="{83AD1E99-33B9-4561-A494-05B21AC3EFCE}"/>
              </a:ext>
            </a:extLst>
          </p:cNvPr>
          <p:cNvSpPr/>
          <p:nvPr/>
        </p:nvSpPr>
        <p:spPr>
          <a:xfrm>
            <a:off x="508700" y="1995881"/>
            <a:ext cx="1964117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물류 프로세스</a:t>
            </a:r>
          </a:p>
        </p:txBody>
      </p:sp>
      <p:sp>
        <p:nvSpPr>
          <p:cNvPr id="48" name="모서리가 둥근 직사각형 28">
            <a:extLst>
              <a:ext uri="{FF2B5EF4-FFF2-40B4-BE49-F238E27FC236}">
                <a16:creationId xmlns:a16="http://schemas.microsoft.com/office/drawing/2014/main" id="{5571FDF7-6C49-4F90-AAC1-10EB8C97651A}"/>
              </a:ext>
            </a:extLst>
          </p:cNvPr>
          <p:cNvSpPr/>
          <p:nvPr/>
        </p:nvSpPr>
        <p:spPr>
          <a:xfrm>
            <a:off x="508701" y="2295795"/>
            <a:ext cx="11448947" cy="4425680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A3FFA7E9-9280-44E7-A9F2-873741643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706" y="4085309"/>
            <a:ext cx="966912" cy="9229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E099EA3-0514-49AB-B62C-15D1B040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23831" y="2756887"/>
            <a:ext cx="1973223" cy="1452712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305FC3-60ED-4D7C-B152-877773D8CC55}"/>
              </a:ext>
            </a:extLst>
          </p:cNvPr>
          <p:cNvGrpSpPr/>
          <p:nvPr/>
        </p:nvGrpSpPr>
        <p:grpSpPr>
          <a:xfrm>
            <a:off x="370306" y="895753"/>
            <a:ext cx="2112400" cy="597609"/>
            <a:chOff x="362352" y="5374317"/>
            <a:chExt cx="1363429" cy="597609"/>
          </a:xfrm>
        </p:grpSpPr>
        <p:sp>
          <p:nvSpPr>
            <p:cNvPr id="4" name="모서리가 둥근 직사각형 78">
              <a:extLst>
                <a:ext uri="{FF2B5EF4-FFF2-40B4-BE49-F238E27FC236}">
                  <a16:creationId xmlns:a16="http://schemas.microsoft.com/office/drawing/2014/main" id="{55A50986-4BF8-4F24-89B0-3E654DCC132C}"/>
                </a:ext>
              </a:extLst>
            </p:cNvPr>
            <p:cNvSpPr/>
            <p:nvPr/>
          </p:nvSpPr>
          <p:spPr>
            <a:xfrm>
              <a:off x="362352" y="5374317"/>
              <a:ext cx="1363429" cy="597609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6B5C663-C68B-4A8E-96FD-05CE687BFEB9}"/>
                </a:ext>
              </a:extLst>
            </p:cNvPr>
            <p:cNvSpPr/>
            <p:nvPr/>
          </p:nvSpPr>
          <p:spPr>
            <a:xfrm>
              <a:off x="750735" y="5411029"/>
              <a:ext cx="89518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물류시스템 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구축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3F0FA3D-D438-41BC-82A4-AAC3106EC9D5}"/>
                </a:ext>
              </a:extLst>
            </p:cNvPr>
            <p:cNvGrpSpPr/>
            <p:nvPr/>
          </p:nvGrpSpPr>
          <p:grpSpPr>
            <a:xfrm>
              <a:off x="486120" y="5477884"/>
              <a:ext cx="288576" cy="389513"/>
              <a:chOff x="486120" y="6165222"/>
              <a:chExt cx="288576" cy="389513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1329FCA5-5635-4290-9E76-7E357D550C39}"/>
                  </a:ext>
                </a:extLst>
              </p:cNvPr>
              <p:cNvSpPr/>
              <p:nvPr/>
            </p:nvSpPr>
            <p:spPr>
              <a:xfrm>
                <a:off x="509299" y="6165222"/>
                <a:ext cx="241437" cy="358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9AA6D6B1-2F4B-4407-A5E9-E49C848C1B53}"/>
                  </a:ext>
                </a:extLst>
              </p:cNvPr>
              <p:cNvSpPr/>
              <p:nvPr/>
            </p:nvSpPr>
            <p:spPr>
              <a:xfrm>
                <a:off x="486120" y="6165222"/>
                <a:ext cx="288576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6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5AF02709-A657-4330-B1AA-B259BC5D3B1F}"/>
              </a:ext>
            </a:extLst>
          </p:cNvPr>
          <p:cNvSpPr/>
          <p:nvPr/>
        </p:nvSpPr>
        <p:spPr>
          <a:xfrm>
            <a:off x="2694062" y="786568"/>
            <a:ext cx="9181958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프랜차이즈 시스템 중 본사와 가맹점을 이어주는 가장 큰 역할을 하는 원활한 상품공급을 위해 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물류시스템 구축은 필수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입니다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직접 자사물류 또는 전문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FC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물류업체를 선정하여 안전하고 정확한 배송을 원칙으로 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 3PL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업체 거래 시 가맹점 상품발주를 업체 전산시스템을 이용할 수 있고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가맹점별 상품매출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품목별 판매현황 등 자료 확보 가능</a:t>
            </a:r>
            <a:endParaRPr lang="en-US" altLang="ko-KR" sz="1200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 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제조업체 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가맹본부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물류사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가맹점</a:t>
            </a:r>
            <a:r>
              <a:rPr lang="en-US" altLang="ko-KR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/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자사생산 및 매입 상품을 </a:t>
            </a:r>
            <a:r>
              <a:rPr lang="ko-KR" altLang="en-US" sz="1200" dirty="0" err="1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물류사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납품하고 본사 매출 및 수익 형성을 기본 </a:t>
            </a:r>
            <a:endParaRPr lang="en-US" altLang="ko-KR" sz="1200" dirty="0">
              <a:solidFill>
                <a:srgbClr val="C00000"/>
              </a:solidFill>
              <a:latin typeface="넥슨Lv1고딕" panose="00000500000000000000" pitchFamily="2" charset="-127"/>
              <a:ea typeface="넥슨Lv1고딕" panose="000005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  물류구조로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합니다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BF26D9-D7EB-4862-AEEE-85FCA92351E1}"/>
              </a:ext>
            </a:extLst>
          </p:cNvPr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E173420A-FC5A-4292-9B81-AC109939A992}"/>
                </a:ext>
              </a:extLst>
            </p:cNvPr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1C0C1B0-A55A-497F-9A25-1CC88695ADC4}"/>
                </a:ext>
              </a:extLst>
            </p:cNvPr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A478909B-4F51-4A45-B9D8-25CF60A33400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30" name="Line 75">
            <a:extLst>
              <a:ext uri="{FF2B5EF4-FFF2-40B4-BE49-F238E27FC236}">
                <a16:creationId xmlns:a16="http://schemas.microsoft.com/office/drawing/2014/main" id="{BD3203EE-4298-454A-9855-2D947A7B23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2705" y="4068662"/>
            <a:ext cx="19051" cy="2200779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31" name="Line 76">
            <a:extLst>
              <a:ext uri="{FF2B5EF4-FFF2-40B4-BE49-F238E27FC236}">
                <a16:creationId xmlns:a16="http://schemas.microsoft.com/office/drawing/2014/main" id="{FE37E703-66EE-4634-A361-42B954AE2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4978" y="6245636"/>
            <a:ext cx="966912" cy="9229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32" name="모서리가 둥근 직사각형 32">
            <a:extLst>
              <a:ext uri="{FF2B5EF4-FFF2-40B4-BE49-F238E27FC236}">
                <a16:creationId xmlns:a16="http://schemas.microsoft.com/office/drawing/2014/main" id="{6919AACC-E22A-4B22-9D84-9F86D3A7E083}"/>
              </a:ext>
            </a:extLst>
          </p:cNvPr>
          <p:cNvSpPr/>
          <p:nvPr/>
        </p:nvSpPr>
        <p:spPr bwMode="auto">
          <a:xfrm>
            <a:off x="5900252" y="5041463"/>
            <a:ext cx="1300783" cy="333375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전산발주</a:t>
            </a: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CE4D1CAF-6D3F-4073-887F-57286DC0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436" y="6292047"/>
            <a:ext cx="1385244" cy="334267"/>
          </a:xfrm>
          <a:prstGeom prst="roundRect">
            <a:avLst>
              <a:gd name="adj" fmla="val 16667"/>
            </a:avLst>
          </a:prstGeom>
          <a:solidFill>
            <a:srgbClr val="1F81E2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가맹점</a:t>
            </a:r>
          </a:p>
        </p:txBody>
      </p:sp>
      <p:sp>
        <p:nvSpPr>
          <p:cNvPr id="35" name="Line 24">
            <a:extLst>
              <a:ext uri="{FF2B5EF4-FFF2-40B4-BE49-F238E27FC236}">
                <a16:creationId xmlns:a16="http://schemas.microsoft.com/office/drawing/2014/main" id="{A8CBB9FA-3ADF-4061-9DCB-B59C9ADFD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1306" y="4035101"/>
            <a:ext cx="898219" cy="7513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04824535-DCF2-4A27-A911-492106ACA0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32748" y="4027197"/>
            <a:ext cx="26109" cy="2264851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37" name="Line 23">
            <a:extLst>
              <a:ext uri="{FF2B5EF4-FFF2-40B4-BE49-F238E27FC236}">
                <a16:creationId xmlns:a16="http://schemas.microsoft.com/office/drawing/2014/main" id="{CF3C6727-1275-4E9C-916F-89E1C1D933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65838" y="6263254"/>
            <a:ext cx="993019" cy="13373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38" name="모서리가 둥근 직사각형 38">
            <a:extLst>
              <a:ext uri="{FF2B5EF4-FFF2-40B4-BE49-F238E27FC236}">
                <a16:creationId xmlns:a16="http://schemas.microsoft.com/office/drawing/2014/main" id="{B430F388-00C8-43B0-87A9-C3A5C82A4768}"/>
              </a:ext>
            </a:extLst>
          </p:cNvPr>
          <p:cNvSpPr/>
          <p:nvPr/>
        </p:nvSpPr>
        <p:spPr bwMode="auto">
          <a:xfrm>
            <a:off x="10370688" y="5018081"/>
            <a:ext cx="1214438" cy="333375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정확</a:t>
            </a:r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안전한 배송</a:t>
            </a:r>
          </a:p>
        </p:txBody>
      </p:sp>
      <p:sp>
        <p:nvSpPr>
          <p:cNvPr id="49" name="모서리가 둥근 직사각형 32">
            <a:extLst>
              <a:ext uri="{FF2B5EF4-FFF2-40B4-BE49-F238E27FC236}">
                <a16:creationId xmlns:a16="http://schemas.microsoft.com/office/drawing/2014/main" id="{AECC33FC-7247-41FF-A251-FD498C0D8B6C}"/>
              </a:ext>
            </a:extLst>
          </p:cNvPr>
          <p:cNvSpPr/>
          <p:nvPr/>
        </p:nvSpPr>
        <p:spPr bwMode="auto">
          <a:xfrm>
            <a:off x="4024780" y="4522898"/>
            <a:ext cx="1300783" cy="333375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가맹본사</a:t>
            </a: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7C48C693-4B62-4856-8030-670B3EE6FE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3106" y="3789601"/>
            <a:ext cx="1911457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6F7E504D-54CC-47D0-A851-84D1DD13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3" y="3149490"/>
            <a:ext cx="1247775" cy="1198063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634EFEC5-A3E3-40F0-87AF-FC531775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34" y="3057035"/>
            <a:ext cx="1964118" cy="1481138"/>
          </a:xfrm>
          <a:prstGeom prst="rect">
            <a:avLst/>
          </a:prstGeom>
        </p:spPr>
      </p:pic>
      <p:sp>
        <p:nvSpPr>
          <p:cNvPr id="55" name="Line 21">
            <a:extLst>
              <a:ext uri="{FF2B5EF4-FFF2-40B4-BE49-F238E27FC236}">
                <a16:creationId xmlns:a16="http://schemas.microsoft.com/office/drawing/2014/main" id="{315752F4-E93D-4129-80C9-53D2F2757C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0873" y="3848047"/>
            <a:ext cx="9993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ko-KR" altLang="en-US"/>
          </a:p>
        </p:txBody>
      </p:sp>
      <p:sp>
        <p:nvSpPr>
          <p:cNvPr id="56" name="모서리가 둥근 직사각형 32">
            <a:extLst>
              <a:ext uri="{FF2B5EF4-FFF2-40B4-BE49-F238E27FC236}">
                <a16:creationId xmlns:a16="http://schemas.microsoft.com/office/drawing/2014/main" id="{9BEA0ABA-EBE5-439E-B121-2A3E3E7544B6}"/>
              </a:ext>
            </a:extLst>
          </p:cNvPr>
          <p:cNvSpPr/>
          <p:nvPr/>
        </p:nvSpPr>
        <p:spPr bwMode="auto">
          <a:xfrm>
            <a:off x="1262071" y="4534387"/>
            <a:ext cx="1300783" cy="333375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제조사</a:t>
            </a:r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,</a:t>
            </a: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자사생산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1FCBEDAA-A387-4DCA-90EF-A1941C18B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53421" y="3848047"/>
            <a:ext cx="924328" cy="37354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616B742-5152-440B-B497-B5C8C2227756}"/>
              </a:ext>
            </a:extLst>
          </p:cNvPr>
          <p:cNvSpPr/>
          <p:nvPr/>
        </p:nvSpPr>
        <p:spPr>
          <a:xfrm>
            <a:off x="2602962" y="783091"/>
            <a:ext cx="9364159" cy="1451229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70D86DD-BBC7-468E-9B44-E146E109905A}"/>
              </a:ext>
            </a:extLst>
          </p:cNvPr>
          <p:cNvSpPr/>
          <p:nvPr/>
        </p:nvSpPr>
        <p:spPr>
          <a:xfrm>
            <a:off x="7484563" y="2634144"/>
            <a:ext cx="2500325" cy="16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16BC29-C033-4709-AAE8-E678FA99D5DF}"/>
              </a:ext>
            </a:extLst>
          </p:cNvPr>
          <p:cNvSpPr/>
          <p:nvPr/>
        </p:nvSpPr>
        <p:spPr>
          <a:xfrm>
            <a:off x="2803587" y="3556656"/>
            <a:ext cx="894287" cy="29139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상품매입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EA9E5DD-3143-4CBA-84B1-32E4C370BB92}"/>
              </a:ext>
            </a:extLst>
          </p:cNvPr>
          <p:cNvSpPr/>
          <p:nvPr/>
        </p:nvSpPr>
        <p:spPr>
          <a:xfrm>
            <a:off x="5995942" y="3475625"/>
            <a:ext cx="970832" cy="291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상품매출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7EB78F2-46DB-4BFE-A8B8-592264A30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540" y="4768047"/>
            <a:ext cx="2257425" cy="1524000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D9816D0-7D94-4DE3-A248-1C7E5CD467C4}"/>
              </a:ext>
            </a:extLst>
          </p:cNvPr>
          <p:cNvSpPr/>
          <p:nvPr/>
        </p:nvSpPr>
        <p:spPr>
          <a:xfrm>
            <a:off x="8407554" y="4812153"/>
            <a:ext cx="768437" cy="305251"/>
          </a:xfrm>
          <a:prstGeom prst="roundRect">
            <a:avLst/>
          </a:prstGeom>
          <a:solidFill>
            <a:srgbClr val="F86925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AutoShape 47">
            <a:extLst>
              <a:ext uri="{FF2B5EF4-FFF2-40B4-BE49-F238E27FC236}">
                <a16:creationId xmlns:a16="http://schemas.microsoft.com/office/drawing/2014/main" id="{29C35E02-37F0-47F1-B0FB-72F0807C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22" y="4224537"/>
            <a:ext cx="1351758" cy="332948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>
            <a:noFill/>
          </a:ln>
          <a:effectLst/>
          <a:scene3d>
            <a:camera prst="obliqueBottomRight"/>
            <a:lightRig rig="threePt" dir="t"/>
          </a:scene3d>
          <a:sp3d/>
        </p:spPr>
        <p:txBody>
          <a:bodyPr wrap="none" lIns="91428" tIns="45714" rIns="91428" bIns="45714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3PL</a:t>
            </a:r>
            <a:r>
              <a:rPr lang="ko-KR" altLang="en-US" sz="1200" dirty="0" err="1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물류사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  <p:sp>
        <p:nvSpPr>
          <p:cNvPr id="20" name="화살표: 오른쪽으로 구부러짐 19">
            <a:extLst>
              <a:ext uri="{FF2B5EF4-FFF2-40B4-BE49-F238E27FC236}">
                <a16:creationId xmlns:a16="http://schemas.microsoft.com/office/drawing/2014/main" id="{AD8768F1-5197-41ED-8AF3-A69486F2C09C}"/>
              </a:ext>
            </a:extLst>
          </p:cNvPr>
          <p:cNvSpPr/>
          <p:nvPr/>
        </p:nvSpPr>
        <p:spPr>
          <a:xfrm rot="16200000" flipH="1">
            <a:off x="4997413" y="-137670"/>
            <a:ext cx="929932" cy="5963131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모서리가 둥근 직사각형 32">
            <a:extLst>
              <a:ext uri="{FF2B5EF4-FFF2-40B4-BE49-F238E27FC236}">
                <a16:creationId xmlns:a16="http://schemas.microsoft.com/office/drawing/2014/main" id="{31E4C59B-C8B1-4633-BA72-5FB61CE5A795}"/>
              </a:ext>
            </a:extLst>
          </p:cNvPr>
          <p:cNvSpPr/>
          <p:nvPr/>
        </p:nvSpPr>
        <p:spPr bwMode="auto">
          <a:xfrm>
            <a:off x="4709950" y="2453274"/>
            <a:ext cx="1300783" cy="333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상품입고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C8A7346-49C7-4D62-8566-926745AF75CB}"/>
              </a:ext>
            </a:extLst>
          </p:cNvPr>
          <p:cNvSpPr/>
          <p:nvPr/>
        </p:nvSpPr>
        <p:spPr>
          <a:xfrm>
            <a:off x="3890922" y="2961314"/>
            <a:ext cx="1591246" cy="20801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CEAEFED-14B7-4913-9147-90477822A9DB}"/>
              </a:ext>
            </a:extLst>
          </p:cNvPr>
          <p:cNvSpPr/>
          <p:nvPr/>
        </p:nvSpPr>
        <p:spPr>
          <a:xfrm>
            <a:off x="9965838" y="3735806"/>
            <a:ext cx="1083636" cy="291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rPr>
              <a:t>물류수수료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E5641D-DA87-467B-A4A2-13883C22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323" y="6356350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5FE3DB3-37C0-44D6-B143-678F40DECB2C}"/>
              </a:ext>
            </a:extLst>
          </p:cNvPr>
          <p:cNvSpPr/>
          <p:nvPr/>
        </p:nvSpPr>
        <p:spPr>
          <a:xfrm>
            <a:off x="770988" y="5275618"/>
            <a:ext cx="4702691" cy="12748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※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자사 물류가 있더라도 식자재 확보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재고관리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FB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상품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미출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용차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처리 등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원활한 운영을 위해 전문화된 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3PL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업체를 활용하는 것이 효율적일수 있음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ts val="800"/>
              </a:lnSpc>
            </a:pP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※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자사 생산한 상품을 물류사에 판매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물류사가 수수료를 붙여 가맹점에 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  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공급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배송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 /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재고관리 부담 없고 </a:t>
            </a:r>
            <a:r>
              <a:rPr lang="ko-KR" altLang="en-US" sz="1000" dirty="0" err="1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물류사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센터 입고와 동시에 매출 발생</a:t>
            </a:r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endParaRPr lang="en-US" altLang="ko-KR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r>
              <a:rPr lang="ko-KR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※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점주 발주 및 클레임 응대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일정 금액 이상 발주 시 배송 가능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효율적</a:t>
            </a:r>
            <a:r>
              <a:rPr lang="en-US" altLang="ko-KR" sz="1000" dirty="0">
                <a:solidFill>
                  <a:schemeClr val="tx1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endParaRPr lang="ko-KR" altLang="en-US" sz="1000" dirty="0">
              <a:solidFill>
                <a:schemeClr val="tx1"/>
              </a:solidFill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7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 animBg="1"/>
      <p:bldP spid="49" grpId="0" animBg="1"/>
      <p:bldP spid="56" grpId="0" animBg="1"/>
      <p:bldP spid="28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27">
            <a:extLst>
              <a:ext uri="{FF2B5EF4-FFF2-40B4-BE49-F238E27FC236}">
                <a16:creationId xmlns:a16="http://schemas.microsoft.com/office/drawing/2014/main" id="{1D761196-BAC9-43C2-B584-C07D7107A42B}"/>
              </a:ext>
            </a:extLst>
          </p:cNvPr>
          <p:cNvSpPr/>
          <p:nvPr/>
        </p:nvSpPr>
        <p:spPr>
          <a:xfrm>
            <a:off x="198830" y="2919439"/>
            <a:ext cx="1964117" cy="524474"/>
          </a:xfrm>
          <a:prstGeom prst="roundRect">
            <a:avLst>
              <a:gd name="adj" fmla="val 23356"/>
            </a:avLst>
          </a:prstGeom>
          <a:solidFill>
            <a:schemeClr val="accent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b="1" dirty="0"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매뉴얼 예시</a:t>
            </a:r>
          </a:p>
        </p:txBody>
      </p:sp>
      <p:sp>
        <p:nvSpPr>
          <p:cNvPr id="19" name="모서리가 둥근 직사각형 28">
            <a:extLst>
              <a:ext uri="{FF2B5EF4-FFF2-40B4-BE49-F238E27FC236}">
                <a16:creationId xmlns:a16="http://schemas.microsoft.com/office/drawing/2014/main" id="{2D07F05A-FA00-4BC2-B3F8-47E24D02894E}"/>
              </a:ext>
            </a:extLst>
          </p:cNvPr>
          <p:cNvSpPr/>
          <p:nvPr/>
        </p:nvSpPr>
        <p:spPr>
          <a:xfrm>
            <a:off x="198830" y="3217026"/>
            <a:ext cx="11635450" cy="3425174"/>
          </a:xfrm>
          <a:prstGeom prst="roundRect">
            <a:avLst>
              <a:gd name="adj" fmla="val 205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62352" y="600166"/>
            <a:ext cx="11502408" cy="45719"/>
            <a:chOff x="522790" y="613459"/>
            <a:chExt cx="11502408" cy="45719"/>
          </a:xfrm>
          <a:solidFill>
            <a:schemeClr val="tx1"/>
          </a:solidFill>
        </p:grpSpPr>
        <p:cxnSp>
          <p:nvCxnSpPr>
            <p:cNvPr id="26" name="직선 연결선 25"/>
            <p:cNvCxnSpPr/>
            <p:nvPr/>
          </p:nvCxnSpPr>
          <p:spPr>
            <a:xfrm>
              <a:off x="522790" y="613459"/>
              <a:ext cx="115024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2790" y="613459"/>
              <a:ext cx="249820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id="{F2B2C80A-5557-45CB-A2DF-76A94BE3BE71}"/>
              </a:ext>
            </a:extLst>
          </p:cNvPr>
          <p:cNvSpPr txBox="1">
            <a:spLocks/>
          </p:cNvSpPr>
          <p:nvPr/>
        </p:nvSpPr>
        <p:spPr>
          <a:xfrm>
            <a:off x="385334" y="316893"/>
            <a:ext cx="505713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ln w="12700">
                  <a:noFill/>
                </a:ln>
                <a:solidFill>
                  <a:prstClr val="black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  <a:cs typeface="Open Sans" panose="020B0606030504020204" pitchFamily="34" charset="0"/>
              </a:rPr>
              <a:t>외식사업의 이해</a:t>
            </a:r>
            <a:endParaRPr lang="en-US" altLang="ko-KR" sz="1400" b="1" dirty="0">
              <a:ln w="12700">
                <a:noFill/>
              </a:ln>
              <a:solidFill>
                <a:prstClr val="black"/>
              </a:solidFill>
              <a:latin typeface="넥슨Lv1고딕 Bold" panose="00000800000000000000" pitchFamily="2" charset="-127"/>
              <a:ea typeface="넥슨Lv1고딕 Bold" panose="00000800000000000000" pitchFamily="2" charset="-127"/>
              <a:cs typeface="Open Sans" panose="020B0606030504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56639" y="865066"/>
            <a:ext cx="9577641" cy="227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프랜차이즈의 본질 중 하나인 </a:t>
            </a:r>
            <a:r>
              <a:rPr lang="ko-KR" altLang="en-US" sz="1200" dirty="0">
                <a:solidFill>
                  <a:srgbClr val="C0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표준화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를 이루기 위해서는 ​</a:t>
            </a:r>
            <a:r>
              <a:rPr lang="ko-KR" altLang="en-US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매뉴얼 작업이 필요하다</a:t>
            </a:r>
            <a:r>
              <a:rPr lang="en-US" altLang="ko-KR" sz="1200" b="1" u="sng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매뉴얼의 가치는 실제 업무에서 즉시 활용 가능한 직무 설계 및 업무 흐름도다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그리고 상황 대처에 대한 구체적인 가이드라 볼 수 있다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◎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가맹본부 차원에서 표준화되어야 할 영역은 매우 복잡하고 다양할 수 있으나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 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다음 항목들을 중점으로 표준화하는 것이 바람직하다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1)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브랜드 메뉴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조리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및 운영관리 매뉴얼  </a:t>
            </a: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2)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브랜드 인테리어 및 설비 매뉴얼</a:t>
            </a:r>
            <a:endParaRPr lang="en-US" altLang="ko-KR" sz="1200" b="1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3)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신규 가맹점 개점 지원 매뉴얼 </a:t>
            </a:r>
            <a:r>
              <a:rPr lang="ko-KR" altLang="en-US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4)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점포 운영관리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b="1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슈퍼바이저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매뉴얼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5)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가맹점주 및 본사 직원에 대한 교육 훈련 매뉴얼  </a:t>
            </a:r>
            <a:r>
              <a:rPr lang="ko-KR" altLang="en-US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6)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효과적인 구매 및 물류 시스템 </a:t>
            </a:r>
            <a:endParaRPr lang="en-US" altLang="ko-KR" sz="1200" b="1" dirty="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7) 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IT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솔루션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(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포스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키오스크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,T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오더  등</a:t>
            </a:r>
            <a:r>
              <a:rPr lang="en-US" altLang="ko-KR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)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정보화 매뉴얼  </a:t>
            </a:r>
            <a:r>
              <a:rPr lang="en-US" altLang="ko-KR" sz="1200" b="1" dirty="0">
                <a:solidFill>
                  <a:srgbClr val="FF0000"/>
                </a:solidFill>
                <a:latin typeface="넥슨Lv1고딕" panose="00000500000000000000" pitchFamily="2" charset="-127"/>
                <a:ea typeface="넥슨Lv1고딕" panose="00000500000000000000" pitchFamily="2" charset="-127"/>
              </a:rPr>
              <a:t>8) 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가맹계약 및 </a:t>
            </a:r>
            <a:r>
              <a:rPr lang="ko-KR" altLang="en-US" sz="1200" b="1" dirty="0" err="1">
                <a:latin typeface="넥슨Lv1고딕" panose="00000500000000000000" pitchFamily="2" charset="-127"/>
                <a:ea typeface="넥슨Lv1고딕" panose="00000500000000000000" pitchFamily="2" charset="-127"/>
              </a:rPr>
              <a:t>점포개점</a:t>
            </a:r>
            <a:r>
              <a:rPr lang="ko-KR" altLang="en-US" sz="1200" b="1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시스템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각 업무 범위에 대한 분석 및 표준화를 이루고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,</a:t>
            </a:r>
            <a:r>
              <a:rPr lang="ko-KR" altLang="en-US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 그 개념을 실제 적용 가능하게 만드는 업무별 매뉴얼 작업이 반드시 필요하다</a:t>
            </a:r>
            <a:r>
              <a:rPr lang="en-US" altLang="ko-KR" sz="1200" dirty="0">
                <a:latin typeface="넥슨Lv1고딕" panose="00000500000000000000" pitchFamily="2" charset="-127"/>
                <a:ea typeface="넥슨Lv1고딕" panose="00000500000000000000" pitchFamily="2" charset="-127"/>
              </a:rPr>
              <a:t>. 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2189526" y="806004"/>
            <a:ext cx="9644753" cy="2362937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>
              <a:latin typeface="넥슨Lv1고딕" panose="00000500000000000000" pitchFamily="2" charset="-127"/>
              <a:ea typeface="넥슨Lv1고딕" panose="00000500000000000000" pitchFamily="2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198830" y="885321"/>
            <a:ext cx="1856473" cy="597608"/>
            <a:chOff x="362352" y="4135753"/>
            <a:chExt cx="1363429" cy="597608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362352" y="4135753"/>
              <a:ext cx="1363429" cy="597608"/>
            </a:xfrm>
            <a:prstGeom prst="roundRect">
              <a:avLst>
                <a:gd name="adj" fmla="val 446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862C277-AAFF-4AD0-AABA-B2F4880D5C04}"/>
                </a:ext>
              </a:extLst>
            </p:cNvPr>
            <p:cNvSpPr/>
            <p:nvPr/>
          </p:nvSpPr>
          <p:spPr>
            <a:xfrm>
              <a:off x="722161" y="4172467"/>
              <a:ext cx="100362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업무별 </a:t>
              </a:r>
              <a:endParaRPr lang="en-US" altLang="ko-KR" sz="1400" b="1" dirty="0">
                <a:solidFill>
                  <a:schemeClr val="accent5"/>
                </a:solidFill>
                <a:latin typeface="넥슨Lv1고딕 Bold" panose="00000800000000000000" pitchFamily="2" charset="-127"/>
                <a:ea typeface="넥슨Lv1고딕 Bold" panose="00000800000000000000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accent5"/>
                  </a:solidFill>
                  <a:latin typeface="넥슨Lv1고딕 Bold" panose="00000800000000000000" pitchFamily="2" charset="-127"/>
                  <a:ea typeface="넥슨Lv1고딕 Bold" panose="00000800000000000000" pitchFamily="2" charset="-127"/>
                </a:rPr>
                <a:t>매뉴얼 작업</a:t>
              </a:r>
              <a:endParaRPr lang="en-US" altLang="ko-KR" sz="800" dirty="0">
                <a:latin typeface="넥슨Lv1고딕" panose="00000500000000000000" pitchFamily="2" charset="-127"/>
                <a:ea typeface="넥슨Lv1고딕" panose="00000500000000000000" pitchFamily="2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444906" y="4241460"/>
              <a:ext cx="368303" cy="389513"/>
              <a:chOff x="411250" y="6165222"/>
              <a:chExt cx="368303" cy="389513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465668" y="6193704"/>
                <a:ext cx="251411" cy="330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4862C277-AAFF-4AD0-AABA-B2F4880D5C04}"/>
                  </a:ext>
                </a:extLst>
              </p:cNvPr>
              <p:cNvSpPr/>
              <p:nvPr/>
            </p:nvSpPr>
            <p:spPr>
              <a:xfrm>
                <a:off x="411250" y="6165222"/>
                <a:ext cx="368303" cy="389513"/>
              </a:xfrm>
              <a:prstGeom prst="ellipse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넥슨Lv1고딕 Bold" panose="00000800000000000000" pitchFamily="2" charset="-127"/>
                    <a:ea typeface="넥슨Lv1고딕 Bold" panose="00000800000000000000" pitchFamily="2" charset="-127"/>
                  </a:rPr>
                  <a:t>7</a:t>
                </a:r>
                <a:endParaRPr lang="en-US" altLang="ko-KR" sz="700" dirty="0">
                  <a:solidFill>
                    <a:srgbClr val="FF0000"/>
                  </a:solidFill>
                  <a:latin typeface="넥슨Lv1고딕" panose="00000500000000000000" pitchFamily="2" charset="-127"/>
                  <a:ea typeface="넥슨Lv1고딕" panose="00000500000000000000" pitchFamily="2" charset="-127"/>
                </a:endParaRPr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CB67246-200A-4917-896D-060DB84E0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2539" y="990944"/>
            <a:ext cx="3242749" cy="7968775"/>
          </a:xfrm>
          <a:prstGeom prst="rect">
            <a:avLst/>
          </a:prstGeom>
        </p:spPr>
      </p:pic>
      <p:sp>
        <p:nvSpPr>
          <p:cNvPr id="16" name="슬라이드 번호 개체 틀 1">
            <a:extLst>
              <a:ext uri="{FF2B5EF4-FFF2-40B4-BE49-F238E27FC236}">
                <a16:creationId xmlns:a16="http://schemas.microsoft.com/office/drawing/2014/main" id="{E586F87A-7FA8-430D-A941-EF8156CA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101" y="6322794"/>
            <a:ext cx="2743200" cy="365125"/>
          </a:xfrm>
        </p:spPr>
        <p:txBody>
          <a:bodyPr/>
          <a:lstStyle/>
          <a:p>
            <a:fld id="{372E2EA5-2303-4254-B3A7-11ED6BB8A088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21" name="모서리가 둥근 직사각형 32">
            <a:extLst>
              <a:ext uri="{FF2B5EF4-FFF2-40B4-BE49-F238E27FC236}">
                <a16:creationId xmlns:a16="http://schemas.microsoft.com/office/drawing/2014/main" id="{BF00B5D6-9350-4CCE-91CD-3DB3D9C7433B}"/>
              </a:ext>
            </a:extLst>
          </p:cNvPr>
          <p:cNvSpPr/>
          <p:nvPr/>
        </p:nvSpPr>
        <p:spPr bwMode="auto">
          <a:xfrm>
            <a:off x="311237" y="4450497"/>
            <a:ext cx="1722461" cy="575286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>
                <a:alpha val="1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threePt" dir="t"/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연안식당 </a:t>
            </a:r>
            <a:endParaRPr lang="en-US" altLang="ko-KR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  <a:p>
            <a:pPr algn="ctr">
              <a:defRPr/>
            </a:pPr>
            <a:r>
              <a:rPr lang="en-US" altLang="ko-KR" sz="1200" dirty="0">
                <a:solidFill>
                  <a:schemeClr val="bg1"/>
                </a:solidFill>
                <a:latin typeface="넥슨Lv1고딕 OTF" panose="00000500000000000000" pitchFamily="50" charset="-127"/>
                <a:ea typeface="넥슨Lv1고딕 OTF" panose="00000500000000000000" pitchFamily="50" charset="-127"/>
              </a:rPr>
              <a:t>MANUAL BOOK</a:t>
            </a:r>
            <a:endParaRPr lang="ko-KR" altLang="en-US" sz="1200" dirty="0">
              <a:solidFill>
                <a:schemeClr val="bg1"/>
              </a:solidFill>
              <a:latin typeface="넥슨Lv1고딕 OTF" panose="00000500000000000000" pitchFamily="50" charset="-127"/>
              <a:ea typeface="넥슨Lv1고딕 OTF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0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41542</TotalTime>
  <Words>2192</Words>
  <Application>Microsoft Office PowerPoint</Application>
  <PresentationFormat>와이드스크린</PresentationFormat>
  <Paragraphs>285</Paragraphs>
  <Slides>15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Open Sans</vt:lpstr>
      <vt:lpstr>Rix고딕 M</vt:lpstr>
      <vt:lpstr>굴림</vt:lpstr>
      <vt:lpstr>나눔고딕</vt:lpstr>
      <vt:lpstr>넥슨Lv1고딕</vt:lpstr>
      <vt:lpstr>넥슨Lv1고딕 Bold</vt:lpstr>
      <vt:lpstr>넥슨Lv1고딕 OTF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Didim</dc:creator>
  <cp:lastModifiedBy>user</cp:lastModifiedBy>
  <cp:revision>3223</cp:revision>
  <cp:lastPrinted>2023-11-13T09:02:08Z</cp:lastPrinted>
  <dcterms:created xsi:type="dcterms:W3CDTF">2020-12-11T04:43:34Z</dcterms:created>
  <dcterms:modified xsi:type="dcterms:W3CDTF">2024-06-13T05:11:07Z</dcterms:modified>
</cp:coreProperties>
</file>