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2" r:id="rId2"/>
    <p:sldId id="260" r:id="rId3"/>
    <p:sldId id="270" r:id="rId4"/>
    <p:sldId id="257" r:id="rId5"/>
    <p:sldId id="264" r:id="rId6"/>
    <p:sldId id="259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3" r:id="rId15"/>
    <p:sldId id="274" r:id="rId16"/>
    <p:sldId id="275" r:id="rId17"/>
    <p:sldId id="276" r:id="rId18"/>
    <p:sldId id="262" r:id="rId19"/>
    <p:sldId id="281" r:id="rId20"/>
    <p:sldId id="283" r:id="rId21"/>
    <p:sldId id="284" r:id="rId22"/>
    <p:sldId id="285" r:id="rId23"/>
    <p:sldId id="287" r:id="rId24"/>
    <p:sldId id="286" r:id="rId25"/>
    <p:sldId id="288" r:id="rId26"/>
    <p:sldId id="289" r:id="rId27"/>
    <p:sldId id="290" r:id="rId28"/>
    <p:sldId id="291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9" r:id="rId39"/>
    <p:sldId id="320" r:id="rId40"/>
    <p:sldId id="323" r:id="rId41"/>
    <p:sldId id="324" r:id="rId42"/>
    <p:sldId id="325" r:id="rId43"/>
  </p:sldIdLst>
  <p:sldSz cx="9144000" cy="6858000" type="screen4x3"/>
  <p:notesSz cx="6888163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A0D565"/>
    <a:srgbClr val="B4DE86"/>
    <a:srgbClr val="83C937"/>
    <a:srgbClr val="48203E"/>
    <a:srgbClr val="42E109"/>
    <a:srgbClr val="332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>
      <p:cViewPr varScale="1">
        <p:scale>
          <a:sx n="108" d="100"/>
          <a:sy n="108" d="100"/>
        </p:scale>
        <p:origin x="17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4180E-53A7-4778-A45C-77C96BC71F3D}" type="doc">
      <dgm:prSet loTypeId="urn:microsoft.com/office/officeart/2005/8/layout/radial2" loCatId="relationship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pPr latinLnBrk="1"/>
          <a:endParaRPr lang="ko-KR" altLang="en-US"/>
        </a:p>
      </dgm:t>
    </dgm:pt>
    <dgm:pt modelId="{50403BEB-C6AA-4921-8081-0EB7E224A862}">
      <dgm:prSet phldrT="[텍스트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dirty="0" err="1"/>
            <a:t>반경질치즈</a:t>
          </a:r>
          <a:r>
            <a:rPr lang="en-US" altLang="ko-KR" dirty="0"/>
            <a:t>(</a:t>
          </a:r>
          <a:r>
            <a:rPr lang="ko-KR" altLang="en-US" dirty="0"/>
            <a:t>수분함량</a:t>
          </a:r>
          <a:r>
            <a:rPr lang="en-US" altLang="ko-KR" dirty="0"/>
            <a:t>: 38-45%)</a:t>
          </a:r>
          <a:endParaRPr lang="ko-KR" altLang="en-US" dirty="0"/>
        </a:p>
      </dgm:t>
    </dgm:pt>
    <dgm:pt modelId="{AFF4D063-28AD-47F9-955F-1A1068C8404C}" type="parTrans" cxnId="{8494A366-1FDD-4844-87C6-E588C19FDBEC}">
      <dgm:prSet/>
      <dgm:spPr/>
      <dgm:t>
        <a:bodyPr/>
        <a:lstStyle/>
        <a:p>
          <a:pPr latinLnBrk="1"/>
          <a:endParaRPr lang="ko-KR" altLang="en-US"/>
        </a:p>
      </dgm:t>
    </dgm:pt>
    <dgm:pt modelId="{B813B8BE-BFE7-4EB5-BC17-323ED5D3CC12}" type="sibTrans" cxnId="{8494A366-1FDD-4844-87C6-E588C19FDBEC}">
      <dgm:prSet/>
      <dgm:spPr/>
      <dgm:t>
        <a:bodyPr/>
        <a:lstStyle/>
        <a:p>
          <a:pPr latinLnBrk="1"/>
          <a:endParaRPr lang="ko-KR" altLang="en-US"/>
        </a:p>
      </dgm:t>
    </dgm:pt>
    <dgm:pt modelId="{26782F8C-7062-432F-A663-63FD52FA68BA}">
      <dgm:prSet phldrT="[텍스트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dirty="0"/>
            <a:t>경질치즈</a:t>
          </a:r>
          <a:r>
            <a:rPr lang="en-US" altLang="ko-KR" dirty="0"/>
            <a:t>(</a:t>
          </a:r>
          <a:r>
            <a:rPr lang="ko-KR" altLang="en-US" dirty="0"/>
            <a:t>수분함량</a:t>
          </a:r>
          <a:r>
            <a:rPr lang="en-US" altLang="ko-KR" dirty="0"/>
            <a:t>:30-40%)</a:t>
          </a:r>
          <a:endParaRPr lang="ko-KR" altLang="en-US" dirty="0"/>
        </a:p>
      </dgm:t>
    </dgm:pt>
    <dgm:pt modelId="{331D2499-BF3B-43B8-818A-F8CD1A007CF6}" type="parTrans" cxnId="{6399A9C9-84F1-4017-BD5A-B70A1161C205}">
      <dgm:prSet/>
      <dgm:spPr/>
      <dgm:t>
        <a:bodyPr/>
        <a:lstStyle/>
        <a:p>
          <a:pPr latinLnBrk="1"/>
          <a:endParaRPr lang="ko-KR" altLang="en-US"/>
        </a:p>
      </dgm:t>
    </dgm:pt>
    <dgm:pt modelId="{A82BE148-CF38-4FFC-9F88-571D309D9DE0}" type="sibTrans" cxnId="{6399A9C9-84F1-4017-BD5A-B70A1161C205}">
      <dgm:prSet/>
      <dgm:spPr/>
      <dgm:t>
        <a:bodyPr/>
        <a:lstStyle/>
        <a:p>
          <a:pPr latinLnBrk="1"/>
          <a:endParaRPr lang="ko-KR" altLang="en-US"/>
        </a:p>
      </dgm:t>
    </dgm:pt>
    <dgm:pt modelId="{1DAD2CA6-3C65-470E-8166-9CA6AFB325A3}">
      <dgm:prSet phldrT="[텍스트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dirty="0"/>
            <a:t>연질치즈 </a:t>
          </a:r>
          <a:r>
            <a:rPr lang="en-US" altLang="ko-KR" dirty="0"/>
            <a:t>(</a:t>
          </a:r>
          <a:r>
            <a:rPr lang="ko-KR" altLang="en-US" dirty="0"/>
            <a:t>수분함량</a:t>
          </a:r>
          <a:r>
            <a:rPr lang="en-US" altLang="ko-KR" dirty="0"/>
            <a:t>: 45-75%)</a:t>
          </a:r>
          <a:endParaRPr lang="ko-KR" altLang="en-US" dirty="0"/>
        </a:p>
      </dgm:t>
    </dgm:pt>
    <dgm:pt modelId="{59B217AE-740B-436D-842D-35866C104DD0}" type="sibTrans" cxnId="{7A94BD73-5A71-4BDB-BF54-A4460A672EF2}">
      <dgm:prSet/>
      <dgm:spPr/>
      <dgm:t>
        <a:bodyPr/>
        <a:lstStyle/>
        <a:p>
          <a:pPr latinLnBrk="1"/>
          <a:endParaRPr lang="ko-KR" altLang="en-US"/>
        </a:p>
      </dgm:t>
    </dgm:pt>
    <dgm:pt modelId="{B6A1441D-FD35-4EE2-AC56-2BB64F5F5199}" type="parTrans" cxnId="{7A94BD73-5A71-4BDB-BF54-A4460A672EF2}">
      <dgm:prSet/>
      <dgm:spPr/>
      <dgm:t>
        <a:bodyPr/>
        <a:lstStyle/>
        <a:p>
          <a:pPr latinLnBrk="1"/>
          <a:endParaRPr lang="ko-KR" altLang="en-US"/>
        </a:p>
      </dgm:t>
    </dgm:pt>
    <dgm:pt modelId="{5739D01F-7FF6-477D-AC81-66FC21E27521}" type="pres">
      <dgm:prSet presAssocID="{CBA4180E-53A7-4778-A45C-77C96BC71F3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9111E1-AC54-49F7-B6B0-66F02F4E6AF3}" type="pres">
      <dgm:prSet presAssocID="{CBA4180E-53A7-4778-A45C-77C96BC71F3D}" presName="cycle" presStyleCnt="0"/>
      <dgm:spPr/>
    </dgm:pt>
    <dgm:pt modelId="{27670983-49EB-4EFB-A23B-74C36D9A46C7}" type="pres">
      <dgm:prSet presAssocID="{CBA4180E-53A7-4778-A45C-77C96BC71F3D}" presName="centerShape" presStyleCnt="0"/>
      <dgm:spPr/>
    </dgm:pt>
    <dgm:pt modelId="{5BF192EB-F8F1-42CF-B1B6-10ABB46C3ABC}" type="pres">
      <dgm:prSet presAssocID="{CBA4180E-53A7-4778-A45C-77C96BC71F3D}" presName="connSite" presStyleLbl="node1" presStyleIdx="0" presStyleCnt="4"/>
      <dgm:spPr/>
    </dgm:pt>
    <dgm:pt modelId="{DAF8ABF1-C5DD-4345-B024-D0C2731AEB8D}" type="pres">
      <dgm:prSet presAssocID="{CBA4180E-53A7-4778-A45C-77C96BC71F3D}" presName="visible" presStyleLbl="node1" presStyleIdx="0" presStyleCnt="4" custScaleX="71853" custScaleY="69134" custLinFactNeighborX="-3591" custLinFactNeighborY="2552"/>
      <dgm:spPr>
        <a:noFill/>
        <a:ln>
          <a:noFill/>
        </a:ln>
      </dgm:spPr>
    </dgm:pt>
    <dgm:pt modelId="{93034380-D8F7-4452-938E-7876975EBB1C}" type="pres">
      <dgm:prSet presAssocID="{B6A1441D-FD35-4EE2-AC56-2BB64F5F5199}" presName="Name25" presStyleLbl="parCh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5B0A7F6-3697-4841-9D79-B916BC4D9D12}" type="pres">
      <dgm:prSet presAssocID="{1DAD2CA6-3C65-470E-8166-9CA6AFB325A3}" presName="node" presStyleCnt="0"/>
      <dgm:spPr/>
    </dgm:pt>
    <dgm:pt modelId="{4F6B6BC3-DF40-4F91-AD2A-DC7B446B2637}" type="pres">
      <dgm:prSet presAssocID="{1DAD2CA6-3C65-470E-8166-9CA6AFB325A3}" presName="parentNode" presStyleLbl="node1" presStyleIdx="1" presStyleCnt="4" custScaleX="109577" custScaleY="110523" custLinFactNeighborX="1457" custLinFactNeighborY="-103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30B89A-309B-422F-94A7-3D4C751CD062}" type="pres">
      <dgm:prSet presAssocID="{1DAD2CA6-3C65-470E-8166-9CA6AFB325A3}" presName="childNode" presStyleLbl="revTx" presStyleIdx="0" presStyleCnt="0">
        <dgm:presLayoutVars>
          <dgm:bulletEnabled val="1"/>
        </dgm:presLayoutVars>
      </dgm:prSet>
      <dgm:spPr/>
    </dgm:pt>
    <dgm:pt modelId="{6FAAC3DF-DF7E-486B-AD2B-2D644B4AB203}" type="pres">
      <dgm:prSet presAssocID="{AFF4D063-28AD-47F9-955F-1A1068C8404C}" presName="Name25" presStyleLbl="parCh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6E623DD5-E660-4572-AB59-B9F64EADA6A3}" type="pres">
      <dgm:prSet presAssocID="{50403BEB-C6AA-4921-8081-0EB7E224A862}" presName="node" presStyleCnt="0"/>
      <dgm:spPr/>
    </dgm:pt>
    <dgm:pt modelId="{F12E33EB-F7BE-498C-93A2-6938C46E49FA}" type="pres">
      <dgm:prSet presAssocID="{50403BEB-C6AA-4921-8081-0EB7E224A862}" presName="parentNode" presStyleLbl="node1" presStyleIdx="2" presStyleCnt="4" custScaleX="114922" custScaleY="111135" custLinFactNeighborX="-31208" custLinFactNeighborY="-305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CDC9EA-1580-4454-BB6D-A1BFE88D26CA}" type="pres">
      <dgm:prSet presAssocID="{50403BEB-C6AA-4921-8081-0EB7E224A862}" presName="childNode" presStyleLbl="revTx" presStyleIdx="0" presStyleCnt="0">
        <dgm:presLayoutVars>
          <dgm:bulletEnabled val="1"/>
        </dgm:presLayoutVars>
      </dgm:prSet>
      <dgm:spPr/>
    </dgm:pt>
    <dgm:pt modelId="{D697DB63-A3D8-4516-827D-36A066FC1E51}" type="pres">
      <dgm:prSet presAssocID="{331D2499-BF3B-43B8-818A-F8CD1A007CF6}" presName="Name25" presStyleLbl="parChTrans1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FCC8FE58-4AD7-4022-B014-C2D0F599F7D7}" type="pres">
      <dgm:prSet presAssocID="{26782F8C-7062-432F-A663-63FD52FA68BA}" presName="node" presStyleCnt="0"/>
      <dgm:spPr/>
    </dgm:pt>
    <dgm:pt modelId="{AF4106BB-2532-4871-8DFC-F283A60C4647}" type="pres">
      <dgm:prSet presAssocID="{26782F8C-7062-432F-A663-63FD52FA68BA}" presName="parentNode" presStyleLbl="node1" presStyleIdx="3" presStyleCnt="4" custScaleX="106154" custScaleY="10648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36F4F7-3781-48E1-A6A2-7C332D2864EB}" type="pres">
      <dgm:prSet presAssocID="{26782F8C-7062-432F-A663-63FD52FA68B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494A366-1FDD-4844-87C6-E588C19FDBEC}" srcId="{CBA4180E-53A7-4778-A45C-77C96BC71F3D}" destId="{50403BEB-C6AA-4921-8081-0EB7E224A862}" srcOrd="1" destOrd="0" parTransId="{AFF4D063-28AD-47F9-955F-1A1068C8404C}" sibTransId="{B813B8BE-BFE7-4EB5-BC17-323ED5D3CC12}"/>
    <dgm:cxn modelId="{2E0580EA-F97D-4C5D-BD45-247607B4121B}" type="presOf" srcId="{B6A1441D-FD35-4EE2-AC56-2BB64F5F5199}" destId="{93034380-D8F7-4452-938E-7876975EBB1C}" srcOrd="0" destOrd="0" presId="urn:microsoft.com/office/officeart/2005/8/layout/radial2"/>
    <dgm:cxn modelId="{38024046-0889-421A-9D79-898C770860F4}" type="presOf" srcId="{50403BEB-C6AA-4921-8081-0EB7E224A862}" destId="{F12E33EB-F7BE-498C-93A2-6938C46E49FA}" srcOrd="0" destOrd="0" presId="urn:microsoft.com/office/officeart/2005/8/layout/radial2"/>
    <dgm:cxn modelId="{7BB068AB-C9F6-49A9-A7D2-22C731D8CB4A}" type="presOf" srcId="{AFF4D063-28AD-47F9-955F-1A1068C8404C}" destId="{6FAAC3DF-DF7E-486B-AD2B-2D644B4AB203}" srcOrd="0" destOrd="0" presId="urn:microsoft.com/office/officeart/2005/8/layout/radial2"/>
    <dgm:cxn modelId="{6399A9C9-84F1-4017-BD5A-B70A1161C205}" srcId="{CBA4180E-53A7-4778-A45C-77C96BC71F3D}" destId="{26782F8C-7062-432F-A663-63FD52FA68BA}" srcOrd="2" destOrd="0" parTransId="{331D2499-BF3B-43B8-818A-F8CD1A007CF6}" sibTransId="{A82BE148-CF38-4FFC-9F88-571D309D9DE0}"/>
    <dgm:cxn modelId="{4169C45C-DB93-43D7-B342-4EC9BD247E1E}" type="presOf" srcId="{CBA4180E-53A7-4778-A45C-77C96BC71F3D}" destId="{5739D01F-7FF6-477D-AC81-66FC21E27521}" srcOrd="0" destOrd="0" presId="urn:microsoft.com/office/officeart/2005/8/layout/radial2"/>
    <dgm:cxn modelId="{F87CAD42-DDED-4E55-8512-DBE8E49B2FD7}" type="presOf" srcId="{331D2499-BF3B-43B8-818A-F8CD1A007CF6}" destId="{D697DB63-A3D8-4516-827D-36A066FC1E51}" srcOrd="0" destOrd="0" presId="urn:microsoft.com/office/officeart/2005/8/layout/radial2"/>
    <dgm:cxn modelId="{7A94BD73-5A71-4BDB-BF54-A4460A672EF2}" srcId="{CBA4180E-53A7-4778-A45C-77C96BC71F3D}" destId="{1DAD2CA6-3C65-470E-8166-9CA6AFB325A3}" srcOrd="0" destOrd="0" parTransId="{B6A1441D-FD35-4EE2-AC56-2BB64F5F5199}" sibTransId="{59B217AE-740B-436D-842D-35866C104DD0}"/>
    <dgm:cxn modelId="{B1E06373-075E-4B67-86D6-B855AA05612E}" type="presOf" srcId="{26782F8C-7062-432F-A663-63FD52FA68BA}" destId="{AF4106BB-2532-4871-8DFC-F283A60C4647}" srcOrd="0" destOrd="0" presId="urn:microsoft.com/office/officeart/2005/8/layout/radial2"/>
    <dgm:cxn modelId="{62CABE8C-ECFB-46B4-902C-934C8B1000E9}" type="presOf" srcId="{1DAD2CA6-3C65-470E-8166-9CA6AFB325A3}" destId="{4F6B6BC3-DF40-4F91-AD2A-DC7B446B2637}" srcOrd="0" destOrd="0" presId="urn:microsoft.com/office/officeart/2005/8/layout/radial2"/>
    <dgm:cxn modelId="{94CE18F2-542F-48D5-802F-D2217A505B08}" type="presParOf" srcId="{5739D01F-7FF6-477D-AC81-66FC21E27521}" destId="{F59111E1-AC54-49F7-B6B0-66F02F4E6AF3}" srcOrd="0" destOrd="0" presId="urn:microsoft.com/office/officeart/2005/8/layout/radial2"/>
    <dgm:cxn modelId="{C20E6C86-268B-4FFB-84A5-D55514BE376D}" type="presParOf" srcId="{F59111E1-AC54-49F7-B6B0-66F02F4E6AF3}" destId="{27670983-49EB-4EFB-A23B-74C36D9A46C7}" srcOrd="0" destOrd="0" presId="urn:microsoft.com/office/officeart/2005/8/layout/radial2"/>
    <dgm:cxn modelId="{07DBB6D3-8BDC-4E0A-AE60-A4C52D637D6D}" type="presParOf" srcId="{27670983-49EB-4EFB-A23B-74C36D9A46C7}" destId="{5BF192EB-F8F1-42CF-B1B6-10ABB46C3ABC}" srcOrd="0" destOrd="0" presId="urn:microsoft.com/office/officeart/2005/8/layout/radial2"/>
    <dgm:cxn modelId="{C8599040-06C3-419F-8479-77BD55F8C596}" type="presParOf" srcId="{27670983-49EB-4EFB-A23B-74C36D9A46C7}" destId="{DAF8ABF1-C5DD-4345-B024-D0C2731AEB8D}" srcOrd="1" destOrd="0" presId="urn:microsoft.com/office/officeart/2005/8/layout/radial2"/>
    <dgm:cxn modelId="{6BD8947E-A3AB-4390-9638-BB6DBF7FBFD4}" type="presParOf" srcId="{F59111E1-AC54-49F7-B6B0-66F02F4E6AF3}" destId="{93034380-D8F7-4452-938E-7876975EBB1C}" srcOrd="1" destOrd="0" presId="urn:microsoft.com/office/officeart/2005/8/layout/radial2"/>
    <dgm:cxn modelId="{FC610C11-048D-4104-9C2D-3C87D51C72B2}" type="presParOf" srcId="{F59111E1-AC54-49F7-B6B0-66F02F4E6AF3}" destId="{F5B0A7F6-3697-4841-9D79-B916BC4D9D12}" srcOrd="2" destOrd="0" presId="urn:microsoft.com/office/officeart/2005/8/layout/radial2"/>
    <dgm:cxn modelId="{E72F22DF-C05F-4BB5-AEAD-2549DD2CBAB5}" type="presParOf" srcId="{F5B0A7F6-3697-4841-9D79-B916BC4D9D12}" destId="{4F6B6BC3-DF40-4F91-AD2A-DC7B446B2637}" srcOrd="0" destOrd="0" presId="urn:microsoft.com/office/officeart/2005/8/layout/radial2"/>
    <dgm:cxn modelId="{3BB3FB77-CDEA-4C12-8667-36C317DDAAD0}" type="presParOf" srcId="{F5B0A7F6-3697-4841-9D79-B916BC4D9D12}" destId="{FA30B89A-309B-422F-94A7-3D4C751CD062}" srcOrd="1" destOrd="0" presId="urn:microsoft.com/office/officeart/2005/8/layout/radial2"/>
    <dgm:cxn modelId="{1A580AB7-FA7A-41A8-A123-C60D50B2FC19}" type="presParOf" srcId="{F59111E1-AC54-49F7-B6B0-66F02F4E6AF3}" destId="{6FAAC3DF-DF7E-486B-AD2B-2D644B4AB203}" srcOrd="3" destOrd="0" presId="urn:microsoft.com/office/officeart/2005/8/layout/radial2"/>
    <dgm:cxn modelId="{ED1C0FA9-FDE2-46F3-A2A5-81B52D958DEF}" type="presParOf" srcId="{F59111E1-AC54-49F7-B6B0-66F02F4E6AF3}" destId="{6E623DD5-E660-4572-AB59-B9F64EADA6A3}" srcOrd="4" destOrd="0" presId="urn:microsoft.com/office/officeart/2005/8/layout/radial2"/>
    <dgm:cxn modelId="{9723545A-BBD9-46DA-949B-FEC9EE037FB1}" type="presParOf" srcId="{6E623DD5-E660-4572-AB59-B9F64EADA6A3}" destId="{F12E33EB-F7BE-498C-93A2-6938C46E49FA}" srcOrd="0" destOrd="0" presId="urn:microsoft.com/office/officeart/2005/8/layout/radial2"/>
    <dgm:cxn modelId="{05EA508B-3C93-4EB1-8742-4751FD638120}" type="presParOf" srcId="{6E623DD5-E660-4572-AB59-B9F64EADA6A3}" destId="{FACDC9EA-1580-4454-BB6D-A1BFE88D26CA}" srcOrd="1" destOrd="0" presId="urn:microsoft.com/office/officeart/2005/8/layout/radial2"/>
    <dgm:cxn modelId="{82E623C1-3ECD-4415-8558-0A84452D07A8}" type="presParOf" srcId="{F59111E1-AC54-49F7-B6B0-66F02F4E6AF3}" destId="{D697DB63-A3D8-4516-827D-36A066FC1E51}" srcOrd="5" destOrd="0" presId="urn:microsoft.com/office/officeart/2005/8/layout/radial2"/>
    <dgm:cxn modelId="{14B94C02-B85D-44DF-B68A-D3BD8C6525D2}" type="presParOf" srcId="{F59111E1-AC54-49F7-B6B0-66F02F4E6AF3}" destId="{FCC8FE58-4AD7-4022-B014-C2D0F599F7D7}" srcOrd="6" destOrd="0" presId="urn:microsoft.com/office/officeart/2005/8/layout/radial2"/>
    <dgm:cxn modelId="{F9399AD1-AE0F-4921-8A92-FEB87E5310D4}" type="presParOf" srcId="{FCC8FE58-4AD7-4022-B014-C2D0F599F7D7}" destId="{AF4106BB-2532-4871-8DFC-F283A60C4647}" srcOrd="0" destOrd="0" presId="urn:microsoft.com/office/officeart/2005/8/layout/radial2"/>
    <dgm:cxn modelId="{A6CF5B93-E8B7-4F7D-AF3B-7948EAB46959}" type="presParOf" srcId="{FCC8FE58-4AD7-4022-B014-C2D0F599F7D7}" destId="{AB36F4F7-3781-48E1-A6A2-7C332D2864E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7DB63-A3D8-4516-827D-36A066FC1E51}">
      <dsp:nvSpPr>
        <dsp:cNvPr id="0" name=""/>
        <dsp:cNvSpPr/>
      </dsp:nvSpPr>
      <dsp:spPr>
        <a:xfrm rot="2544732">
          <a:off x="2380205" y="3323742"/>
          <a:ext cx="666168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666168" y="2799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AC3DF-DF7E-486B-AD2B-2D644B4AB203}">
      <dsp:nvSpPr>
        <dsp:cNvPr id="0" name=""/>
        <dsp:cNvSpPr/>
      </dsp:nvSpPr>
      <dsp:spPr>
        <a:xfrm rot="21525217">
          <a:off x="2467337" y="2317868"/>
          <a:ext cx="271585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271585" y="2799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34380-D8F7-4452-938E-7876975EBB1C}">
      <dsp:nvSpPr>
        <dsp:cNvPr id="0" name=""/>
        <dsp:cNvSpPr/>
      </dsp:nvSpPr>
      <dsp:spPr>
        <a:xfrm rot="19067917">
          <a:off x="2382419" y="1364215"/>
          <a:ext cx="655454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655454" y="2799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8ABF1-C5DD-4345-B024-D0C2731AEB8D}">
      <dsp:nvSpPr>
        <dsp:cNvPr id="0" name=""/>
        <dsp:cNvSpPr/>
      </dsp:nvSpPr>
      <dsp:spPr>
        <a:xfrm>
          <a:off x="695708" y="1605760"/>
          <a:ext cx="1708313" cy="1643668"/>
        </a:xfrm>
        <a:prstGeom prst="ellipse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6B6BC3-DF40-4F91-AD2A-DC7B446B2637}">
      <dsp:nvSpPr>
        <dsp:cNvPr id="0" name=""/>
        <dsp:cNvSpPr/>
      </dsp:nvSpPr>
      <dsp:spPr>
        <a:xfrm>
          <a:off x="2765993" y="-55171"/>
          <a:ext cx="1458413" cy="1471004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/>
            <a:t>연질치즈 </a:t>
          </a:r>
          <a:r>
            <a:rPr lang="en-US" altLang="ko-KR" sz="1500" kern="1200" dirty="0"/>
            <a:t>(</a:t>
          </a:r>
          <a:r>
            <a:rPr lang="ko-KR" altLang="en-US" sz="1500" kern="1200" dirty="0"/>
            <a:t>수분함량</a:t>
          </a:r>
          <a:r>
            <a:rPr lang="en-US" altLang="ko-KR" sz="1500" kern="1200" dirty="0"/>
            <a:t>: 45-75%)</a:t>
          </a:r>
          <a:endParaRPr lang="ko-KR" altLang="en-US" sz="1500" kern="1200" dirty="0"/>
        </a:p>
      </dsp:txBody>
      <dsp:txXfrm>
        <a:off x="2979573" y="160253"/>
        <a:ext cx="1031253" cy="1040156"/>
      </dsp:txXfrm>
    </dsp:sp>
    <dsp:sp modelId="{F12E33EB-F7BE-498C-93A2-6938C46E49FA}">
      <dsp:nvSpPr>
        <dsp:cNvPr id="0" name=""/>
        <dsp:cNvSpPr/>
      </dsp:nvSpPr>
      <dsp:spPr>
        <a:xfrm>
          <a:off x="2738697" y="1586698"/>
          <a:ext cx="1529552" cy="1479149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err="1"/>
            <a:t>반경질치즈</a:t>
          </a:r>
          <a:r>
            <a:rPr lang="en-US" altLang="ko-KR" sz="1500" kern="1200" dirty="0"/>
            <a:t>(</a:t>
          </a:r>
          <a:r>
            <a:rPr lang="ko-KR" altLang="en-US" sz="1500" kern="1200" dirty="0"/>
            <a:t>수분함량</a:t>
          </a:r>
          <a:r>
            <a:rPr lang="en-US" altLang="ko-KR" sz="1500" kern="1200" dirty="0"/>
            <a:t>: 38-45%)</a:t>
          </a:r>
          <a:endParaRPr lang="ko-KR" altLang="en-US" sz="1500" kern="1200" dirty="0"/>
        </a:p>
      </dsp:txBody>
      <dsp:txXfrm>
        <a:off x="2962695" y="1803314"/>
        <a:ext cx="1081556" cy="1045917"/>
      </dsp:txXfrm>
    </dsp:sp>
    <dsp:sp modelId="{AF4106BB-2532-4871-8DFC-F283A60C4647}">
      <dsp:nvSpPr>
        <dsp:cNvPr id="0" name=""/>
        <dsp:cNvSpPr/>
      </dsp:nvSpPr>
      <dsp:spPr>
        <a:xfrm>
          <a:off x="2775075" y="3344906"/>
          <a:ext cx="1412855" cy="1417207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/>
            <a:t>경질치즈</a:t>
          </a:r>
          <a:r>
            <a:rPr lang="en-US" altLang="ko-KR" sz="1500" kern="1200" dirty="0"/>
            <a:t>(</a:t>
          </a:r>
          <a:r>
            <a:rPr lang="ko-KR" altLang="en-US" sz="1500" kern="1200" dirty="0"/>
            <a:t>수분함량</a:t>
          </a:r>
          <a:r>
            <a:rPr lang="en-US" altLang="ko-KR" sz="1500" kern="1200" dirty="0"/>
            <a:t>:30-40%)</a:t>
          </a:r>
          <a:endParaRPr lang="ko-KR" altLang="en-US" sz="1500" kern="1200" dirty="0"/>
        </a:p>
      </dsp:txBody>
      <dsp:txXfrm>
        <a:off x="2981983" y="3552451"/>
        <a:ext cx="999039" cy="1002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6A5A711-FB3E-4CA5-B7FC-A721039904EE}" type="datetimeFigureOut">
              <a:rPr lang="ko-KR" altLang="en-US" smtClean="0"/>
              <a:pPr/>
              <a:t>2024-05-13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1621B17-4E3E-443C-8715-3A6DDD4E71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23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브리치즈</a:t>
            </a:r>
            <a:r>
              <a:rPr lang="ko-KR" altLang="en-US" dirty="0"/>
              <a:t> 구멍이 </a:t>
            </a:r>
            <a:r>
              <a:rPr lang="ko-KR" altLang="en-US" dirty="0" err="1"/>
              <a:t>있는경우도있고</a:t>
            </a:r>
            <a:r>
              <a:rPr lang="ko-KR" altLang="en-US" dirty="0"/>
              <a:t> </a:t>
            </a:r>
            <a:r>
              <a:rPr lang="ko-KR" altLang="en-US" dirty="0" err="1"/>
              <a:t>없는경우도</a:t>
            </a:r>
            <a:r>
              <a:rPr lang="ko-KR" altLang="en-US" dirty="0"/>
              <a:t> </a:t>
            </a:r>
            <a:r>
              <a:rPr lang="ko-KR" altLang="en-US" dirty="0" err="1"/>
              <a:t>있따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1B17-4E3E-443C-8715-3A6DDD4E71F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38AE-DD30-47A0-B776-0FF798BB05FA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38AE-DD30-47A0-B776-0FF798BB05FA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38AE-DD30-47A0-B776-0FF798BB05FA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38AE-DD30-47A0-B776-0FF798BB05FA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38AE-DD30-47A0-B776-0FF798BB05FA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38AE-DD30-47A0-B776-0FF798BB05FA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38AE-DD30-47A0-B776-0FF798BB05FA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38AE-DD30-47A0-B776-0FF798BB05FA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38AE-DD30-47A0-B776-0FF798BB05FA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516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38AE-DD30-47A0-B776-0FF798BB05FA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85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1B17-4E3E-443C-8715-3A6DDD4E71FD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38AE-DD30-47A0-B776-0FF798BB05FA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77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1B17-4E3E-443C-8715-3A6DDD4E71FD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1B17-4E3E-443C-8715-3A6DDD4E71FD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1B17-4E3E-443C-8715-3A6DDD4E71FD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1B17-4E3E-443C-8715-3A6DDD4E71FD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1B17-4E3E-443C-8715-3A6DDD4E71FD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38AE-DD30-47A0-B776-0FF798BB05FA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38AE-DD30-47A0-B776-0FF798BB05FA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1AE6-7EE0-45C8-883F-462A4A88C02A}" type="datetimeFigureOut">
              <a:rPr lang="ko-KR" altLang="en-US" smtClean="0"/>
              <a:pPr/>
              <a:t>2024-05-13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EAFF-6EAD-4815-89CF-D6BB3A8986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1AE6-7EE0-45C8-883F-462A4A88C02A}" type="datetimeFigureOut">
              <a:rPr lang="ko-KR" altLang="en-US" smtClean="0"/>
              <a:pPr/>
              <a:t>2024-05-13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EAFF-6EAD-4815-89CF-D6BB3A8986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1AE6-7EE0-45C8-883F-462A4A88C02A}" type="datetimeFigureOut">
              <a:rPr lang="ko-KR" altLang="en-US" smtClean="0"/>
              <a:pPr/>
              <a:t>2024-05-13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EAFF-6EAD-4815-89CF-D6BB3A8986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1AE6-7EE0-45C8-883F-462A4A88C02A}" type="datetimeFigureOut">
              <a:rPr lang="ko-KR" altLang="en-US" smtClean="0"/>
              <a:pPr/>
              <a:t>2024-05-13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EAFF-6EAD-4815-89CF-D6BB3A8986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1AE6-7EE0-45C8-883F-462A4A88C02A}" type="datetimeFigureOut">
              <a:rPr lang="ko-KR" altLang="en-US" smtClean="0"/>
              <a:pPr/>
              <a:t>2024-05-13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EAFF-6EAD-4815-89CF-D6BB3A8986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1AE6-7EE0-45C8-883F-462A4A88C02A}" type="datetimeFigureOut">
              <a:rPr lang="ko-KR" altLang="en-US" smtClean="0"/>
              <a:pPr/>
              <a:t>2024-05-13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EAFF-6EAD-4815-89CF-D6BB3A8986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1AE6-7EE0-45C8-883F-462A4A88C02A}" type="datetimeFigureOut">
              <a:rPr lang="ko-KR" altLang="en-US" smtClean="0"/>
              <a:pPr/>
              <a:t>2024-05-13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EAFF-6EAD-4815-89CF-D6BB3A8986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1AE6-7EE0-45C8-883F-462A4A88C02A}" type="datetimeFigureOut">
              <a:rPr lang="ko-KR" altLang="en-US" smtClean="0"/>
              <a:pPr/>
              <a:t>2024-05-13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EAFF-6EAD-4815-89CF-D6BB3A8986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1AE6-7EE0-45C8-883F-462A4A88C02A}" type="datetimeFigureOut">
              <a:rPr lang="ko-KR" altLang="en-US" smtClean="0"/>
              <a:pPr/>
              <a:t>2024-05-13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1AE6-7EE0-45C8-883F-462A4A88C02A}" type="datetimeFigureOut">
              <a:rPr lang="ko-KR" altLang="en-US" smtClean="0"/>
              <a:pPr/>
              <a:t>2024-05-13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EAFF-6EAD-4815-89CF-D6BB3A8986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1AE6-7EE0-45C8-883F-462A4A88C02A}" type="datetimeFigureOut">
              <a:rPr lang="ko-KR" altLang="en-US" smtClean="0"/>
              <a:pPr/>
              <a:t>2024-05-13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EAFF-6EAD-4815-89CF-D6BB3A8986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1AE6-7EE0-45C8-883F-462A4A88C02A}" type="datetimeFigureOut">
              <a:rPr lang="ko-KR" altLang="en-US" smtClean="0"/>
              <a:pPr/>
              <a:t>2024-05-13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2EAFF-6EAD-4815-89CF-D6BB3A89867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963"/>
            <a:ext cx="827584" cy="2230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1832" y="2735882"/>
            <a:ext cx="9145984" cy="1107664"/>
            <a:chOff x="642910" y="428604"/>
            <a:chExt cx="8501090" cy="1107664"/>
          </a:xfrm>
        </p:grpSpPr>
        <p:pic>
          <p:nvPicPr>
            <p:cNvPr id="5" name="Picture 3" descr="C:\Users\개인용\Desktop\00000도미노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42910" y="1357297"/>
              <a:ext cx="8501090" cy="178971"/>
            </a:xfrm>
            <a:prstGeom prst="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643306" y="428604"/>
              <a:ext cx="51051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6000" dirty="0">
                  <a:solidFill>
                    <a:srgbClr val="0070C0"/>
                  </a:solidFill>
                  <a:latin typeface="+mj-lt"/>
                  <a:ea typeface="휴먼모음T" pitchFamily="18" charset="-127"/>
                </a:rPr>
                <a:t>치즈와 난류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29623" y="5715016"/>
            <a:ext cx="3603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                           </a:t>
            </a:r>
            <a:endParaRPr lang="ko-KR" altLang="en-US" sz="24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917" y="3843546"/>
            <a:ext cx="4514881" cy="301765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1479" r="-1"/>
          <a:stretch/>
        </p:blipFill>
        <p:spPr>
          <a:xfrm>
            <a:off x="0" y="3843546"/>
            <a:ext cx="4827325" cy="303179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2" y="0"/>
            <a:ext cx="9132168" cy="27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1" y="4234745"/>
            <a:ext cx="3289786" cy="2001870"/>
          </a:xfrm>
          <a:prstGeom prst="rect">
            <a:avLst/>
          </a:prstGeom>
        </p:spPr>
      </p:pic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치즈란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분류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종류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500174"/>
            <a:ext cx="6013332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⑥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콜비치즈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colby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cheese)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미국이 원산지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맛과 향이 부드럽고 순하며 감칠 맛이 있어 우리의 입맛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에도 잘 맞는다</a:t>
            </a:r>
            <a:r>
              <a:rPr lang="en-US" altLang="ko-KR" sz="1500" dirty="0"/>
              <a:t>. </a:t>
            </a:r>
            <a:r>
              <a:rPr lang="ko-KR" altLang="en-US" sz="1500" dirty="0"/>
              <a:t>반 경성치즈로 연한 노란색을 띠고 있으며</a:t>
            </a:r>
            <a:r>
              <a:rPr lang="en-US" altLang="ko-KR" sz="1500" dirty="0"/>
              <a:t> </a:t>
            </a:r>
            <a:r>
              <a:rPr lang="ko-KR" altLang="en-US" sz="1500" dirty="0"/>
              <a:t>구멍은 거의 없거나 아주 미세</a:t>
            </a:r>
            <a:r>
              <a:rPr lang="en-US" altLang="ko-KR" sz="1500" dirty="0"/>
              <a:t>. </a:t>
            </a:r>
            <a:r>
              <a:rPr lang="ko-KR" altLang="en-US" sz="1500" dirty="0"/>
              <a:t>잘 녹아서 </a:t>
            </a:r>
            <a:r>
              <a:rPr lang="ko-KR" altLang="en-US" sz="1500" dirty="0" err="1"/>
              <a:t>토핑으로</a:t>
            </a:r>
            <a:r>
              <a:rPr lang="ko-KR" altLang="en-US" sz="1500" dirty="0"/>
              <a:t> 얹기 좋고 얇게 썰거나 분쇄가 용이하며 샌드위치나 </a:t>
            </a:r>
            <a:r>
              <a:rPr lang="ko-KR" altLang="en-US" sz="1500" dirty="0" err="1"/>
              <a:t>애피타이저로도</a:t>
            </a:r>
            <a:r>
              <a:rPr lang="ko-KR" altLang="en-US" sz="1500" dirty="0"/>
              <a:t> 좋다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수분함량 </a:t>
            </a:r>
            <a:r>
              <a:rPr lang="en-US" altLang="ko-KR" sz="1500" dirty="0"/>
              <a:t>: 36~43%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⑦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에담치즈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(edam cheese)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네덜란드 북부의 </a:t>
            </a:r>
            <a:r>
              <a:rPr lang="ko-KR" altLang="en-US" sz="1500" dirty="0" err="1"/>
              <a:t>에담</a:t>
            </a:r>
            <a:r>
              <a:rPr lang="ko-KR" altLang="en-US" sz="1500" dirty="0"/>
              <a:t> 지방에서 생산되어 유래된 이름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 err="1"/>
              <a:t>반경성</a:t>
            </a:r>
            <a:r>
              <a:rPr lang="ko-KR" altLang="en-US" sz="1500" dirty="0"/>
              <a:t> 치즈</a:t>
            </a:r>
            <a:r>
              <a:rPr lang="en-US" altLang="ko-KR" sz="1500" dirty="0"/>
              <a:t>, </a:t>
            </a:r>
            <a:r>
              <a:rPr lang="ko-KR" altLang="en-US" sz="1500" dirty="0"/>
              <a:t>연한 노란색을 띠며 일부 크림을 제거한 뒤</a:t>
            </a:r>
            <a:r>
              <a:rPr lang="en-US" altLang="ko-KR" sz="1500" dirty="0"/>
              <a:t> </a:t>
            </a:r>
            <a:r>
              <a:rPr lang="ko-KR" altLang="en-US" sz="1500" dirty="0"/>
              <a:t>살균한 우유를 사용하기 때문에 저지방</a:t>
            </a:r>
            <a:r>
              <a:rPr lang="en-US" altLang="ko-KR" sz="1500" dirty="0"/>
              <a:t>, </a:t>
            </a:r>
            <a:r>
              <a:rPr lang="ko-KR" altLang="en-US" sz="1500" dirty="0"/>
              <a:t>저칼로리</a:t>
            </a:r>
            <a:r>
              <a:rPr lang="en-US" altLang="ko-KR" sz="1500" dirty="0"/>
              <a:t>. </a:t>
            </a:r>
            <a:r>
              <a:rPr lang="ko-KR" altLang="en-US" sz="1500" dirty="0" err="1"/>
              <a:t>그라텡</a:t>
            </a:r>
            <a:r>
              <a:rPr lang="en-US" altLang="ko-KR" sz="1500" dirty="0"/>
              <a:t>, </a:t>
            </a:r>
            <a:r>
              <a:rPr lang="ko-KR" altLang="en-US" sz="1500" dirty="0"/>
              <a:t>소스에 이용</a:t>
            </a:r>
            <a:r>
              <a:rPr lang="en-US" altLang="ko-KR" sz="1500" dirty="0"/>
              <a:t>.</a:t>
            </a:r>
          </a:p>
          <a:p>
            <a:endParaRPr lang="ko-KR" altLang="en-US" dirty="0"/>
          </a:p>
        </p:txBody>
      </p:sp>
      <p:pic>
        <p:nvPicPr>
          <p:cNvPr id="8194" name="Picture 2" descr="C:\Documents and Settings\user\바탕 화면\ㅋㅋㅋㅋ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928802"/>
            <a:ext cx="282418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치즈란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분류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종류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Documents and Settings\user\바탕 화면\ㅋㅋㅋㅋ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2649356" cy="2500330"/>
          </a:xfrm>
          <a:prstGeom prst="rect">
            <a:avLst/>
          </a:prstGeom>
          <a:noFill/>
        </p:spPr>
      </p:pic>
      <p:pic>
        <p:nvPicPr>
          <p:cNvPr id="9219" name="Picture 3" descr="C:\Documents and Settings\user\바탕 화면\ㅋㅋㅋㅋ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643050"/>
            <a:ext cx="3143272" cy="18815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6356" y="1361018"/>
            <a:ext cx="4368504" cy="2540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콜비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치즈</a:t>
            </a:r>
            <a:r>
              <a:rPr lang="ko-KR" altLang="en-US" dirty="0"/>
              <a:t>는 </a:t>
            </a:r>
            <a:r>
              <a:rPr lang="en-US" altLang="ko-KR" sz="1500" dirty="0"/>
              <a:t>washed curd</a:t>
            </a:r>
            <a:r>
              <a:rPr lang="ko-KR" altLang="en-US" sz="1500" dirty="0"/>
              <a:t>라고도 한다</a:t>
            </a:r>
            <a:endParaRPr lang="en-US" altLang="ko-KR" sz="1500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500" dirty="0"/>
              <a:t> washed curd : </a:t>
            </a:r>
            <a:r>
              <a:rPr lang="ko-KR" altLang="en-US" sz="1500" dirty="0" err="1"/>
              <a:t>숙성시킬때</a:t>
            </a:r>
            <a:r>
              <a:rPr lang="ko-KR" altLang="en-US" sz="1500" dirty="0"/>
              <a:t> 겉 표면을 와인이나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en-US" altLang="ko-KR" sz="1500" dirty="0"/>
              <a:t>                     </a:t>
            </a:r>
            <a:r>
              <a:rPr lang="ko-KR" altLang="en-US" sz="1500" dirty="0"/>
              <a:t>깨끗한 물로 여러 차례 닦아가며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en-US" altLang="ko-KR" sz="1500" dirty="0"/>
              <a:t>                     </a:t>
            </a:r>
            <a:r>
              <a:rPr lang="ko-KR" altLang="en-US" sz="1500" dirty="0"/>
              <a:t>숙성 시키는 것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가격은 </a:t>
            </a:r>
            <a:r>
              <a:rPr lang="ko-KR" altLang="en-US" sz="1500" dirty="0" err="1"/>
              <a:t>체다치즈보다</a:t>
            </a:r>
            <a:r>
              <a:rPr lang="ko-KR" altLang="en-US" sz="1500" dirty="0"/>
              <a:t> 비싸다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원통형으로 만들어져 블록형태로 잘라 판매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부드럽고 달콤한 향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4000504"/>
            <a:ext cx="5715040" cy="180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에담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치즈</a:t>
            </a:r>
            <a:r>
              <a:rPr lang="ko-KR" altLang="en-US" sz="1500" dirty="0"/>
              <a:t>는 붉은 왁스 코팅으로 잘 알려져 있는데</a:t>
            </a:r>
            <a:r>
              <a:rPr lang="en-US" altLang="ko-KR" sz="1500" dirty="0"/>
              <a:t> </a:t>
            </a:r>
            <a:r>
              <a:rPr lang="ko-KR" altLang="en-US" sz="1500" dirty="0"/>
              <a:t>이는 배편으로 수출되는 기간 동안 잘 견디게 하기 위함</a:t>
            </a:r>
            <a:r>
              <a:rPr lang="en-US" altLang="ko-KR" sz="1500" dirty="0"/>
              <a:t>. </a:t>
            </a:r>
            <a:r>
              <a:rPr lang="ko-KR" altLang="en-US" sz="1500" dirty="0"/>
              <a:t>이 때문에 레드볼</a:t>
            </a:r>
            <a:r>
              <a:rPr lang="en-US" altLang="ko-KR" sz="1500" dirty="0"/>
              <a:t>(red ball) </a:t>
            </a:r>
            <a:r>
              <a:rPr lang="ko-KR" altLang="en-US" sz="1500" dirty="0"/>
              <a:t>또는 </a:t>
            </a:r>
            <a:r>
              <a:rPr lang="ko-KR" altLang="en-US" sz="1500" dirty="0" err="1"/>
              <a:t>크림슨</a:t>
            </a:r>
            <a:r>
              <a:rPr lang="ko-KR" altLang="en-US" sz="1500" dirty="0"/>
              <a:t> </a:t>
            </a:r>
            <a:r>
              <a:rPr lang="ko-KR" altLang="en-US" sz="1500" dirty="0" err="1"/>
              <a:t>캐논볼</a:t>
            </a:r>
            <a:r>
              <a:rPr lang="ko-KR" altLang="en-US" sz="1500" dirty="0"/>
              <a:t> 이라는 별칭을 갖고 있다</a:t>
            </a:r>
            <a:r>
              <a:rPr lang="en-US" altLang="ko-KR" sz="1500" dirty="0"/>
              <a:t>. </a:t>
            </a:r>
            <a:r>
              <a:rPr lang="ko-KR" altLang="en-US" sz="1500" dirty="0"/>
              <a:t>검은색으로 코팅한 것도 있는데</a:t>
            </a:r>
            <a:r>
              <a:rPr lang="en-US" altLang="ko-KR" sz="1500" dirty="0"/>
              <a:t>, </a:t>
            </a:r>
            <a:r>
              <a:rPr lang="ko-KR" altLang="en-US" sz="1500" dirty="0"/>
              <a:t>이는 </a:t>
            </a:r>
            <a:r>
              <a:rPr lang="en-US" altLang="ko-KR" sz="1500" dirty="0"/>
              <a:t>17</a:t>
            </a:r>
            <a:r>
              <a:rPr lang="ko-KR" altLang="en-US" sz="1500" dirty="0"/>
              <a:t>주 이상 숙성되었다는 표시이다</a:t>
            </a:r>
            <a:r>
              <a:rPr lang="en-US" altLang="ko-KR" sz="1500" dirty="0"/>
              <a:t>.</a:t>
            </a:r>
            <a:r>
              <a:rPr lang="ko-KR" altLang="en-US" sz="1500" dirty="0"/>
              <a:t> 녹는 성질이 좋아 그릴 요리에도 적합하다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치즈란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분류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종류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500174"/>
            <a:ext cx="7382149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⑧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체다치즈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(cheddar cheese)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영국 체다 지방에서 처음생산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세계적으로 가장 많이 알려져 있으며 가공 치즈로도 가장 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많이 사용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조직이</a:t>
            </a:r>
            <a:r>
              <a:rPr lang="en-US" altLang="ko-KR" sz="1500" dirty="0"/>
              <a:t> </a:t>
            </a:r>
            <a:r>
              <a:rPr lang="ko-KR" altLang="en-US" sz="1500" dirty="0"/>
              <a:t>단단한 경질치즈</a:t>
            </a:r>
            <a:r>
              <a:rPr lang="en-US" altLang="ko-KR" sz="1500" dirty="0"/>
              <a:t>, </a:t>
            </a:r>
            <a:r>
              <a:rPr lang="ko-KR" altLang="en-US" sz="1500" dirty="0"/>
              <a:t>진하고 새콤한 맛이 나는 풍미를 가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진다</a:t>
            </a:r>
            <a:r>
              <a:rPr lang="en-US" altLang="ko-KR" sz="1500" dirty="0"/>
              <a:t>. 1</a:t>
            </a:r>
            <a:r>
              <a:rPr lang="ko-KR" altLang="en-US" sz="1500" dirty="0"/>
              <a:t>년 이상 숙성시킨 것은 미세한 알갱이가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씹히기도 하는데 이는 소금이 아니라 우유단백질인 카세인이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결정을 형성한 것</a:t>
            </a:r>
            <a:r>
              <a:rPr lang="en-US" altLang="ko-KR" sz="15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그냥 크래커나 셀러리와 함께 먹어도 훌륭하며 쉽게 녹아 요리에도 많이 사용된다</a:t>
            </a:r>
            <a:r>
              <a:rPr lang="en-US" altLang="ko-KR" sz="1500" dirty="0"/>
              <a:t>.  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숙성 과정 동안 치즈 전체를 천으로 감싼 채 숙성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→더 이상의 수분 증발을 막아 주기 때문에 견고한 질감과 풍성한 향미가 생성된다</a:t>
            </a:r>
          </a:p>
        </p:txBody>
      </p:sp>
      <p:pic>
        <p:nvPicPr>
          <p:cNvPr id="12290" name="Picture 2" descr="C:\Documents and Settings\user\바탕 화면\ㅋㅋㅋㅋ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571612"/>
            <a:ext cx="2514600" cy="2114550"/>
          </a:xfrm>
          <a:prstGeom prst="rect">
            <a:avLst/>
          </a:prstGeom>
          <a:noFill/>
        </p:spPr>
      </p:pic>
      <p:pic>
        <p:nvPicPr>
          <p:cNvPr id="12291" name="Picture 3" descr="C:\Documents and Settings\user\바탕 화면\ㅋㅋㅋㅋ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286388"/>
            <a:ext cx="2714644" cy="1428760"/>
          </a:xfrm>
          <a:prstGeom prst="rect">
            <a:avLst/>
          </a:prstGeom>
          <a:noFill/>
        </p:spPr>
      </p:pic>
      <p:pic>
        <p:nvPicPr>
          <p:cNvPr id="12292" name="Picture 4" descr="C:\Documents and Settings\user\바탕 화면\ㅋㅋㅋㅋ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5286388"/>
            <a:ext cx="2571768" cy="1481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치즈란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분류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종류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500174"/>
            <a:ext cx="5929354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⑨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에멘탈치즈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emmental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cheese)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치즈 여기저기에 크고 둥근 구멍</a:t>
            </a:r>
            <a:r>
              <a:rPr lang="en-US" altLang="ko-KR" sz="1500" dirty="0"/>
              <a:t>(cheese eye)</a:t>
            </a:r>
            <a:r>
              <a:rPr lang="ko-KR" altLang="en-US" sz="1500" dirty="0"/>
              <a:t>이 많다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치즈는 우유에 유산균과 </a:t>
            </a:r>
            <a:r>
              <a:rPr lang="ko-KR" altLang="en-US" sz="1500" dirty="0" err="1"/>
              <a:t>응유효소를</a:t>
            </a:r>
            <a:r>
              <a:rPr lang="ko-KR" altLang="en-US" sz="1500" dirty="0"/>
              <a:t> 넣어 응고 시킨 후</a:t>
            </a:r>
            <a:r>
              <a:rPr lang="en-US" altLang="ko-KR" sz="1500" dirty="0"/>
              <a:t> </a:t>
            </a:r>
            <a:r>
              <a:rPr lang="ko-KR" altLang="en-US" sz="1500" dirty="0"/>
              <a:t>다시 숙성 과정을 거치는데 이 과정 중 유산균에 의해</a:t>
            </a:r>
            <a:r>
              <a:rPr lang="en-US" altLang="ko-KR" sz="1500" dirty="0"/>
              <a:t> </a:t>
            </a:r>
            <a:r>
              <a:rPr lang="ko-KR" altLang="en-US" sz="1500" dirty="0"/>
              <a:t>생긴 발효가스가</a:t>
            </a:r>
            <a:r>
              <a:rPr lang="en-US" altLang="ko-KR" sz="1500" dirty="0"/>
              <a:t> </a:t>
            </a:r>
            <a:r>
              <a:rPr lang="ko-KR" altLang="en-US" sz="1500" dirty="0"/>
              <a:t>치즈 속에 구멍을 만들어 생긴다</a:t>
            </a:r>
            <a:r>
              <a:rPr lang="en-US" altLang="ko-KR" sz="1500" dirty="0"/>
              <a:t>. </a:t>
            </a:r>
            <a:r>
              <a:rPr lang="ko-KR" altLang="en-US" sz="1500" dirty="0"/>
              <a:t>표면은 건조한 상태</a:t>
            </a:r>
            <a:r>
              <a:rPr lang="en-US" altLang="ko-KR" sz="1500" dirty="0"/>
              <a:t>, </a:t>
            </a:r>
            <a:r>
              <a:rPr lang="ko-KR" altLang="en-US" sz="1500" dirty="0"/>
              <a:t>연한 노란색을 띠며 경질 치즈이다</a:t>
            </a:r>
            <a:r>
              <a:rPr lang="en-US" altLang="ko-KR" sz="1500" dirty="0"/>
              <a:t>. </a:t>
            </a:r>
            <a:r>
              <a:rPr lang="ko-KR" altLang="en-US" sz="1500" dirty="0"/>
              <a:t>나무냄새가 섞인 </a:t>
            </a:r>
            <a:r>
              <a:rPr lang="ko-KR" altLang="en-US" sz="1500" dirty="0" err="1"/>
              <a:t>과일향</a:t>
            </a:r>
            <a:r>
              <a:rPr lang="en-US" altLang="ko-KR" sz="1500" dirty="0"/>
              <a:t>. </a:t>
            </a:r>
            <a:r>
              <a:rPr lang="ko-KR" altLang="en-US" sz="1500" dirty="0"/>
              <a:t>풍미가 강하다</a:t>
            </a:r>
            <a:r>
              <a:rPr lang="en-US" altLang="ko-KR" sz="1500" dirty="0"/>
              <a:t>. </a:t>
            </a:r>
            <a:r>
              <a:rPr lang="ko-KR" altLang="en-US" sz="1500" dirty="0" err="1"/>
              <a:t>퐁듀에</a:t>
            </a:r>
            <a:r>
              <a:rPr lang="ko-KR" altLang="en-US" sz="1500" dirty="0"/>
              <a:t> 사용</a:t>
            </a:r>
            <a:r>
              <a:rPr lang="en-US" altLang="ko-KR" sz="1500" dirty="0"/>
              <a:t>. </a:t>
            </a:r>
            <a:r>
              <a:rPr lang="ko-KR" altLang="en-US" sz="1500" dirty="0"/>
              <a:t>숙성기간 </a:t>
            </a:r>
            <a:r>
              <a:rPr lang="en-US" altLang="ko-KR" sz="1500" dirty="0"/>
              <a:t>: 4~12</a:t>
            </a:r>
            <a:r>
              <a:rPr lang="ko-KR" altLang="en-US" sz="1500" dirty="0"/>
              <a:t>개월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3314" name="Picture 2" descr="C:\Documents and Settings\user\바탕 화면\ㅋㅋㅋㅋ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714488"/>
            <a:ext cx="2823032" cy="2338391"/>
          </a:xfrm>
          <a:prstGeom prst="rect">
            <a:avLst/>
          </a:prstGeom>
          <a:noFill/>
        </p:spPr>
      </p:pic>
      <p:pic>
        <p:nvPicPr>
          <p:cNvPr id="13315" name="Picture 3" descr="C:\Documents and Settings\user\바탕 화면\ㅋㅋㅋㅋ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29132"/>
            <a:ext cx="2171704" cy="22867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71736" y="4714884"/>
            <a:ext cx="639493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숙성에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젖산균 외에 </a:t>
            </a:r>
            <a:r>
              <a:rPr lang="ko-KR" altLang="en-US" sz="1400" b="1" dirty="0" err="1"/>
              <a:t>프로피온산균</a:t>
            </a:r>
            <a:r>
              <a:rPr lang="ko-KR" altLang="en-US" sz="1400" b="1" dirty="0"/>
              <a:t> 관여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젖산을 </a:t>
            </a:r>
            <a:r>
              <a:rPr lang="ko-KR" altLang="en-US" sz="1400" b="1" dirty="0" err="1"/>
              <a:t>프로피온산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초산</a:t>
            </a:r>
            <a:r>
              <a:rPr lang="en-US" altLang="ko-KR" sz="1400" b="1" dirty="0"/>
              <a:t>, CO2</a:t>
            </a:r>
            <a:r>
              <a:rPr lang="ko-KR" altLang="en-US" sz="1400" b="1" dirty="0"/>
              <a:t>로 전환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en-US" altLang="ko-KR" sz="1400" b="1" dirty="0"/>
              <a:t>3CHCHOHCOOH </a:t>
            </a:r>
            <a:r>
              <a:rPr lang="ko-KR" altLang="en-US" sz="1400" b="1" dirty="0"/>
              <a:t>→ 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rgbClr val="FF0000"/>
                </a:solidFill>
              </a:rPr>
              <a:t>                  </a:t>
            </a:r>
            <a:r>
              <a:rPr lang="en-US" altLang="ko-KR" sz="1400" b="1" u="sng" dirty="0"/>
              <a:t>2CH3CH2COOH</a:t>
            </a:r>
            <a:r>
              <a:rPr lang="en-US" altLang="ko-KR" sz="1400" b="1" dirty="0"/>
              <a:t> + </a:t>
            </a:r>
            <a:r>
              <a:rPr lang="en-US" altLang="ko-KR" sz="1400" b="1" u="sng" dirty="0"/>
              <a:t>CH3COOH</a:t>
            </a:r>
            <a:r>
              <a:rPr lang="en-US" altLang="ko-KR" sz="1400" b="1" dirty="0"/>
              <a:t> + </a:t>
            </a:r>
            <a:r>
              <a:rPr lang="en-US" altLang="ko-KR" sz="1400" b="1" u="sng" dirty="0"/>
              <a:t>CO2</a:t>
            </a:r>
            <a:r>
              <a:rPr lang="ko-KR" altLang="en-US" sz="1400" b="1" u="sng" dirty="0"/>
              <a:t>↑</a:t>
            </a:r>
            <a:r>
              <a:rPr lang="en-US" altLang="ko-KR" sz="1400" b="1" dirty="0"/>
              <a:t>+ H2O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/>
              <a:t>                              </a:t>
            </a:r>
            <a:r>
              <a:rPr lang="ko-KR" altLang="en-US" sz="1400" b="1" dirty="0"/>
              <a:t>독특한 풍미와 구멍</a:t>
            </a:r>
            <a:endParaRPr lang="en-US" altLang="ko-KR" sz="1400" b="1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치즈란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분류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종류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500174"/>
            <a:ext cx="6660798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⑩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고다치즈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(gouda cheese)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황금색으로 작은 기공이 있다</a:t>
            </a:r>
            <a:r>
              <a:rPr lang="en-US" altLang="ko-KR" sz="1500" dirty="0"/>
              <a:t>. </a:t>
            </a:r>
            <a:r>
              <a:rPr lang="ko-KR" altLang="en-US" sz="1500" dirty="0"/>
              <a:t>네덜란드 산으로 경질치즈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얼마 안된 것은 윤기가 돌고 입에 닿는 느낌이 크림 같으며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버터의 풍미가 난다</a:t>
            </a:r>
            <a:r>
              <a:rPr lang="en-US" altLang="ko-KR" sz="15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샌드위치에 넣어 먹거나 빵</a:t>
            </a:r>
            <a:r>
              <a:rPr lang="en-US" altLang="ko-KR" sz="1500" dirty="0"/>
              <a:t>, </a:t>
            </a:r>
            <a:r>
              <a:rPr lang="ko-KR" altLang="en-US" sz="1500" dirty="0"/>
              <a:t>피클과 함께 먹으면 맛있다</a:t>
            </a:r>
            <a:r>
              <a:rPr lang="en-US" altLang="ko-KR" sz="15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또 </a:t>
            </a:r>
            <a:r>
              <a:rPr lang="ko-KR" altLang="en-US" sz="1500" dirty="0" err="1"/>
              <a:t>과일향이</a:t>
            </a:r>
            <a:r>
              <a:rPr lang="ko-KR" altLang="en-US" sz="1500" dirty="0"/>
              <a:t> 은은한 화이트와인이나 맥주</a:t>
            </a:r>
            <a:r>
              <a:rPr lang="en-US" altLang="ko-KR" sz="1500" dirty="0"/>
              <a:t>, </a:t>
            </a:r>
            <a:r>
              <a:rPr lang="ko-KR" altLang="en-US" sz="1500" dirty="0"/>
              <a:t>진한 </a:t>
            </a:r>
            <a:r>
              <a:rPr lang="ko-KR" altLang="en-US" sz="1500" dirty="0" err="1"/>
              <a:t>레드와인</a:t>
            </a:r>
            <a:r>
              <a:rPr lang="en-US" altLang="ko-KR" sz="1500" dirty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위스키 등과 잘 어울린다</a:t>
            </a:r>
            <a:r>
              <a:rPr lang="en-US" altLang="ko-KR" sz="15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오래되면 </a:t>
            </a:r>
            <a:r>
              <a:rPr lang="ko-KR" altLang="en-US" sz="1500" dirty="0" err="1"/>
              <a:t>거무스럼해지면서</a:t>
            </a:r>
            <a:r>
              <a:rPr lang="ko-KR" altLang="en-US" sz="1500" dirty="0"/>
              <a:t> 갈색으로 변하고 속살이 단단하게 여물어진다</a:t>
            </a:r>
            <a:r>
              <a:rPr lang="en-US" altLang="ko-KR" sz="15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검지를 구부려 두드려서 </a:t>
            </a:r>
            <a:r>
              <a:rPr lang="ko-KR" altLang="en-US" sz="1500" dirty="0" err="1"/>
              <a:t>나무널판</a:t>
            </a:r>
            <a:r>
              <a:rPr lang="ko-KR" altLang="en-US" sz="1500" dirty="0"/>
              <a:t> 소리가 나는 것이 상태가 좋은 것이며</a:t>
            </a:r>
            <a:r>
              <a:rPr lang="en-US" altLang="ko-KR" sz="1500" dirty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상자 소리가 나면 속에 가스가 차 있는 것이다</a:t>
            </a:r>
            <a:r>
              <a:rPr lang="en-US" altLang="ko-KR" sz="1500" dirty="0"/>
              <a:t>. </a:t>
            </a:r>
          </a:p>
          <a:p>
            <a:pPr>
              <a:lnSpc>
                <a:spcPct val="150000"/>
              </a:lnSpc>
            </a:pPr>
            <a:endParaRPr lang="ko-KR" altLang="en-US" sz="1500" dirty="0"/>
          </a:p>
          <a:p>
            <a:endParaRPr lang="ko-KR" altLang="en-US" dirty="0"/>
          </a:p>
        </p:txBody>
      </p:sp>
      <p:pic>
        <p:nvPicPr>
          <p:cNvPr id="14338" name="Picture 2" descr="C:\Documents and Settings\user\바탕 화면\ㅋㅋㅋㅋ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928802"/>
            <a:ext cx="2786082" cy="1752601"/>
          </a:xfrm>
          <a:prstGeom prst="rect">
            <a:avLst/>
          </a:prstGeom>
          <a:noFill/>
        </p:spPr>
      </p:pic>
      <p:pic>
        <p:nvPicPr>
          <p:cNvPr id="14339" name="Picture 3" descr="C:\Documents and Settings\user\바탕 화면\ㅋㅋㅋㅋ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636"/>
            <a:ext cx="2500329" cy="1660182"/>
          </a:xfrm>
          <a:prstGeom prst="rect">
            <a:avLst/>
          </a:prstGeom>
          <a:noFill/>
        </p:spPr>
      </p:pic>
      <p:pic>
        <p:nvPicPr>
          <p:cNvPr id="14340" name="Picture 4" descr="C:\Documents and Settings\user\바탕 화면\ㅋㅋㅋㅋ_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5000636"/>
            <a:ext cx="257176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치즈란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분류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종류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500174"/>
            <a:ext cx="5205271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⑪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파마산치즈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parmasan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cheese)</a:t>
            </a:r>
          </a:p>
          <a:p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이탈리아의 </a:t>
            </a:r>
            <a:r>
              <a:rPr lang="ko-KR" altLang="en-US" sz="1500" dirty="0" err="1"/>
              <a:t>초경질</a:t>
            </a:r>
            <a:r>
              <a:rPr lang="ko-KR" altLang="en-US" sz="1500" dirty="0"/>
              <a:t> 치즈로 </a:t>
            </a:r>
            <a:r>
              <a:rPr lang="en-US" altLang="ko-KR" sz="1500" dirty="0"/>
              <a:t>2~3</a:t>
            </a:r>
            <a:r>
              <a:rPr lang="ko-KR" altLang="en-US" sz="1500" dirty="0"/>
              <a:t>년간 숙성시켜 매우 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단단하다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단단한 껍질이 </a:t>
            </a:r>
            <a:r>
              <a:rPr lang="en-US" altLang="ko-KR" sz="1500" dirty="0"/>
              <a:t>6mm</a:t>
            </a:r>
            <a:r>
              <a:rPr lang="ko-KR" altLang="en-US" sz="1500" dirty="0"/>
              <a:t>에 이르는 것도 있으며</a:t>
            </a:r>
            <a:r>
              <a:rPr lang="en-US" altLang="ko-KR" sz="1500" dirty="0"/>
              <a:t>, </a:t>
            </a:r>
            <a:r>
              <a:rPr lang="ko-KR" altLang="en-US" sz="1500" dirty="0"/>
              <a:t>표면보호를 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위해 왁스로 도포한다</a:t>
            </a:r>
            <a:r>
              <a:rPr lang="en-US" altLang="ko-KR" sz="1500" dirty="0"/>
              <a:t>. </a:t>
            </a:r>
            <a:r>
              <a:rPr lang="ko-KR" altLang="en-US" sz="1500" dirty="0"/>
              <a:t>살이 쉽게 부서지는 치즈이다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무게가 </a:t>
            </a:r>
            <a:r>
              <a:rPr lang="en-US" altLang="ko-KR" sz="1500" dirty="0"/>
              <a:t>30kg </a:t>
            </a:r>
            <a:r>
              <a:rPr lang="ko-KR" altLang="en-US" sz="1500" dirty="0"/>
              <a:t>이상이라 분할하거나 분말로 판매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강판에 갈아서 마카로니</a:t>
            </a:r>
            <a:r>
              <a:rPr lang="en-US" altLang="ko-KR" sz="1500" dirty="0"/>
              <a:t>, </a:t>
            </a:r>
            <a:r>
              <a:rPr lang="ko-KR" altLang="en-US" sz="1500" dirty="0"/>
              <a:t>스파게티</a:t>
            </a:r>
            <a:r>
              <a:rPr lang="en-US" altLang="ko-KR" sz="1500" dirty="0"/>
              <a:t>, </a:t>
            </a:r>
            <a:r>
              <a:rPr lang="ko-KR" altLang="en-US" sz="1500" dirty="0"/>
              <a:t>수프 등에 뿌려 먹는다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보관온도 </a:t>
            </a:r>
            <a:r>
              <a:rPr lang="en-US" altLang="ko-KR" sz="1500" dirty="0"/>
              <a:t>: 1~5</a:t>
            </a:r>
            <a:r>
              <a:rPr lang="ko-KR" altLang="en-US" sz="1500" dirty="0"/>
              <a:t>℃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골다공증예방</a:t>
            </a:r>
            <a:r>
              <a:rPr lang="en-US" altLang="ko-KR" sz="1500" dirty="0"/>
              <a:t>, </a:t>
            </a:r>
            <a:r>
              <a:rPr lang="ko-KR" altLang="en-US" sz="1500" dirty="0"/>
              <a:t>노화방지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염분이 많아 과다 </a:t>
            </a:r>
            <a:r>
              <a:rPr lang="ko-KR" altLang="en-US" sz="1500" dirty="0" err="1"/>
              <a:t>섭취시</a:t>
            </a:r>
            <a:r>
              <a:rPr lang="ko-KR" altLang="en-US" sz="1500" dirty="0"/>
              <a:t> 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비만의 위험</a:t>
            </a:r>
            <a:r>
              <a:rPr lang="en-US" altLang="ko-KR" sz="1500" dirty="0"/>
              <a:t>.</a:t>
            </a:r>
          </a:p>
        </p:txBody>
      </p:sp>
      <p:pic>
        <p:nvPicPr>
          <p:cNvPr id="15362" name="Picture 2" descr="C:\Documents and Settings\user\바탕 화면\ㅋㅋㅋㅋ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6462" y="1643050"/>
            <a:ext cx="2882609" cy="2071702"/>
          </a:xfrm>
          <a:prstGeom prst="rect">
            <a:avLst/>
          </a:prstGeom>
          <a:noFill/>
        </p:spPr>
      </p:pic>
      <p:pic>
        <p:nvPicPr>
          <p:cNvPr id="15363" name="Picture 3" descr="C:\Documents and Settings\user\바탕 화면\ㅋㅋㅋㅋ_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9158" y="4357694"/>
            <a:ext cx="5429250" cy="2286016"/>
          </a:xfrm>
          <a:prstGeom prst="rect">
            <a:avLst/>
          </a:prstGeom>
          <a:noFill/>
        </p:spPr>
      </p:pic>
      <p:sp>
        <p:nvSpPr>
          <p:cNvPr id="2" name="타원 1"/>
          <p:cNvSpPr/>
          <p:nvPr/>
        </p:nvSpPr>
        <p:spPr>
          <a:xfrm>
            <a:off x="4283968" y="5877272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399158" y="4407470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399158" y="4908408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6113783" y="5373216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치즈란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치즈의 분류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치즈의 종류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28596" y="1500174"/>
            <a:ext cx="2071702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치즈 보관방법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928802"/>
            <a:ext cx="960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b="1" dirty="0">
                <a:solidFill>
                  <a:srgbClr val="FFCC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8800" b="1" dirty="0">
              <a:solidFill>
                <a:srgbClr val="FFCC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3143248"/>
            <a:ext cx="960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80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3286124"/>
            <a:ext cx="6527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C000"/>
                </a:solidFill>
              </a:rPr>
              <a:t>플</a:t>
            </a:r>
            <a:r>
              <a:rPr lang="ko-KR" altLang="en-US" b="1" dirty="0"/>
              <a:t>라스틱 필름 재사용 금지</a:t>
            </a:r>
            <a:endParaRPr lang="en-US" altLang="ko-KR" b="1" dirty="0"/>
          </a:p>
          <a:p>
            <a:r>
              <a:rPr lang="ko-KR" altLang="en-US" dirty="0" err="1"/>
              <a:t>재사용시</a:t>
            </a:r>
            <a:r>
              <a:rPr lang="ko-KR" altLang="en-US" dirty="0"/>
              <a:t> 치즈에서 나온 미세한 </a:t>
            </a:r>
            <a:r>
              <a:rPr lang="ko-KR" altLang="en-US" dirty="0" err="1"/>
              <a:t>유분층</a:t>
            </a:r>
            <a:r>
              <a:rPr lang="ko-KR" altLang="en-US" dirty="0"/>
              <a:t> 때문에 밀봉이 어렵고</a:t>
            </a:r>
            <a:endParaRPr lang="en-US" altLang="ko-KR" dirty="0"/>
          </a:p>
          <a:p>
            <a:r>
              <a:rPr lang="ko-KR" altLang="en-US" dirty="0"/>
              <a:t>그 결과 공기가 </a:t>
            </a:r>
            <a:r>
              <a:rPr lang="ko-KR" altLang="en-US" dirty="0" err="1"/>
              <a:t>치즈속에</a:t>
            </a:r>
            <a:r>
              <a:rPr lang="ko-KR" altLang="en-US" dirty="0"/>
              <a:t> 침투할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밀폐용기에 넣어 보관하는 것이 더 위생적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4357694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>
                <a:solidFill>
                  <a:srgbClr val="FFC000"/>
                </a:solidFill>
                <a:latin typeface="+mj-lt"/>
                <a:ea typeface="HY견고딕" pitchFamily="18" charset="-127"/>
              </a:rPr>
              <a:t>3</a:t>
            </a:r>
            <a:endParaRPr lang="ko-KR" altLang="en-US" sz="7200" b="1" dirty="0">
              <a:solidFill>
                <a:srgbClr val="FFC000"/>
              </a:solidFill>
              <a:latin typeface="+mj-lt"/>
              <a:ea typeface="HY견고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4572008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C000"/>
                </a:solidFill>
              </a:rPr>
              <a:t>뒤</a:t>
            </a:r>
            <a:r>
              <a:rPr lang="ko-KR" altLang="en-US" b="1" dirty="0"/>
              <a:t>집어라</a:t>
            </a:r>
            <a:r>
              <a:rPr lang="en-US" altLang="ko-KR" b="1" dirty="0"/>
              <a:t>! </a:t>
            </a:r>
            <a:r>
              <a:rPr lang="ko-KR" altLang="en-US" b="1" dirty="0"/>
              <a:t>그러면 더 맛있어질 것이다</a:t>
            </a:r>
            <a:r>
              <a:rPr lang="en-US" altLang="ko-KR" b="1" dirty="0"/>
              <a:t>.</a:t>
            </a:r>
          </a:p>
          <a:p>
            <a:r>
              <a:rPr lang="ko-KR" altLang="en-US" dirty="0" err="1"/>
              <a:t>미개봉</a:t>
            </a:r>
            <a:r>
              <a:rPr lang="ko-KR" altLang="en-US" dirty="0"/>
              <a:t> 치즈를 오래 보관할 것이라면 일정한 간격으로 치즈를 뒤집어</a:t>
            </a:r>
            <a:endParaRPr lang="en-US" altLang="ko-KR" dirty="0"/>
          </a:p>
          <a:p>
            <a:r>
              <a:rPr lang="ko-KR" altLang="en-US" dirty="0"/>
              <a:t>주는 것이 좋다</a:t>
            </a:r>
            <a:r>
              <a:rPr lang="en-US" altLang="ko-KR" dirty="0"/>
              <a:t>. </a:t>
            </a:r>
            <a:r>
              <a:rPr lang="ko-KR" altLang="en-US" dirty="0"/>
              <a:t>치즈 속 </a:t>
            </a:r>
            <a:r>
              <a:rPr lang="ko-KR" altLang="en-US" dirty="0" err="1"/>
              <a:t>유분이</a:t>
            </a:r>
            <a:r>
              <a:rPr lang="ko-KR" altLang="en-US" dirty="0"/>
              <a:t> 골고루 퍼지게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5288340"/>
            <a:ext cx="960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b="1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endParaRPr lang="ko-KR" altLang="en-US" sz="9600" b="1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5909" y="5715016"/>
            <a:ext cx="7778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CC00"/>
                </a:solidFill>
              </a:rPr>
              <a:t>자</a:t>
            </a:r>
            <a:r>
              <a:rPr lang="ko-KR" altLang="en-US" b="1" dirty="0"/>
              <a:t>른 후 평편하게 정돈하기</a:t>
            </a:r>
            <a:r>
              <a:rPr lang="en-US" altLang="ko-KR" b="1" dirty="0"/>
              <a:t>.</a:t>
            </a:r>
          </a:p>
          <a:p>
            <a:r>
              <a:rPr lang="ko-KR" altLang="en-US" dirty="0" err="1"/>
              <a:t>체다나</a:t>
            </a:r>
            <a:r>
              <a:rPr lang="ko-KR" altLang="en-US" dirty="0"/>
              <a:t> </a:t>
            </a:r>
            <a:r>
              <a:rPr lang="ko-KR" altLang="en-US" dirty="0" err="1"/>
              <a:t>고다같이</a:t>
            </a:r>
            <a:r>
              <a:rPr lang="ko-KR" altLang="en-US" dirty="0"/>
              <a:t> 농도가 진한 치즈를 커팅 한 뒤에는 자른 부분을 잘 정돈</a:t>
            </a:r>
            <a:endParaRPr lang="en-US" altLang="ko-KR" dirty="0"/>
          </a:p>
          <a:p>
            <a:r>
              <a:rPr lang="ko-KR" altLang="en-US" dirty="0"/>
              <a:t>해 주어야 수분 손실을 최소화 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6386" name="Picture 2" descr="C:\Documents and Settings\user\바탕 화면\ㅋㅋㅋㅋ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1729">
            <a:off x="7168214" y="1694721"/>
            <a:ext cx="1704908" cy="13769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8" y="2214554"/>
            <a:ext cx="7106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C000"/>
                </a:solidFill>
              </a:rPr>
              <a:t>먹</a:t>
            </a:r>
            <a:r>
              <a:rPr lang="ko-KR" altLang="en-US" b="1" dirty="0"/>
              <a:t>을 만큼만 자른다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특히 연질 숙성 치즈의 경우 자르면 숙성이 멈추게 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따라서 커팅 후 바로 먹는 것이 좋고</a:t>
            </a:r>
            <a:r>
              <a:rPr lang="en-US" altLang="ko-KR" dirty="0"/>
              <a:t>, </a:t>
            </a:r>
            <a:r>
              <a:rPr lang="ko-KR" altLang="en-US" dirty="0"/>
              <a:t>나머지 부분은 바로 밀폐한다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치즈란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치즈의 분류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치즈의 종류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28596" y="1500174"/>
            <a:ext cx="2071702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치즈 보관방법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2000240"/>
            <a:ext cx="960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endParaRPr lang="ko-KR" altLang="en-US" sz="80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2143116"/>
            <a:ext cx="6989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C000"/>
                </a:solidFill>
              </a:rPr>
              <a:t>공</a:t>
            </a:r>
            <a:r>
              <a:rPr lang="ko-KR" altLang="en-US" b="1" dirty="0"/>
              <a:t>기와 닿지 않게 포장해서 냉장고에 보관</a:t>
            </a:r>
            <a:endParaRPr lang="en-US" altLang="ko-KR" b="1" dirty="0"/>
          </a:p>
          <a:p>
            <a:r>
              <a:rPr lang="ko-KR" altLang="en-US" dirty="0"/>
              <a:t>실온에 두면 숙성이 진행되어 풍미가 저하되기 쉬우므로</a:t>
            </a:r>
            <a:endParaRPr lang="en-US" altLang="ko-KR" dirty="0"/>
          </a:p>
          <a:p>
            <a:r>
              <a:rPr lang="ko-KR" altLang="en-US" dirty="0"/>
              <a:t>냉장고에 보관해야 하며 사용하고 남은 치즈는 알루미늄 호일이나</a:t>
            </a:r>
            <a:endParaRPr lang="en-US" altLang="ko-KR" dirty="0"/>
          </a:p>
          <a:p>
            <a:r>
              <a:rPr lang="ko-KR" altLang="en-US" dirty="0"/>
              <a:t>랩으로 싸서 밀폐용기에 넣어두어야 수분이 마르지 않고 신선하다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286124"/>
            <a:ext cx="960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endParaRPr lang="ko-KR" altLang="en-US" sz="72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3500438"/>
            <a:ext cx="7455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C000"/>
                </a:solidFill>
              </a:rPr>
              <a:t>곰</a:t>
            </a:r>
            <a:r>
              <a:rPr lang="ko-KR" altLang="en-US" b="1" dirty="0"/>
              <a:t>팡이가 생긴 부분은 잘라내고 먹는다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보통 자연치즈의 유효기간은 </a:t>
            </a:r>
            <a:r>
              <a:rPr lang="en-US" altLang="ko-KR" dirty="0"/>
              <a:t>3~6</a:t>
            </a:r>
            <a:r>
              <a:rPr lang="ko-KR" altLang="en-US" dirty="0"/>
              <a:t>개월 이상이다</a:t>
            </a:r>
            <a:r>
              <a:rPr lang="en-US" altLang="ko-KR" dirty="0"/>
              <a:t>. </a:t>
            </a:r>
            <a:r>
              <a:rPr lang="ko-KR" altLang="en-US" dirty="0"/>
              <a:t>치즈는 원래 발효식품</a:t>
            </a:r>
            <a:endParaRPr lang="en-US" altLang="ko-KR" dirty="0"/>
          </a:p>
          <a:p>
            <a:r>
              <a:rPr lang="ko-KR" altLang="en-US" dirty="0"/>
              <a:t>이므로 곰팡이가 생긴 부분의 </a:t>
            </a:r>
            <a:r>
              <a:rPr lang="en-US" altLang="ko-KR" dirty="0"/>
              <a:t>1cm</a:t>
            </a:r>
            <a:r>
              <a:rPr lang="ko-KR" altLang="en-US" dirty="0"/>
              <a:t>가량을 잘라내고 먹는다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4286256"/>
            <a:ext cx="960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b="1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endParaRPr lang="ko-KR" altLang="en-US" sz="9600" b="1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8435" name="Picture 3" descr="C:\Documents and Settings\user\바탕 화면\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324350"/>
            <a:ext cx="2143125" cy="25336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728" y="4643446"/>
            <a:ext cx="5631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C000"/>
                </a:solidFill>
              </a:rPr>
              <a:t>치</a:t>
            </a:r>
            <a:r>
              <a:rPr lang="ko-KR" altLang="en-US" b="1" dirty="0"/>
              <a:t>즈는 상온에서 가장 맛있다</a:t>
            </a:r>
            <a:r>
              <a:rPr lang="en-US" altLang="ko-KR" b="1" dirty="0"/>
              <a:t>.</a:t>
            </a:r>
          </a:p>
          <a:p>
            <a:r>
              <a:rPr lang="ko-KR" altLang="en-US" dirty="0"/>
              <a:t>냉장고에 보관한 치즈를 바로 먹기 보다 실온에서 </a:t>
            </a:r>
            <a:endParaRPr lang="en-US" altLang="ko-KR" dirty="0"/>
          </a:p>
          <a:p>
            <a:r>
              <a:rPr lang="en-US" altLang="ko-KR" dirty="0"/>
              <a:t>30~50</a:t>
            </a:r>
            <a:r>
              <a:rPr lang="ko-KR" altLang="en-US" dirty="0"/>
              <a:t>분 쯤 두었다가</a:t>
            </a:r>
            <a:r>
              <a:rPr lang="en-US" altLang="ko-KR" dirty="0"/>
              <a:t> </a:t>
            </a:r>
            <a:r>
              <a:rPr lang="ko-KR" altLang="en-US" dirty="0"/>
              <a:t>부드러워진 후 먹는 것이 좋다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14282" y="1602389"/>
            <a:ext cx="4786346" cy="1608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난류란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dirty="0"/>
              <a:t>달걀</a:t>
            </a:r>
            <a:r>
              <a:rPr lang="en-US" dirty="0"/>
              <a:t>,</a:t>
            </a:r>
            <a:r>
              <a:rPr lang="ko-KR" altLang="en-US" dirty="0"/>
              <a:t>메추리알</a:t>
            </a:r>
            <a:r>
              <a:rPr lang="en-US" dirty="0"/>
              <a:t>,</a:t>
            </a:r>
            <a:r>
              <a:rPr lang="ko-KR" altLang="en-US" dirty="0"/>
              <a:t>오리</a:t>
            </a:r>
            <a:r>
              <a:rPr lang="en-US" dirty="0"/>
              <a:t>,</a:t>
            </a:r>
            <a:r>
              <a:rPr lang="ko-KR" altLang="en-US" dirty="0"/>
              <a:t>칠면조</a:t>
            </a:r>
            <a:r>
              <a:rPr lang="en-US" dirty="0"/>
              <a:t>,</a:t>
            </a:r>
            <a:r>
              <a:rPr lang="ko-KR" altLang="en-US" dirty="0"/>
              <a:t>거위 등의 새의 알</a:t>
            </a:r>
          </a:p>
          <a:p>
            <a:pPr>
              <a:lnSpc>
                <a:spcPct val="150000"/>
              </a:lnSpc>
            </a:pPr>
            <a:r>
              <a:rPr lang="ko-KR" altLang="en-US" dirty="0" err="1"/>
              <a:t>단백가</a:t>
            </a:r>
            <a:r>
              <a:rPr lang="en-US" dirty="0"/>
              <a:t> 100, </a:t>
            </a:r>
            <a:r>
              <a:rPr lang="ko-KR" altLang="en-US" dirty="0"/>
              <a:t>아미노산</a:t>
            </a:r>
            <a:r>
              <a:rPr lang="en-US" dirty="0"/>
              <a:t>,</a:t>
            </a:r>
            <a:r>
              <a:rPr lang="ko-KR" altLang="en-US" dirty="0"/>
              <a:t>비타민</a:t>
            </a:r>
            <a:r>
              <a:rPr lang="en-US" dirty="0"/>
              <a:t>,</a:t>
            </a:r>
            <a:r>
              <a:rPr lang="ko-KR" altLang="en-US" dirty="0"/>
              <a:t>무기질 풍부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14282" y="3347076"/>
            <a:ext cx="4786346" cy="11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err="1"/>
              <a:t>단백가</a:t>
            </a:r>
            <a:r>
              <a:rPr lang="en-US" altLang="ko-KR" sz="1200" dirty="0"/>
              <a:t>:  </a:t>
            </a:r>
            <a:r>
              <a:rPr lang="ko-KR" altLang="en-US" sz="1200" dirty="0"/>
              <a:t>단백질의 영양가를 나타내는 수치</a:t>
            </a:r>
            <a:r>
              <a:rPr lang="en-US" altLang="ko-KR" sz="1200" dirty="0"/>
              <a:t>. </a:t>
            </a:r>
            <a:r>
              <a:rPr lang="ko-KR" altLang="en-US" sz="1200" dirty="0"/>
              <a:t>비교 단백질을 상정하여</a:t>
            </a:r>
            <a:r>
              <a:rPr lang="en-US" altLang="ko-KR" sz="1200" dirty="0"/>
              <a:t>, </a:t>
            </a:r>
            <a:r>
              <a:rPr lang="ko-KR" altLang="en-US" sz="1200" dirty="0"/>
              <a:t>그것을 구성하는 필수 아미노산과 조사하고자 하는 식품 속에 포함된 필수 아미노산의 양을 비율로 나타낸다</a:t>
            </a:r>
            <a:r>
              <a:rPr lang="en-US" altLang="ko-KR" sz="12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200" dirty="0"/>
              <a:t>식품 중에 모유와 가장 가까움</a:t>
            </a:r>
          </a:p>
        </p:txBody>
      </p:sp>
      <p:pic>
        <p:nvPicPr>
          <p:cNvPr id="9" name="그림 8" descr="달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592790"/>
            <a:ext cx="3643338" cy="2870509"/>
          </a:xfrm>
          <a:prstGeom prst="rect">
            <a:avLst/>
          </a:prstGeom>
        </p:spPr>
      </p:pic>
      <p:pic>
        <p:nvPicPr>
          <p:cNvPr id="10" name="그림 9" descr="메추리알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1470" y="5000636"/>
            <a:ext cx="1800000" cy="1440000"/>
          </a:xfrm>
          <a:prstGeom prst="rect">
            <a:avLst/>
          </a:prstGeom>
        </p:spPr>
      </p:pic>
      <p:pic>
        <p:nvPicPr>
          <p:cNvPr id="11" name="그림 10" descr="거위알.pn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1868" y="5000636"/>
            <a:ext cx="1800000" cy="1440000"/>
          </a:xfrm>
          <a:prstGeom prst="rect">
            <a:avLst/>
          </a:prstGeom>
        </p:spPr>
      </p:pic>
      <p:pic>
        <p:nvPicPr>
          <p:cNvPr id="12" name="그림 11" descr="오리알.pn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4000" y="5000636"/>
            <a:ext cx="1800000" cy="1440000"/>
          </a:xfrm>
          <a:prstGeom prst="rect">
            <a:avLst/>
          </a:prstGeom>
        </p:spPr>
      </p:pic>
      <p:pic>
        <p:nvPicPr>
          <p:cNvPr id="13" name="그림 12" descr="칠면조알.pn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5000636"/>
            <a:ext cx="1800000" cy="1440000"/>
          </a:xfrm>
          <a:prstGeom prst="rect">
            <a:avLst/>
          </a:prstGeom>
        </p:spPr>
      </p:pic>
      <p:pic>
        <p:nvPicPr>
          <p:cNvPr id="14" name="그림 13" descr="타조알.png"/>
          <p:cNvPicPr preferRelativeResize="0"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4" y="5000636"/>
            <a:ext cx="180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달걀의 성분    신선도 판정    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pic>
        <p:nvPicPr>
          <p:cNvPr id="15" name="그림 14" descr="알의구조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6248" y="1571612"/>
            <a:ext cx="4500594" cy="3000396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28564" y="4500570"/>
            <a:ext cx="87154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 </a:t>
            </a:r>
            <a:r>
              <a:rPr lang="en-US" altLang="ko-KR" sz="2000" b="1" dirty="0"/>
              <a:t>1. </a:t>
            </a:r>
            <a:r>
              <a:rPr lang="ko-KR" altLang="en-US" sz="2000" b="1" dirty="0"/>
              <a:t>달걀의 구조</a:t>
            </a:r>
            <a:r>
              <a:rPr lang="en-US" altLang="ko-KR" sz="2000" b="1" dirty="0"/>
              <a:t> </a:t>
            </a:r>
          </a:p>
          <a:p>
            <a:pPr>
              <a:buFont typeface="Arial" pitchFamily="34" charset="0"/>
              <a:buChar char="•"/>
            </a:pPr>
            <a:endParaRPr lang="en-US" altLang="ko-KR" sz="1600" dirty="0"/>
          </a:p>
          <a:p>
            <a:pPr>
              <a:buFont typeface="Arial" pitchFamily="34" charset="0"/>
              <a:buChar char="•"/>
            </a:pPr>
            <a:r>
              <a:rPr lang="ko-KR" altLang="en-US" sz="1600" dirty="0"/>
              <a:t> </a:t>
            </a:r>
            <a:r>
              <a:rPr lang="ko-KR" altLang="en-US" sz="1600" dirty="0" err="1"/>
              <a:t>난각</a:t>
            </a:r>
            <a:r>
              <a:rPr lang="en-US" sz="1600" dirty="0"/>
              <a:t>, </a:t>
            </a:r>
            <a:r>
              <a:rPr lang="ko-KR" altLang="en-US" sz="1600" dirty="0" err="1"/>
              <a:t>난각막</a:t>
            </a:r>
            <a:r>
              <a:rPr lang="en-US" sz="1600" dirty="0"/>
              <a:t>, </a:t>
            </a:r>
            <a:r>
              <a:rPr lang="ko-KR" altLang="en-US" sz="1600" dirty="0"/>
              <a:t>기실</a:t>
            </a:r>
            <a:r>
              <a:rPr lang="en-US" sz="1600" dirty="0"/>
              <a:t>, </a:t>
            </a:r>
            <a:r>
              <a:rPr lang="ko-KR" altLang="en-US" sz="1600" dirty="0"/>
              <a:t>난백</a:t>
            </a:r>
            <a:r>
              <a:rPr lang="en-US" sz="1600" dirty="0"/>
              <a:t>, </a:t>
            </a:r>
            <a:r>
              <a:rPr lang="ko-KR" altLang="en-US" sz="1600" dirty="0"/>
              <a:t>난황</a:t>
            </a:r>
            <a:r>
              <a:rPr lang="en-US" sz="1600" dirty="0"/>
              <a:t>, </a:t>
            </a:r>
            <a:r>
              <a:rPr lang="ko-KR" altLang="en-US" sz="1600" dirty="0" err="1"/>
              <a:t>알끈</a:t>
            </a:r>
            <a:r>
              <a:rPr lang="en-US" sz="1600" dirty="0"/>
              <a:t>, </a:t>
            </a:r>
            <a:r>
              <a:rPr lang="ko-KR" altLang="en-US" sz="1600" dirty="0"/>
              <a:t>배아  </a:t>
            </a:r>
            <a:r>
              <a:rPr lang="en-US" altLang="ko-KR" sz="1600" dirty="0"/>
              <a:t>(</a:t>
            </a:r>
            <a:r>
              <a:rPr lang="ko-KR" altLang="en-US" sz="1600" dirty="0"/>
              <a:t>흰자 </a:t>
            </a:r>
            <a:r>
              <a:rPr lang="en-US" sz="1600" dirty="0"/>
              <a:t>56% </a:t>
            </a:r>
            <a:r>
              <a:rPr lang="ko-KR" altLang="en-US" sz="1600" dirty="0"/>
              <a:t>노른자</a:t>
            </a:r>
            <a:r>
              <a:rPr lang="en-US" sz="1600" dirty="0"/>
              <a:t> 32% </a:t>
            </a:r>
            <a:r>
              <a:rPr lang="ko-KR" altLang="en-US" sz="1600" dirty="0"/>
              <a:t>껍질</a:t>
            </a:r>
            <a:r>
              <a:rPr lang="en-US" sz="1600" dirty="0"/>
              <a:t> 12%)</a:t>
            </a:r>
          </a:p>
          <a:p>
            <a:endParaRPr lang="en-US" altLang="ko-KR" sz="1600" dirty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1600" dirty="0"/>
              <a:t>껍질</a:t>
            </a:r>
            <a:r>
              <a:rPr lang="en-US" altLang="ko-KR" sz="1600" dirty="0"/>
              <a:t>-</a:t>
            </a:r>
            <a:r>
              <a:rPr lang="en-US" sz="1600" dirty="0"/>
              <a:t> 0.3mm </a:t>
            </a:r>
            <a:r>
              <a:rPr lang="ko-KR" altLang="en-US" sz="1600" dirty="0"/>
              <a:t>내부보호 </a:t>
            </a:r>
            <a:r>
              <a:rPr lang="en-US" altLang="ko-KR" sz="1600" dirty="0"/>
              <a:t>(</a:t>
            </a:r>
            <a:r>
              <a:rPr lang="ko-KR" altLang="en-US" sz="1600" dirty="0"/>
              <a:t>기공</a:t>
            </a:r>
            <a:r>
              <a:rPr lang="en-US" altLang="ko-KR" sz="1600" dirty="0"/>
              <a:t>-</a:t>
            </a:r>
            <a:r>
              <a:rPr lang="en-US" sz="1600" dirty="0"/>
              <a:t> </a:t>
            </a:r>
            <a:r>
              <a:rPr lang="ko-KR" altLang="en-US" sz="1600" dirty="0"/>
              <a:t>공기의 유통</a:t>
            </a:r>
            <a:r>
              <a:rPr lang="en-US" sz="1600" dirty="0"/>
              <a:t>, </a:t>
            </a:r>
            <a:r>
              <a:rPr lang="ko-KR" altLang="en-US" sz="1600" dirty="0"/>
              <a:t>수분증발 조절</a:t>
            </a:r>
            <a:r>
              <a:rPr lang="en-US" altLang="ko-KR" sz="1600" dirty="0"/>
              <a:t>) (</a:t>
            </a:r>
            <a:r>
              <a:rPr lang="ko-KR" altLang="en-US" sz="1600" dirty="0" err="1"/>
              <a:t>큐티클</a:t>
            </a:r>
            <a:r>
              <a:rPr lang="en-US" altLang="ko-KR" sz="1600" dirty="0"/>
              <a:t>-</a:t>
            </a:r>
            <a:r>
              <a:rPr lang="ko-KR" altLang="en-US" sz="1600" dirty="0" err="1"/>
              <a:t>케라틴단백질섬유</a:t>
            </a:r>
            <a:r>
              <a:rPr lang="en-US" altLang="ko-KR" sz="1600" dirty="0"/>
              <a:t>)</a:t>
            </a:r>
            <a:endParaRPr lang="ko-KR" altLang="en-US" sz="1600" dirty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1600" dirty="0"/>
              <a:t>막  </a:t>
            </a:r>
            <a:r>
              <a:rPr lang="en-US" altLang="ko-KR" sz="1600" dirty="0"/>
              <a:t>-</a:t>
            </a:r>
            <a:r>
              <a:rPr lang="ko-KR" altLang="en-US" sz="1600" dirty="0"/>
              <a:t> 백색의 불투명 이중구조</a:t>
            </a:r>
          </a:p>
          <a:p>
            <a:pPr marL="342900" indent="-342900">
              <a:buFont typeface="+mj-ea"/>
              <a:buAutoNum type="circleNumDbPlain"/>
            </a:pPr>
            <a:r>
              <a:rPr lang="ko-KR" altLang="en-US" sz="1600" dirty="0"/>
              <a:t>기실</a:t>
            </a:r>
            <a:r>
              <a:rPr lang="en-US" sz="1600" dirty="0"/>
              <a:t>- </a:t>
            </a:r>
            <a:r>
              <a:rPr lang="ko-KR" altLang="en-US" sz="1600" dirty="0"/>
              <a:t>산란 후 점점 벌어짐 기실의 크기로 신선도판정</a:t>
            </a:r>
            <a:endParaRPr lang="en-US" altLang="ko-KR" sz="1600" dirty="0"/>
          </a:p>
          <a:p>
            <a:pPr marL="342900" indent="-342900">
              <a:buFont typeface="+mj-ea"/>
              <a:buAutoNum type="circleNumDbPlain"/>
            </a:pPr>
            <a:r>
              <a:rPr lang="ko-KR" altLang="en-US" sz="1600" dirty="0" err="1"/>
              <a:t>신선란의</a:t>
            </a:r>
            <a:r>
              <a:rPr lang="ko-KR" altLang="en-US" sz="1600" dirty="0"/>
              <a:t> 비중</a:t>
            </a:r>
            <a:r>
              <a:rPr lang="en-US" sz="1600" dirty="0"/>
              <a:t>- </a:t>
            </a:r>
            <a:r>
              <a:rPr lang="ko-KR" altLang="en-US" sz="1600" dirty="0"/>
              <a:t>흰자</a:t>
            </a:r>
            <a:r>
              <a:rPr lang="en-US" sz="1600" dirty="0"/>
              <a:t> 1.04 </a:t>
            </a:r>
            <a:r>
              <a:rPr lang="ko-KR" altLang="en-US" sz="1600" dirty="0"/>
              <a:t>노른자</a:t>
            </a:r>
            <a:r>
              <a:rPr lang="en-US" sz="1600" dirty="0"/>
              <a:t> 1.03</a:t>
            </a:r>
            <a:endParaRPr lang="ko-KR" altLang="en-US" sz="1600" dirty="0"/>
          </a:p>
          <a:p>
            <a:pPr marL="342900" indent="-342900">
              <a:buFont typeface="+mj-ea"/>
              <a:buAutoNum type="circleNumDbPlain"/>
            </a:pPr>
            <a:endParaRPr lang="ko-KR" altLang="en-US" sz="1600" dirty="0"/>
          </a:p>
        </p:txBody>
      </p:sp>
      <p:pic>
        <p:nvPicPr>
          <p:cNvPr id="17" name="그림 16" descr="배아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58" y="1571612"/>
            <a:ext cx="3786214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치즈란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치즈의 분류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치즈의 종류   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user\바탕 화면\치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85926"/>
            <a:ext cx="3108898" cy="21717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1714488"/>
            <a:ext cx="4582216" cy="2192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치즈란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전유</a:t>
            </a:r>
            <a:r>
              <a:rPr lang="en-US" altLang="ko-KR" sz="1500" dirty="0"/>
              <a:t>, </a:t>
            </a:r>
            <a:r>
              <a:rPr lang="ko-KR" altLang="en-US" sz="1500" dirty="0"/>
              <a:t>탈지유</a:t>
            </a:r>
            <a:r>
              <a:rPr lang="en-US" altLang="ko-KR" sz="1500" dirty="0"/>
              <a:t>, </a:t>
            </a:r>
            <a:r>
              <a:rPr lang="ko-KR" altLang="en-US" sz="1500" dirty="0"/>
              <a:t>크림</a:t>
            </a:r>
            <a:r>
              <a:rPr lang="en-US" altLang="ko-KR" sz="1500" dirty="0"/>
              <a:t>, </a:t>
            </a:r>
            <a:r>
              <a:rPr lang="ko-KR" altLang="en-US" sz="1500" dirty="0"/>
              <a:t>버터밀크 등을 원료로 하여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젖산균으로 발효시키든지</a:t>
            </a:r>
            <a:r>
              <a:rPr lang="en-US" altLang="ko-KR" sz="1500" dirty="0"/>
              <a:t>, </a:t>
            </a:r>
            <a:r>
              <a:rPr lang="ko-KR" altLang="en-US" sz="1500" dirty="0" err="1" smtClean="0"/>
              <a:t>응유</a:t>
            </a:r>
            <a:r>
              <a:rPr lang="ko-KR" altLang="en-US" sz="1500" dirty="0" smtClean="0"/>
              <a:t> 효소인 </a:t>
            </a:r>
            <a:r>
              <a:rPr lang="en-US" altLang="ko-KR" sz="1500" dirty="0"/>
              <a:t>rennet </a:t>
            </a:r>
            <a:r>
              <a:rPr lang="ko-KR" altLang="en-US" sz="1500" dirty="0"/>
              <a:t>등을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가하여 </a:t>
            </a:r>
            <a:r>
              <a:rPr lang="ko-KR" altLang="en-US" sz="1500" dirty="0" err="1"/>
              <a:t>카제인을</a:t>
            </a:r>
            <a:r>
              <a:rPr lang="ko-KR" altLang="en-US" sz="1500" dirty="0"/>
              <a:t> 응고시키고 </a:t>
            </a:r>
            <a:r>
              <a:rPr lang="ko-KR" altLang="en-US" sz="1500" dirty="0" err="1"/>
              <a:t>유청을</a:t>
            </a:r>
            <a:r>
              <a:rPr lang="ko-KR" altLang="en-US" sz="1500" dirty="0"/>
              <a:t> 제거한 다음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가열</a:t>
            </a:r>
            <a:r>
              <a:rPr lang="en-US" altLang="ko-KR" sz="1500" dirty="0"/>
              <a:t>, </a:t>
            </a:r>
            <a:r>
              <a:rPr lang="ko-KR" altLang="en-US" sz="1500" dirty="0"/>
              <a:t>가압 등의 처리를 하여 만든 신선한 </a:t>
            </a:r>
            <a:r>
              <a:rPr lang="ko-KR" altLang="en-US" sz="1500" dirty="0" err="1"/>
              <a:t>응고물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또는 발효 숙성 시킨 것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4643446"/>
            <a:ext cx="6410729" cy="2192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치즈의 역사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   </a:t>
            </a:r>
            <a:r>
              <a:rPr lang="ko-KR" altLang="en-US" sz="1500" dirty="0"/>
              <a:t>한 아라비아 상인이 양의위로 만든 물 주머니에 우유를 넣어 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   여행하는 동안</a:t>
            </a:r>
            <a:r>
              <a:rPr lang="en-US" altLang="ko-KR" sz="1500" dirty="0"/>
              <a:t> </a:t>
            </a:r>
            <a:r>
              <a:rPr lang="ko-KR" altLang="en-US" sz="1500" dirty="0"/>
              <a:t>태양열로 따뜻해진 우유가 소화효소인 레닌의 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   작용으로 굳어져 치즈가 처음</a:t>
            </a:r>
            <a:r>
              <a:rPr lang="en-US" altLang="ko-KR" sz="1500" dirty="0"/>
              <a:t> </a:t>
            </a:r>
            <a:r>
              <a:rPr lang="ko-KR" altLang="en-US" sz="1500" dirty="0"/>
              <a:t>만들어 졌다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endParaRPr lang="ko-KR" altLang="en-US" sz="1500" dirty="0"/>
          </a:p>
        </p:txBody>
      </p:sp>
      <p:pic>
        <p:nvPicPr>
          <p:cNvPr id="1027" name="Picture 3" descr="C:\Documents and Settings\user\바탕 화면\무제-1 복사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2081216" cy="257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달걀의 성분    신선도 판정    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pic>
        <p:nvPicPr>
          <p:cNvPr id="15" name="그림 14" descr="알의구조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6248" y="1571612"/>
            <a:ext cx="4500594" cy="3000396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28564" y="5214950"/>
            <a:ext cx="8715436" cy="15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/>
              <a:t>노른자 표면의 막이 시간이 지나면 약해져 터지기 쉬워짐</a:t>
            </a:r>
            <a:endParaRPr lang="en-US" altLang="ko-KR" sz="16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/>
              <a:t>노른자가 처음에는 </a:t>
            </a:r>
            <a:r>
              <a:rPr lang="ko-KR" altLang="en-US" sz="1600" dirty="0" err="1"/>
              <a:t>알끈이</a:t>
            </a:r>
            <a:r>
              <a:rPr lang="ko-KR" altLang="en-US" sz="1600" dirty="0"/>
              <a:t> 농후난백에 단단히 결합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</a:t>
            </a:r>
            <a:r>
              <a:rPr lang="ko-KR" altLang="en-US" sz="1600" dirty="0"/>
              <a:t>→신선도가 떨어지면 </a:t>
            </a:r>
            <a:r>
              <a:rPr lang="ko-KR" altLang="en-US" sz="1600" dirty="0" err="1"/>
              <a:t>알끈이</a:t>
            </a:r>
            <a:r>
              <a:rPr lang="ko-KR" altLang="en-US" sz="1600" dirty="0"/>
              <a:t> 약해지고 농후난백이 수양화되어 </a:t>
            </a:r>
            <a:r>
              <a:rPr lang="ko-KR" altLang="en-US" sz="1600" dirty="0" err="1"/>
              <a:t>난각</a:t>
            </a:r>
            <a:r>
              <a:rPr lang="ko-KR" altLang="en-US" sz="1600" dirty="0"/>
              <a:t> 쪽으로 이동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4572008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시간에 따른 달걀에 변화</a:t>
            </a:r>
          </a:p>
        </p:txBody>
      </p:sp>
      <p:pic>
        <p:nvPicPr>
          <p:cNvPr id="10" name="그림 9" descr="K-20120528-73658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571612"/>
            <a:ext cx="3714776" cy="27342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성분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신선도 판정    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57158" y="1643050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 </a:t>
            </a:r>
            <a:r>
              <a:rPr lang="en-US" altLang="ko-KR" sz="2000" b="1" dirty="0"/>
              <a:t>2. </a:t>
            </a:r>
            <a:r>
              <a:rPr lang="ko-KR" altLang="en-US" sz="2000" b="1" dirty="0"/>
              <a:t>달걀의 성분</a:t>
            </a:r>
            <a:endParaRPr lang="en-US" altLang="ko-KR" sz="1600" dirty="0"/>
          </a:p>
        </p:txBody>
      </p:sp>
      <p:pic>
        <p:nvPicPr>
          <p:cNvPr id="12" name="그림 11" descr="K-20120528-742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8678" y="1500174"/>
            <a:ext cx="6135288" cy="5143536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4572000" y="1928802"/>
            <a:ext cx="1000132" cy="135732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143372" y="4286256"/>
            <a:ext cx="1928826" cy="50006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성분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신선도 판정    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57158" y="1643050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 </a:t>
            </a:r>
            <a:r>
              <a:rPr lang="en-US" altLang="ko-KR" sz="2000" b="1" dirty="0"/>
              <a:t>2. </a:t>
            </a:r>
            <a:r>
              <a:rPr lang="ko-KR" altLang="en-US" sz="2000" b="1" dirty="0"/>
              <a:t>달걀의 성분</a:t>
            </a:r>
            <a:endParaRPr lang="en-US" altLang="ko-KR" sz="1600" dirty="0"/>
          </a:p>
        </p:txBody>
      </p:sp>
      <p:pic>
        <p:nvPicPr>
          <p:cNvPr id="8" name="그림 7" descr="K-20120528-743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428735"/>
            <a:ext cx="6143668" cy="5170049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572000" y="1772816"/>
            <a:ext cx="41044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성분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신선도 판정    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57158" y="1643050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 </a:t>
            </a:r>
            <a:r>
              <a:rPr lang="en-US" altLang="ko-KR" sz="2000" b="1" dirty="0"/>
              <a:t>2. </a:t>
            </a:r>
            <a:r>
              <a:rPr lang="ko-KR" altLang="en-US" sz="2000" b="1" dirty="0"/>
              <a:t>달걀의 성분</a:t>
            </a:r>
            <a:endParaRPr lang="en-US" altLang="ko-K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2285992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/>
              <a:t>난백 지질이 거의 없음 난황 지질</a:t>
            </a:r>
            <a:r>
              <a:rPr lang="en-US" altLang="ko-KR" dirty="0"/>
              <a:t>33%</a:t>
            </a:r>
          </a:p>
          <a:p>
            <a:endParaRPr lang="en-US" altLang="ko-KR" dirty="0"/>
          </a:p>
          <a:p>
            <a:pPr>
              <a:buFont typeface="Arial" pitchFamily="34" charset="0"/>
              <a:buChar char="•"/>
            </a:pPr>
            <a:r>
              <a:rPr lang="ko-KR" altLang="en-US" dirty="0"/>
              <a:t>난황 </a:t>
            </a:r>
            <a:r>
              <a:rPr lang="en-US" altLang="ko-KR" dirty="0"/>
              <a:t>100g </a:t>
            </a:r>
            <a:r>
              <a:rPr lang="ko-KR" altLang="en-US" dirty="0"/>
              <a:t>콜레스테롤 </a:t>
            </a:r>
            <a:r>
              <a:rPr lang="en-US" altLang="ko-KR" dirty="0"/>
              <a:t>1300 </a:t>
            </a:r>
            <a:r>
              <a:rPr lang="ko-KR" altLang="en-US" dirty="0"/>
              <a:t>전란 </a:t>
            </a:r>
            <a:r>
              <a:rPr lang="en-US" altLang="ko-KR" dirty="0"/>
              <a:t>100g 470 (</a:t>
            </a:r>
            <a:r>
              <a:rPr lang="ko-KR" altLang="en-US" dirty="0"/>
              <a:t>하루 권장량 </a:t>
            </a:r>
            <a:r>
              <a:rPr lang="en-US" altLang="ko-KR" dirty="0"/>
              <a:t>300㎎)</a:t>
            </a:r>
          </a:p>
          <a:p>
            <a:r>
              <a:rPr lang="en-US" altLang="ko-KR" dirty="0"/>
              <a:t> (</a:t>
            </a:r>
            <a:r>
              <a:rPr lang="ko-KR" altLang="en-US" dirty="0"/>
              <a:t>달걀 </a:t>
            </a:r>
            <a:r>
              <a:rPr lang="en-US" altLang="ko-KR" dirty="0"/>
              <a:t>50g 1</a:t>
            </a:r>
            <a:r>
              <a:rPr lang="ko-KR" altLang="en-US" dirty="0" err="1"/>
              <a:t>개정도는</a:t>
            </a:r>
            <a:r>
              <a:rPr lang="ko-KR" altLang="en-US" dirty="0"/>
              <a:t> 좋다 인지질</a:t>
            </a:r>
            <a:r>
              <a:rPr lang="en-US" altLang="ko-KR" dirty="0"/>
              <a:t>, </a:t>
            </a:r>
            <a:r>
              <a:rPr lang="ko-KR" altLang="en-US" dirty="0"/>
              <a:t>아미노산 영양적 우수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ko-KR" altLang="en-US" b="1" dirty="0"/>
              <a:t>레시틴</a:t>
            </a:r>
            <a:endParaRPr lang="en-US" altLang="ko-KR" b="1" dirty="0"/>
          </a:p>
          <a:p>
            <a:r>
              <a:rPr lang="en-US" altLang="ko-KR" dirty="0"/>
              <a:t>  </a:t>
            </a:r>
            <a:endParaRPr lang="ko-KR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성분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신선도 판정    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57158" y="1643050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 </a:t>
            </a:r>
            <a:r>
              <a:rPr lang="en-US" altLang="ko-KR" sz="2000" b="1" dirty="0"/>
              <a:t>2. </a:t>
            </a:r>
            <a:r>
              <a:rPr lang="ko-KR" altLang="en-US" sz="2000" b="1" dirty="0"/>
              <a:t>달걀의 성분</a:t>
            </a:r>
            <a:endParaRPr lang="en-US" altLang="ko-K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228599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난백 단백질</a:t>
            </a:r>
            <a:r>
              <a:rPr lang="en-US" altLang="ko-KR" b="1" dirty="0"/>
              <a:t>  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2786058"/>
            <a:ext cx="7715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/>
              <a:t> </a:t>
            </a:r>
            <a:r>
              <a:rPr lang="en-US" altLang="ko-KR" dirty="0" err="1"/>
              <a:t>Ovoalbumin</a:t>
            </a:r>
            <a:r>
              <a:rPr lang="en-US" altLang="ko-KR" dirty="0"/>
              <a:t>	: </a:t>
            </a:r>
            <a:r>
              <a:rPr lang="ko-KR" altLang="en-US" dirty="0"/>
              <a:t>수용성</a:t>
            </a:r>
            <a:r>
              <a:rPr lang="en-US" altLang="ko-KR" dirty="0"/>
              <a:t>, </a:t>
            </a:r>
            <a:r>
              <a:rPr lang="ko-KR" altLang="en-US" dirty="0"/>
              <a:t>가열하면 응고 약품에 쉽게 변성 </a:t>
            </a:r>
            <a:endParaRPr lang="en-US" altLang="ko-KR" dirty="0"/>
          </a:p>
          <a:p>
            <a:pPr>
              <a:buFont typeface="Arial" pitchFamily="34" charset="0"/>
              <a:buChar char="•"/>
            </a:pPr>
            <a:endParaRPr lang="en-US" altLang="ko-KR" dirty="0"/>
          </a:p>
          <a:p>
            <a:pPr>
              <a:buFont typeface="Arial" pitchFamily="34" charset="0"/>
              <a:buChar char="•"/>
            </a:pPr>
            <a:r>
              <a:rPr lang="en-US" altLang="ko-KR" dirty="0"/>
              <a:t> </a:t>
            </a:r>
            <a:r>
              <a:rPr lang="en-US" altLang="ko-KR" dirty="0" err="1"/>
              <a:t>Cornalbumin</a:t>
            </a:r>
            <a:r>
              <a:rPr lang="en-US" altLang="ko-KR" dirty="0"/>
              <a:t>	: </a:t>
            </a:r>
            <a:r>
              <a:rPr lang="ko-KR" altLang="en-US" dirty="0"/>
              <a:t>수용성</a:t>
            </a:r>
            <a:r>
              <a:rPr lang="en-US" altLang="ko-KR" dirty="0"/>
              <a:t>, </a:t>
            </a:r>
            <a:r>
              <a:rPr lang="ko-KR" altLang="en-US" dirty="0"/>
              <a:t>가열하면 응고</a:t>
            </a:r>
            <a:r>
              <a:rPr lang="en-US" altLang="ko-KR" dirty="0"/>
              <a:t>, </a:t>
            </a:r>
            <a:r>
              <a:rPr lang="ko-KR" altLang="en-US" dirty="0"/>
              <a:t>철이나 </a:t>
            </a:r>
            <a:r>
              <a:rPr lang="en-US" altLang="ko-KR" dirty="0"/>
              <a:t>V.B</a:t>
            </a:r>
            <a:r>
              <a:rPr lang="ko-KR" altLang="en-US" dirty="0"/>
              <a:t>결합하여 불활성화</a:t>
            </a:r>
            <a:endParaRPr lang="en-US" altLang="ko-KR" dirty="0"/>
          </a:p>
          <a:p>
            <a:pPr>
              <a:buFont typeface="Arial" pitchFamily="34" charset="0"/>
              <a:buChar char="•"/>
            </a:pPr>
            <a:endParaRPr lang="en-US" altLang="ko-KR" dirty="0"/>
          </a:p>
          <a:p>
            <a:pPr>
              <a:buFont typeface="Arial" pitchFamily="34" charset="0"/>
              <a:buChar char="•"/>
            </a:pPr>
            <a:r>
              <a:rPr lang="en-US" altLang="ko-KR" dirty="0"/>
              <a:t> </a:t>
            </a:r>
            <a:r>
              <a:rPr lang="en-US" altLang="ko-KR" dirty="0" err="1"/>
              <a:t>Ovomucoid</a:t>
            </a:r>
            <a:r>
              <a:rPr lang="en-US" altLang="ko-KR" dirty="0"/>
              <a:t>	:</a:t>
            </a:r>
            <a:r>
              <a:rPr lang="ko-KR" altLang="en-US" dirty="0"/>
              <a:t> </a:t>
            </a:r>
            <a:r>
              <a:rPr lang="ko-KR" altLang="en-US" dirty="0" err="1"/>
              <a:t>당단백질</a:t>
            </a:r>
            <a:r>
              <a:rPr lang="en-US" altLang="ko-KR" dirty="0"/>
              <a:t>, </a:t>
            </a:r>
            <a:r>
              <a:rPr lang="ko-KR" altLang="en-US" dirty="0" err="1"/>
              <a:t>트립신</a:t>
            </a:r>
            <a:r>
              <a:rPr lang="ko-KR" altLang="en-US" dirty="0"/>
              <a:t> 저해작용</a:t>
            </a:r>
            <a:r>
              <a:rPr lang="en-US" altLang="ko-KR" dirty="0"/>
              <a:t>,</a:t>
            </a:r>
            <a:r>
              <a:rPr lang="ko-KR" altLang="en-US" dirty="0"/>
              <a:t> 내열성 산에 침전</a:t>
            </a:r>
            <a:endParaRPr lang="en-US" altLang="ko-KR" dirty="0"/>
          </a:p>
          <a:p>
            <a:pPr>
              <a:buFont typeface="Arial" pitchFamily="34" charset="0"/>
              <a:buChar char="•"/>
            </a:pPr>
            <a:endParaRPr lang="en-US" altLang="ko-KR" dirty="0"/>
          </a:p>
          <a:p>
            <a:pPr>
              <a:buFont typeface="Arial" pitchFamily="34" charset="0"/>
              <a:buChar char="•"/>
            </a:pPr>
            <a:r>
              <a:rPr lang="en-US" altLang="ko-KR" dirty="0"/>
              <a:t> </a:t>
            </a:r>
            <a:r>
              <a:rPr lang="en-US" altLang="ko-KR" dirty="0" err="1"/>
              <a:t>Lysozyme</a:t>
            </a:r>
            <a:r>
              <a:rPr lang="en-US" altLang="ko-KR" dirty="0"/>
              <a:t>	: </a:t>
            </a:r>
            <a:r>
              <a:rPr lang="ko-KR" altLang="en-US" dirty="0"/>
              <a:t>세균 세포막 용해</a:t>
            </a:r>
            <a:endParaRPr lang="en-US" altLang="ko-KR" dirty="0"/>
          </a:p>
          <a:p>
            <a:pPr>
              <a:buFont typeface="Arial" pitchFamily="34" charset="0"/>
              <a:buChar char="•"/>
            </a:pPr>
            <a:endParaRPr lang="en-US" altLang="ko-KR" dirty="0"/>
          </a:p>
          <a:p>
            <a:pPr>
              <a:buFont typeface="Arial" pitchFamily="34" charset="0"/>
              <a:buChar char="•"/>
            </a:pPr>
            <a:r>
              <a:rPr lang="en-US" altLang="ko-KR" dirty="0"/>
              <a:t> </a:t>
            </a:r>
            <a:r>
              <a:rPr lang="en-US" altLang="ko-KR" dirty="0" err="1"/>
              <a:t>Ovoglobulin</a:t>
            </a:r>
            <a:r>
              <a:rPr lang="en-US" altLang="ko-KR" dirty="0"/>
              <a:t>	: 65</a:t>
            </a:r>
            <a:r>
              <a:rPr lang="ko-KR" altLang="en-US" dirty="0"/>
              <a:t>도에서 응고</a:t>
            </a:r>
            <a:r>
              <a:rPr lang="en-US" altLang="ko-KR" dirty="0"/>
              <a:t>, </a:t>
            </a:r>
            <a:r>
              <a:rPr lang="ko-KR" altLang="en-US" dirty="0" err="1"/>
              <a:t>교반</a:t>
            </a:r>
            <a:r>
              <a:rPr lang="ko-KR" altLang="en-US" dirty="0"/>
              <a:t> 하면 </a:t>
            </a:r>
            <a:r>
              <a:rPr lang="ko-KR" altLang="en-US" dirty="0" err="1"/>
              <a:t>포림</a:t>
            </a:r>
            <a:endParaRPr lang="en-US" altLang="ko-KR" dirty="0"/>
          </a:p>
          <a:p>
            <a:pPr>
              <a:buFont typeface="Arial" pitchFamily="34" charset="0"/>
              <a:buChar char="•"/>
            </a:pPr>
            <a:endParaRPr lang="en-US" altLang="ko-KR" dirty="0"/>
          </a:p>
          <a:p>
            <a:pPr>
              <a:buFont typeface="Arial" pitchFamily="34" charset="0"/>
              <a:buChar char="•"/>
            </a:pPr>
            <a:r>
              <a:rPr lang="en-US" altLang="ko-KR" dirty="0"/>
              <a:t> </a:t>
            </a:r>
            <a:r>
              <a:rPr lang="en-US" altLang="ko-KR" dirty="0" err="1"/>
              <a:t>Ovomucin</a:t>
            </a:r>
            <a:r>
              <a:rPr lang="en-US" altLang="ko-KR" dirty="0"/>
              <a:t>	: </a:t>
            </a:r>
            <a:r>
              <a:rPr lang="ko-KR" altLang="en-US" dirty="0" err="1"/>
              <a:t>당단백질</a:t>
            </a:r>
            <a:r>
              <a:rPr lang="en-US" altLang="ko-KR" dirty="0"/>
              <a:t>,</a:t>
            </a:r>
            <a:r>
              <a:rPr lang="ko-KR" altLang="en-US" dirty="0"/>
              <a:t> 내열성</a:t>
            </a:r>
            <a:r>
              <a:rPr lang="en-US" altLang="ko-KR" dirty="0"/>
              <a:t>, </a:t>
            </a:r>
            <a:r>
              <a:rPr lang="ko-KR" altLang="en-US" dirty="0"/>
              <a:t>농후난백 골격형성</a:t>
            </a:r>
            <a:endParaRPr lang="en-US" altLang="ko-KR" dirty="0"/>
          </a:p>
          <a:p>
            <a:pPr>
              <a:buFont typeface="Arial" pitchFamily="34" charset="0"/>
              <a:buChar char="•"/>
            </a:pPr>
            <a:endParaRPr lang="en-US" altLang="ko-KR" dirty="0"/>
          </a:p>
          <a:p>
            <a:pPr>
              <a:buFont typeface="Arial" pitchFamily="34" charset="0"/>
              <a:buChar char="•"/>
            </a:pPr>
            <a:r>
              <a:rPr lang="en-US" altLang="ko-KR" dirty="0"/>
              <a:t> </a:t>
            </a:r>
            <a:r>
              <a:rPr lang="en-US" altLang="ko-KR" dirty="0" err="1"/>
              <a:t>Avidin</a:t>
            </a:r>
            <a:r>
              <a:rPr lang="en-US" altLang="ko-KR" dirty="0"/>
              <a:t>		: </a:t>
            </a:r>
            <a:r>
              <a:rPr lang="ko-KR" altLang="en-US" dirty="0" err="1"/>
              <a:t>비오틴과</a:t>
            </a:r>
            <a:r>
              <a:rPr lang="ko-KR" altLang="en-US" dirty="0"/>
              <a:t> 결합 하여 </a:t>
            </a:r>
            <a:r>
              <a:rPr lang="ko-KR" altLang="en-US" dirty="0" err="1"/>
              <a:t>비오틴</a:t>
            </a:r>
            <a:r>
              <a:rPr lang="ko-KR" altLang="en-US" dirty="0"/>
              <a:t> 체내이용률 저하</a:t>
            </a:r>
            <a:endParaRPr lang="en-US" altLang="ko-K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성분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신선도 판정    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57158" y="1643050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 </a:t>
            </a:r>
            <a:r>
              <a:rPr lang="en-US" altLang="ko-KR" sz="2000" b="1" dirty="0"/>
              <a:t>2. </a:t>
            </a:r>
            <a:r>
              <a:rPr lang="ko-KR" altLang="en-US" sz="2000" b="1" dirty="0"/>
              <a:t>달걀의 성분</a:t>
            </a:r>
            <a:endParaRPr lang="en-US" altLang="ko-K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228599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난황 단백질</a:t>
            </a:r>
            <a:r>
              <a:rPr lang="en-US" altLang="ko-KR" b="1" dirty="0"/>
              <a:t>  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2786058"/>
            <a:ext cx="7715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err="1"/>
              <a:t>Lipovitellin</a:t>
            </a:r>
            <a:r>
              <a:rPr lang="en-US" altLang="ko-KR" dirty="0"/>
              <a:t>, </a:t>
            </a:r>
            <a:r>
              <a:rPr lang="en-US" altLang="ko-KR" dirty="0" err="1"/>
              <a:t>Lipovitellinin</a:t>
            </a:r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다량의 인지질과 결합되어 있는 지단백질</a:t>
            </a:r>
            <a:r>
              <a:rPr lang="en-US" altLang="ko-KR" dirty="0"/>
              <a:t>, </a:t>
            </a:r>
            <a:r>
              <a:rPr lang="ko-KR" altLang="en-US" dirty="0" err="1"/>
              <a:t>레시틴류와</a:t>
            </a:r>
            <a:r>
              <a:rPr lang="ko-KR" altLang="en-US" dirty="0"/>
              <a:t> 결합</a:t>
            </a:r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유화성을 지닌다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pPr>
              <a:buFont typeface="Arial" pitchFamily="34" charset="0"/>
              <a:buChar char="•"/>
            </a:pPr>
            <a:r>
              <a:rPr lang="en-US" altLang="ko-KR" dirty="0" err="1"/>
              <a:t>Livetin</a:t>
            </a:r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수용성</a:t>
            </a:r>
            <a:r>
              <a:rPr lang="en-US" altLang="ko-KR" dirty="0"/>
              <a:t>, 95</a:t>
            </a:r>
            <a:r>
              <a:rPr lang="ko-KR" altLang="en-US" dirty="0"/>
              <a:t>도 이상 가열시 응고</a:t>
            </a:r>
            <a:endParaRPr lang="en-US" altLang="ko-KR" dirty="0"/>
          </a:p>
          <a:p>
            <a:pPr>
              <a:buFont typeface="Arial" pitchFamily="34" charset="0"/>
              <a:buChar char="•"/>
            </a:pPr>
            <a:endParaRPr lang="en-US" altLang="ko-KR" dirty="0"/>
          </a:p>
          <a:p>
            <a:pPr>
              <a:buFont typeface="Arial" pitchFamily="34" charset="0"/>
              <a:buChar char="•"/>
            </a:pPr>
            <a:r>
              <a:rPr lang="en-US" altLang="ko-KR" dirty="0" err="1"/>
              <a:t>Horsevitin</a:t>
            </a:r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인을 </a:t>
            </a:r>
            <a:r>
              <a:rPr lang="en-US" altLang="ko-KR" dirty="0"/>
              <a:t>10% </a:t>
            </a:r>
            <a:r>
              <a:rPr lang="ko-KR" altLang="en-US" dirty="0"/>
              <a:t>함유하는 </a:t>
            </a:r>
            <a:r>
              <a:rPr lang="ko-KR" altLang="en-US" dirty="0" err="1"/>
              <a:t>인단백질</a:t>
            </a:r>
            <a:r>
              <a:rPr lang="ko-KR" altLang="en-US" dirty="0"/>
              <a:t> 난황의 인의 대부분을 차지 </a:t>
            </a:r>
            <a:endParaRPr lang="en-US" altLang="ko-K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성분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신선도 판정    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57158" y="1643050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 </a:t>
            </a:r>
            <a:r>
              <a:rPr lang="en-US" altLang="ko-KR" sz="2000" b="1" dirty="0"/>
              <a:t>2. </a:t>
            </a:r>
            <a:r>
              <a:rPr lang="ko-KR" altLang="en-US" sz="2000" b="1" dirty="0"/>
              <a:t>달걀의 성분</a:t>
            </a:r>
            <a:endParaRPr lang="en-US" altLang="ko-K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257174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1)</a:t>
            </a:r>
            <a:r>
              <a:rPr lang="ko-KR" altLang="en-US" b="1" dirty="0"/>
              <a:t>단백질</a:t>
            </a:r>
            <a:r>
              <a:rPr lang="en-US" altLang="ko-KR" b="1" dirty="0"/>
              <a:t>  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400050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2)</a:t>
            </a:r>
            <a:r>
              <a:rPr lang="ko-KR" altLang="en-US" b="1" dirty="0"/>
              <a:t>지질</a:t>
            </a:r>
            <a:r>
              <a:rPr lang="en-US" altLang="ko-KR" b="1" dirty="0"/>
              <a:t>  </a:t>
            </a:r>
            <a:endParaRPr lang="ko-KR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71538" y="2928934"/>
            <a:ext cx="7500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/>
              <a:t>난백은 주로 </a:t>
            </a:r>
            <a:r>
              <a:rPr lang="en-US" altLang="ko-KR" dirty="0" err="1"/>
              <a:t>ovoalbumin</a:t>
            </a:r>
            <a:endParaRPr lang="en-US" altLang="ko-KR" dirty="0"/>
          </a:p>
          <a:p>
            <a:pPr>
              <a:buFont typeface="Arial" pitchFamily="34" charset="0"/>
              <a:buChar char="•"/>
            </a:pPr>
            <a:r>
              <a:rPr lang="ko-KR" altLang="en-US" dirty="0"/>
              <a:t>난황은 </a:t>
            </a:r>
            <a:r>
              <a:rPr lang="ko-KR" altLang="en-US" dirty="0" err="1"/>
              <a:t>인단백질과</a:t>
            </a:r>
            <a:r>
              <a:rPr lang="ko-KR" altLang="en-US" dirty="0"/>
              <a:t> 지질이 결합한 </a:t>
            </a:r>
            <a:r>
              <a:rPr lang="ko-KR" altLang="en-US" dirty="0" err="1"/>
              <a:t>지단백질인</a:t>
            </a:r>
            <a:r>
              <a:rPr lang="ko-KR" altLang="en-US" dirty="0"/>
              <a:t> </a:t>
            </a:r>
            <a:r>
              <a:rPr lang="en-US" altLang="ko-KR" dirty="0" err="1"/>
              <a:t>lipovitellin</a:t>
            </a:r>
            <a:r>
              <a:rPr lang="en-US" altLang="ko-KR" dirty="0"/>
              <a:t>, </a:t>
            </a:r>
            <a:r>
              <a:rPr lang="en-US" altLang="ko-KR" dirty="0" err="1"/>
              <a:t>lipovitellinin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71538" y="4357694"/>
            <a:ext cx="7334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/>
              <a:t>난백에는 지질이 거의 없다</a:t>
            </a:r>
            <a:endParaRPr lang="en-US" altLang="ko-KR" dirty="0"/>
          </a:p>
          <a:p>
            <a:pPr>
              <a:buFont typeface="Arial" pitchFamily="34" charset="0"/>
              <a:buChar char="•"/>
            </a:pPr>
            <a:r>
              <a:rPr lang="ko-KR" altLang="en-US" dirty="0"/>
              <a:t>난황에 약</a:t>
            </a:r>
            <a:r>
              <a:rPr lang="en-US" altLang="ko-KR" dirty="0"/>
              <a:t>33% </a:t>
            </a:r>
            <a:r>
              <a:rPr lang="ko-KR" altLang="en-US" dirty="0"/>
              <a:t>그 중 </a:t>
            </a:r>
            <a:r>
              <a:rPr lang="en-US" altLang="ko-KR" dirty="0"/>
              <a:t>10%</a:t>
            </a:r>
            <a:r>
              <a:rPr lang="ko-KR" altLang="en-US" dirty="0"/>
              <a:t>인지질 거의가 레시틴과 </a:t>
            </a:r>
            <a:r>
              <a:rPr lang="ko-KR" altLang="en-US" dirty="0" err="1"/>
              <a:t>세파린</a:t>
            </a:r>
            <a:r>
              <a:rPr lang="en-US" altLang="ko-KR" dirty="0"/>
              <a:t>(6:4) </a:t>
            </a:r>
            <a:r>
              <a:rPr lang="ko-KR" altLang="en-US" dirty="0" err="1"/>
              <a:t>로구성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지질은 거의 단백질과 결합형태로 존재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성분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신선도 판정    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57158" y="1643050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 </a:t>
            </a:r>
            <a:r>
              <a:rPr lang="en-US" altLang="ko-KR" sz="2000" b="1" dirty="0"/>
              <a:t>2. </a:t>
            </a:r>
            <a:r>
              <a:rPr lang="ko-KR" altLang="en-US" sz="2000" b="1" dirty="0"/>
              <a:t>달걀의 성분</a:t>
            </a:r>
            <a:endParaRPr lang="en-US" altLang="ko-K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257174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3)</a:t>
            </a:r>
            <a:r>
              <a:rPr lang="ko-KR" altLang="en-US" b="1" dirty="0"/>
              <a:t>당질</a:t>
            </a:r>
            <a:r>
              <a:rPr lang="en-US" altLang="ko-KR" b="1" dirty="0"/>
              <a:t>  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400050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4)</a:t>
            </a:r>
            <a:r>
              <a:rPr lang="ko-KR" altLang="en-US" b="1" dirty="0"/>
              <a:t>비타민</a:t>
            </a:r>
            <a:r>
              <a:rPr lang="en-US" altLang="ko-KR" b="1" dirty="0"/>
              <a:t>  </a:t>
            </a:r>
            <a:endParaRPr lang="ko-KR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71538" y="2928934"/>
            <a:ext cx="7075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/>
              <a:t>달걀 </a:t>
            </a:r>
            <a:r>
              <a:rPr lang="en-US" altLang="ko-KR" dirty="0"/>
              <a:t>1%</a:t>
            </a:r>
            <a:r>
              <a:rPr lang="ko-KR" altLang="en-US" dirty="0"/>
              <a:t>당질함유</a:t>
            </a:r>
            <a:endParaRPr lang="en-US" altLang="ko-KR" dirty="0"/>
          </a:p>
          <a:p>
            <a:r>
              <a:rPr lang="en-US" altLang="ko-KR" dirty="0"/>
              <a:t> 60%</a:t>
            </a:r>
            <a:r>
              <a:rPr lang="ko-KR" altLang="en-US" dirty="0"/>
              <a:t>는 유리형태로 대부분 글루코스</a:t>
            </a:r>
            <a:r>
              <a:rPr lang="en-US" altLang="ko-KR" dirty="0"/>
              <a:t>, </a:t>
            </a:r>
            <a:r>
              <a:rPr lang="ko-KR" altLang="en-US" dirty="0" err="1"/>
              <a:t>만노오스</a:t>
            </a:r>
            <a:r>
              <a:rPr lang="en-US" altLang="ko-KR" dirty="0"/>
              <a:t>, </a:t>
            </a:r>
            <a:r>
              <a:rPr lang="ko-KR" altLang="en-US" dirty="0"/>
              <a:t>갈락토오스로 존재</a:t>
            </a:r>
            <a:endParaRPr lang="en-US" altLang="ko-KR" dirty="0"/>
          </a:p>
          <a:p>
            <a:r>
              <a:rPr lang="ko-KR" altLang="en-US" dirty="0"/>
              <a:t> 나머지는 단백질이나 지질과 결합상태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1538" y="4357694"/>
            <a:ext cx="3425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/>
              <a:t>비타민</a:t>
            </a:r>
            <a:r>
              <a:rPr lang="en-US" altLang="ko-KR" dirty="0"/>
              <a:t>C</a:t>
            </a:r>
            <a:r>
              <a:rPr lang="ko-KR" altLang="en-US" dirty="0"/>
              <a:t>제외 모든 비타민 풍부</a:t>
            </a:r>
            <a:endParaRPr lang="en-US" altLang="ko-KR" dirty="0"/>
          </a:p>
          <a:p>
            <a:pPr>
              <a:buFont typeface="Arial" pitchFamily="34" charset="0"/>
              <a:buChar char="•"/>
            </a:pPr>
            <a:r>
              <a:rPr lang="ko-KR" altLang="en-US" dirty="0"/>
              <a:t>난황 비타민</a:t>
            </a:r>
            <a:r>
              <a:rPr lang="en-US" altLang="ko-KR" dirty="0"/>
              <a:t>A</a:t>
            </a:r>
          </a:p>
          <a:p>
            <a:pPr>
              <a:buFont typeface="Arial" pitchFamily="34" charset="0"/>
              <a:buChar char="•"/>
            </a:pPr>
            <a:r>
              <a:rPr lang="ko-KR" altLang="en-US" dirty="0"/>
              <a:t>난백 비타민</a:t>
            </a:r>
            <a:r>
              <a:rPr lang="en-US" altLang="ko-KR" dirty="0"/>
              <a:t>B2</a:t>
            </a:r>
            <a:endParaRPr lang="ko-KR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성분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신선도 판정    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57158" y="1643050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 특수란</a:t>
            </a:r>
            <a:r>
              <a:rPr lang="en-US" altLang="ko-KR" sz="2000" b="1" dirty="0"/>
              <a:t>!</a:t>
            </a:r>
            <a:endParaRPr lang="en-US" altLang="ko-K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285992"/>
            <a:ext cx="715875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요오드란</a:t>
            </a:r>
            <a:endParaRPr lang="en-US" altLang="ko-KR" b="1" dirty="0"/>
          </a:p>
          <a:p>
            <a:r>
              <a:rPr lang="en-US" altLang="ko-KR" dirty="0"/>
              <a:t> </a:t>
            </a:r>
            <a:r>
              <a:rPr lang="ko-KR" altLang="en-US" dirty="0"/>
              <a:t>보통 달걀의 </a:t>
            </a:r>
            <a:r>
              <a:rPr lang="en-US" altLang="ko-KR" dirty="0"/>
              <a:t>20</a:t>
            </a:r>
            <a:r>
              <a:rPr lang="ko-KR" altLang="en-US" dirty="0"/>
              <a:t>배 요오드</a:t>
            </a:r>
            <a:r>
              <a:rPr lang="en-US" altLang="ko-KR" dirty="0"/>
              <a:t>- </a:t>
            </a:r>
            <a:r>
              <a:rPr lang="ko-KR" altLang="en-US" dirty="0"/>
              <a:t>동맥경화</a:t>
            </a:r>
            <a:r>
              <a:rPr lang="en-US" altLang="ko-KR" dirty="0"/>
              <a:t>, </a:t>
            </a:r>
            <a:r>
              <a:rPr lang="ko-KR" altLang="en-US" dirty="0"/>
              <a:t>알레르기</a:t>
            </a:r>
            <a:r>
              <a:rPr lang="en-US" altLang="ko-KR" dirty="0"/>
              <a:t>, </a:t>
            </a:r>
            <a:r>
              <a:rPr lang="ko-KR" altLang="en-US" dirty="0"/>
              <a:t>당뇨병에 효능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비타민 강화란</a:t>
            </a:r>
            <a:endParaRPr lang="en-US" altLang="ko-KR" b="1" dirty="0"/>
          </a:p>
          <a:p>
            <a:r>
              <a:rPr lang="en-US" altLang="ko-KR" dirty="0"/>
              <a:t> </a:t>
            </a:r>
            <a:r>
              <a:rPr lang="ko-KR" altLang="en-US" dirty="0"/>
              <a:t>달걀 </a:t>
            </a:r>
            <a:r>
              <a:rPr lang="en-US" altLang="ko-KR" dirty="0"/>
              <a:t>1</a:t>
            </a:r>
            <a:r>
              <a:rPr lang="ko-KR" altLang="en-US" dirty="0"/>
              <a:t>개에 약 </a:t>
            </a:r>
            <a:r>
              <a:rPr lang="en-US" altLang="ko-KR" dirty="0"/>
              <a:t>600mg</a:t>
            </a:r>
            <a:r>
              <a:rPr lang="ko-KR" altLang="en-US" dirty="0"/>
              <a:t>의 </a:t>
            </a:r>
            <a:r>
              <a:rPr lang="en-US" altLang="ko-KR" dirty="0"/>
              <a:t>V.E </a:t>
            </a:r>
            <a:r>
              <a:rPr lang="ko-KR" altLang="en-US" dirty="0"/>
              <a:t>함유 성인병 예방효과 </a:t>
            </a:r>
            <a:r>
              <a:rPr lang="en-US" altLang="ko-KR" dirty="0"/>
              <a:t>(</a:t>
            </a:r>
            <a:r>
              <a:rPr lang="ko-KR" altLang="en-US" dirty="0"/>
              <a:t>권장량 </a:t>
            </a:r>
            <a:r>
              <a:rPr lang="en-US" altLang="ko-KR" dirty="0"/>
              <a:t>400mg)</a:t>
            </a:r>
          </a:p>
          <a:p>
            <a:r>
              <a:rPr lang="en-US" altLang="ko-KR" dirty="0"/>
              <a:t> (</a:t>
            </a:r>
            <a:r>
              <a:rPr lang="ko-KR" altLang="en-US" dirty="0"/>
              <a:t>실질적으로 </a:t>
            </a:r>
            <a:r>
              <a:rPr lang="en-US" altLang="ko-KR" dirty="0"/>
              <a:t>250mg</a:t>
            </a:r>
            <a:r>
              <a:rPr lang="ko-KR" altLang="en-US" dirty="0"/>
              <a:t>정도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b="1" dirty="0"/>
              <a:t>DHA</a:t>
            </a:r>
            <a:r>
              <a:rPr lang="ko-KR" altLang="en-US" b="1" dirty="0"/>
              <a:t>란</a:t>
            </a:r>
            <a:endParaRPr lang="en-US" altLang="ko-KR" b="1" dirty="0"/>
          </a:p>
          <a:p>
            <a:r>
              <a:rPr lang="en-US" altLang="ko-KR" b="1" dirty="0"/>
              <a:t> </a:t>
            </a:r>
            <a:r>
              <a:rPr lang="ko-KR" altLang="en-US" dirty="0"/>
              <a:t>고도불포화지방산 함유</a:t>
            </a:r>
            <a:r>
              <a:rPr lang="en-US" altLang="ko-KR" dirty="0"/>
              <a:t>-</a:t>
            </a:r>
            <a:r>
              <a:rPr lang="ko-KR" altLang="en-US" dirty="0"/>
              <a:t>뇌의 회백질</a:t>
            </a:r>
            <a:r>
              <a:rPr lang="en-US" altLang="ko-KR" dirty="0"/>
              <a:t>, </a:t>
            </a:r>
            <a:r>
              <a:rPr lang="ko-KR" altLang="en-US" dirty="0"/>
              <a:t>망막에 좋음 어린이에게 인기</a:t>
            </a:r>
            <a:endParaRPr lang="en-US" altLang="ko-KR" dirty="0"/>
          </a:p>
          <a:p>
            <a:endParaRPr lang="en-US" altLang="ko-KR" b="1" dirty="0"/>
          </a:p>
          <a:p>
            <a:r>
              <a:rPr lang="ko-KR" altLang="en-US" b="1" dirty="0"/>
              <a:t>면역항체 강화란 </a:t>
            </a:r>
            <a:endParaRPr lang="en-US" altLang="ko-KR" b="1" dirty="0"/>
          </a:p>
          <a:p>
            <a:r>
              <a:rPr lang="en-US" altLang="ko-KR" b="1" dirty="0"/>
              <a:t> </a:t>
            </a:r>
            <a:r>
              <a:rPr lang="ko-KR" altLang="en-US" dirty="0"/>
              <a:t>면역항체 성분이 </a:t>
            </a:r>
            <a:r>
              <a:rPr lang="ko-KR" altLang="en-US" dirty="0" err="1"/>
              <a:t>일반란보다</a:t>
            </a:r>
            <a:r>
              <a:rPr lang="ko-KR" altLang="en-US" dirty="0"/>
              <a:t> </a:t>
            </a:r>
            <a:r>
              <a:rPr lang="en-US" altLang="ko-KR" dirty="0"/>
              <a:t>1.5</a:t>
            </a:r>
            <a:r>
              <a:rPr lang="ko-KR" altLang="en-US" dirty="0"/>
              <a:t>배</a:t>
            </a:r>
            <a:endParaRPr lang="en-US" altLang="ko-KR" dirty="0"/>
          </a:p>
          <a:p>
            <a:r>
              <a:rPr lang="en-US" altLang="ko-KR" b="1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성분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신선도 판정    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57158" y="1643050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 특수란</a:t>
            </a:r>
            <a:r>
              <a:rPr lang="en-US" altLang="ko-KR" sz="2000" b="1" dirty="0"/>
              <a:t>!</a:t>
            </a:r>
            <a:endParaRPr lang="en-US" altLang="ko-K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2132112"/>
            <a:ext cx="496321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성분 저하란</a:t>
            </a:r>
            <a:endParaRPr lang="en-US" altLang="ko-KR" b="1" dirty="0"/>
          </a:p>
          <a:p>
            <a:r>
              <a:rPr lang="en-US" altLang="ko-KR" b="1" dirty="0"/>
              <a:t> </a:t>
            </a:r>
            <a:r>
              <a:rPr lang="ko-KR" altLang="en-US" dirty="0"/>
              <a:t>콜레스테롤 적게 </a:t>
            </a:r>
            <a:r>
              <a:rPr lang="ko-KR" altLang="en-US" dirty="0" err="1"/>
              <a:t>만든란</a:t>
            </a:r>
            <a:endParaRPr lang="ko-KR" altLang="en-US" b="1" dirty="0"/>
          </a:p>
          <a:p>
            <a:endParaRPr lang="en-US" altLang="ko-KR" b="1" dirty="0"/>
          </a:p>
          <a:p>
            <a:r>
              <a:rPr lang="ko-KR" altLang="en-US" b="1" dirty="0"/>
              <a:t>특수기능성 강화란 </a:t>
            </a:r>
          </a:p>
          <a:p>
            <a:r>
              <a:rPr lang="ko-KR" altLang="en-US" b="1" dirty="0"/>
              <a:t> </a:t>
            </a:r>
            <a:r>
              <a:rPr lang="ko-KR" altLang="en-US" dirty="0"/>
              <a:t>게</a:t>
            </a:r>
            <a:r>
              <a:rPr lang="en-US" altLang="ko-KR" dirty="0"/>
              <a:t>, </a:t>
            </a:r>
            <a:r>
              <a:rPr lang="ko-KR" altLang="en-US" dirty="0"/>
              <a:t>새우 껍질 이용 </a:t>
            </a:r>
            <a:r>
              <a:rPr lang="ko-KR" altLang="en-US" dirty="0" err="1"/>
              <a:t>키토산이나</a:t>
            </a:r>
            <a:r>
              <a:rPr lang="ko-KR" altLang="en-US" dirty="0"/>
              <a:t> </a:t>
            </a:r>
            <a:r>
              <a:rPr lang="ko-KR" altLang="en-US" dirty="0" err="1"/>
              <a:t>타우린을</a:t>
            </a:r>
            <a:r>
              <a:rPr lang="ko-KR" altLang="en-US" dirty="0"/>
              <a:t> 강화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해초</a:t>
            </a:r>
            <a:r>
              <a:rPr lang="en-US" altLang="ko-KR" dirty="0"/>
              <a:t>, </a:t>
            </a:r>
            <a:r>
              <a:rPr lang="ko-KR" altLang="en-US" dirty="0"/>
              <a:t>목초를 급여하여 특수한 성분을 강화</a:t>
            </a:r>
            <a:endParaRPr lang="en-US" altLang="ko-KR" dirty="0"/>
          </a:p>
          <a:p>
            <a:r>
              <a:rPr lang="ko-KR" altLang="en-US" dirty="0"/>
              <a:t> 인삼부산물을 급여한 사포닌 강화란</a:t>
            </a:r>
            <a:endParaRPr lang="en-US" altLang="ko-KR" dirty="0"/>
          </a:p>
          <a:p>
            <a:endParaRPr lang="en-US" altLang="ko-KR" b="1" dirty="0"/>
          </a:p>
          <a:p>
            <a:r>
              <a:rPr lang="ko-KR" altLang="en-US" b="1" dirty="0" err="1"/>
              <a:t>피단</a:t>
            </a:r>
            <a:r>
              <a:rPr lang="ko-KR" altLang="en-US" b="1" dirty="0"/>
              <a:t> </a:t>
            </a:r>
            <a:r>
              <a:rPr lang="en-US" altLang="ko-KR" b="1" dirty="0"/>
              <a:t>(</a:t>
            </a:r>
            <a:r>
              <a:rPr lang="ko-KR" altLang="en-US" b="1" dirty="0" err="1"/>
              <a:t>송화단</a:t>
            </a:r>
            <a:r>
              <a:rPr lang="en-US" altLang="ko-KR" b="1" dirty="0"/>
              <a:t>, </a:t>
            </a:r>
            <a:r>
              <a:rPr lang="ko-KR" altLang="en-US" b="1" dirty="0"/>
              <a:t>채단</a:t>
            </a:r>
            <a:r>
              <a:rPr lang="en-US" altLang="ko-KR" b="1" dirty="0"/>
              <a:t>)</a:t>
            </a:r>
          </a:p>
          <a:p>
            <a:r>
              <a:rPr lang="en-US" altLang="ko-KR" b="1" dirty="0"/>
              <a:t> </a:t>
            </a:r>
            <a:r>
              <a:rPr lang="ko-KR" altLang="en-US" dirty="0"/>
              <a:t>알을 오래 </a:t>
            </a:r>
            <a:r>
              <a:rPr lang="ko-KR" altLang="en-US" dirty="0" err="1"/>
              <a:t>보존하기위한</a:t>
            </a:r>
            <a:r>
              <a:rPr lang="ko-KR" altLang="en-US" dirty="0"/>
              <a:t> </a:t>
            </a:r>
            <a:r>
              <a:rPr lang="ko-KR" altLang="en-US" dirty="0" err="1"/>
              <a:t>가공란</a:t>
            </a:r>
            <a:endParaRPr lang="en-US" altLang="ko-KR" dirty="0"/>
          </a:p>
          <a:p>
            <a:r>
              <a:rPr lang="en-US" altLang="ko-KR" b="1" dirty="0"/>
              <a:t> </a:t>
            </a:r>
            <a:r>
              <a:rPr lang="ko-KR" altLang="en-US" dirty="0" err="1"/>
              <a:t>오리알</a:t>
            </a:r>
            <a:r>
              <a:rPr lang="en-US" altLang="ko-KR" dirty="0"/>
              <a:t>+</a:t>
            </a:r>
            <a:r>
              <a:rPr lang="ko-KR" altLang="en-US" dirty="0"/>
              <a:t>소금</a:t>
            </a:r>
            <a:r>
              <a:rPr lang="en-US" altLang="ko-KR" dirty="0"/>
              <a:t>+</a:t>
            </a:r>
            <a:r>
              <a:rPr lang="ko-KR" altLang="en-US" dirty="0"/>
              <a:t>석회</a:t>
            </a:r>
            <a:r>
              <a:rPr lang="en-US" altLang="ko-KR" dirty="0"/>
              <a:t>+</a:t>
            </a:r>
            <a:r>
              <a:rPr lang="ko-KR" altLang="en-US" dirty="0" err="1"/>
              <a:t>홍차즙</a:t>
            </a:r>
            <a:r>
              <a:rPr lang="en-US" altLang="ko-KR" dirty="0"/>
              <a:t>+</a:t>
            </a:r>
            <a:r>
              <a:rPr lang="ko-KR" altLang="en-US" dirty="0"/>
              <a:t>진흙</a:t>
            </a:r>
            <a:endParaRPr lang="en-US" altLang="ko-KR" dirty="0"/>
          </a:p>
          <a:p>
            <a:r>
              <a:rPr lang="en-US" altLang="ko-KR" b="1" dirty="0"/>
              <a:t> </a:t>
            </a:r>
            <a:r>
              <a:rPr lang="ko-KR" altLang="en-US" dirty="0"/>
              <a:t>왕겨 속에 </a:t>
            </a:r>
            <a:r>
              <a:rPr lang="en-US" altLang="ko-KR" dirty="0"/>
              <a:t>6</a:t>
            </a:r>
            <a:r>
              <a:rPr lang="ko-KR" altLang="en-US" dirty="0"/>
              <a:t>개월간 숙성</a:t>
            </a:r>
            <a:endParaRPr lang="en-US" altLang="ko-KR" dirty="0"/>
          </a:p>
          <a:p>
            <a:r>
              <a:rPr lang="en-US" altLang="ko-KR" b="1" dirty="0"/>
              <a:t> </a:t>
            </a:r>
            <a:r>
              <a:rPr lang="ko-KR" altLang="en-US" dirty="0"/>
              <a:t>노른자 흑색</a:t>
            </a:r>
            <a:endParaRPr lang="en-US" altLang="ko-KR" dirty="0"/>
          </a:p>
          <a:p>
            <a:r>
              <a:rPr lang="en-US" altLang="ko-KR" b="1" dirty="0"/>
              <a:t> </a:t>
            </a:r>
            <a:r>
              <a:rPr lang="ko-KR" altLang="en-US" dirty="0"/>
              <a:t>흰자 반투명 흑갈색</a:t>
            </a:r>
            <a:endParaRPr lang="en-US" altLang="ko-KR" b="1" dirty="0"/>
          </a:p>
          <a:p>
            <a:r>
              <a:rPr lang="en-US" altLang="ko-KR" b="1" dirty="0"/>
              <a:t>  </a:t>
            </a:r>
            <a:r>
              <a:rPr lang="ko-KR" altLang="en-US" b="1" dirty="0"/>
              <a:t>중국전통식품</a:t>
            </a:r>
            <a:r>
              <a:rPr lang="en-US" altLang="ko-KR" b="1" dirty="0"/>
              <a:t>- </a:t>
            </a:r>
            <a:r>
              <a:rPr lang="ko-KR" altLang="en-US" b="1" dirty="0"/>
              <a:t>전채</a:t>
            </a:r>
            <a:r>
              <a:rPr lang="en-US" altLang="ko-KR" b="1" dirty="0"/>
              <a:t>, </a:t>
            </a:r>
            <a:r>
              <a:rPr lang="ko-KR" altLang="en-US" b="1" dirty="0" err="1"/>
              <a:t>뷔폐</a:t>
            </a:r>
            <a:endParaRPr lang="en-US" altLang="ko-KR" b="1" dirty="0"/>
          </a:p>
          <a:p>
            <a:r>
              <a:rPr lang="en-US" altLang="ko-KR" b="1" dirty="0"/>
              <a:t> </a:t>
            </a:r>
          </a:p>
        </p:txBody>
      </p:sp>
      <p:pic>
        <p:nvPicPr>
          <p:cNvPr id="8" name="그림 7" descr="K-20120529-0166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714752"/>
            <a:ext cx="3229477" cy="2857520"/>
          </a:xfrm>
          <a:prstGeom prst="rect">
            <a:avLst/>
          </a:prstGeom>
        </p:spPr>
      </p:pic>
      <p:pic>
        <p:nvPicPr>
          <p:cNvPr id="9" name="그림 8" descr="K-20120529-0165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1643050"/>
            <a:ext cx="2849993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치즈란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치즈의 분류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치즈의 종류   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pic>
        <p:nvPicPr>
          <p:cNvPr id="11267" name="Picture 3" descr="C:\Documents and Settings\user\바탕 화면\ㅋㅋㅋㅋ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286124"/>
            <a:ext cx="2214578" cy="1803240"/>
          </a:xfrm>
          <a:prstGeom prst="rect">
            <a:avLst/>
          </a:prstGeom>
          <a:noFill/>
        </p:spPr>
      </p:pic>
      <p:sp>
        <p:nvSpPr>
          <p:cNvPr id="8" name="모서리가 둥근 직사각형 7"/>
          <p:cNvSpPr/>
          <p:nvPr/>
        </p:nvSpPr>
        <p:spPr>
          <a:xfrm>
            <a:off x="428596" y="1571612"/>
            <a:ext cx="1571636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치즈의 영양</a:t>
            </a:r>
          </a:p>
        </p:txBody>
      </p:sp>
      <p:cxnSp>
        <p:nvCxnSpPr>
          <p:cNvPr id="10" name="직선 연결선 9"/>
          <p:cNvCxnSpPr/>
          <p:nvPr/>
        </p:nvCxnSpPr>
        <p:spPr>
          <a:xfrm rot="5400000" flipH="1" flipV="1">
            <a:off x="4321967" y="2678901"/>
            <a:ext cx="78581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endCxn id="13" idx="1"/>
          </p:cNvCxnSpPr>
          <p:nvPr/>
        </p:nvCxnSpPr>
        <p:spPr>
          <a:xfrm>
            <a:off x="5000628" y="257174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5357818" y="2500306"/>
            <a:ext cx="142876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500694" y="2143116"/>
            <a:ext cx="37561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u="sng" dirty="0"/>
              <a:t>고단백 식품</a:t>
            </a:r>
            <a:r>
              <a:rPr lang="en-US" altLang="ko-KR" sz="1600" b="1" u="sng" dirty="0"/>
              <a:t>, </a:t>
            </a:r>
            <a:r>
              <a:rPr lang="ko-KR" altLang="en-US" sz="1600" b="1" u="sng" dirty="0"/>
              <a:t>치즈</a:t>
            </a:r>
            <a:endParaRPr lang="en-US" altLang="ko-KR" sz="1600" b="1" u="sng" dirty="0"/>
          </a:p>
          <a:p>
            <a:r>
              <a:rPr lang="ko-KR" altLang="en-US" sz="1600" dirty="0"/>
              <a:t>육류보다 질적으로 가치가 높은 훌륭한</a:t>
            </a:r>
            <a:endParaRPr lang="en-US" altLang="ko-KR" sz="1600" dirty="0"/>
          </a:p>
          <a:p>
            <a:r>
              <a:rPr lang="ko-KR" altLang="en-US" sz="1600" dirty="0"/>
              <a:t>단백질 식품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치즈의 단백질은 </a:t>
            </a:r>
            <a:r>
              <a:rPr lang="ko-KR" altLang="en-US" sz="1600" dirty="0" err="1"/>
              <a:t>레닛</a:t>
            </a:r>
            <a:r>
              <a:rPr lang="ko-KR" altLang="en-US" sz="1600" dirty="0"/>
              <a:t> 효소에 의해 </a:t>
            </a:r>
            <a:endParaRPr lang="en-US" altLang="ko-KR" sz="1600" dirty="0"/>
          </a:p>
          <a:p>
            <a:r>
              <a:rPr lang="ko-KR" altLang="en-US" sz="1600" dirty="0" err="1"/>
              <a:t>숙성중에</a:t>
            </a:r>
            <a:r>
              <a:rPr lang="ko-KR" altLang="en-US" sz="1600" dirty="0"/>
              <a:t> 아미노산으로</a:t>
            </a:r>
            <a:r>
              <a:rPr lang="en-US" altLang="ko-KR" sz="1600" dirty="0"/>
              <a:t> </a:t>
            </a:r>
            <a:r>
              <a:rPr lang="ko-KR" altLang="en-US" sz="1600" dirty="0"/>
              <a:t>분해되어 </a:t>
            </a:r>
            <a:endParaRPr lang="en-US" altLang="ko-KR" sz="1600" dirty="0"/>
          </a:p>
          <a:p>
            <a:r>
              <a:rPr lang="ko-KR" altLang="en-US" sz="1600" dirty="0"/>
              <a:t>소화</a:t>
            </a:r>
            <a:r>
              <a:rPr lang="en-US" altLang="ko-KR" sz="1600" dirty="0"/>
              <a:t>,</a:t>
            </a:r>
            <a:r>
              <a:rPr lang="ko-KR" altLang="en-US" sz="1600" dirty="0"/>
              <a:t>흡수가 잘되며 필수 아미노산이 </a:t>
            </a:r>
            <a:endParaRPr lang="en-US" altLang="ko-KR" sz="1600" dirty="0"/>
          </a:p>
          <a:p>
            <a:r>
              <a:rPr lang="ko-KR" altLang="en-US" sz="1600" dirty="0"/>
              <a:t>다른 단백질식품보다 많다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cxnSp>
        <p:nvCxnSpPr>
          <p:cNvPr id="17" name="직선 연결선 16"/>
          <p:cNvCxnSpPr/>
          <p:nvPr/>
        </p:nvCxnSpPr>
        <p:spPr>
          <a:xfrm rot="16200000" flipH="1">
            <a:off x="3286116" y="5143512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3786182" y="564357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4143372" y="5572140"/>
            <a:ext cx="142876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289786" y="5214950"/>
            <a:ext cx="46490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u="sng" dirty="0"/>
              <a:t>칼슘의 보고</a:t>
            </a:r>
            <a:r>
              <a:rPr lang="en-US" altLang="ko-KR" sz="1600" b="1" u="sng" dirty="0"/>
              <a:t>, </a:t>
            </a:r>
            <a:r>
              <a:rPr lang="ko-KR" altLang="en-US" sz="1600" b="1" u="sng" dirty="0"/>
              <a:t>치즈</a:t>
            </a:r>
            <a:endParaRPr lang="en-US" altLang="ko-KR" sz="1600" b="1" u="sng" dirty="0"/>
          </a:p>
          <a:p>
            <a:r>
              <a:rPr lang="ko-KR" altLang="en-US" sz="1600" dirty="0"/>
              <a:t>칼슘이 풍부한 치즈는 성장기 어린이와</a:t>
            </a:r>
            <a:endParaRPr lang="en-US" altLang="ko-KR" sz="1600" dirty="0"/>
          </a:p>
          <a:p>
            <a:r>
              <a:rPr lang="ko-KR" altLang="en-US" sz="1600" dirty="0"/>
              <a:t>골다공증 위험이 있는 여성에게 좋다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치즈 </a:t>
            </a:r>
            <a:r>
              <a:rPr lang="en-US" altLang="ko-KR" sz="1600" dirty="0"/>
              <a:t>100g</a:t>
            </a:r>
            <a:r>
              <a:rPr lang="ko-KR" altLang="en-US" sz="1600" dirty="0"/>
              <a:t>정도면 하루 칼슘 필요량 끝</a:t>
            </a:r>
            <a:r>
              <a:rPr lang="en-US" altLang="ko-KR" sz="1600" dirty="0"/>
              <a:t>!</a:t>
            </a:r>
          </a:p>
          <a:p>
            <a:r>
              <a:rPr lang="ko-KR" altLang="en-US" sz="1600" dirty="0" err="1"/>
              <a:t>적은양으로</a:t>
            </a:r>
            <a:r>
              <a:rPr lang="ko-KR" altLang="en-US" sz="1600" dirty="0"/>
              <a:t> 뼈를 튼튼하게 하는 효과적인 </a:t>
            </a:r>
            <a:r>
              <a:rPr lang="ko-KR" altLang="en-US" sz="1600" dirty="0" err="1"/>
              <a:t>칼슘원</a:t>
            </a:r>
            <a:endParaRPr lang="ko-KR" altLang="en-US" sz="1600" dirty="0"/>
          </a:p>
        </p:txBody>
      </p:sp>
      <p:cxnSp>
        <p:nvCxnSpPr>
          <p:cNvPr id="24" name="직선 연결선 23"/>
          <p:cNvCxnSpPr/>
          <p:nvPr/>
        </p:nvCxnSpPr>
        <p:spPr>
          <a:xfrm rot="16200000" flipV="1">
            <a:off x="2857488" y="3357562"/>
            <a:ext cx="50006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rot="10800000">
            <a:off x="2143108" y="3214686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2000232" y="3143248"/>
            <a:ext cx="142876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42844" y="3071810"/>
            <a:ext cx="31406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u="sng" dirty="0"/>
              <a:t>비타민</a:t>
            </a:r>
            <a:endParaRPr lang="en-US" altLang="ko-KR" sz="1600" b="1" u="sng" dirty="0"/>
          </a:p>
          <a:p>
            <a:r>
              <a:rPr lang="ko-KR" altLang="en-US" sz="1600" dirty="0"/>
              <a:t>사용된 우유와 가공과정에 따라 </a:t>
            </a:r>
            <a:endParaRPr lang="en-US" altLang="ko-KR" sz="1600" dirty="0"/>
          </a:p>
          <a:p>
            <a:r>
              <a:rPr lang="ko-KR" altLang="en-US" sz="1600" dirty="0"/>
              <a:t>함유량이 다르다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치즈에는 비타민 </a:t>
            </a:r>
            <a:r>
              <a:rPr lang="en-US" altLang="ko-KR" sz="1600" dirty="0"/>
              <a:t>A, B2, K</a:t>
            </a:r>
            <a:r>
              <a:rPr lang="ko-KR" altLang="en-US" sz="1600" dirty="0"/>
              <a:t>가</a:t>
            </a:r>
            <a:endParaRPr lang="en-US" altLang="ko-KR" sz="1600" dirty="0"/>
          </a:p>
          <a:p>
            <a:r>
              <a:rPr lang="ko-KR" altLang="en-US" sz="1600" dirty="0"/>
              <a:t>풍부하다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특히 비타민 </a:t>
            </a:r>
            <a:r>
              <a:rPr lang="en-US" altLang="ko-KR" sz="1600" dirty="0"/>
              <a:t>K</a:t>
            </a:r>
            <a:r>
              <a:rPr lang="ko-KR" altLang="en-US" sz="1600" dirty="0"/>
              <a:t>는 섭취시</a:t>
            </a:r>
            <a:endParaRPr lang="en-US" altLang="ko-KR" sz="1600" dirty="0"/>
          </a:p>
          <a:p>
            <a:r>
              <a:rPr lang="ko-KR" altLang="en-US" sz="1600" dirty="0"/>
              <a:t>당뇨병과 암 발병 예방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달걀의 성분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신선도 판정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51520" y="155679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/>
              <a:t>1)</a:t>
            </a:r>
            <a:r>
              <a:rPr lang="ko-KR" altLang="en-US" sz="2400" dirty="0"/>
              <a:t>달걀을 판정하는 방법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95536" y="213285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 달걀의 품질을 </a:t>
            </a:r>
            <a:r>
              <a:rPr lang="ko-KR" altLang="en-US" dirty="0" err="1"/>
              <a:t>판정하는데는</a:t>
            </a:r>
            <a:r>
              <a:rPr lang="ko-KR" altLang="en-US" dirty="0"/>
              <a:t> 외관상 판정하는 방법과 달걀을 깨드려서 내용물을 살펴보는 방법이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 외관상 판정법 </a:t>
            </a:r>
            <a:r>
              <a:rPr lang="en-US" altLang="ko-KR" dirty="0"/>
              <a:t>– </a:t>
            </a:r>
            <a:r>
              <a:rPr lang="ko-KR" altLang="en-US" dirty="0"/>
              <a:t>신선한 달걀일수록 껍질이 </a:t>
            </a:r>
            <a:r>
              <a:rPr lang="ko-KR" altLang="en-US" dirty="0" err="1"/>
              <a:t>까끌까끌하며</a:t>
            </a:r>
            <a:r>
              <a:rPr lang="ko-KR" altLang="en-US" dirty="0"/>
              <a:t> 두껍고 단단하다</a:t>
            </a:r>
            <a:r>
              <a:rPr lang="en-US" altLang="ko-KR" dirty="0"/>
              <a:t>. </a:t>
            </a:r>
            <a:r>
              <a:rPr lang="ko-KR" altLang="en-US" dirty="0"/>
              <a:t>매끈한 것은 오래된 것이다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깨뜨려서 내용물을 확인하는 방법 </a:t>
            </a:r>
            <a:r>
              <a:rPr lang="en-US" altLang="ko-KR" dirty="0"/>
              <a:t>– </a:t>
            </a:r>
            <a:r>
              <a:rPr lang="ko-KR" altLang="en-US" dirty="0"/>
              <a:t>달걀을 광선에 비추면 난백부분이 밝고 기실이 적으며 난황이 중앙부위에 위치한 것이 </a:t>
            </a:r>
            <a:r>
              <a:rPr lang="ko-KR" altLang="en-US" dirty="0" err="1"/>
              <a:t>신선란</a:t>
            </a:r>
            <a:r>
              <a:rPr lang="en-US" altLang="ko-KR" dirty="0"/>
              <a:t>, </a:t>
            </a:r>
            <a:r>
              <a:rPr lang="ko-KR" altLang="en-US" dirty="0"/>
              <a:t>흰자가 흔들리면서 노른자가 중심에 있지 않으면 오래된 달걀이다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32425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달걀의 성분    신선도 판정    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83567" y="1772816"/>
            <a:ext cx="782991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 </a:t>
            </a:r>
            <a:r>
              <a:rPr lang="ko-KR" altLang="en-US" b="1" dirty="0"/>
              <a:t>난황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난황은 새나 물고기 같은 난생 동물의 알에 포함되어 있는 영양 물질로서</a:t>
            </a:r>
            <a:r>
              <a:rPr lang="en-US" altLang="ko-KR" dirty="0"/>
              <a:t>, </a:t>
            </a:r>
            <a:r>
              <a:rPr lang="ko-KR" altLang="en-US" dirty="0"/>
              <a:t>달걀을 깨면 나오는 노른자위가 매우 대표적인 사례이다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83567" y="270892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 </a:t>
            </a:r>
            <a:r>
              <a:rPr lang="ko-KR" altLang="en-US" b="1" dirty="0"/>
              <a:t>난백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난백은 계란의 약 </a:t>
            </a:r>
            <a:r>
              <a:rPr lang="en-US" altLang="ko-KR" dirty="0"/>
              <a:t>60%</a:t>
            </a:r>
            <a:r>
              <a:rPr lang="ko-KR" altLang="en-US" dirty="0"/>
              <a:t>를 차지하고 난황을 중심으로 둘러 싼 </a:t>
            </a:r>
            <a:r>
              <a:rPr lang="en-US" altLang="ko-KR" dirty="0"/>
              <a:t>4</a:t>
            </a:r>
            <a:r>
              <a:rPr lang="ko-KR" altLang="en-US" dirty="0"/>
              <a:t>개 층</a:t>
            </a:r>
            <a:r>
              <a:rPr lang="en-US" altLang="ko-KR" dirty="0"/>
              <a:t>(</a:t>
            </a:r>
            <a:r>
              <a:rPr lang="ko-KR" altLang="en-US" dirty="0" err="1"/>
              <a:t>외수양난백</a:t>
            </a:r>
            <a:r>
              <a:rPr lang="en-US" altLang="ko-KR" dirty="0"/>
              <a:t>, </a:t>
            </a:r>
            <a:r>
              <a:rPr lang="ko-KR" altLang="en-US" dirty="0"/>
              <a:t>농후난백</a:t>
            </a:r>
            <a:r>
              <a:rPr lang="en-US" altLang="ko-KR" dirty="0"/>
              <a:t>, </a:t>
            </a:r>
            <a:r>
              <a:rPr lang="ko-KR" altLang="en-US" dirty="0" err="1"/>
              <a:t>내수양</a:t>
            </a:r>
            <a:r>
              <a:rPr lang="ko-KR" altLang="en-US" dirty="0"/>
              <a:t> 난백 및 </a:t>
            </a:r>
            <a:r>
              <a:rPr lang="ko-KR" altLang="en-US" dirty="0" err="1"/>
              <a:t>칼라자층</a:t>
            </a:r>
            <a:r>
              <a:rPr lang="en-US" altLang="ko-KR" dirty="0"/>
              <a:t>)</a:t>
            </a:r>
            <a:r>
              <a:rPr lang="ko-KR" altLang="en-US" dirty="0"/>
              <a:t>으로 구성되어 있다</a:t>
            </a:r>
            <a:r>
              <a:rPr lang="en-US" altLang="ko-KR" dirty="0"/>
              <a:t>. </a:t>
            </a:r>
            <a:r>
              <a:rPr lang="ko-KR" altLang="en-US" dirty="0"/>
              <a:t>주된 성분은 단백질이고 난백의 약 </a:t>
            </a:r>
            <a:r>
              <a:rPr lang="en-US" altLang="ko-KR" dirty="0"/>
              <a:t>10%</a:t>
            </a:r>
            <a:r>
              <a:rPr lang="ko-KR" altLang="en-US" dirty="0"/>
              <a:t>를 차지한다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수양난백 </a:t>
            </a:r>
            <a:r>
              <a:rPr lang="en-US" altLang="ko-KR" dirty="0"/>
              <a:t>: </a:t>
            </a:r>
            <a:r>
              <a:rPr lang="ko-KR" altLang="en-US" dirty="0"/>
              <a:t>점도가 낮다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농후난백 </a:t>
            </a:r>
            <a:r>
              <a:rPr lang="en-US" altLang="ko-KR" dirty="0"/>
              <a:t>: </a:t>
            </a:r>
            <a:r>
              <a:rPr lang="ko-KR" altLang="en-US" dirty="0"/>
              <a:t>점도가 높다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0000"/>
                </a:solidFill>
              </a:rPr>
              <a:t>신선도가 높은 것은 농후난백이 많지만 시간이 지남에 따라 점성을 잃고 수양화 된다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구조    달걀의 성분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신선도 판정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23528" y="1700808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/>
              <a:t>2) </a:t>
            </a:r>
            <a:r>
              <a:rPr lang="ko-KR" altLang="en-US" sz="2400" dirty="0"/>
              <a:t>달걀을 채란한 후의 변화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95536" y="2348880"/>
            <a:ext cx="66967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① </a:t>
            </a:r>
            <a:r>
              <a:rPr lang="ko-KR" altLang="en-US" dirty="0" err="1"/>
              <a:t>시판란의</a:t>
            </a:r>
            <a:r>
              <a:rPr lang="ko-KR" altLang="en-US" dirty="0"/>
              <a:t> </a:t>
            </a:r>
            <a:r>
              <a:rPr lang="en-US" altLang="ko-KR" dirty="0"/>
              <a:t>pH</a:t>
            </a:r>
            <a:r>
              <a:rPr lang="ko-KR" altLang="en-US" dirty="0"/>
              <a:t>는 통상 </a:t>
            </a:r>
            <a:r>
              <a:rPr lang="en-US" altLang="ko-KR" dirty="0"/>
              <a:t>8.2~8.4 </a:t>
            </a:r>
            <a:r>
              <a:rPr lang="ko-KR" altLang="en-US" dirty="0"/>
              <a:t>정도이다</a:t>
            </a:r>
            <a:r>
              <a:rPr lang="en-US" altLang="ko-KR" dirty="0"/>
              <a:t>.</a:t>
            </a:r>
            <a:r>
              <a:rPr lang="ko-KR" altLang="en-US" dirty="0"/>
              <a:t> 신선한 난백의 </a:t>
            </a:r>
            <a:r>
              <a:rPr lang="en-US" altLang="ko-KR" dirty="0"/>
              <a:t>pH</a:t>
            </a:r>
            <a:r>
              <a:rPr lang="ko-KR" altLang="en-US" dirty="0"/>
              <a:t>는 </a:t>
            </a:r>
            <a:r>
              <a:rPr lang="en-US" altLang="ko-KR" dirty="0"/>
              <a:t>7.3~7.8</a:t>
            </a:r>
            <a:r>
              <a:rPr lang="ko-KR" altLang="en-US" dirty="0"/>
              <a:t>이지만 </a:t>
            </a:r>
            <a:r>
              <a:rPr lang="en-US" altLang="ko-KR" dirty="0"/>
              <a:t>25</a:t>
            </a:r>
            <a:r>
              <a:rPr lang="ko-KR" altLang="en-US" dirty="0"/>
              <a:t>℃에서 </a:t>
            </a:r>
            <a:r>
              <a:rPr lang="en-US" altLang="ko-KR" dirty="0"/>
              <a:t>10</a:t>
            </a:r>
            <a:r>
              <a:rPr lang="ko-KR" altLang="en-US" dirty="0"/>
              <a:t>일간 보관하면 </a:t>
            </a:r>
            <a:r>
              <a:rPr lang="en-US" altLang="ko-KR" dirty="0"/>
              <a:t>CO2 </a:t>
            </a:r>
            <a:r>
              <a:rPr lang="ko-KR" altLang="en-US" dirty="0"/>
              <a:t>가스를 방출하여 </a:t>
            </a:r>
            <a:r>
              <a:rPr lang="en-US" altLang="ko-KR" dirty="0"/>
              <a:t>Ph</a:t>
            </a:r>
            <a:r>
              <a:rPr lang="ko-KR" altLang="en-US" dirty="0"/>
              <a:t>는 </a:t>
            </a:r>
            <a:r>
              <a:rPr lang="en-US" altLang="ko-KR" dirty="0"/>
              <a:t>9.5</a:t>
            </a:r>
            <a:r>
              <a:rPr lang="ko-KR" altLang="en-US" dirty="0"/>
              <a:t>까지 올라간다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② 처음 농후난백과 수양난백의 비율은 </a:t>
            </a:r>
            <a:r>
              <a:rPr lang="en-US" altLang="ko-KR" dirty="0"/>
              <a:t>60 : 40 </a:t>
            </a:r>
            <a:r>
              <a:rPr lang="ko-KR" altLang="en-US" dirty="0"/>
              <a:t>이다</a:t>
            </a:r>
            <a:r>
              <a:rPr lang="en-US" altLang="ko-KR" dirty="0"/>
              <a:t>. 30</a:t>
            </a:r>
            <a:r>
              <a:rPr lang="ko-KR" altLang="en-US" dirty="0"/>
              <a:t>℃에서 </a:t>
            </a:r>
            <a:r>
              <a:rPr lang="en-US" altLang="ko-KR" dirty="0"/>
              <a:t>10</a:t>
            </a:r>
            <a:r>
              <a:rPr lang="ko-KR" altLang="en-US" dirty="0"/>
              <a:t>일간 보관하면 </a:t>
            </a:r>
            <a:r>
              <a:rPr lang="en-US" altLang="ko-KR" dirty="0"/>
              <a:t>35 : 65, 20</a:t>
            </a:r>
            <a:r>
              <a:rPr lang="ko-KR" altLang="en-US" dirty="0"/>
              <a:t>일 보관하면 </a:t>
            </a:r>
            <a:r>
              <a:rPr lang="en-US" altLang="ko-KR" dirty="0"/>
              <a:t>10 : 90, 30</a:t>
            </a:r>
            <a:r>
              <a:rPr lang="ko-KR" altLang="en-US" dirty="0"/>
              <a:t>일에는 거의 수양화한다</a:t>
            </a:r>
            <a:r>
              <a:rPr lang="en-US" altLang="ko-KR" dirty="0"/>
              <a:t>. </a:t>
            </a:r>
            <a:r>
              <a:rPr lang="ko-KR" altLang="en-US" dirty="0"/>
              <a:t>난백계수 또한 </a:t>
            </a:r>
            <a:r>
              <a:rPr lang="en-US" altLang="ko-KR" dirty="0"/>
              <a:t>0.16</a:t>
            </a:r>
            <a:r>
              <a:rPr lang="ko-KR" altLang="en-US" dirty="0"/>
              <a:t>에서 </a:t>
            </a:r>
            <a:r>
              <a:rPr lang="en-US" altLang="ko-KR" dirty="0"/>
              <a:t>0.1</a:t>
            </a:r>
            <a:r>
              <a:rPr lang="ko-KR" altLang="en-US" dirty="0"/>
              <a:t>까지 변화한다</a:t>
            </a:r>
            <a:r>
              <a:rPr lang="en-US" altLang="ko-KR" dirty="0"/>
              <a:t>. </a:t>
            </a:r>
            <a:r>
              <a:rPr lang="ko-KR" altLang="en-US" dirty="0" err="1"/>
              <a:t>신선란의</a:t>
            </a:r>
            <a:r>
              <a:rPr lang="ko-KR" altLang="en-US" dirty="0"/>
              <a:t> 난백계수는 </a:t>
            </a:r>
            <a:r>
              <a:rPr lang="en-US" altLang="ko-KR" dirty="0"/>
              <a:t>0.14~0.17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sz="2000" dirty="0">
                <a:solidFill>
                  <a:srgbClr val="FF0000"/>
                </a:solidFill>
              </a:rPr>
              <a:t>난백계수</a:t>
            </a:r>
            <a:r>
              <a:rPr lang="en-US" altLang="ko-KR" sz="2000" dirty="0">
                <a:solidFill>
                  <a:srgbClr val="FF0000"/>
                </a:solidFill>
              </a:rPr>
              <a:t>=</a:t>
            </a:r>
            <a:r>
              <a:rPr lang="ko-KR" altLang="en-US" sz="2000" dirty="0">
                <a:solidFill>
                  <a:srgbClr val="FF0000"/>
                </a:solidFill>
              </a:rPr>
              <a:t>난백의 높이</a:t>
            </a:r>
            <a:r>
              <a:rPr lang="en-US" altLang="ko-KR" sz="2000" dirty="0">
                <a:solidFill>
                  <a:srgbClr val="FF0000"/>
                </a:solidFill>
              </a:rPr>
              <a:t>/</a:t>
            </a:r>
            <a:r>
              <a:rPr lang="ko-KR" altLang="en-US" sz="2000" dirty="0">
                <a:solidFill>
                  <a:srgbClr val="FF0000"/>
                </a:solidFill>
              </a:rPr>
              <a:t>난백이 퍼진 원의 직경의 평균치</a:t>
            </a:r>
            <a:endParaRPr lang="en-US" altLang="ko-K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달걀의 성분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신선도 판정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67544" y="2420888"/>
            <a:ext cx="6174432" cy="267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③ 난백의 수분이 난황으로 이동하거나 </a:t>
            </a:r>
            <a:r>
              <a:rPr lang="ko-KR" altLang="en-US" dirty="0" err="1"/>
              <a:t>난황막이</a:t>
            </a:r>
            <a:r>
              <a:rPr lang="ko-KR" altLang="en-US" dirty="0"/>
              <a:t> 약해져 난황계수를 감소시킨다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>
                <a:solidFill>
                  <a:srgbClr val="FF0000"/>
                </a:solidFill>
              </a:rPr>
              <a:t>난황계수 </a:t>
            </a:r>
            <a:r>
              <a:rPr lang="en-US" altLang="ko-KR" dirty="0">
                <a:solidFill>
                  <a:srgbClr val="FF0000"/>
                </a:solidFill>
              </a:rPr>
              <a:t>= </a:t>
            </a:r>
            <a:r>
              <a:rPr lang="ko-KR" altLang="en-US" dirty="0">
                <a:solidFill>
                  <a:srgbClr val="FF0000"/>
                </a:solidFill>
              </a:rPr>
              <a:t>난황의 높이</a:t>
            </a:r>
            <a:r>
              <a:rPr lang="en-US" altLang="ko-KR" dirty="0">
                <a:solidFill>
                  <a:srgbClr val="FF0000"/>
                </a:solidFill>
              </a:rPr>
              <a:t>/</a:t>
            </a:r>
            <a:r>
              <a:rPr lang="ko-KR" altLang="en-US" dirty="0">
                <a:solidFill>
                  <a:srgbClr val="FF0000"/>
                </a:solidFill>
              </a:rPr>
              <a:t>난황의 직경 평균치</a:t>
            </a:r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/>
          </a:p>
          <a:p>
            <a:r>
              <a:rPr lang="ko-KR" altLang="en-US" dirty="0"/>
              <a:t> </a:t>
            </a:r>
            <a:r>
              <a:rPr lang="ko-KR" altLang="en-US" dirty="0" err="1"/>
              <a:t>신선란의</a:t>
            </a:r>
            <a:r>
              <a:rPr lang="ko-KR" altLang="en-US" dirty="0"/>
              <a:t> 난황계수는 </a:t>
            </a:r>
            <a:r>
              <a:rPr lang="en-US" altLang="ko-KR" dirty="0"/>
              <a:t>0.36~0.44, 25</a:t>
            </a:r>
            <a:r>
              <a:rPr lang="ko-KR" altLang="en-US" dirty="0"/>
              <a:t>℃이면 </a:t>
            </a:r>
            <a:r>
              <a:rPr lang="en-US" altLang="ko-KR" dirty="0"/>
              <a:t>8</a:t>
            </a:r>
            <a:r>
              <a:rPr lang="ko-KR" altLang="en-US" dirty="0"/>
              <a:t>일</a:t>
            </a:r>
            <a:r>
              <a:rPr lang="en-US" altLang="ko-KR" dirty="0"/>
              <a:t>, 2</a:t>
            </a:r>
            <a:r>
              <a:rPr lang="ko-KR" altLang="en-US" dirty="0"/>
              <a:t>℃이면 </a:t>
            </a:r>
            <a:r>
              <a:rPr lang="en-US" altLang="ko-KR" dirty="0"/>
              <a:t>100</a:t>
            </a:r>
            <a:r>
              <a:rPr lang="ko-KR" altLang="en-US" dirty="0"/>
              <a:t>일만에 </a:t>
            </a:r>
            <a:r>
              <a:rPr lang="en-US" altLang="ko-KR" dirty="0"/>
              <a:t>0.25 </a:t>
            </a:r>
            <a:r>
              <a:rPr lang="ko-KR" altLang="en-US" dirty="0"/>
              <a:t>이하로 내려가고 </a:t>
            </a:r>
            <a:r>
              <a:rPr lang="ko-KR" altLang="en-US" dirty="0" err="1"/>
              <a:t>난황막이</a:t>
            </a:r>
            <a:r>
              <a:rPr lang="ko-KR" altLang="en-US" dirty="0"/>
              <a:t> 부서지기 쉽게 된다</a:t>
            </a:r>
            <a:r>
              <a:rPr lang="en-US" altLang="ko-KR" dirty="0"/>
              <a:t>. </a:t>
            </a:r>
            <a:r>
              <a:rPr lang="ko-KR" altLang="en-US" dirty="0"/>
              <a:t>현재의 </a:t>
            </a:r>
            <a:r>
              <a:rPr lang="ko-KR" altLang="en-US" dirty="0" err="1"/>
              <a:t>사육법에</a:t>
            </a:r>
            <a:r>
              <a:rPr lang="ko-KR" altLang="en-US" dirty="0"/>
              <a:t> 의한 시판되는 달걀의 난황계수는 낮아서 </a:t>
            </a:r>
            <a:r>
              <a:rPr lang="en-US" altLang="ko-KR" dirty="0"/>
              <a:t>0.35 </a:t>
            </a:r>
            <a:r>
              <a:rPr lang="ko-KR" altLang="en-US" dirty="0"/>
              <a:t>정도의 것도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달걀의 성분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신선도 판정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5536" y="1916832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④ 달걀 껍질의 소공에서 수분이 증발 → 기실의 용적 증가</a:t>
            </a:r>
            <a:r>
              <a:rPr lang="en-US" altLang="ko-KR" dirty="0"/>
              <a:t>, </a:t>
            </a:r>
            <a:r>
              <a:rPr lang="ko-KR" altLang="en-US" dirty="0"/>
              <a:t>달걀의 비중은 </a:t>
            </a:r>
            <a:r>
              <a:rPr lang="en-US" altLang="ko-KR" dirty="0"/>
              <a:t>1.08~1.09</a:t>
            </a:r>
            <a:r>
              <a:rPr lang="ko-KR" altLang="en-US" dirty="0"/>
              <a:t>에서 </a:t>
            </a:r>
            <a:r>
              <a:rPr lang="en-US" altLang="ko-KR" dirty="0"/>
              <a:t>1.03</a:t>
            </a:r>
            <a:r>
              <a:rPr lang="ko-KR" altLang="en-US" dirty="0"/>
              <a:t>으로 감소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10% </a:t>
            </a:r>
            <a:r>
              <a:rPr lang="ko-KR" altLang="en-US" dirty="0"/>
              <a:t>식염수</a:t>
            </a:r>
            <a:r>
              <a:rPr lang="en-US" altLang="ko-KR" dirty="0"/>
              <a:t>(</a:t>
            </a:r>
            <a:r>
              <a:rPr lang="ko-KR" altLang="en-US" dirty="0"/>
              <a:t>비중 </a:t>
            </a:r>
            <a:r>
              <a:rPr lang="en-US" altLang="ko-KR" dirty="0"/>
              <a:t>1.074)</a:t>
            </a:r>
            <a:r>
              <a:rPr lang="ko-KR" altLang="en-US" dirty="0"/>
              <a:t>에서 가라앉는 달걀은 신선란이며</a:t>
            </a:r>
            <a:r>
              <a:rPr lang="en-US" altLang="ko-KR" dirty="0"/>
              <a:t>, 4% </a:t>
            </a:r>
            <a:r>
              <a:rPr lang="ko-KR" altLang="en-US" dirty="0"/>
              <a:t>식염수</a:t>
            </a:r>
            <a:r>
              <a:rPr lang="en-US" altLang="ko-KR" dirty="0"/>
              <a:t>(</a:t>
            </a:r>
            <a:r>
              <a:rPr lang="ko-KR" altLang="en-US" dirty="0"/>
              <a:t>비중 </a:t>
            </a:r>
            <a:r>
              <a:rPr lang="en-US" altLang="ko-KR" dirty="0"/>
              <a:t>1.03)</a:t>
            </a:r>
            <a:r>
              <a:rPr lang="ko-KR" altLang="en-US" dirty="0"/>
              <a:t>에서 가라앉는 달걀까지 식용 가능하다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비중은 </a:t>
            </a:r>
            <a:r>
              <a:rPr lang="ko-KR" altLang="en-US" dirty="0" err="1"/>
              <a:t>난각의</a:t>
            </a:r>
            <a:r>
              <a:rPr lang="ko-KR" altLang="en-US" dirty="0"/>
              <a:t> 두께에 의하여 다소 변동이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선도 판정에는 외관</a:t>
            </a:r>
            <a:r>
              <a:rPr lang="en-US" altLang="ko-KR" dirty="0"/>
              <a:t>, </a:t>
            </a:r>
            <a:r>
              <a:rPr lang="ko-KR" altLang="en-US" dirty="0"/>
              <a:t>투시법도 사용하지만 국제적으로는 </a:t>
            </a:r>
            <a:r>
              <a:rPr lang="ko-KR" altLang="en-US" dirty="0" err="1"/>
              <a:t>하우단위</a:t>
            </a:r>
            <a:r>
              <a:rPr lang="en-US" altLang="ko-KR" dirty="0"/>
              <a:t>(</a:t>
            </a:r>
            <a:r>
              <a:rPr lang="en-US" altLang="ko-KR" dirty="0" err="1"/>
              <a:t>haugh</a:t>
            </a:r>
            <a:r>
              <a:rPr lang="en-US" altLang="ko-KR" dirty="0"/>
              <a:t> unit)</a:t>
            </a:r>
            <a:r>
              <a:rPr lang="ko-KR" altLang="en-US" dirty="0"/>
              <a:t>를 보편적으로 사용한다</a:t>
            </a:r>
            <a:r>
              <a:rPr lang="en-US" altLang="ko-KR" dirty="0"/>
              <a:t>. </a:t>
            </a:r>
            <a:r>
              <a:rPr lang="ko-KR" altLang="en-US" dirty="0"/>
              <a:t>난백의 높이를 </a:t>
            </a:r>
            <a:r>
              <a:rPr lang="en-US" altLang="ko-KR" dirty="0"/>
              <a:t>H(mm), </a:t>
            </a:r>
            <a:r>
              <a:rPr lang="ko-KR" altLang="en-US" dirty="0"/>
              <a:t>달걀무게를 </a:t>
            </a:r>
            <a:r>
              <a:rPr lang="en-US" altLang="ko-KR" dirty="0"/>
              <a:t>W(g)</a:t>
            </a:r>
            <a:r>
              <a:rPr lang="ko-KR" altLang="en-US" dirty="0"/>
              <a:t>라고 할 때                     </a:t>
            </a:r>
            <a:endParaRPr lang="en-US" altLang="ko-KR" dirty="0"/>
          </a:p>
          <a:p>
            <a:r>
              <a:rPr lang="en-US" altLang="ko-KR" dirty="0"/>
              <a:t> </a:t>
            </a:r>
          </a:p>
          <a:p>
            <a:r>
              <a:rPr lang="en-US" altLang="ko-KR" dirty="0" err="1">
                <a:solidFill>
                  <a:srgbClr val="FF0000"/>
                </a:solidFill>
              </a:rPr>
              <a:t>Haugh</a:t>
            </a:r>
            <a:r>
              <a:rPr lang="en-US" altLang="ko-KR" dirty="0">
                <a:solidFill>
                  <a:srgbClr val="FF0000"/>
                </a:solidFill>
              </a:rPr>
              <a:t> unit (H.U) = 100log(H – 1.7W</a:t>
            </a:r>
            <a:r>
              <a:rPr lang="ko-KR" altLang="en-US" dirty="0">
                <a:solidFill>
                  <a:srgbClr val="FF0000"/>
                </a:solidFill>
              </a:rPr>
              <a:t>＾</a:t>
            </a:r>
            <a:r>
              <a:rPr lang="en-US" altLang="ko-KR" dirty="0">
                <a:solidFill>
                  <a:srgbClr val="FF0000"/>
                </a:solidFill>
              </a:rPr>
              <a:t>0.37 + 7.6)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달걀의 성분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신선도 판정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39552" y="1700808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 이 식은 달걀의 질적 평가를 종합적</a:t>
            </a:r>
            <a:r>
              <a:rPr lang="en-US" altLang="ko-KR" dirty="0"/>
              <a:t>, </a:t>
            </a:r>
            <a:r>
              <a:rPr lang="ko-KR" altLang="en-US" dirty="0"/>
              <a:t>수치적으로 나타낼 수 있으며 신선한 달걀의 </a:t>
            </a:r>
            <a:r>
              <a:rPr lang="en-US" altLang="ko-KR" dirty="0" err="1"/>
              <a:t>haugh</a:t>
            </a:r>
            <a:r>
              <a:rPr lang="ko-KR" altLang="en-US" dirty="0"/>
              <a:t>단위는 </a:t>
            </a:r>
            <a:r>
              <a:rPr lang="en-US" altLang="ko-KR" dirty="0"/>
              <a:t>86~90</a:t>
            </a:r>
            <a:r>
              <a:rPr lang="ko-KR" altLang="en-US" dirty="0"/>
              <a:t>이며 </a:t>
            </a:r>
            <a:r>
              <a:rPr lang="en-US" altLang="ko-KR" dirty="0"/>
              <a:t>71 </a:t>
            </a:r>
            <a:r>
              <a:rPr lang="ko-KR" altLang="en-US" dirty="0"/>
              <a:t>이상은 특급</a:t>
            </a:r>
            <a:r>
              <a:rPr lang="en-US" altLang="ko-KR" dirty="0"/>
              <a:t>, 59 </a:t>
            </a:r>
            <a:r>
              <a:rPr lang="ko-KR" altLang="en-US" dirty="0"/>
              <a:t>이상은 </a:t>
            </a:r>
            <a:r>
              <a:rPr lang="en-US" altLang="ko-KR" dirty="0"/>
              <a:t>1</a:t>
            </a:r>
            <a:r>
              <a:rPr lang="ko-KR" altLang="en-US" dirty="0"/>
              <a:t>급</a:t>
            </a:r>
            <a:r>
              <a:rPr lang="en-US" altLang="ko-KR" dirty="0"/>
              <a:t>, 29 </a:t>
            </a:r>
            <a:r>
              <a:rPr lang="ko-KR" altLang="en-US" dirty="0"/>
              <a:t>이상은 </a:t>
            </a:r>
            <a:r>
              <a:rPr lang="en-US" altLang="ko-KR" dirty="0"/>
              <a:t>2</a:t>
            </a:r>
            <a:r>
              <a:rPr lang="ko-KR" altLang="en-US" dirty="0"/>
              <a:t>급</a:t>
            </a:r>
            <a:r>
              <a:rPr lang="en-US" altLang="ko-KR" dirty="0"/>
              <a:t>, 29 </a:t>
            </a:r>
            <a:r>
              <a:rPr lang="ko-KR" altLang="en-US" dirty="0"/>
              <a:t>이하는 </a:t>
            </a:r>
            <a:r>
              <a:rPr lang="en-US" altLang="ko-KR" dirty="0"/>
              <a:t>3</a:t>
            </a:r>
            <a:r>
              <a:rPr lang="ko-KR" altLang="en-US" dirty="0"/>
              <a:t>급</a:t>
            </a:r>
            <a:r>
              <a:rPr lang="en-US" altLang="ko-KR" dirty="0"/>
              <a:t>(</a:t>
            </a:r>
            <a:r>
              <a:rPr lang="ko-KR" altLang="en-US" dirty="0"/>
              <a:t>부패가 진행된 상태</a:t>
            </a:r>
            <a:r>
              <a:rPr lang="en-US" altLang="ko-KR" dirty="0"/>
              <a:t>)</a:t>
            </a:r>
            <a:r>
              <a:rPr lang="ko-KR" altLang="en-US" dirty="0"/>
              <a:t>으로 분류한다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 ①</a:t>
            </a:r>
            <a:r>
              <a:rPr lang="en-US" altLang="ko-KR" dirty="0"/>
              <a:t>~</a:t>
            </a:r>
            <a:r>
              <a:rPr lang="ko-KR" altLang="en-US" dirty="0"/>
              <a:t>④의 변화는 온도가 높은 만큼 크기 때문에 달걀의 저장은 </a:t>
            </a:r>
            <a:r>
              <a:rPr lang="en-US" altLang="ko-KR" dirty="0"/>
              <a:t>0~5</a:t>
            </a:r>
            <a:r>
              <a:rPr lang="ko-KR" altLang="en-US" dirty="0"/>
              <a:t>℃의 냉장이 좋다</a:t>
            </a:r>
            <a:r>
              <a:rPr lang="en-US" altLang="ko-KR" dirty="0"/>
              <a:t>.(</a:t>
            </a:r>
            <a:r>
              <a:rPr lang="ko-KR" altLang="en-US" dirty="0" err="1"/>
              <a:t>난각에</a:t>
            </a:r>
            <a:r>
              <a:rPr lang="ko-KR" altLang="en-US" dirty="0"/>
              <a:t> 부착된 잡균이 냉장고 내에서 비산하지 않도록 밀폐용기에 넣어 보관한다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76200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달걀의 성분    신선도 판정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23528" y="1628800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/>
              <a:t>달걀의 </a:t>
            </a:r>
            <a:r>
              <a:rPr lang="ko-KR" altLang="en-US" sz="3200" dirty="0" err="1"/>
              <a:t>조리성</a:t>
            </a:r>
            <a:endParaRPr lang="ko-KR" altLang="en-US" sz="3200" dirty="0"/>
          </a:p>
        </p:txBody>
      </p:sp>
      <p:sp>
        <p:nvSpPr>
          <p:cNvPr id="8" name="직사각형 7"/>
          <p:cNvSpPr/>
          <p:nvPr/>
        </p:nvSpPr>
        <p:spPr>
          <a:xfrm>
            <a:off x="539552" y="2708920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/>
              <a:t>1. </a:t>
            </a:r>
            <a:r>
              <a:rPr lang="ko-KR" altLang="en-US" sz="2800" dirty="0" err="1"/>
              <a:t>열응고성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2. </a:t>
            </a:r>
            <a:r>
              <a:rPr lang="ko-KR" altLang="en-US" sz="2800" dirty="0"/>
              <a:t>난황의 유화성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3. </a:t>
            </a:r>
            <a:r>
              <a:rPr lang="ko-KR" altLang="en-US" sz="2800" dirty="0"/>
              <a:t>난백의 기포성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4. </a:t>
            </a:r>
            <a:r>
              <a:rPr lang="ko-KR" altLang="en-US" sz="2800" dirty="0" err="1"/>
              <a:t>난액의</a:t>
            </a:r>
            <a:r>
              <a:rPr lang="ko-KR" altLang="en-US" sz="2800" dirty="0"/>
              <a:t> 점착성</a:t>
            </a:r>
            <a:endParaRPr lang="en-US" altLang="ko-KR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달걀의 성분    신선도 판정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21552" y="1412776"/>
            <a:ext cx="1540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/>
              <a:t>1) </a:t>
            </a:r>
            <a:r>
              <a:rPr lang="ko-KR" altLang="en-US" sz="2000" b="1" dirty="0" err="1"/>
              <a:t>열응고성</a:t>
            </a:r>
            <a:endParaRPr lang="ko-KR" altLang="en-US" sz="2000" b="1" dirty="0"/>
          </a:p>
        </p:txBody>
      </p:sp>
      <p:sp>
        <p:nvSpPr>
          <p:cNvPr id="8" name="직사각형 7"/>
          <p:cNvSpPr/>
          <p:nvPr/>
        </p:nvSpPr>
        <p:spPr>
          <a:xfrm>
            <a:off x="395536" y="1916832"/>
            <a:ext cx="84627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/>
              <a:t>①응고온도 </a:t>
            </a:r>
            <a:r>
              <a:rPr lang="en-US" altLang="ko-KR" sz="1600" dirty="0"/>
              <a:t>– </a:t>
            </a:r>
            <a:r>
              <a:rPr lang="ko-KR" altLang="en-US" sz="1600" dirty="0"/>
              <a:t>난황과 난백을 각각 </a:t>
            </a:r>
            <a:r>
              <a:rPr lang="en-US" altLang="ko-KR" sz="1600" dirty="0"/>
              <a:t>5g</a:t>
            </a:r>
            <a:r>
              <a:rPr lang="ko-KR" altLang="en-US" sz="1600" dirty="0"/>
              <a:t>씩 시험관에 넣고 일정온도로 </a:t>
            </a:r>
            <a:r>
              <a:rPr lang="ko-KR" altLang="en-US" sz="1600" dirty="0" err="1"/>
              <a:t>가열할시</a:t>
            </a:r>
            <a:r>
              <a:rPr lang="ko-KR" altLang="en-US" sz="1600" dirty="0"/>
              <a:t>  </a:t>
            </a:r>
            <a:endParaRPr lang="en-US" altLang="ko-KR" sz="1600" dirty="0"/>
          </a:p>
          <a:p>
            <a:r>
              <a:rPr lang="ko-KR" altLang="en-US" sz="1600" dirty="0"/>
              <a:t> </a:t>
            </a:r>
            <a:endParaRPr lang="en-US" altLang="ko-KR" sz="1600" dirty="0"/>
          </a:p>
          <a:p>
            <a:r>
              <a:rPr lang="ko-KR" altLang="en-US" sz="1600" dirty="0"/>
              <a:t> 난황은 </a:t>
            </a:r>
            <a:r>
              <a:rPr lang="en-US" altLang="ko-KR" sz="1600" dirty="0"/>
              <a:t>65</a:t>
            </a:r>
            <a:r>
              <a:rPr lang="ko-KR" altLang="en-US" sz="1600" dirty="0"/>
              <a:t>℃에서  </a:t>
            </a:r>
            <a:r>
              <a:rPr lang="en-US" altLang="ko-KR" sz="1600" dirty="0"/>
              <a:t>gel</a:t>
            </a:r>
            <a:r>
              <a:rPr lang="ko-KR" altLang="en-US" sz="1600" dirty="0"/>
              <a:t>화가 시작되며</a:t>
            </a:r>
            <a:r>
              <a:rPr lang="en-US" altLang="ko-KR" sz="1600" dirty="0"/>
              <a:t>, 70</a:t>
            </a:r>
            <a:r>
              <a:rPr lang="ko-KR" altLang="en-US" sz="1600" dirty="0"/>
              <a:t>℃에서 유동성을 잃어버리며</a:t>
            </a:r>
            <a:r>
              <a:rPr lang="en-US" altLang="ko-KR" sz="1600" dirty="0"/>
              <a:t>, 80</a:t>
            </a:r>
            <a:r>
              <a:rPr lang="ko-KR" altLang="en-US" sz="1600" dirty="0"/>
              <a:t>℃에서 </a:t>
            </a:r>
            <a:r>
              <a:rPr lang="ko-KR" altLang="en-US" sz="1600" dirty="0" err="1"/>
              <a:t>황백색의</a:t>
            </a:r>
            <a:r>
              <a:rPr lang="ko-KR" altLang="en-US" sz="1600" dirty="0"/>
              <a:t> 분상으로 응고한다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/>
              <a:t> </a:t>
            </a:r>
            <a:endParaRPr lang="en-US" altLang="ko-KR" sz="1600" dirty="0"/>
          </a:p>
          <a:p>
            <a:r>
              <a:rPr lang="ko-KR" altLang="en-US" sz="1600" dirty="0"/>
              <a:t> 난백은 </a:t>
            </a:r>
            <a:r>
              <a:rPr lang="en-US" altLang="ko-KR" sz="1600" dirty="0"/>
              <a:t>55~57</a:t>
            </a:r>
            <a:r>
              <a:rPr lang="ko-KR" altLang="en-US" sz="1600" dirty="0"/>
              <a:t>℃에서 응고하기 시작하여 </a:t>
            </a:r>
            <a:r>
              <a:rPr lang="en-US" altLang="ko-KR" sz="1600" dirty="0"/>
              <a:t>58~60</a:t>
            </a:r>
            <a:r>
              <a:rPr lang="ko-KR" altLang="en-US" sz="1600" dirty="0"/>
              <a:t>℃에서 젤리상을 보이며</a:t>
            </a:r>
            <a:r>
              <a:rPr lang="en-US" altLang="ko-KR" sz="1600" dirty="0"/>
              <a:t>, 62~65</a:t>
            </a:r>
            <a:r>
              <a:rPr lang="ko-KR" altLang="en-US" sz="1600" dirty="0"/>
              <a:t>℃에서 유백색 반투명의 젤리상</a:t>
            </a:r>
            <a:r>
              <a:rPr lang="en-US" altLang="ko-KR" sz="1600" dirty="0"/>
              <a:t>, 68~70</a:t>
            </a:r>
            <a:r>
              <a:rPr lang="ko-KR" altLang="en-US" sz="1600" dirty="0"/>
              <a:t>℃에서 연하게 응고하지만</a:t>
            </a:r>
            <a:r>
              <a:rPr lang="en-US" altLang="ko-KR" sz="1600" dirty="0"/>
              <a:t>, </a:t>
            </a:r>
            <a:r>
              <a:rPr lang="ko-KR" altLang="en-US" sz="1600" dirty="0"/>
              <a:t>이장하기 쉽다</a:t>
            </a:r>
            <a:r>
              <a:rPr lang="en-US" altLang="ko-KR" sz="1600" dirty="0"/>
              <a:t>. </a:t>
            </a:r>
            <a:r>
              <a:rPr lang="ko-KR" altLang="en-US" sz="1600" dirty="0"/>
              <a:t>백색 불투명하게 응고하는 것은 </a:t>
            </a:r>
            <a:r>
              <a:rPr lang="en-US" altLang="ko-KR" sz="1600" dirty="0"/>
              <a:t>80</a:t>
            </a:r>
            <a:r>
              <a:rPr lang="ko-KR" altLang="en-US" sz="1600" dirty="0"/>
              <a:t>℃ 이상이다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 </a:t>
            </a:r>
            <a:endParaRPr lang="en-US" altLang="ko-KR" sz="1600" dirty="0"/>
          </a:p>
          <a:p>
            <a:r>
              <a:rPr lang="ko-KR" altLang="en-US" sz="1600" dirty="0"/>
              <a:t>② 농도 </a:t>
            </a:r>
            <a:r>
              <a:rPr lang="en-US" altLang="ko-KR" sz="1600" dirty="0"/>
              <a:t>– </a:t>
            </a:r>
            <a:r>
              <a:rPr lang="ko-KR" altLang="en-US" sz="1600" dirty="0"/>
              <a:t>달걀은 희석하면 응고온도가 올라간다</a:t>
            </a:r>
            <a:r>
              <a:rPr lang="en-US" altLang="ko-KR" sz="1600" dirty="0"/>
              <a:t>. </a:t>
            </a:r>
            <a:r>
              <a:rPr lang="ko-KR" altLang="en-US" sz="1600" dirty="0"/>
              <a:t>우유나 물을 </a:t>
            </a:r>
            <a:r>
              <a:rPr lang="en-US" altLang="ko-KR" sz="1600" dirty="0"/>
              <a:t>1</a:t>
            </a:r>
            <a:r>
              <a:rPr lang="ko-KR" altLang="en-US" sz="1600" dirty="0"/>
              <a:t>컵 첨가한 달걀은 약 </a:t>
            </a:r>
            <a:r>
              <a:rPr lang="en-US" altLang="ko-KR" sz="1600" dirty="0"/>
              <a:t>80</a:t>
            </a:r>
            <a:r>
              <a:rPr lang="ko-KR" altLang="en-US" sz="1600" dirty="0"/>
              <a:t>℃에서 응고한다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r>
              <a:rPr lang="ko-KR" altLang="en-US" sz="1600" dirty="0"/>
              <a:t>③가열온도와 시간 </a:t>
            </a:r>
            <a:r>
              <a:rPr lang="en-US" altLang="ko-KR" sz="1600" dirty="0"/>
              <a:t>– </a:t>
            </a:r>
            <a:r>
              <a:rPr lang="ko-KR" altLang="en-US" sz="1600" dirty="0"/>
              <a:t>난백을 높은 온도로 가열하면 단단하게 응고하고</a:t>
            </a:r>
            <a:r>
              <a:rPr lang="en-US" altLang="ko-KR" sz="1600" dirty="0"/>
              <a:t>, </a:t>
            </a:r>
            <a:r>
              <a:rPr lang="ko-KR" altLang="en-US" sz="1600" dirty="0"/>
              <a:t>낮은 온도에서 응고시키면 부드럽고 연한 </a:t>
            </a:r>
            <a:r>
              <a:rPr lang="ko-KR" altLang="en-US" sz="1600" dirty="0" err="1"/>
              <a:t>응고물이</a:t>
            </a:r>
            <a:r>
              <a:rPr lang="ko-KR" altLang="en-US" sz="1600" dirty="0"/>
              <a:t> 된다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r>
              <a:rPr lang="ko-KR" altLang="en-US" sz="1600" dirty="0"/>
              <a:t>④첨가물의 영향 </a:t>
            </a:r>
            <a:r>
              <a:rPr lang="en-US" altLang="ko-KR" sz="1600" dirty="0"/>
              <a:t>– </a:t>
            </a:r>
            <a:r>
              <a:rPr lang="ko-KR" altLang="en-US" sz="1600" dirty="0"/>
              <a:t>달걀에 설탕이 첨가되면 응고하는데 더 높은 온도가 필요하다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달걀의 성분    신선도 판정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39552" y="1412776"/>
            <a:ext cx="2545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/>
              <a:t>2)</a:t>
            </a:r>
            <a:r>
              <a:rPr lang="ko-KR" altLang="en-US" sz="2000" b="1" dirty="0"/>
              <a:t>유화제로서의 역할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39552" y="1916832"/>
            <a:ext cx="8208912" cy="489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/>
              <a:t> 난황의 지질 </a:t>
            </a:r>
            <a:r>
              <a:rPr lang="en-US" altLang="ko-KR" sz="1500" dirty="0"/>
              <a:t>1/3</a:t>
            </a:r>
            <a:r>
              <a:rPr lang="ko-KR" altLang="en-US" sz="1500" dirty="0"/>
              <a:t>은 인지질로 </a:t>
            </a:r>
            <a:r>
              <a:rPr lang="en-US" altLang="ko-KR" sz="1500" dirty="0"/>
              <a:t>lecithin</a:t>
            </a:r>
            <a:r>
              <a:rPr lang="ko-KR" altLang="en-US" sz="1500" dirty="0"/>
              <a:t>과 </a:t>
            </a:r>
            <a:r>
              <a:rPr lang="en-US" altLang="ko-KR" sz="1500" dirty="0" err="1"/>
              <a:t>cephalin</a:t>
            </a:r>
            <a:r>
              <a:rPr lang="ko-KR" altLang="en-US" sz="1500" dirty="0"/>
              <a:t>이다</a:t>
            </a:r>
            <a:r>
              <a:rPr lang="en-US" altLang="ko-KR" sz="1500" dirty="0"/>
              <a:t>. </a:t>
            </a:r>
            <a:r>
              <a:rPr lang="ko-KR" altLang="en-US" sz="1500" dirty="0"/>
              <a:t>양적으로는 </a:t>
            </a:r>
            <a:r>
              <a:rPr lang="en-US" altLang="ko-KR" sz="1500" dirty="0"/>
              <a:t>lecithin</a:t>
            </a:r>
            <a:r>
              <a:rPr lang="ko-KR" altLang="en-US" sz="1500" dirty="0"/>
              <a:t>이 많고  </a:t>
            </a:r>
            <a:r>
              <a:rPr lang="en-US" altLang="ko-KR" sz="1500" dirty="0"/>
              <a:t>O/W(</a:t>
            </a:r>
            <a:r>
              <a:rPr lang="ko-KR" altLang="en-US" sz="1500" dirty="0" err="1"/>
              <a:t>수중유적형</a:t>
            </a:r>
            <a:r>
              <a:rPr lang="en-US" altLang="ko-KR" sz="1500" dirty="0"/>
              <a:t>)</a:t>
            </a:r>
            <a:r>
              <a:rPr lang="ko-KR" altLang="en-US" sz="1500" dirty="0"/>
              <a:t>의 유화제이다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 마요네즈를 만들 때 소금은 난황의 단백질에 영향을 주어 레시틴 작용을 방해하기 때문에 극소량의 기름과 난황을 잘 </a:t>
            </a:r>
            <a:r>
              <a:rPr lang="ko-KR" altLang="en-US" sz="1500" dirty="0" err="1"/>
              <a:t>교반한</a:t>
            </a:r>
            <a:r>
              <a:rPr lang="ko-KR" altLang="en-US" sz="1500" dirty="0"/>
              <a:t> 후 소금 등 조미료를 가하는 것이 좋다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en-US" altLang="ko-KR" sz="1500" dirty="0"/>
              <a:t> </a:t>
            </a:r>
            <a:r>
              <a:rPr lang="ko-KR" altLang="en-US" sz="1500" dirty="0"/>
              <a:t>난백에도 </a:t>
            </a:r>
            <a:r>
              <a:rPr lang="ko-KR" altLang="en-US" sz="1500" dirty="0" err="1"/>
              <a:t>유화력이</a:t>
            </a:r>
            <a:r>
              <a:rPr lang="ko-KR" altLang="en-US" sz="1500" dirty="0"/>
              <a:t> 조금 있어서</a:t>
            </a:r>
            <a:r>
              <a:rPr lang="en-US" altLang="ko-KR" sz="1500" dirty="0"/>
              <a:t>(</a:t>
            </a:r>
            <a:r>
              <a:rPr lang="ko-KR" altLang="en-US" sz="1500" dirty="0"/>
              <a:t>난황의 </a:t>
            </a:r>
            <a:r>
              <a:rPr lang="en-US" altLang="ko-KR" sz="1500" dirty="0"/>
              <a:t>¼</a:t>
            </a:r>
            <a:r>
              <a:rPr lang="ko-KR" altLang="en-US" sz="1500" dirty="0"/>
              <a:t>정도</a:t>
            </a:r>
            <a:r>
              <a:rPr lang="en-US" altLang="ko-KR" sz="1500" dirty="0"/>
              <a:t>) </a:t>
            </a:r>
            <a:r>
              <a:rPr lang="ko-KR" altLang="en-US" sz="1500" dirty="0"/>
              <a:t>전란으로 마요네즈를 만들 수 있지만</a:t>
            </a:r>
            <a:r>
              <a:rPr lang="en-US" altLang="ko-KR" sz="1500" dirty="0"/>
              <a:t>, </a:t>
            </a:r>
            <a:r>
              <a:rPr lang="ko-KR" altLang="en-US" sz="1500" dirty="0" err="1"/>
              <a:t>교반하는</a:t>
            </a:r>
            <a:r>
              <a:rPr lang="ko-KR" altLang="en-US" sz="1500" dirty="0"/>
              <a:t> 데 힘이 많이 든다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500" dirty="0"/>
              <a:t> </a:t>
            </a:r>
            <a:r>
              <a:rPr lang="ko-KR" altLang="en-US" sz="1500" dirty="0"/>
              <a:t>계란의 유화성은 각종 케이크 반죽에</a:t>
            </a:r>
            <a:r>
              <a:rPr lang="en-US" altLang="ko-KR" sz="1500" dirty="0"/>
              <a:t> </a:t>
            </a:r>
            <a:r>
              <a:rPr lang="ko-KR" altLang="en-US" sz="1500" dirty="0"/>
              <a:t>지방을 유화 분산시켜</a:t>
            </a:r>
            <a:r>
              <a:rPr lang="en-US" altLang="ko-KR" sz="1500" dirty="0"/>
              <a:t>, </a:t>
            </a:r>
            <a:r>
              <a:rPr lang="ko-KR" altLang="en-US" sz="1500" dirty="0"/>
              <a:t>제품의 풍미와 </a:t>
            </a:r>
            <a:r>
              <a:rPr lang="ko-KR" altLang="en-US" sz="1500" dirty="0" err="1"/>
              <a:t>식감을</a:t>
            </a:r>
            <a:r>
              <a:rPr lang="ko-KR" altLang="en-US" sz="1500" dirty="0"/>
              <a:t> 향상 시킨다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500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500" dirty="0"/>
              <a:t>Lecithin -  </a:t>
            </a:r>
            <a:r>
              <a:rPr lang="ko-KR" altLang="en-US" sz="1500" dirty="0"/>
              <a:t>글리세린</a:t>
            </a:r>
            <a:r>
              <a:rPr lang="en-US" altLang="ko-KR" sz="1500" dirty="0"/>
              <a:t>, </a:t>
            </a:r>
            <a:r>
              <a:rPr lang="ko-KR" altLang="en-US" sz="1500" dirty="0"/>
              <a:t>인산을 포함하는 인지질의 하나</a:t>
            </a:r>
            <a:r>
              <a:rPr lang="en-US" altLang="ko-KR" sz="1500" dirty="0"/>
              <a:t>. </a:t>
            </a:r>
            <a:r>
              <a:rPr lang="ko-KR" altLang="en-US" sz="1500" dirty="0"/>
              <a:t>생체막을 구성하는 주요성분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500" dirty="0" err="1"/>
              <a:t>Cephalin</a:t>
            </a:r>
            <a:r>
              <a:rPr lang="en-US" altLang="ko-KR" sz="1500" dirty="0"/>
              <a:t> – </a:t>
            </a:r>
            <a:r>
              <a:rPr lang="ko-KR" altLang="en-US" sz="1500" dirty="0"/>
              <a:t>인지질의 일종으로</a:t>
            </a:r>
            <a:r>
              <a:rPr lang="en-US" altLang="ko-KR" sz="1500" dirty="0"/>
              <a:t>, </a:t>
            </a:r>
            <a:r>
              <a:rPr lang="ko-KR" altLang="en-US" sz="1500" dirty="0"/>
              <a:t>레시틴과</a:t>
            </a:r>
            <a:r>
              <a:rPr lang="en-US" altLang="ko-KR" sz="1500" dirty="0"/>
              <a:t> </a:t>
            </a:r>
            <a:r>
              <a:rPr lang="ko-KR" altLang="en-US" sz="1500" dirty="0"/>
              <a:t>더불어 뇌와 혈장 속에 다량으로 함유</a:t>
            </a:r>
            <a:r>
              <a:rPr lang="en-US" altLang="ko-KR" sz="1500" dirty="0"/>
              <a:t>. </a:t>
            </a:r>
            <a:r>
              <a:rPr lang="ko-KR" altLang="en-US" sz="1500" dirty="0" err="1"/>
              <a:t>세포속의</a:t>
            </a:r>
            <a:r>
              <a:rPr lang="ko-KR" altLang="en-US" sz="1500" dirty="0"/>
              <a:t> </a:t>
            </a:r>
            <a:r>
              <a:rPr lang="ko-KR" altLang="en-US" sz="1500" dirty="0" err="1"/>
              <a:t>막상구조의</a:t>
            </a:r>
            <a:r>
              <a:rPr lang="ko-KR" altLang="en-US" sz="1500" dirty="0"/>
              <a:t> 형성과 기능에 중요한 역할을 한다</a:t>
            </a:r>
            <a:r>
              <a:rPr lang="en-US" altLang="ko-KR" sz="15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달걀의 성분    신선도 판정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11560" y="1373614"/>
            <a:ext cx="2053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/>
              <a:t>3) </a:t>
            </a:r>
            <a:r>
              <a:rPr lang="ko-KR" altLang="en-US" sz="2000" b="1" dirty="0"/>
              <a:t>기포형성능력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04534" y="1809612"/>
            <a:ext cx="855374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/>
              <a:t>난백은 고분자의 교질용액으로 표면장력이 낮다</a:t>
            </a:r>
            <a:r>
              <a:rPr lang="en-US" altLang="ko-KR" sz="1600" dirty="0"/>
              <a:t>. </a:t>
            </a:r>
            <a:r>
              <a:rPr lang="ko-KR" altLang="en-US" sz="1600" dirty="0"/>
              <a:t>→ 거품기로 </a:t>
            </a:r>
            <a:r>
              <a:rPr lang="ko-KR" altLang="en-US" sz="1600" dirty="0" err="1"/>
              <a:t>교반하면</a:t>
            </a:r>
            <a:r>
              <a:rPr lang="ko-KR" altLang="en-US" sz="1600" dirty="0"/>
              <a:t> 공기가 포함되어 거품을 형성한다</a:t>
            </a:r>
            <a:r>
              <a:rPr lang="en-US" altLang="ko-KR" sz="1600" dirty="0"/>
              <a:t>. </a:t>
            </a:r>
          </a:p>
          <a:p>
            <a:endParaRPr lang="en-US" altLang="ko-KR" sz="1600" dirty="0"/>
          </a:p>
          <a:p>
            <a:r>
              <a:rPr lang="ko-KR" altLang="en-US" sz="1600" dirty="0"/>
              <a:t>이 성질은 음식의 팽창제로 사용되어 질감을 가볍고 부드럽게 하며</a:t>
            </a:r>
            <a:r>
              <a:rPr lang="en-US" altLang="ko-KR" sz="1600" dirty="0"/>
              <a:t>, </a:t>
            </a:r>
            <a:r>
              <a:rPr lang="ko-KR" altLang="en-US" sz="1600" dirty="0"/>
              <a:t>큰 결정의 형성을 방지할 때 이용된다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endParaRPr lang="en-US" altLang="ko-KR" sz="1600" dirty="0"/>
          </a:p>
          <a:p>
            <a:r>
              <a:rPr lang="en-US" altLang="ko-KR" sz="1600" dirty="0"/>
              <a:t>Sponge cake</a:t>
            </a:r>
            <a:r>
              <a:rPr lang="ko-KR" altLang="en-US" sz="1600" dirty="0"/>
              <a:t>나 </a:t>
            </a:r>
            <a:r>
              <a:rPr lang="en-US" altLang="ko-KR" sz="1600" dirty="0"/>
              <a:t>angel cake</a:t>
            </a:r>
            <a:r>
              <a:rPr lang="ko-KR" altLang="en-US" sz="1600" dirty="0"/>
              <a:t>의 팽창은 달걀의 기포형성능력을 이용하는 것이고</a:t>
            </a:r>
            <a:r>
              <a:rPr lang="en-US" altLang="ko-KR" sz="1600" dirty="0"/>
              <a:t>, meringues</a:t>
            </a:r>
            <a:r>
              <a:rPr lang="ko-KR" altLang="en-US" sz="1600" dirty="0"/>
              <a:t>는 난백의 거품을 이용하여 제품에 질감을 준 것이다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r>
              <a:rPr lang="ko-KR" altLang="en-US" sz="1600" dirty="0"/>
              <a:t>난황은 난백보다 </a:t>
            </a:r>
            <a:r>
              <a:rPr lang="ko-KR" altLang="en-US" sz="1600" dirty="0" err="1"/>
              <a:t>기포력은</a:t>
            </a:r>
            <a:r>
              <a:rPr lang="ko-KR" altLang="en-US" sz="1600" dirty="0"/>
              <a:t> 작지만 거품의 안정성은 높다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2000" b="1" dirty="0"/>
              <a:t>4) </a:t>
            </a:r>
            <a:r>
              <a:rPr lang="ko-KR" altLang="en-US" sz="2000" b="1" dirty="0"/>
              <a:t>점착성 </a:t>
            </a:r>
            <a:r>
              <a:rPr lang="en-US" altLang="ko-KR" sz="1600" dirty="0"/>
              <a:t>– </a:t>
            </a:r>
            <a:r>
              <a:rPr lang="ko-KR" altLang="en-US" sz="1600" dirty="0"/>
              <a:t>달걀의 당 단백질은 점착성이 있어서</a:t>
            </a:r>
            <a:r>
              <a:rPr lang="en-US" altLang="ko-KR" sz="1600" dirty="0"/>
              <a:t>, </a:t>
            </a:r>
            <a:r>
              <a:rPr lang="ko-KR" altLang="en-US" sz="1600" dirty="0"/>
              <a:t>프라이와 튀김의 옷으로 이용된다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r>
              <a:rPr lang="en-US" altLang="ko-KR" sz="2000" b="1" dirty="0"/>
              <a:t>5) </a:t>
            </a:r>
            <a:r>
              <a:rPr lang="ko-KR" altLang="en-US" sz="2000" b="1" dirty="0"/>
              <a:t>청정제로서의 역할 </a:t>
            </a:r>
            <a:r>
              <a:rPr lang="en-US" altLang="ko-KR" sz="1600" dirty="0"/>
              <a:t>– </a:t>
            </a:r>
            <a:r>
              <a:rPr lang="ko-KR" altLang="en-US" sz="1600" dirty="0" err="1"/>
              <a:t>콘소메와</a:t>
            </a:r>
            <a:r>
              <a:rPr lang="ko-KR" altLang="en-US" sz="1600" dirty="0"/>
              <a:t> 같이 맑은 수프를 만들 때 흰자를 거품 내어 풀어준 후 은근히 끓여서 거르면 불순물이 제거되어 맑은 수프가 된다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r>
              <a:rPr lang="en-US" altLang="ko-KR" sz="2000" b="1" dirty="0"/>
              <a:t>6) </a:t>
            </a:r>
            <a:r>
              <a:rPr lang="ko-KR" altLang="en-US" sz="2000" b="1" dirty="0"/>
              <a:t>코팅제로서의 역할</a:t>
            </a:r>
            <a:r>
              <a:rPr lang="ko-KR" altLang="en-US" sz="1600" b="1" dirty="0"/>
              <a:t> </a:t>
            </a:r>
            <a:r>
              <a:rPr lang="en-US" altLang="ko-KR" sz="1600" dirty="0"/>
              <a:t>– </a:t>
            </a:r>
            <a:r>
              <a:rPr lang="ko-KR" altLang="en-US" sz="1600" dirty="0"/>
              <a:t>난황과 난백은 구이요리의 양념장에 사용된다</a:t>
            </a:r>
            <a:r>
              <a:rPr lang="en-US" altLang="ko-KR" sz="1600" dirty="0"/>
              <a:t>. </a:t>
            </a:r>
            <a:r>
              <a:rPr lang="ko-KR" altLang="en-US" sz="1600" dirty="0"/>
              <a:t>특히 난황에 미림을 섞어 어류와 과자에 코팅제로 사용하면</a:t>
            </a:r>
            <a:r>
              <a:rPr lang="en-US" altLang="ko-KR" sz="1600" dirty="0"/>
              <a:t>, </a:t>
            </a:r>
            <a:r>
              <a:rPr lang="ko-KR" altLang="en-US" sz="1600" dirty="0"/>
              <a:t>두께도 좋고 눌은 색과 광택이 있는 양념제가 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endParaRPr lang="en-US" altLang="ko-KR" sz="1600" dirty="0"/>
          </a:p>
          <a:p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43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치즈란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치즈의 분류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치즈의 종류    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785786" y="1571612"/>
            <a:ext cx="2786082" cy="2714644"/>
          </a:xfrm>
          <a:prstGeom prst="ellipse">
            <a:avLst/>
          </a:prstGeom>
          <a:solidFill>
            <a:srgbClr val="A0D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Documents and Settings\user\바탕 화면\ssssssssssssss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2428892" cy="2428892"/>
          </a:xfrm>
          <a:prstGeom prst="rect">
            <a:avLst/>
          </a:prstGeom>
          <a:noFill/>
        </p:spPr>
      </p:pic>
      <p:sp>
        <p:nvSpPr>
          <p:cNvPr id="9" name="타원 8"/>
          <p:cNvSpPr/>
          <p:nvPr/>
        </p:nvSpPr>
        <p:spPr>
          <a:xfrm>
            <a:off x="5572132" y="3929066"/>
            <a:ext cx="2786082" cy="2714644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 descr="C:\Documents and Settings\user\바탕 화면\d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071942"/>
            <a:ext cx="2490788" cy="24417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67022" y="3953267"/>
            <a:ext cx="8753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endParaRPr lang="ko-KR" alt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1571612"/>
            <a:ext cx="4243469" cy="2500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자연치즈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미생물의 효소작용에 의해 생긴 단백질 분해물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en-US" altLang="ko-KR" sz="1500" dirty="0"/>
              <a:t>( </a:t>
            </a:r>
            <a:r>
              <a:rPr lang="ko-KR" altLang="en-US" sz="1500" dirty="0"/>
              <a:t>펩톤</a:t>
            </a:r>
            <a:r>
              <a:rPr lang="en-US" altLang="ko-KR" sz="1500" dirty="0"/>
              <a:t>, </a:t>
            </a:r>
            <a:r>
              <a:rPr lang="ko-KR" altLang="en-US" sz="1500" dirty="0"/>
              <a:t>펩티드</a:t>
            </a:r>
            <a:r>
              <a:rPr lang="en-US" altLang="ko-KR" sz="1500" dirty="0"/>
              <a:t>, </a:t>
            </a:r>
            <a:r>
              <a:rPr lang="ko-KR" altLang="en-US" sz="1500" dirty="0"/>
              <a:t>아미노산</a:t>
            </a:r>
            <a:r>
              <a:rPr lang="en-US" altLang="ko-KR" sz="1500" dirty="0"/>
              <a:t>, </a:t>
            </a:r>
            <a:r>
              <a:rPr lang="ko-KR" altLang="en-US" sz="1500" dirty="0"/>
              <a:t>지방산</a:t>
            </a:r>
            <a:r>
              <a:rPr lang="en-US" altLang="ko-KR" sz="1500" dirty="0"/>
              <a:t>, ester</a:t>
            </a:r>
            <a:r>
              <a:rPr lang="ko-KR" altLang="en-US" sz="1500" dirty="0"/>
              <a:t>류</a:t>
            </a:r>
            <a:r>
              <a:rPr lang="en-US" altLang="ko-KR" sz="1500" dirty="0"/>
              <a:t>),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유당 분해물</a:t>
            </a:r>
            <a:r>
              <a:rPr lang="en-US" altLang="ko-KR" sz="1500" dirty="0"/>
              <a:t>(</a:t>
            </a:r>
            <a:r>
              <a:rPr lang="ko-KR" altLang="en-US" sz="1500" dirty="0"/>
              <a:t>저급지방산</a:t>
            </a:r>
            <a:r>
              <a:rPr lang="en-US" altLang="ko-KR" sz="1500" dirty="0"/>
              <a:t>, </a:t>
            </a:r>
            <a:r>
              <a:rPr lang="ko-KR" altLang="en-US" sz="1500" dirty="0" err="1"/>
              <a:t>알데히드</a:t>
            </a:r>
            <a:r>
              <a:rPr lang="en-US" altLang="ko-KR" sz="1500" dirty="0"/>
              <a:t>) </a:t>
            </a:r>
            <a:r>
              <a:rPr lang="ko-KR" altLang="en-US" sz="1500" dirty="0"/>
              <a:t>등에 의해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독특하고 복잡한 맛과 질감을 가지고 있다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시간이 지남에 따라 맛과 향이 진해지고 조직도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부드러워 진다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5699" y="4572007"/>
            <a:ext cx="5012911" cy="2131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가공치즈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몇 종류의 자연치즈를 원료로 해서 </a:t>
            </a:r>
            <a:r>
              <a:rPr lang="ko-KR" altLang="en-US" sz="1500" dirty="0" err="1"/>
              <a:t>유화제와</a:t>
            </a:r>
            <a:r>
              <a:rPr lang="ko-KR" altLang="en-US" sz="1500" dirty="0"/>
              <a:t> 함께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응고시켜 성형한 것</a:t>
            </a:r>
            <a:r>
              <a:rPr lang="en-US" altLang="ko-KR" sz="15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효소나 유산균이 활동을 일정한 시점에서 정지시킨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치즈로 숙성이 거의 일어나지 않으며 정지된 시점에서의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맛과 조직이 계속 유지되는 특성이 있다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달걀의 성분    신선도 판정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90437" y="6592011"/>
            <a:ext cx="755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ko-KR" altLang="en-US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27" y="2708919"/>
            <a:ext cx="2295730" cy="149757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82345" y="1483461"/>
            <a:ext cx="433656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[</a:t>
            </a:r>
            <a:r>
              <a:rPr lang="ko-KR" altLang="en-US" b="1" dirty="0" smtClean="0"/>
              <a:t>계란 요리</a:t>
            </a:r>
            <a:r>
              <a:rPr lang="en-US" altLang="ko-KR" b="1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en-US" altLang="ko-KR" sz="1600" b="1" dirty="0" smtClean="0"/>
              <a:t>Sunny </a:t>
            </a:r>
            <a:r>
              <a:rPr lang="en-US" altLang="ko-KR" sz="1600" b="1" dirty="0"/>
              <a:t>side </a:t>
            </a:r>
            <a:r>
              <a:rPr lang="en-US" altLang="ko-KR" sz="1600" b="1" dirty="0" smtClean="0"/>
              <a:t>up</a:t>
            </a:r>
            <a:r>
              <a:rPr lang="en-US" altLang="ko-KR" sz="1600" b="1" dirty="0"/>
              <a:t>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노란 </a:t>
            </a:r>
            <a:r>
              <a:rPr lang="ko-KR" altLang="en-US" sz="1600" b="1" dirty="0"/>
              <a:t>태양이 보이도록 </a:t>
            </a:r>
            <a:r>
              <a:rPr lang="ko-KR" altLang="en-US" sz="1600" b="1" dirty="0" smtClean="0"/>
              <a:t>하며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노른자는 </a:t>
            </a:r>
            <a:r>
              <a:rPr lang="ko-KR" altLang="en-US" sz="1600" b="1" dirty="0"/>
              <a:t>익히지 </a:t>
            </a:r>
            <a:r>
              <a:rPr lang="ko-KR" altLang="en-US" sz="1600" b="1" dirty="0" smtClean="0"/>
              <a:t>않음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endParaRPr lang="en-US" altLang="ko-KR" b="1" dirty="0" smtClean="0"/>
          </a:p>
          <a:p>
            <a:pPr>
              <a:lnSpc>
                <a:spcPct val="150000"/>
              </a:lnSpc>
            </a:pPr>
            <a:endParaRPr lang="en-US" altLang="ko-KR" b="1" dirty="0"/>
          </a:p>
          <a:p>
            <a:pPr>
              <a:lnSpc>
                <a:spcPct val="150000"/>
              </a:lnSpc>
            </a:pPr>
            <a:endParaRPr lang="en-US" altLang="ko-KR" b="1" dirty="0" smtClean="0"/>
          </a:p>
          <a:p>
            <a:pPr>
              <a:lnSpc>
                <a:spcPct val="150000"/>
              </a:lnSpc>
            </a:pP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③ Over medium: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오버 이지에 약간 더 익힘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흰자는 다 익고 노른자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반숙상태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  <p:sp>
        <p:nvSpPr>
          <p:cNvPr id="9" name="직사각형 8"/>
          <p:cNvSpPr/>
          <p:nvPr/>
        </p:nvSpPr>
        <p:spPr>
          <a:xfrm>
            <a:off x="4714860" y="1483461"/>
            <a:ext cx="4257196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[</a:t>
            </a:r>
            <a:r>
              <a:rPr lang="ko-KR" altLang="en-US" b="1" dirty="0" smtClean="0"/>
              <a:t>계란 요리</a:t>
            </a:r>
            <a:r>
              <a:rPr lang="en-US" altLang="ko-KR" b="1" dirty="0" smtClean="0"/>
              <a:t>]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Over easy: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서니 사이드 업을 살짝 뒤집어 익힘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노른자는 안 익어 익고 흰자는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반숙임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④ Over hard: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일명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계란후라이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노른자와 흰자가 완전 다 익은 상채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920" y="2507607"/>
            <a:ext cx="2456309" cy="166453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71" y="5007846"/>
            <a:ext cx="2581275" cy="17240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7646" y="5098651"/>
            <a:ext cx="311000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달걀의 성분    신선도 판정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90437" y="6592011"/>
            <a:ext cx="755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ko-KR" altLang="en-US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5757" y="1428736"/>
            <a:ext cx="433656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[</a:t>
            </a:r>
            <a:r>
              <a:rPr lang="ko-KR" altLang="en-US" b="1" dirty="0" smtClean="0"/>
              <a:t>계란 요리</a:t>
            </a:r>
            <a:r>
              <a:rPr lang="en-US" altLang="ko-KR" b="1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⑤ Hard boiled: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삶은 계란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완숙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endParaRPr lang="en-US" altLang="ko-KR" sz="1600" b="1" dirty="0"/>
          </a:p>
          <a:p>
            <a:pPr>
              <a:lnSpc>
                <a:spcPct val="150000"/>
              </a:lnSpc>
            </a:pPr>
            <a:endParaRPr lang="en-US" altLang="ko-KR" sz="1600" b="1" dirty="0" smtClean="0"/>
          </a:p>
          <a:p>
            <a:pPr>
              <a:lnSpc>
                <a:spcPct val="150000"/>
              </a:lnSpc>
            </a:pPr>
            <a:endParaRPr lang="en-US" altLang="ko-KR" sz="1600" b="1" dirty="0"/>
          </a:p>
          <a:p>
            <a:pPr>
              <a:lnSpc>
                <a:spcPct val="150000"/>
              </a:lnSpc>
            </a:pP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⑦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Poached: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식초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소금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계란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  <p:sp>
        <p:nvSpPr>
          <p:cNvPr id="9" name="직사각형 8"/>
          <p:cNvSpPr/>
          <p:nvPr/>
        </p:nvSpPr>
        <p:spPr>
          <a:xfrm>
            <a:off x="4714860" y="1483461"/>
            <a:ext cx="4257196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[</a:t>
            </a:r>
            <a:r>
              <a:rPr lang="ko-KR" altLang="en-US" b="1" dirty="0" smtClean="0"/>
              <a:t>계란 요리</a:t>
            </a:r>
            <a:r>
              <a:rPr lang="en-US" altLang="ko-KR" b="1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⑥ </a:t>
            </a:r>
            <a:r>
              <a:rPr lang="en-US" altLang="ko-KR" sz="1500" b="1" dirty="0" smtClean="0">
                <a:latin typeface="맑은 고딕" panose="020B0503020000020004" pitchFamily="50" charset="-127"/>
              </a:rPr>
              <a:t>Soft </a:t>
            </a:r>
            <a:r>
              <a:rPr lang="en-US" altLang="ko-KR" sz="1500" b="1" dirty="0">
                <a:latin typeface="맑은 고딕" panose="020B0503020000020004" pitchFamily="50" charset="-127"/>
              </a:rPr>
              <a:t>boiled: </a:t>
            </a:r>
            <a:r>
              <a:rPr lang="ko-KR" altLang="en-US" sz="1500" b="1" dirty="0">
                <a:latin typeface="맑은 고딕" panose="020B0503020000020004" pitchFamily="50" charset="-127"/>
              </a:rPr>
              <a:t>삶은 계란</a:t>
            </a:r>
            <a:r>
              <a:rPr lang="en-US" altLang="ko-KR" sz="1500" b="1" dirty="0">
                <a:latin typeface="맑은 고딕" panose="020B0503020000020004" pitchFamily="50" charset="-127"/>
              </a:rPr>
              <a:t>, </a:t>
            </a:r>
            <a:r>
              <a:rPr lang="ko-KR" altLang="en-US" sz="1500" b="1" dirty="0">
                <a:latin typeface="맑은 고딕" panose="020B0503020000020004" pitchFamily="50" charset="-127"/>
              </a:rPr>
              <a:t>반숙</a:t>
            </a:r>
            <a:endParaRPr lang="en-US" altLang="ko-KR" sz="1500" b="1" dirty="0"/>
          </a:p>
          <a:p>
            <a:pPr>
              <a:lnSpc>
                <a:spcPct val="150000"/>
              </a:lnSpc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⑧ </a:t>
            </a:r>
            <a:r>
              <a:rPr lang="en-US" altLang="ko-KR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Screamble</a:t>
            </a:r>
            <a:r>
              <a:rPr lang="en-US" altLang="ko-KR" sz="1600" b="1" dirty="0">
                <a:latin typeface="맑은 고딕" panose="020B0503020000020004" pitchFamily="50" charset="-127"/>
              </a:rPr>
              <a:t>:  ‘</a:t>
            </a:r>
            <a:r>
              <a:rPr lang="ko-KR" altLang="en-US" sz="1600" b="1" dirty="0">
                <a:latin typeface="맑은 고딕" panose="020B0503020000020004" pitchFamily="50" charset="-127"/>
              </a:rPr>
              <a:t>휘저어 익히다</a:t>
            </a:r>
            <a:r>
              <a:rPr lang="en-US" altLang="ko-KR" sz="1600" b="1" dirty="0">
                <a:latin typeface="맑은 고딕" panose="020B0503020000020004" pitchFamily="50" charset="-127"/>
              </a:rPr>
              <a:t>’</a:t>
            </a:r>
            <a:r>
              <a:rPr lang="ko-KR" altLang="en-US" sz="1600" b="1" dirty="0">
                <a:latin typeface="맑은 고딕" panose="020B0503020000020004" pitchFamily="50" charset="-127"/>
              </a:rPr>
              <a:t>라는 뜻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64" y="2196508"/>
            <a:ext cx="2609850" cy="1485900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5046526" y="2196508"/>
            <a:ext cx="3700250" cy="1952572"/>
            <a:chOff x="338990" y="4358638"/>
            <a:chExt cx="3700250" cy="2095500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102842" y="4602723"/>
              <a:ext cx="2079627" cy="1607331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4690" y="4358638"/>
              <a:ext cx="2114550" cy="2095500"/>
            </a:xfrm>
            <a:prstGeom prst="rect">
              <a:avLst/>
            </a:prstGeom>
          </p:spPr>
        </p:pic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23" y="4446623"/>
            <a:ext cx="2609850" cy="200977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9408" y="4704844"/>
            <a:ext cx="26289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637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구조    달걀의 성분    신선도 판정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달걀의 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조리성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난류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90437" y="6592011"/>
            <a:ext cx="755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ko-KR" altLang="en-US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5756" y="1428736"/>
            <a:ext cx="51683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[</a:t>
            </a:r>
            <a:r>
              <a:rPr lang="ko-KR" altLang="en-US" b="1" dirty="0" smtClean="0"/>
              <a:t>계란 요리</a:t>
            </a:r>
            <a:r>
              <a:rPr lang="en-US" altLang="ko-KR" b="1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⑨ Omelet: ‘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칼날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’, ‘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얇고 작은 접시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/>
              <a:t>                </a:t>
            </a:r>
            <a:r>
              <a:rPr lang="ko-KR" altLang="en-US" sz="1600" b="1" dirty="0" smtClean="0"/>
              <a:t>정말 재빠른 남자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Quel</a:t>
            </a:r>
            <a:r>
              <a:rPr lang="en-US" altLang="ko-KR" sz="1600" b="1" dirty="0" smtClean="0"/>
              <a:t> homme lest)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endParaRPr lang="en-US" altLang="ko-KR" sz="1600" b="1" dirty="0" smtClean="0"/>
          </a:p>
          <a:p>
            <a:pPr>
              <a:lnSpc>
                <a:spcPct val="150000"/>
              </a:lnSpc>
            </a:pPr>
            <a:endParaRPr lang="en-US" altLang="ko-KR" sz="1600" b="1" dirty="0"/>
          </a:p>
          <a:p>
            <a:pPr>
              <a:lnSpc>
                <a:spcPct val="150000"/>
              </a:lnSpc>
            </a:pP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329" y="2538898"/>
            <a:ext cx="3203848" cy="258576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2554739"/>
            <a:ext cx="2860853" cy="25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치즈란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치즈의 분류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치즈의 종류   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val="8246251"/>
              </p:ext>
            </p:extLst>
          </p:nvPr>
        </p:nvGraphicFramePr>
        <p:xfrm>
          <a:off x="-857288" y="1714488"/>
          <a:ext cx="764386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57554" y="1714488"/>
            <a:ext cx="607223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500" dirty="0"/>
              <a:t> </a:t>
            </a:r>
            <a:r>
              <a:rPr lang="ko-KR" altLang="en-US" sz="1500" dirty="0" err="1"/>
              <a:t>비숙성</a:t>
            </a:r>
            <a:r>
              <a:rPr lang="ko-KR" altLang="en-US" sz="1500" dirty="0"/>
              <a:t> 치즈  </a:t>
            </a:r>
            <a:r>
              <a:rPr lang="en-US" altLang="ko-KR" sz="1500" dirty="0"/>
              <a:t>-  cottage cheese, cream cheese</a:t>
            </a:r>
          </a:p>
          <a:p>
            <a:r>
              <a:rPr lang="en-US" altLang="ko-KR" sz="1500" dirty="0"/>
              <a:t>                       (</a:t>
            </a:r>
            <a:r>
              <a:rPr lang="ko-KR" altLang="en-US" sz="1500" dirty="0"/>
              <a:t>미국</a:t>
            </a:r>
            <a:r>
              <a:rPr lang="en-US" altLang="ko-KR" sz="1500" dirty="0"/>
              <a:t>, </a:t>
            </a:r>
            <a:r>
              <a:rPr lang="ko-KR" altLang="en-US" sz="1500" dirty="0"/>
              <a:t>유럽</a:t>
            </a:r>
            <a:r>
              <a:rPr lang="en-US" altLang="ko-KR" sz="1500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500" dirty="0"/>
              <a:t> 세균에 의한 숙성치즈 </a:t>
            </a:r>
            <a:r>
              <a:rPr lang="en-US" altLang="ko-KR" sz="1500" dirty="0"/>
              <a:t>– limburger </a:t>
            </a:r>
            <a:r>
              <a:rPr lang="en-US" altLang="ko-KR" sz="1500" dirty="0">
                <a:solidFill>
                  <a:prstClr val="black"/>
                </a:solidFill>
              </a:rPr>
              <a:t>cheese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500" dirty="0">
                <a:solidFill>
                  <a:prstClr val="black"/>
                </a:solidFill>
              </a:rPr>
              <a:t> </a:t>
            </a:r>
            <a:r>
              <a:rPr lang="ko-KR" altLang="en-US" sz="1500" dirty="0">
                <a:solidFill>
                  <a:prstClr val="black"/>
                </a:solidFill>
              </a:rPr>
              <a:t>곰팡이에 의한 숙성치즈 </a:t>
            </a:r>
            <a:r>
              <a:rPr lang="en-US" altLang="ko-KR" sz="1500" dirty="0">
                <a:solidFill>
                  <a:prstClr val="black"/>
                </a:solidFill>
              </a:rPr>
              <a:t>– camembert </a:t>
            </a:r>
            <a:r>
              <a:rPr lang="en-US" altLang="ko-KR" sz="1500" dirty="0"/>
              <a:t>cheese(</a:t>
            </a:r>
            <a:r>
              <a:rPr lang="ko-KR" altLang="en-US" sz="1500" dirty="0"/>
              <a:t>프랑스</a:t>
            </a:r>
            <a:r>
              <a:rPr lang="en-US" altLang="ko-KR" sz="1500" dirty="0"/>
              <a:t>)</a:t>
            </a:r>
          </a:p>
          <a:p>
            <a:r>
              <a:rPr lang="en-US" altLang="ko-KR" sz="1500" dirty="0">
                <a:solidFill>
                  <a:prstClr val="black"/>
                </a:solidFill>
              </a:rPr>
              <a:t>                                    brie cheese(</a:t>
            </a:r>
            <a:r>
              <a:rPr lang="ko-KR" altLang="en-US" sz="1500" dirty="0">
                <a:solidFill>
                  <a:prstClr val="black"/>
                </a:solidFill>
              </a:rPr>
              <a:t>유럽</a:t>
            </a:r>
            <a:r>
              <a:rPr lang="en-US" altLang="ko-KR" sz="1500" dirty="0">
                <a:solidFill>
                  <a:prstClr val="black"/>
                </a:solidFill>
              </a:rPr>
              <a:t>)</a:t>
            </a:r>
          </a:p>
          <a:p>
            <a:r>
              <a:rPr lang="en-US" altLang="ko-KR" sz="1500" dirty="0">
                <a:solidFill>
                  <a:prstClr val="black"/>
                </a:solidFill>
              </a:rPr>
              <a:t>    </a:t>
            </a:r>
            <a:endParaRPr lang="ko-KR" alt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3571876"/>
            <a:ext cx="557216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500" dirty="0"/>
              <a:t> </a:t>
            </a:r>
            <a:r>
              <a:rPr lang="ko-KR" altLang="en-US" sz="1500" dirty="0"/>
              <a:t>세균에 의한 숙성치즈 </a:t>
            </a:r>
            <a:r>
              <a:rPr lang="en-US" altLang="ko-KR" sz="1500" dirty="0"/>
              <a:t>– brick </a:t>
            </a:r>
            <a:r>
              <a:rPr lang="en-US" altLang="ko-KR" sz="1500" dirty="0">
                <a:solidFill>
                  <a:prstClr val="black"/>
                </a:solidFill>
              </a:rPr>
              <a:t>cheese(</a:t>
            </a:r>
            <a:r>
              <a:rPr lang="ko-KR" altLang="en-US" sz="1500" dirty="0">
                <a:solidFill>
                  <a:prstClr val="black"/>
                </a:solidFill>
              </a:rPr>
              <a:t>미국</a:t>
            </a:r>
            <a:r>
              <a:rPr lang="en-US" altLang="ko-KR" sz="1500" dirty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prstClr val="black"/>
                </a:solidFill>
              </a:rPr>
              <a:t>                                 </a:t>
            </a:r>
            <a:r>
              <a:rPr lang="en-US" altLang="ko-KR" sz="1500" dirty="0" err="1">
                <a:solidFill>
                  <a:prstClr val="black"/>
                </a:solidFill>
              </a:rPr>
              <a:t>roquefort</a:t>
            </a:r>
            <a:r>
              <a:rPr lang="en-US" altLang="ko-KR" sz="1500" dirty="0">
                <a:solidFill>
                  <a:prstClr val="black"/>
                </a:solidFill>
              </a:rPr>
              <a:t> cheese(</a:t>
            </a:r>
            <a:r>
              <a:rPr lang="ko-KR" altLang="en-US" sz="1500" dirty="0">
                <a:solidFill>
                  <a:prstClr val="black"/>
                </a:solidFill>
              </a:rPr>
              <a:t>프랑스</a:t>
            </a:r>
            <a:r>
              <a:rPr lang="en-US" altLang="ko-KR" sz="1500" dirty="0">
                <a:solidFill>
                  <a:prstClr val="black"/>
                </a:solidFill>
              </a:rPr>
              <a:t>)</a:t>
            </a:r>
          </a:p>
          <a:p>
            <a:r>
              <a:rPr lang="en-US" altLang="ko-KR" sz="1500" b="1" dirty="0">
                <a:solidFill>
                  <a:prstClr val="black"/>
                </a:solidFill>
              </a:rPr>
              <a:t>                                 </a:t>
            </a:r>
            <a:r>
              <a:rPr lang="en-US" altLang="ko-KR" sz="1500" dirty="0">
                <a:solidFill>
                  <a:prstClr val="black"/>
                </a:solidFill>
              </a:rPr>
              <a:t>edam</a:t>
            </a:r>
            <a:r>
              <a:rPr lang="en-US" altLang="ko-KR" sz="1500" b="1" dirty="0">
                <a:solidFill>
                  <a:prstClr val="black"/>
                </a:solidFill>
              </a:rPr>
              <a:t> </a:t>
            </a:r>
            <a:r>
              <a:rPr lang="en-US" altLang="ko-KR" sz="1500" dirty="0">
                <a:solidFill>
                  <a:prstClr val="black"/>
                </a:solidFill>
              </a:rPr>
              <a:t>cheese(</a:t>
            </a:r>
            <a:r>
              <a:rPr lang="ko-KR" altLang="en-US" sz="1500" dirty="0">
                <a:solidFill>
                  <a:prstClr val="black"/>
                </a:solidFill>
              </a:rPr>
              <a:t>네덜란드</a:t>
            </a:r>
            <a:r>
              <a:rPr lang="en-US" altLang="ko-KR" sz="1500" dirty="0">
                <a:solidFill>
                  <a:prstClr val="black"/>
                </a:solidFill>
              </a:rPr>
              <a:t>)</a:t>
            </a:r>
            <a:endParaRPr lang="en-US" altLang="ko-KR" sz="15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500" dirty="0"/>
              <a:t> </a:t>
            </a:r>
            <a:r>
              <a:rPr lang="ko-KR" altLang="en-US" sz="1500" dirty="0"/>
              <a:t>곰팡이에 의한 숙성치즈 </a:t>
            </a:r>
            <a:r>
              <a:rPr lang="en-US" altLang="ko-KR" sz="1500" dirty="0"/>
              <a:t>– stilton </a:t>
            </a:r>
            <a:r>
              <a:rPr lang="en-US" altLang="ko-KR" sz="1500" dirty="0">
                <a:solidFill>
                  <a:prstClr val="black"/>
                </a:solidFill>
              </a:rPr>
              <a:t>cheese(</a:t>
            </a:r>
            <a:r>
              <a:rPr lang="ko-KR" altLang="en-US" sz="1500" dirty="0">
                <a:solidFill>
                  <a:prstClr val="black"/>
                </a:solidFill>
              </a:rPr>
              <a:t>영국</a:t>
            </a:r>
            <a:r>
              <a:rPr lang="en-US" altLang="ko-KR" sz="1500" dirty="0">
                <a:solidFill>
                  <a:prstClr val="black"/>
                </a:solidFill>
              </a:rPr>
              <a:t>)</a:t>
            </a:r>
            <a:endParaRPr lang="en-US" altLang="ko-KR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5301207"/>
            <a:ext cx="542928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500" dirty="0"/>
              <a:t> </a:t>
            </a:r>
            <a:r>
              <a:rPr lang="ko-KR" altLang="en-US" sz="1500" dirty="0"/>
              <a:t>발효가스 기공이 없는 것 </a:t>
            </a:r>
            <a:r>
              <a:rPr lang="en-US" altLang="ko-KR" sz="1500" dirty="0"/>
              <a:t>– cheddar </a:t>
            </a:r>
            <a:r>
              <a:rPr lang="en-US" altLang="ko-KR" sz="1500" dirty="0">
                <a:solidFill>
                  <a:prstClr val="black"/>
                </a:solidFill>
              </a:rPr>
              <a:t>cheese(</a:t>
            </a:r>
            <a:r>
              <a:rPr lang="ko-KR" altLang="en-US" sz="1500" dirty="0">
                <a:solidFill>
                  <a:prstClr val="black"/>
                </a:solidFill>
              </a:rPr>
              <a:t>영국</a:t>
            </a:r>
            <a:r>
              <a:rPr lang="en-US" altLang="ko-KR" sz="1500" dirty="0">
                <a:solidFill>
                  <a:prstClr val="black"/>
                </a:solidFill>
              </a:rPr>
              <a:t>)</a:t>
            </a:r>
          </a:p>
          <a:p>
            <a:r>
              <a:rPr lang="en-US" altLang="ko-KR" sz="1500" dirty="0">
                <a:solidFill>
                  <a:prstClr val="black"/>
                </a:solidFill>
              </a:rPr>
              <a:t>                                     </a:t>
            </a:r>
            <a:r>
              <a:rPr lang="en-US" altLang="ko-KR" sz="1500" dirty="0" err="1">
                <a:solidFill>
                  <a:prstClr val="black"/>
                </a:solidFill>
              </a:rPr>
              <a:t>colby</a:t>
            </a:r>
            <a:r>
              <a:rPr lang="en-US" altLang="ko-KR" sz="1500" dirty="0">
                <a:solidFill>
                  <a:prstClr val="black"/>
                </a:solidFill>
              </a:rPr>
              <a:t> cheese(</a:t>
            </a:r>
            <a:r>
              <a:rPr lang="ko-KR" altLang="en-US" sz="1500" dirty="0">
                <a:solidFill>
                  <a:prstClr val="black"/>
                </a:solidFill>
              </a:rPr>
              <a:t>미국</a:t>
            </a:r>
            <a:r>
              <a:rPr lang="en-US" altLang="ko-KR" sz="1500" dirty="0">
                <a:solidFill>
                  <a:prstClr val="black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500" dirty="0">
                <a:solidFill>
                  <a:prstClr val="black"/>
                </a:solidFill>
              </a:rPr>
              <a:t> </a:t>
            </a:r>
            <a:r>
              <a:rPr lang="ko-KR" altLang="en-US" sz="1500" dirty="0">
                <a:solidFill>
                  <a:prstClr val="black"/>
                </a:solidFill>
              </a:rPr>
              <a:t>발효가스 기공이 있는 것 </a:t>
            </a:r>
            <a:r>
              <a:rPr lang="en-US" altLang="ko-KR" sz="1500" dirty="0">
                <a:solidFill>
                  <a:prstClr val="black"/>
                </a:solidFill>
              </a:rPr>
              <a:t>– </a:t>
            </a:r>
            <a:r>
              <a:rPr lang="en-US" altLang="ko-KR" sz="1500" dirty="0" err="1">
                <a:solidFill>
                  <a:prstClr val="black"/>
                </a:solidFill>
              </a:rPr>
              <a:t>emmental</a:t>
            </a:r>
            <a:r>
              <a:rPr lang="en-US" altLang="ko-KR" sz="1500" dirty="0">
                <a:solidFill>
                  <a:prstClr val="black"/>
                </a:solidFill>
              </a:rPr>
              <a:t> cheese,</a:t>
            </a:r>
          </a:p>
          <a:p>
            <a:r>
              <a:rPr lang="en-US" altLang="ko-KR" sz="1500" dirty="0">
                <a:solidFill>
                  <a:prstClr val="black"/>
                </a:solidFill>
              </a:rPr>
              <a:t>                                     </a:t>
            </a:r>
            <a:r>
              <a:rPr lang="en-US" altLang="ko-KR" sz="1500" dirty="0" err="1">
                <a:solidFill>
                  <a:prstClr val="black"/>
                </a:solidFill>
              </a:rPr>
              <a:t>american</a:t>
            </a:r>
            <a:r>
              <a:rPr lang="en-US" altLang="ko-KR" sz="1500" dirty="0">
                <a:solidFill>
                  <a:prstClr val="black"/>
                </a:solidFill>
              </a:rPr>
              <a:t> cheese,</a:t>
            </a:r>
          </a:p>
          <a:p>
            <a:r>
              <a:rPr lang="en-US" altLang="ko-KR" sz="1500" dirty="0">
                <a:solidFill>
                  <a:prstClr val="black"/>
                </a:solidFill>
              </a:rPr>
              <a:t>                                     parmesan cheese(</a:t>
            </a:r>
            <a:r>
              <a:rPr lang="ko-KR" altLang="en-US" sz="1500" dirty="0">
                <a:solidFill>
                  <a:prstClr val="black"/>
                </a:solidFill>
              </a:rPr>
              <a:t>이탈리아</a:t>
            </a:r>
            <a:r>
              <a:rPr lang="en-US" altLang="ko-KR" sz="1500" dirty="0">
                <a:solidFill>
                  <a:prstClr val="black"/>
                </a:solidFill>
              </a:rPr>
              <a:t>)</a:t>
            </a:r>
            <a:r>
              <a:rPr lang="en-US" altLang="ko-KR" sz="1500" dirty="0"/>
              <a:t> </a:t>
            </a:r>
            <a:endParaRPr lang="ko-KR" altLang="en-US" sz="1500" dirty="0"/>
          </a:p>
        </p:txBody>
      </p:sp>
      <p:pic>
        <p:nvPicPr>
          <p:cNvPr id="3074" name="Picture 2" descr="C:\Documents and Settings\user\바탕 화면\eeeeeeeeeee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5" y="3286124"/>
            <a:ext cx="1571636" cy="1683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치즈란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치즈의 분류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치즈의 종류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500174"/>
            <a:ext cx="7273145" cy="3070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코티지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치즈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(cottage cheese)</a:t>
            </a:r>
          </a:p>
          <a:p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담백한 맛의 </a:t>
            </a:r>
            <a:r>
              <a:rPr lang="ko-KR" altLang="en-US" sz="1500" dirty="0" err="1"/>
              <a:t>후레쉬</a:t>
            </a:r>
            <a:r>
              <a:rPr lang="ko-KR" altLang="en-US" sz="1500" dirty="0"/>
              <a:t> 치즈</a:t>
            </a:r>
            <a:r>
              <a:rPr lang="en-US" altLang="ko-KR" sz="1500" dirty="0"/>
              <a:t>. </a:t>
            </a:r>
            <a:r>
              <a:rPr lang="ko-KR" altLang="en-US" sz="1500" dirty="0"/>
              <a:t>탈지유나 탈지분유로 </a:t>
            </a:r>
            <a:r>
              <a:rPr lang="ko-KR" altLang="en-US" sz="1500" dirty="0" err="1"/>
              <a:t>만드므로</a:t>
            </a:r>
            <a:r>
              <a:rPr lang="ko-KR" altLang="en-US" sz="1500" dirty="0"/>
              <a:t> 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저칼로리이다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보통 그냥 먹거나 과일</a:t>
            </a:r>
            <a:r>
              <a:rPr lang="en-US" altLang="ko-KR" sz="1500" dirty="0"/>
              <a:t>·</a:t>
            </a:r>
            <a:r>
              <a:rPr lang="ko-KR" altLang="en-US" sz="1500" dirty="0"/>
              <a:t>채소</a:t>
            </a:r>
            <a:r>
              <a:rPr lang="en-US" altLang="ko-KR" sz="1500" dirty="0"/>
              <a:t>·</a:t>
            </a:r>
            <a:r>
              <a:rPr lang="ko-KR" altLang="en-US" sz="1500" dirty="0"/>
              <a:t>양념과 섞어 샐러드나 샌드위치</a:t>
            </a:r>
            <a:r>
              <a:rPr lang="en-US" altLang="ko-KR" sz="1500" dirty="0"/>
              <a:t>, 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치즈 케이크를 만드는 데 사용되며</a:t>
            </a:r>
            <a:r>
              <a:rPr lang="en-US" altLang="ko-KR" sz="1500" dirty="0"/>
              <a:t>, </a:t>
            </a:r>
            <a:r>
              <a:rPr lang="ko-KR" altLang="en-US" sz="1500" dirty="0"/>
              <a:t>팬케이크나 </a:t>
            </a:r>
            <a:r>
              <a:rPr lang="ko-KR" altLang="en-US" sz="1500" dirty="0" err="1"/>
              <a:t>커스타드</a:t>
            </a:r>
            <a:r>
              <a:rPr lang="en-US" altLang="ko-KR" sz="1500" dirty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500" dirty="0" err="1"/>
              <a:t>블린츠</a:t>
            </a:r>
            <a:r>
              <a:rPr lang="en-US" altLang="ko-KR" sz="1500" dirty="0"/>
              <a:t>(</a:t>
            </a:r>
            <a:r>
              <a:rPr lang="ko-KR" altLang="en-US" sz="1500" dirty="0"/>
              <a:t>치즈</a:t>
            </a:r>
            <a:r>
              <a:rPr lang="en-US" altLang="ko-KR" sz="1500" dirty="0"/>
              <a:t>·</a:t>
            </a:r>
            <a:r>
              <a:rPr lang="ko-KR" altLang="en-US" sz="1500" dirty="0"/>
              <a:t>과일을 넣은 핫케이크</a:t>
            </a:r>
            <a:r>
              <a:rPr lang="en-US" altLang="ko-KR" sz="1500" dirty="0"/>
              <a:t>)</a:t>
            </a:r>
            <a:r>
              <a:rPr lang="ko-KR" altLang="en-US" sz="1500" dirty="0"/>
              <a:t>의 속재료로 이용한다</a:t>
            </a:r>
            <a:r>
              <a:rPr lang="en-US" altLang="ko-KR" sz="1500" dirty="0"/>
              <a:t>.</a:t>
            </a:r>
            <a:endParaRPr lang="ko-KR" altLang="en-US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다른 치즈보다 수분함량이 높아 보존이 어려우므로 냉장고의 가장 찬 부분에 두고 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찍힌 날짜로 </a:t>
            </a:r>
            <a:r>
              <a:rPr lang="ko-KR" altLang="en-US" sz="1500" dirty="0" err="1"/>
              <a:t>부터</a:t>
            </a:r>
            <a:r>
              <a:rPr lang="ko-KR" altLang="en-US" sz="1500" dirty="0"/>
              <a:t> </a:t>
            </a:r>
            <a:r>
              <a:rPr lang="en-US" altLang="ko-KR" sz="1500" dirty="0"/>
              <a:t>10</a:t>
            </a:r>
            <a:r>
              <a:rPr lang="ko-KR" altLang="en-US" sz="1500" dirty="0"/>
              <a:t>일까지만 보관할 수 있다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  <p:pic>
        <p:nvPicPr>
          <p:cNvPr id="4099" name="Picture 3" descr="C:\Documents and Settings\user\바탕 화면\치즈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571612"/>
            <a:ext cx="2143140" cy="2066094"/>
          </a:xfrm>
          <a:prstGeom prst="rect">
            <a:avLst/>
          </a:prstGeom>
          <a:noFill/>
        </p:spPr>
      </p:pic>
      <p:pic>
        <p:nvPicPr>
          <p:cNvPr id="4100" name="Picture 4" descr="C:\Documents and Settings\user\바탕 화면\치즈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072074"/>
            <a:ext cx="2000264" cy="1609727"/>
          </a:xfrm>
          <a:prstGeom prst="rect">
            <a:avLst/>
          </a:prstGeom>
          <a:noFill/>
        </p:spPr>
      </p:pic>
      <p:pic>
        <p:nvPicPr>
          <p:cNvPr id="4101" name="Picture 5" descr="C:\Documents and Settings\user\바탕 화면\치즈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5072074"/>
            <a:ext cx="2223508" cy="1609727"/>
          </a:xfrm>
          <a:prstGeom prst="rect">
            <a:avLst/>
          </a:prstGeom>
          <a:noFill/>
        </p:spPr>
      </p:pic>
      <p:pic>
        <p:nvPicPr>
          <p:cNvPr id="4102" name="Picture 6" descr="C:\Documents and Settings\user\바탕 화면\치즈_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5072074"/>
            <a:ext cx="2214578" cy="1603262"/>
          </a:xfrm>
          <a:prstGeom prst="rect">
            <a:avLst/>
          </a:prstGeom>
          <a:noFill/>
        </p:spPr>
      </p:pic>
      <p:pic>
        <p:nvPicPr>
          <p:cNvPr id="4103" name="Picture 7" descr="C:\Documents and Settings\user\바탕 화면\치즈_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5072074"/>
            <a:ext cx="2134592" cy="1643074"/>
          </a:xfrm>
          <a:prstGeom prst="rect">
            <a:avLst/>
          </a:prstGeom>
          <a:noFill/>
        </p:spPr>
      </p:pic>
      <p:sp>
        <p:nvSpPr>
          <p:cNvPr id="14" name="모서리가 둥근 직사각형 13"/>
          <p:cNvSpPr/>
          <p:nvPr/>
        </p:nvSpPr>
        <p:spPr>
          <a:xfrm>
            <a:off x="56037" y="4632514"/>
            <a:ext cx="1571636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만드는 법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치즈란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분류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종류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500174"/>
            <a:ext cx="7263527" cy="3485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 크림치즈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(cream cheese)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500" dirty="0" err="1"/>
              <a:t>다른치즈와</a:t>
            </a:r>
            <a:r>
              <a:rPr lang="ko-KR" altLang="en-US" sz="1500" dirty="0"/>
              <a:t> 달리 </a:t>
            </a:r>
            <a:r>
              <a:rPr lang="ko-KR" altLang="en-US" sz="1500" dirty="0" err="1"/>
              <a:t>응유효소인</a:t>
            </a:r>
            <a:r>
              <a:rPr lang="ko-KR" altLang="en-US" sz="1500" dirty="0"/>
              <a:t> </a:t>
            </a:r>
            <a:r>
              <a:rPr lang="en-US" altLang="ko-KR" sz="1500" dirty="0"/>
              <a:t>rennet</a:t>
            </a:r>
            <a:r>
              <a:rPr lang="ko-KR" altLang="en-US" sz="1500" dirty="0"/>
              <a:t>이 들어가지 않으며 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숙성과정을 거치지 않는</a:t>
            </a:r>
            <a:r>
              <a:rPr lang="en-US" altLang="ko-KR" sz="1500" dirty="0"/>
              <a:t> </a:t>
            </a:r>
            <a:r>
              <a:rPr lang="ko-KR" altLang="en-US" sz="1500" dirty="0" err="1"/>
              <a:t>후레쉬</a:t>
            </a:r>
            <a:r>
              <a:rPr lang="ko-KR" altLang="en-US" sz="1500" dirty="0"/>
              <a:t> 치즈로 버터처럼 부드러운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연질치즈이다</a:t>
            </a:r>
            <a:r>
              <a:rPr lang="en-US" altLang="ko-KR" sz="1500" dirty="0"/>
              <a:t>. </a:t>
            </a:r>
            <a:r>
              <a:rPr lang="ko-KR" altLang="en-US" sz="1500" dirty="0"/>
              <a:t>양질의 우유에서 추출한</a:t>
            </a:r>
            <a:r>
              <a:rPr lang="en-US" altLang="ko-KR" sz="1500" dirty="0"/>
              <a:t> </a:t>
            </a:r>
            <a:r>
              <a:rPr lang="ko-KR" altLang="en-US" sz="1500" dirty="0"/>
              <a:t>크림상태에 각종 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과일즙이나 향료</a:t>
            </a:r>
            <a:r>
              <a:rPr lang="en-US" altLang="ko-KR" sz="1500" dirty="0"/>
              <a:t>, </a:t>
            </a:r>
            <a:r>
              <a:rPr lang="ko-KR" altLang="en-US" sz="1500" dirty="0"/>
              <a:t>너트를 첨가하여 만든다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특히 미국에서 </a:t>
            </a:r>
            <a:r>
              <a:rPr lang="ko-KR" altLang="en-US" sz="1500" dirty="0" err="1"/>
              <a:t>인기있는</a:t>
            </a:r>
            <a:r>
              <a:rPr lang="ko-KR" altLang="en-US" sz="1500" dirty="0"/>
              <a:t> 치즈이며</a:t>
            </a:r>
            <a:r>
              <a:rPr lang="en-US" altLang="ko-KR" sz="1500" dirty="0"/>
              <a:t>, </a:t>
            </a:r>
            <a:r>
              <a:rPr lang="ko-KR" altLang="en-US" sz="1500" dirty="0"/>
              <a:t>일반 치즈와 달리 짠맛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대신 약간 신맛이 나고</a:t>
            </a:r>
            <a:r>
              <a:rPr lang="en-US" altLang="ko-KR" sz="1500" dirty="0"/>
              <a:t> </a:t>
            </a:r>
            <a:r>
              <a:rPr lang="ko-KR" altLang="en-US" sz="1500" dirty="0" err="1"/>
              <a:t>끝맛이</a:t>
            </a:r>
            <a:r>
              <a:rPr lang="ko-KR" altLang="en-US" sz="1500" dirty="0"/>
              <a:t> 고소하다</a:t>
            </a:r>
            <a:r>
              <a:rPr lang="en-US" altLang="ko-KR" sz="1500" dirty="0"/>
              <a:t>. </a:t>
            </a:r>
            <a:r>
              <a:rPr lang="ko-KR" altLang="en-US" sz="1500" dirty="0"/>
              <a:t>수분 함량이 높고 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지방이 </a:t>
            </a:r>
            <a:r>
              <a:rPr lang="en-US" altLang="ko-KR" sz="1500" dirty="0"/>
              <a:t>45% </a:t>
            </a:r>
            <a:r>
              <a:rPr lang="ko-KR" altLang="en-US" sz="1500" dirty="0"/>
              <a:t>이상 들어 있는데</a:t>
            </a:r>
            <a:r>
              <a:rPr lang="en-US" altLang="ko-KR" sz="1500" dirty="0"/>
              <a:t>, </a:t>
            </a:r>
            <a:r>
              <a:rPr lang="ko-KR" altLang="en-US" sz="1500" dirty="0"/>
              <a:t>지방 함량이 </a:t>
            </a:r>
            <a:r>
              <a:rPr lang="en-US" altLang="ko-KR" sz="1500" dirty="0"/>
              <a:t>65%</a:t>
            </a:r>
            <a:r>
              <a:rPr lang="ko-KR" altLang="en-US" sz="1500" dirty="0"/>
              <a:t>를 넘으면 더블크림치즈라고 한다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쉽게 상하기 때문에 빨리 먹어야 하고</a:t>
            </a:r>
            <a:r>
              <a:rPr lang="en-US" altLang="ko-KR" sz="1500" dirty="0"/>
              <a:t>, </a:t>
            </a:r>
            <a:r>
              <a:rPr lang="ko-KR" altLang="en-US" sz="1500" dirty="0" err="1"/>
              <a:t>카나페</a:t>
            </a:r>
            <a:r>
              <a:rPr lang="en-US" altLang="ko-KR" sz="1500" dirty="0"/>
              <a:t>·</a:t>
            </a:r>
            <a:r>
              <a:rPr lang="ko-KR" altLang="en-US" sz="1500" dirty="0"/>
              <a:t>샌드위치</a:t>
            </a:r>
            <a:r>
              <a:rPr lang="en-US" altLang="ko-KR" sz="1500" dirty="0"/>
              <a:t>·</a:t>
            </a:r>
            <a:r>
              <a:rPr lang="ko-KR" altLang="en-US" sz="1500" dirty="0"/>
              <a:t>샐러드드레싱</a:t>
            </a:r>
            <a:r>
              <a:rPr lang="en-US" altLang="ko-KR" sz="1500" dirty="0"/>
              <a:t>·</a:t>
            </a:r>
            <a:r>
              <a:rPr lang="ko-KR" altLang="en-US" sz="1500" dirty="0"/>
              <a:t>디저트요리</a:t>
            </a:r>
            <a:r>
              <a:rPr lang="en-US" altLang="ko-KR" sz="1500" dirty="0"/>
              <a:t>·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쿠키</a:t>
            </a:r>
            <a:r>
              <a:rPr lang="en-US" altLang="ko-KR" sz="1500" dirty="0"/>
              <a:t>·</a:t>
            </a:r>
            <a:r>
              <a:rPr lang="ko-KR" altLang="en-US" sz="1500" dirty="0"/>
              <a:t>치즈케이크 등의 재료로 사용한다</a:t>
            </a:r>
            <a:r>
              <a:rPr lang="en-US" altLang="ko-KR" sz="1500" dirty="0"/>
              <a:t>. </a:t>
            </a:r>
          </a:p>
        </p:txBody>
      </p:sp>
      <p:pic>
        <p:nvPicPr>
          <p:cNvPr id="5122" name="Picture 2" descr="C:\Documents and Settings\user\바탕 화면\치즈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571612"/>
            <a:ext cx="2451357" cy="2286016"/>
          </a:xfrm>
          <a:prstGeom prst="rect">
            <a:avLst/>
          </a:prstGeom>
          <a:noFill/>
        </p:spPr>
      </p:pic>
      <p:pic>
        <p:nvPicPr>
          <p:cNvPr id="5123" name="Picture 3" descr="C:\Documents and Settings\user\바탕 화면\치즈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000636"/>
            <a:ext cx="2508075" cy="1685926"/>
          </a:xfrm>
          <a:prstGeom prst="rect">
            <a:avLst/>
          </a:prstGeom>
          <a:noFill/>
        </p:spPr>
      </p:pic>
      <p:pic>
        <p:nvPicPr>
          <p:cNvPr id="5124" name="Picture 4" descr="C:\Documents and Settings\user\바탕 화면\치즈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000636"/>
            <a:ext cx="2357454" cy="1647888"/>
          </a:xfrm>
          <a:prstGeom prst="rect">
            <a:avLst/>
          </a:prstGeom>
          <a:noFill/>
        </p:spPr>
      </p:pic>
      <p:pic>
        <p:nvPicPr>
          <p:cNvPr id="5125" name="Picture 5" descr="C:\Documents and Settings\user\바탕 화면\치즈_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000636"/>
            <a:ext cx="2286016" cy="1657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치즈란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분류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종류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428736"/>
            <a:ext cx="7305718" cy="3485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 피자치즈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(mozzarella cheese)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피자에 많이 사용하므로 피자치즈로 불린다</a:t>
            </a:r>
            <a:r>
              <a:rPr lang="en-US" altLang="ko-KR" sz="15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거의 흰색에 가까운 미색을 띠고 표피는 없고 조직이 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매우 부드러운 자연 치즈</a:t>
            </a:r>
            <a:r>
              <a:rPr lang="en-US" altLang="ko-KR" sz="1500" dirty="0"/>
              <a:t>. </a:t>
            </a:r>
            <a:r>
              <a:rPr lang="ko-KR" altLang="en-US" sz="1500" dirty="0"/>
              <a:t>가열하면 녹으면서</a:t>
            </a:r>
            <a:r>
              <a:rPr lang="en-US" altLang="ko-KR" sz="1500" dirty="0"/>
              <a:t> </a:t>
            </a:r>
            <a:r>
              <a:rPr lang="ko-KR" altLang="en-US" sz="1500" dirty="0"/>
              <a:t>길게 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늘어나며 쫄깃쫄깃 씹히는 맛이 좋다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신선한 젖내 속에 가벼운 단맛과 신맛이 나며</a:t>
            </a:r>
            <a:r>
              <a:rPr lang="en-US" altLang="ko-KR" sz="1500" dirty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숙성치즈 특유의 냄새가 없어 치즈 초심자들도 </a:t>
            </a:r>
            <a:r>
              <a:rPr lang="ko-KR" altLang="en-US" sz="1500" dirty="0" err="1"/>
              <a:t>부담없이</a:t>
            </a:r>
            <a:r>
              <a:rPr lang="en-US" altLang="ko-KR" sz="1500" dirty="0"/>
              <a:t> </a:t>
            </a:r>
            <a:r>
              <a:rPr lang="ko-KR" altLang="en-US" sz="1500" dirty="0"/>
              <a:t>먹을 수 있다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냉동시키면 늘어나는 성질이 현저히 떨어지므로 얼리지 않는 것이 좋다</a:t>
            </a:r>
            <a:r>
              <a:rPr lang="en-US" altLang="ko-KR" sz="15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토마토</a:t>
            </a:r>
            <a:r>
              <a:rPr lang="en-US" altLang="ko-KR" sz="1500" dirty="0"/>
              <a:t>, </a:t>
            </a:r>
            <a:r>
              <a:rPr lang="ko-KR" altLang="en-US" sz="1500" dirty="0"/>
              <a:t>바질</a:t>
            </a:r>
            <a:r>
              <a:rPr lang="en-US" altLang="ko-KR" sz="1500" dirty="0"/>
              <a:t>(basil)</a:t>
            </a:r>
            <a:r>
              <a:rPr lang="ko-KR" altLang="en-US" sz="1500" dirty="0"/>
              <a:t>과 함께 샐러드용으로도 잘 쓰이며</a:t>
            </a:r>
            <a:r>
              <a:rPr lang="en-US" altLang="ko-KR" sz="1500" dirty="0"/>
              <a:t> </a:t>
            </a:r>
            <a:r>
              <a:rPr lang="ko-KR" altLang="en-US" sz="1500" dirty="0"/>
              <a:t>가벼운 </a:t>
            </a:r>
            <a:r>
              <a:rPr lang="ko-KR" altLang="en-US" sz="1500" dirty="0" err="1"/>
              <a:t>레드와인이나</a:t>
            </a:r>
            <a:r>
              <a:rPr lang="ko-KR" altLang="en-US" sz="1500" dirty="0"/>
              <a:t> 상큼한 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화이트와인과 같이 들어도 좋다</a:t>
            </a:r>
            <a:r>
              <a:rPr lang="en-US" altLang="ko-KR" sz="1500" dirty="0"/>
              <a:t>. </a:t>
            </a:r>
          </a:p>
        </p:txBody>
      </p:sp>
      <p:pic>
        <p:nvPicPr>
          <p:cNvPr id="6146" name="Picture 2" descr="C:\Documents and Settings\user\바탕 화면\ㅋㅋㅋ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492" y="1571612"/>
            <a:ext cx="2565964" cy="1713372"/>
          </a:xfrm>
          <a:prstGeom prst="rect">
            <a:avLst/>
          </a:prstGeom>
          <a:noFill/>
        </p:spPr>
      </p:pic>
      <p:pic>
        <p:nvPicPr>
          <p:cNvPr id="6147" name="Picture 3" descr="C:\Documents and Settings\user\바탕 화면\ㅋㅋㅋㅋ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072074"/>
            <a:ext cx="2392564" cy="1638298"/>
          </a:xfrm>
          <a:prstGeom prst="rect">
            <a:avLst/>
          </a:prstGeom>
          <a:noFill/>
        </p:spPr>
      </p:pic>
      <p:pic>
        <p:nvPicPr>
          <p:cNvPr id="6148" name="Picture 4" descr="C:\Documents and Settings\user\바탕 화면\ㅋㅋㅋㅋ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987436"/>
            <a:ext cx="2571768" cy="1730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8858280" cy="928694"/>
          </a:xfrm>
          <a:prstGeom prst="rect">
            <a:avLst/>
          </a:prstGeom>
          <a:noFill/>
        </p:spPr>
      </p:pic>
      <p:pic>
        <p:nvPicPr>
          <p:cNvPr id="4" name="Picture 3" descr="C:\Users\개인용\Desktop\00000도미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858280" cy="71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치즈란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분류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치즈의 종류  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보관방법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Cheese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428736"/>
            <a:ext cx="5509276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카멤벨치즈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(camembert cheese)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500" dirty="0"/>
              <a:t>프랑스산으로 흰 곰팡이 치즈의 한 종류</a:t>
            </a:r>
            <a:r>
              <a:rPr lang="en-US" altLang="ko-KR" sz="15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 err="1"/>
              <a:t>페니실륨</a:t>
            </a:r>
            <a:r>
              <a:rPr lang="ko-KR" altLang="en-US" sz="1500" dirty="0"/>
              <a:t> </a:t>
            </a:r>
            <a:r>
              <a:rPr lang="ko-KR" altLang="en-US" sz="1500" dirty="0" err="1"/>
              <a:t>카멘베르티라는</a:t>
            </a:r>
            <a:r>
              <a:rPr lang="ko-KR" altLang="en-US" sz="1500" dirty="0"/>
              <a:t> 흰 곰팡이를</a:t>
            </a:r>
            <a:r>
              <a:rPr lang="en-US" altLang="ko-KR" sz="1500" dirty="0"/>
              <a:t> </a:t>
            </a:r>
            <a:r>
              <a:rPr lang="ko-KR" altLang="en-US" sz="1500" dirty="0"/>
              <a:t>첨가하여 숙성시킨 </a:t>
            </a:r>
            <a:r>
              <a:rPr lang="ko-KR" altLang="en-US" sz="1500" dirty="0" err="1"/>
              <a:t>연질성</a:t>
            </a:r>
            <a:r>
              <a:rPr lang="ko-KR" altLang="en-US" sz="1500" dirty="0"/>
              <a:t> 치즈</a:t>
            </a:r>
            <a:r>
              <a:rPr lang="en-US" altLang="ko-KR" sz="1500" dirty="0"/>
              <a:t>. </a:t>
            </a:r>
            <a:r>
              <a:rPr lang="ko-KR" altLang="en-US" sz="1500" dirty="0"/>
              <a:t>표면의 흰색은 흰 곰팡이로 </a:t>
            </a:r>
            <a:r>
              <a:rPr lang="ko-KR" altLang="en-US" sz="1500" dirty="0" err="1"/>
              <a:t>얆고</a:t>
            </a:r>
            <a:r>
              <a:rPr lang="ko-KR" altLang="en-US" sz="1500" dirty="0"/>
              <a:t> 단단한 껍질 부분을 모두 먹을 수 있으며</a:t>
            </a:r>
            <a:r>
              <a:rPr lang="en-US" altLang="ko-KR" sz="1500" dirty="0"/>
              <a:t>, </a:t>
            </a:r>
            <a:r>
              <a:rPr lang="ko-KR" altLang="en-US" sz="1500" dirty="0"/>
              <a:t>속은 매우 부드럽다</a:t>
            </a:r>
            <a:r>
              <a:rPr lang="en-US" altLang="ko-KR" sz="1500" dirty="0"/>
              <a:t>. </a:t>
            </a:r>
            <a:r>
              <a:rPr lang="ko-KR" altLang="en-US" sz="1500" dirty="0"/>
              <a:t>향이 강하지 않고 맛이 순하다</a:t>
            </a:r>
            <a:r>
              <a:rPr lang="en-US" altLang="ko-KR" sz="1500" dirty="0"/>
              <a:t>.</a:t>
            </a:r>
            <a:r>
              <a:rPr lang="ko-KR" altLang="en-US" sz="1500" dirty="0"/>
              <a:t> 제조과정에 가열과 압착이 없으며</a:t>
            </a:r>
            <a:r>
              <a:rPr lang="en-US" altLang="ko-KR" sz="1500" dirty="0"/>
              <a:t>, </a:t>
            </a:r>
            <a:r>
              <a:rPr lang="ko-KR" altLang="en-US" sz="1500" dirty="0"/>
              <a:t>대개 </a:t>
            </a:r>
            <a:r>
              <a:rPr lang="en-US" altLang="ko-KR" sz="1500" dirty="0"/>
              <a:t>30~35</a:t>
            </a:r>
            <a:r>
              <a:rPr lang="ko-KR" altLang="en-US" sz="1500" dirty="0"/>
              <a:t>일 이상 숙성시켜서 먹는다</a:t>
            </a:r>
            <a:r>
              <a:rPr lang="en-US" altLang="ko-KR" sz="1500" dirty="0"/>
              <a:t>.  </a:t>
            </a:r>
          </a:p>
          <a:p>
            <a:endParaRPr lang="en-US" altLang="ko-KR" dirty="0"/>
          </a:p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⑤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브리치즈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(brie cheese)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500" dirty="0" err="1"/>
              <a:t>카멤벨</a:t>
            </a:r>
            <a:r>
              <a:rPr lang="ko-KR" altLang="en-US" sz="1500" dirty="0"/>
              <a:t> 치즈와 같은 프랑스산</a:t>
            </a:r>
            <a:r>
              <a:rPr lang="en-US" altLang="ko-KR" sz="1500" dirty="0"/>
              <a:t>. </a:t>
            </a:r>
            <a:r>
              <a:rPr lang="ko-KR" altLang="en-US" sz="1500" dirty="0"/>
              <a:t>흰 곰팡이 치즈로 표면에는 흰 곰팡이 막이 있고 충분히</a:t>
            </a:r>
            <a:r>
              <a:rPr lang="en-US" altLang="ko-KR" sz="1500" dirty="0"/>
              <a:t> </a:t>
            </a:r>
            <a:r>
              <a:rPr lang="ko-KR" altLang="en-US" sz="1500" dirty="0"/>
              <a:t>숙성되면 단단한 껍질</a:t>
            </a:r>
            <a:r>
              <a:rPr lang="en-US" altLang="ko-KR" sz="1500" dirty="0"/>
              <a:t> </a:t>
            </a:r>
            <a:r>
              <a:rPr lang="ko-KR" altLang="en-US" sz="1500" dirty="0"/>
              <a:t>안에 부드러운 속이 생긴다</a:t>
            </a:r>
            <a:r>
              <a:rPr lang="en-US" altLang="ko-KR" sz="1500" dirty="0"/>
              <a:t>. </a:t>
            </a:r>
            <a:r>
              <a:rPr lang="ko-KR" altLang="en-US" sz="1500" dirty="0"/>
              <a:t>젖산균으로 숙성시키며</a:t>
            </a:r>
            <a:r>
              <a:rPr lang="en-US" altLang="ko-KR" sz="1500" dirty="0"/>
              <a:t>, </a:t>
            </a:r>
            <a:r>
              <a:rPr lang="ko-KR" altLang="en-US" sz="1500" dirty="0"/>
              <a:t>지방 </a:t>
            </a:r>
            <a:r>
              <a:rPr lang="ko-KR" altLang="en-US" sz="1500" dirty="0" err="1"/>
              <a:t>함유율은</a:t>
            </a:r>
            <a:r>
              <a:rPr lang="ko-KR" altLang="en-US" sz="1500" dirty="0"/>
              <a:t> </a:t>
            </a:r>
            <a:r>
              <a:rPr lang="en-US" altLang="ko-KR" sz="1500" dirty="0"/>
              <a:t>45%</a:t>
            </a:r>
            <a:r>
              <a:rPr lang="ko-KR" altLang="en-US" sz="1500" dirty="0"/>
              <a:t>이다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/>
              <a:t>맛은 </a:t>
            </a:r>
            <a:r>
              <a:rPr lang="ko-KR" altLang="en-US" sz="1500" dirty="0" err="1"/>
              <a:t>숙성정도에</a:t>
            </a:r>
            <a:r>
              <a:rPr lang="ko-KR" altLang="en-US" sz="1500" dirty="0"/>
              <a:t> 따라 부드러운 맛에서 자극적인 맛까지 다양하다</a:t>
            </a:r>
            <a:r>
              <a:rPr lang="en-US" altLang="ko-KR" sz="1500" dirty="0"/>
              <a:t>. </a:t>
            </a:r>
            <a:r>
              <a:rPr lang="ko-KR" altLang="en-US" sz="1500" dirty="0"/>
              <a:t>보통 약간 신맛과 톡 쏘는 맛이며</a:t>
            </a:r>
            <a:r>
              <a:rPr lang="en-US" altLang="ko-KR" sz="1500" dirty="0"/>
              <a:t>, </a:t>
            </a:r>
            <a:r>
              <a:rPr lang="ko-KR" altLang="en-US" sz="1500" dirty="0"/>
              <a:t>나무 향이 난다</a:t>
            </a:r>
            <a:r>
              <a:rPr lang="en-US" altLang="ko-KR" sz="1500" dirty="0"/>
              <a:t>. </a:t>
            </a:r>
            <a:endParaRPr lang="ko-KR" altLang="en-US" sz="1500" dirty="0"/>
          </a:p>
        </p:txBody>
      </p:sp>
      <p:pic>
        <p:nvPicPr>
          <p:cNvPr id="7170" name="Picture 2" descr="C:\Documents and Settings\user\바탕 화면\ㅋㅋㅋㅋ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571612"/>
            <a:ext cx="3071804" cy="1830027"/>
          </a:xfrm>
          <a:prstGeom prst="rect">
            <a:avLst/>
          </a:prstGeom>
          <a:noFill/>
        </p:spPr>
      </p:pic>
      <p:pic>
        <p:nvPicPr>
          <p:cNvPr id="7171" name="Picture 3" descr="C:\Documents and Settings\user\바탕 화면\ㅋㅋㅋㅋ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500570"/>
            <a:ext cx="3114670" cy="2102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3358</Words>
  <Application>Microsoft Office PowerPoint</Application>
  <PresentationFormat>화면 슬라이드 쇼(4:3)</PresentationFormat>
  <Paragraphs>530</Paragraphs>
  <Slides>42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9" baseType="lpstr">
      <vt:lpstr>HY견고딕</vt:lpstr>
      <vt:lpstr>맑은 고딕</vt:lpstr>
      <vt:lpstr>휴먼모음T</vt:lpstr>
      <vt:lpstr>Arial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107</cp:revision>
  <cp:lastPrinted>2024-05-13T01:30:29Z</cp:lastPrinted>
  <dcterms:created xsi:type="dcterms:W3CDTF">2012-05-25T03:34:22Z</dcterms:created>
  <dcterms:modified xsi:type="dcterms:W3CDTF">2024-05-13T04:40:04Z</dcterms:modified>
</cp:coreProperties>
</file>