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68" r:id="rId2"/>
  </p:sldMasterIdLst>
  <p:handoutMasterIdLst>
    <p:handoutMasterId r:id="rId28"/>
  </p:handoutMasterIdLst>
  <p:sldIdLst>
    <p:sldId id="256" r:id="rId3"/>
    <p:sldId id="259" r:id="rId4"/>
    <p:sldId id="260" r:id="rId5"/>
    <p:sldId id="304" r:id="rId6"/>
    <p:sldId id="287" r:id="rId7"/>
    <p:sldId id="306" r:id="rId8"/>
    <p:sldId id="276" r:id="rId9"/>
    <p:sldId id="307" r:id="rId10"/>
    <p:sldId id="308" r:id="rId11"/>
    <p:sldId id="305" r:id="rId12"/>
    <p:sldId id="309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8" r:id="rId21"/>
    <p:sldId id="297" r:id="rId22"/>
    <p:sldId id="296" r:id="rId23"/>
    <p:sldId id="299" r:id="rId24"/>
    <p:sldId id="300" r:id="rId25"/>
    <p:sldId id="273" r:id="rId26"/>
    <p:sldId id="267" r:id="rId2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6600"/>
    <a:srgbClr val="00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보통 스타일 3 - 강조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어두운 스타일 2 - 강조 5/강조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어두운 스타일 2 - 강조 1/강조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BDBED569-4797-4DF1-A0F4-6AAB3CD982D8}" styleName="밝은 스타일 3 - 강조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641" autoAdjust="0"/>
    <p:restoredTop sz="94604" autoAdjust="0"/>
  </p:normalViewPr>
  <p:slideViewPr>
    <p:cSldViewPr>
      <p:cViewPr varScale="1">
        <p:scale>
          <a:sx n="114" d="100"/>
          <a:sy n="114" d="100"/>
        </p:scale>
        <p:origin x="114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10C1F0-DFDC-4CFB-B8F0-EA1733402670}" type="datetimeFigureOut">
              <a:rPr lang="ko-KR" altLang="en-US" smtClean="0"/>
              <a:t>2024-03-13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1AD98-8A7F-485D-861A-02B443F7B38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686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3"/>
          <p:cNvGrpSpPr/>
          <p:nvPr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1" y="6400195"/>
            <a:ext cx="1628951" cy="43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그림 7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8" name="그림 7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1" y="6400195"/>
            <a:ext cx="1628951" cy="43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8" name="그림 7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1" y="6400195"/>
            <a:ext cx="1628951" cy="43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43"/>
          <p:cNvGrpSpPr/>
          <p:nvPr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7" name="그림 16" descr="fhrr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933" y="6357959"/>
            <a:ext cx="1685067" cy="5000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1" y="6400195"/>
            <a:ext cx="1628951" cy="43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2" name="그림 11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1" y="6400195"/>
            <a:ext cx="1628951" cy="43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fhrr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58933" y="6357959"/>
            <a:ext cx="1685067" cy="50004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41" y="6400195"/>
            <a:ext cx="1628951" cy="439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직선 연결선 8"/>
          <p:cNvCxnSpPr/>
          <p:nvPr userDrawn="1"/>
        </p:nvCxnSpPr>
        <p:spPr>
          <a:xfrm>
            <a:off x="1619672" y="908720"/>
            <a:ext cx="7429500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그림 6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9" name="그림 8" descr="etr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slideLayout" Target="../slideLayouts/slideLayout75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40" Type="http://schemas.openxmlformats.org/officeDocument/2006/relationships/image" Target="../media/image3.png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9" name="그림 18" descr="etrter.png"/>
          <p:cNvPicPr>
            <a:picLocks noChangeAspect="1"/>
          </p:cNvPicPr>
          <p:nvPr userDrawn="1"/>
        </p:nvPicPr>
        <p:blipFill>
          <a:blip r:embed="rId39" cstate="print"/>
          <a:stretch>
            <a:fillRect/>
          </a:stretch>
        </p:blipFill>
        <p:spPr>
          <a:xfrm>
            <a:off x="0" y="1"/>
            <a:ext cx="1019812" cy="12858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  <p:sldLayoutId id="2147483765" r:id="rId31"/>
    <p:sldLayoutId id="2147483766" r:id="rId32"/>
    <p:sldLayoutId id="2147483660" r:id="rId33"/>
    <p:sldLayoutId id="2147483661" r:id="rId34"/>
    <p:sldLayoutId id="2147483662" r:id="rId35"/>
    <p:sldLayoutId id="2147483664" r:id="rId36"/>
    <p:sldLayoutId id="2147483665" r:id="rId37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3A1C2-18F2-4752-8749-406346ECE1BF}" type="datetimeFigureOut">
              <a:rPr lang="ko-KR" altLang="en-US" smtClean="0"/>
              <a:pPr/>
              <a:t>2024-03-13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grpSp>
        <p:nvGrpSpPr>
          <p:cNvPr id="7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8B251-C2E7-4E28-91EC-6E8A107E511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grpSp>
        <p:nvGrpSpPr>
          <p:cNvPr id="9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그림 17" descr="fhrrr.PNG"/>
          <p:cNvPicPr>
            <a:picLocks noChangeAspect="1"/>
          </p:cNvPicPr>
          <p:nvPr userDrawn="1"/>
        </p:nvPicPr>
        <p:blipFill>
          <a:blip r:embed="rId40"/>
          <a:stretch>
            <a:fillRect/>
          </a:stretch>
        </p:blipFill>
        <p:spPr>
          <a:xfrm>
            <a:off x="7458933" y="6357959"/>
            <a:ext cx="1685067" cy="5000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</p:sldLayoutIdLst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715008" y="5643578"/>
            <a:ext cx="321467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제목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ko-KR" altLang="en-US" b="1" dirty="0" smtClean="0">
                <a:solidFill>
                  <a:schemeClr val="tx1"/>
                </a:solidFill>
              </a:rPr>
              <a:t>전통을 계승한 </a:t>
            </a:r>
            <a:r>
              <a:rPr lang="en-US" altLang="ko-KR" b="1" dirty="0" smtClean="0">
                <a:solidFill>
                  <a:schemeClr val="tx1"/>
                </a:solidFill>
              </a:rPr>
              <a:t>“</a:t>
            </a:r>
            <a:r>
              <a:rPr lang="ko-KR" altLang="en-US" b="1" dirty="0" smtClean="0">
                <a:solidFill>
                  <a:schemeClr val="tx1"/>
                </a:solidFill>
              </a:rPr>
              <a:t>빚은</a:t>
            </a:r>
            <a:r>
              <a:rPr lang="en-US" altLang="ko-KR" b="1" dirty="0" smtClean="0">
                <a:solidFill>
                  <a:schemeClr val="tx1"/>
                </a:solidFill>
              </a:rPr>
              <a:t>”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12" name="부제목 11"/>
          <p:cNvSpPr>
            <a:spLocks noGrp="1"/>
          </p:cNvSpPr>
          <p:nvPr>
            <p:ph type="subTitle" idx="1"/>
          </p:nvPr>
        </p:nvSpPr>
        <p:spPr>
          <a:xfrm>
            <a:off x="990600" y="1837347"/>
            <a:ext cx="6858000" cy="461665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</a:rPr>
              <a:t>정성으로 마음으로 빚은 떡 </a:t>
            </a:r>
            <a:r>
              <a:rPr lang="en-US" altLang="ko-KR" dirty="0" smtClean="0">
                <a:solidFill>
                  <a:schemeClr val="tx1"/>
                </a:solidFill>
              </a:rPr>
              <a:t>“</a:t>
            </a:r>
            <a:r>
              <a:rPr lang="ko-KR" altLang="en-US" dirty="0" smtClean="0">
                <a:solidFill>
                  <a:schemeClr val="tx1"/>
                </a:solidFill>
              </a:rPr>
              <a:t>빚은</a:t>
            </a:r>
            <a:r>
              <a:rPr lang="en-US" altLang="ko-KR" dirty="0" smtClean="0">
                <a:solidFill>
                  <a:schemeClr val="tx1"/>
                </a:solidFill>
              </a:rPr>
              <a:t>”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4048" y="4143380"/>
            <a:ext cx="413995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학과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err="1">
                <a:latin typeface="Times New Roman" pitchFamily="18" charset="0"/>
                <a:cs typeface="Times New Roman" pitchFamily="18" charset="0"/>
              </a:rPr>
              <a:t>외식조리∙</a:t>
            </a:r>
            <a:r>
              <a:rPr lang="ko-KR" altLang="en-US" sz="2000" b="1" dirty="0" err="1" smtClean="0">
                <a:latin typeface="Times New Roman" pitchFamily="18" charset="0"/>
                <a:cs typeface="Times New Roman" pitchFamily="18" charset="0"/>
              </a:rPr>
              <a:t>제과제빵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교과목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sz="2000" b="1" dirty="0" err="1" smtClean="0">
                <a:latin typeface="Times New Roman" pitchFamily="18" charset="0"/>
                <a:cs typeface="Times New Roman" pitchFamily="18" charset="0"/>
              </a:rPr>
              <a:t>외식산업론</a:t>
            </a:r>
            <a:endParaRPr lang="ko-KR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담당 교수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: OOO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님</a:t>
            </a:r>
            <a:endParaRPr lang="en-US" altLang="ko-KR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학번 </a:t>
            </a:r>
            <a:r>
              <a:rPr lang="en-US" altLang="ko-KR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202402345</a:t>
            </a:r>
          </a:p>
          <a:p>
            <a:pPr>
              <a:lnSpc>
                <a:spcPct val="150000"/>
              </a:lnSpc>
              <a:buBlip>
                <a:blip r:embed="rId2"/>
              </a:buBlip>
            </a:pP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 성명 </a:t>
            </a:r>
            <a:r>
              <a:rPr lang="en-US" altLang="ko-KR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o-KR" altLang="en-US" sz="2000" b="1" dirty="0" smtClean="0">
                <a:latin typeface="Times New Roman" pitchFamily="18" charset="0"/>
                <a:cs typeface="Times New Roman" pitchFamily="18" charset="0"/>
              </a:rPr>
              <a:t>홍길동</a:t>
            </a:r>
            <a:endParaRPr lang="ko-KR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57224" y="4500570"/>
            <a:ext cx="7772400" cy="12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35696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빚은 제휴  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071942"/>
            <a:ext cx="6181725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1000108"/>
            <a:ext cx="35814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3214686"/>
            <a:ext cx="23241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1071546"/>
            <a:ext cx="393285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643042" y="428604"/>
            <a:ext cx="3910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ko-KR" altLang="en-US" sz="2800" b="1" kern="0" dirty="0" err="1" smtClean="0">
                <a:solidFill>
                  <a:srgbClr val="0070C0"/>
                </a:solidFill>
                <a:latin typeface="+mn-ea"/>
              </a:rPr>
              <a:t>빚은의</a:t>
            </a: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</a:rPr>
              <a:t> 메뉴 구성</a:t>
            </a:r>
            <a:endParaRPr lang="en-US" altLang="ko-KR" sz="2800" b="1" kern="0" dirty="0">
              <a:solidFill>
                <a:srgbClr val="0070C0"/>
              </a:solidFill>
              <a:latin typeface="+mn-ea"/>
            </a:endParaRPr>
          </a:p>
        </p:txBody>
      </p:sp>
      <p:pic>
        <p:nvPicPr>
          <p:cNvPr id="5" name="그림 4" descr="kkk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285860"/>
            <a:ext cx="747441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0" name="직선 연결선 9"/>
          <p:cNvCxnSpPr/>
          <p:nvPr/>
        </p:nvCxnSpPr>
        <p:spPr>
          <a:xfrm>
            <a:off x="1000100" y="5786454"/>
            <a:ext cx="742955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71538" y="592933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빚은 선물 포장 용기</a:t>
            </a:r>
            <a:endParaRPr lang="ko-KR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ah몾자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7855215" cy="4714908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찹</a:t>
            </a: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쌀</a:t>
            </a: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떡류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dgvg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7958088" cy="47149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과일설기류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vh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7858180" cy="4572032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찜케익류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Yujg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143932" cy="500066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쌀케익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찰ㄷ덧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14422"/>
            <a:ext cx="8076047" cy="485778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찰떡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답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071546"/>
            <a:ext cx="8252289" cy="5143536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답례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모듬세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8459005" cy="478634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모듬 선물세트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nvxc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142984"/>
            <a:ext cx="8060830" cy="5000660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문안 세트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 txBox="1">
            <a:spLocks noChangeArrowheads="1"/>
          </p:cNvSpPr>
          <p:nvPr/>
        </p:nvSpPr>
        <p:spPr bwMode="auto">
          <a:xfrm>
            <a:off x="4286248" y="476672"/>
            <a:ext cx="2950362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굴림" charset="-127"/>
                <a:cs typeface="Times New Roman" pitchFamily="18" charset="0"/>
              </a:rPr>
              <a:t>Contents</a:t>
            </a:r>
            <a:endParaRPr kumimoji="0" lang="en-US" altLang="ko-KR" sz="36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굴림" charset="-127"/>
              <a:cs typeface="Times New Roman" pitchFamily="18" charset="0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4093208" y="1201839"/>
            <a:ext cx="4622196" cy="12583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그룹 47"/>
          <p:cNvGrpSpPr>
            <a:grpSpLocks/>
          </p:cNvGrpSpPr>
          <p:nvPr/>
        </p:nvGrpSpPr>
        <p:grpSpPr bwMode="auto">
          <a:xfrm>
            <a:off x="4043363" y="1500174"/>
            <a:ext cx="5100637" cy="544512"/>
            <a:chOff x="767581" y="2420888"/>
            <a:chExt cx="5100563" cy="544206"/>
          </a:xfrm>
        </p:grpSpPr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3912" cy="4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 latinLnBrk="0">
                <a:spcBef>
                  <a:spcPct val="20000"/>
                </a:spcBef>
                <a:buFontTx/>
                <a:buBlip>
                  <a:blip r:embed="rId2"/>
                </a:buBlip>
                <a:defRPr/>
              </a:pPr>
              <a:r>
                <a:rPr lang="ko-KR" altLang="en-US" sz="2400" b="1" kern="0" dirty="0">
                  <a:solidFill>
                    <a:sysClr val="windowText" lastClr="000000"/>
                  </a:solidFill>
                  <a:latin typeface="굴림" pitchFamily="50" charset="-127"/>
                  <a:ea typeface="굴림" pitchFamily="50" charset="-127"/>
                </a:rPr>
                <a:t> </a:t>
              </a:r>
            </a:p>
          </p:txBody>
        </p:sp>
        <p:sp>
          <p:nvSpPr>
            <p:cNvPr id="25" name="Rectangle 3"/>
            <p:cNvSpPr txBox="1">
              <a:spLocks noChangeArrowheads="1"/>
            </p:cNvSpPr>
            <p:nvPr/>
          </p:nvSpPr>
          <p:spPr bwMode="auto">
            <a:xfrm>
              <a:off x="1547032" y="2460553"/>
              <a:ext cx="4321112" cy="504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latinLnBrk="0">
                <a:spcBef>
                  <a:spcPct val="20000"/>
                </a:spcBef>
                <a:buFontTx/>
                <a:buNone/>
                <a:defRPr/>
              </a:pPr>
              <a:r>
                <a:rPr lang="ko-KR" altLang="en-US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 빚은 소개  </a:t>
              </a:r>
              <a:endParaRPr lang="ko-KR" altLang="en-US" sz="1800" b="1" kern="0" dirty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214422"/>
            <a:ext cx="3997678" cy="495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0" name="그룹 47"/>
          <p:cNvGrpSpPr>
            <a:grpSpLocks/>
          </p:cNvGrpSpPr>
          <p:nvPr/>
        </p:nvGrpSpPr>
        <p:grpSpPr bwMode="auto">
          <a:xfrm>
            <a:off x="4071934" y="2000240"/>
            <a:ext cx="5072066" cy="576262"/>
            <a:chOff x="767581" y="2420888"/>
            <a:chExt cx="5071992" cy="575937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3912" cy="4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 latinLnBrk="0">
                <a:spcBef>
                  <a:spcPct val="20000"/>
                </a:spcBef>
                <a:buFontTx/>
                <a:buBlip>
                  <a:blip r:embed="rId2"/>
                </a:buBlip>
                <a:defRPr/>
              </a:pPr>
              <a:r>
                <a:rPr lang="ko-KR" altLang="en-US" sz="2400" b="1" kern="0" dirty="0">
                  <a:solidFill>
                    <a:sysClr val="windowText" lastClr="000000"/>
                  </a:solidFill>
                  <a:latin typeface="굴림" pitchFamily="50" charset="-127"/>
                  <a:ea typeface="굴림" pitchFamily="50" charset="-127"/>
                </a:rPr>
                <a:t> </a:t>
              </a: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1518461" y="2492286"/>
              <a:ext cx="4321112" cy="50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latinLnBrk="0">
                <a:spcBef>
                  <a:spcPct val="20000"/>
                </a:spcBef>
                <a:buFontTx/>
                <a:buNone/>
                <a:defRPr/>
              </a:pPr>
              <a:r>
                <a:rPr lang="en-US" altLang="ko-KR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b="1" kern="0" dirty="0" err="1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빚은의</a:t>
              </a:r>
              <a:r>
                <a:rPr lang="ko-KR" altLang="en-US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 경영 전략</a:t>
              </a:r>
              <a:endParaRPr lang="ko-KR" altLang="en-US" sz="1800" b="1" kern="0" dirty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43" name="그룹 47"/>
          <p:cNvGrpSpPr>
            <a:grpSpLocks/>
          </p:cNvGrpSpPr>
          <p:nvPr/>
        </p:nvGrpSpPr>
        <p:grpSpPr bwMode="auto">
          <a:xfrm>
            <a:off x="4037007" y="4000504"/>
            <a:ext cx="5106993" cy="576262"/>
            <a:chOff x="767581" y="2420888"/>
            <a:chExt cx="5106919" cy="575937"/>
          </a:xfrm>
        </p:grpSpPr>
        <p:sp>
          <p:nvSpPr>
            <p:cNvPr id="44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3912" cy="4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 latinLnBrk="0">
                <a:spcBef>
                  <a:spcPct val="20000"/>
                </a:spcBef>
                <a:buFontTx/>
                <a:buBlip>
                  <a:blip r:embed="rId2"/>
                </a:buBlip>
                <a:defRPr/>
              </a:pPr>
              <a:r>
                <a:rPr lang="ko-KR" altLang="en-US" sz="2400" b="1" kern="0" dirty="0">
                  <a:solidFill>
                    <a:sysClr val="windowText" lastClr="000000"/>
                  </a:solidFill>
                  <a:latin typeface="굴림" pitchFamily="50" charset="-127"/>
                  <a:ea typeface="굴림" pitchFamily="50" charset="-127"/>
                </a:rPr>
                <a:t> </a:t>
              </a:r>
            </a:p>
          </p:txBody>
        </p:sp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1553388" y="2492285"/>
              <a:ext cx="4321112" cy="5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latinLnBrk="0">
                <a:spcBef>
                  <a:spcPct val="20000"/>
                </a:spcBef>
                <a:buFontTx/>
                <a:buNone/>
                <a:defRPr/>
              </a:pPr>
              <a:r>
                <a:rPr lang="en-US" altLang="ko-KR" sz="1800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4P (product, price, place, promotion) </a:t>
              </a:r>
              <a:endParaRPr lang="ko-KR" altLang="en-US" sz="1800" b="1" kern="0" dirty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49" name="그룹 47"/>
          <p:cNvGrpSpPr>
            <a:grpSpLocks/>
          </p:cNvGrpSpPr>
          <p:nvPr/>
        </p:nvGrpSpPr>
        <p:grpSpPr bwMode="auto">
          <a:xfrm>
            <a:off x="4043363" y="4714884"/>
            <a:ext cx="5100637" cy="544513"/>
            <a:chOff x="767581" y="2420888"/>
            <a:chExt cx="5100563" cy="544206"/>
          </a:xfrm>
        </p:grpSpPr>
        <p:sp>
          <p:nvSpPr>
            <p:cNvPr id="50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3912" cy="4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 latinLnBrk="0">
                <a:spcBef>
                  <a:spcPct val="20000"/>
                </a:spcBef>
                <a:buFontTx/>
                <a:buBlip>
                  <a:blip r:embed="rId2"/>
                </a:buBlip>
                <a:defRPr/>
              </a:pPr>
              <a:r>
                <a:rPr lang="ko-KR" altLang="en-US" sz="2400" b="1" kern="0" dirty="0">
                  <a:solidFill>
                    <a:sysClr val="windowText" lastClr="000000"/>
                  </a:solidFill>
                  <a:latin typeface="굴림" pitchFamily="50" charset="-127"/>
                  <a:ea typeface="굴림" pitchFamily="50" charset="-127"/>
                </a:rPr>
                <a:t> </a:t>
              </a:r>
            </a:p>
          </p:txBody>
        </p:sp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1547032" y="2460554"/>
              <a:ext cx="4321112" cy="504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latinLnBrk="0">
                <a:spcBef>
                  <a:spcPct val="20000"/>
                </a:spcBef>
                <a:buFontTx/>
                <a:buNone/>
                <a:defRPr/>
              </a:pPr>
              <a:r>
                <a:rPr lang="en-US" altLang="ko-KR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New marketing strategy</a:t>
              </a:r>
              <a:endParaRPr lang="ko-KR" altLang="en-US" sz="1800" b="1" kern="0" dirty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18" name="그룹 47"/>
          <p:cNvGrpSpPr>
            <a:grpSpLocks/>
          </p:cNvGrpSpPr>
          <p:nvPr/>
        </p:nvGrpSpPr>
        <p:grpSpPr bwMode="auto">
          <a:xfrm>
            <a:off x="4071934" y="2571744"/>
            <a:ext cx="5072066" cy="576262"/>
            <a:chOff x="767581" y="2420888"/>
            <a:chExt cx="5071992" cy="575937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3912" cy="4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 latinLnBrk="0">
                <a:spcBef>
                  <a:spcPct val="20000"/>
                </a:spcBef>
                <a:buFontTx/>
                <a:buBlip>
                  <a:blip r:embed="rId2"/>
                </a:buBlip>
                <a:defRPr/>
              </a:pPr>
              <a:r>
                <a:rPr lang="ko-KR" altLang="en-US" sz="2400" b="1" kern="0" dirty="0">
                  <a:solidFill>
                    <a:sysClr val="windowText" lastClr="000000"/>
                  </a:solidFill>
                  <a:latin typeface="굴림" pitchFamily="50" charset="-127"/>
                  <a:ea typeface="굴림" pitchFamily="50" charset="-127"/>
                </a:rPr>
                <a:t> </a:t>
              </a:r>
            </a:p>
          </p:txBody>
        </p:sp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1518461" y="2492286"/>
              <a:ext cx="4321112" cy="50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latinLnBrk="0">
                <a:spcBef>
                  <a:spcPct val="20000"/>
                </a:spcBef>
                <a:buFontTx/>
                <a:buNone/>
                <a:defRPr/>
              </a:pPr>
              <a:r>
                <a:rPr lang="en-US" altLang="ko-KR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빚은</a:t>
              </a:r>
              <a:r>
                <a:rPr lang="en-US" altLang="ko-KR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 </a:t>
              </a:r>
              <a:r>
                <a:rPr lang="ko-KR" altLang="en-US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제품 소개</a:t>
              </a:r>
              <a:endParaRPr lang="ko-KR" altLang="en-US" sz="1800" b="1" kern="0" dirty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grpSp>
        <p:nvGrpSpPr>
          <p:cNvPr id="27" name="그룹 47"/>
          <p:cNvGrpSpPr>
            <a:grpSpLocks/>
          </p:cNvGrpSpPr>
          <p:nvPr/>
        </p:nvGrpSpPr>
        <p:grpSpPr bwMode="auto">
          <a:xfrm>
            <a:off x="4071934" y="3214686"/>
            <a:ext cx="5072066" cy="576262"/>
            <a:chOff x="767581" y="2420888"/>
            <a:chExt cx="5071992" cy="575937"/>
          </a:xfrm>
        </p:grpSpPr>
        <p:sp>
          <p:nvSpPr>
            <p:cNvPr id="28" name="Rectangle 3"/>
            <p:cNvSpPr txBox="1">
              <a:spLocks noChangeArrowheads="1"/>
            </p:cNvSpPr>
            <p:nvPr/>
          </p:nvSpPr>
          <p:spPr bwMode="auto">
            <a:xfrm>
              <a:off x="767581" y="2420888"/>
              <a:ext cx="923912" cy="447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742950" lvl="1" indent="-285750" latinLnBrk="0">
                <a:spcBef>
                  <a:spcPct val="20000"/>
                </a:spcBef>
                <a:buFontTx/>
                <a:buBlip>
                  <a:blip r:embed="rId2"/>
                </a:buBlip>
                <a:defRPr/>
              </a:pPr>
              <a:r>
                <a:rPr lang="ko-KR" altLang="en-US" sz="2400" b="1" kern="0" dirty="0">
                  <a:solidFill>
                    <a:sysClr val="windowText" lastClr="000000"/>
                  </a:solidFill>
                  <a:latin typeface="굴림" pitchFamily="50" charset="-127"/>
                  <a:ea typeface="굴림" pitchFamily="50" charset="-127"/>
                </a:rPr>
                <a:t> </a:t>
              </a:r>
            </a:p>
          </p:txBody>
        </p:sp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1518461" y="2492286"/>
              <a:ext cx="4321112" cy="504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marL="342900" indent="-342900" latinLnBrk="0">
                <a:spcBef>
                  <a:spcPct val="20000"/>
                </a:spcBef>
                <a:buFontTx/>
                <a:buNone/>
                <a:defRPr/>
              </a:pPr>
              <a:r>
                <a:rPr lang="en-US" altLang="ko-KR" b="1" kern="0" dirty="0" smtClean="0">
                  <a:solidFill>
                    <a:sysClr val="windowText" lastClr="000000"/>
                  </a:solidFill>
                  <a:latin typeface="나눔고딕 ExtraBold" pitchFamily="50" charset="-127"/>
                  <a:ea typeface="나눔고딕 ExtraBold" pitchFamily="50" charset="-127"/>
                </a:rPr>
                <a:t> Happy point card</a:t>
              </a:r>
              <a:endParaRPr lang="ko-KR" altLang="en-US" sz="1800" b="1" kern="0" dirty="0">
                <a:solidFill>
                  <a:sysClr val="windowText" lastClr="000000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zo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8163846" cy="5143536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떡케익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dgdfh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286808" cy="485778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떡케익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제목 없음45132.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368662" cy="485778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n-ea"/>
                <a:cs typeface="+mj-cs"/>
              </a:rPr>
              <a:t>카페음료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835696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b="1" kern="0" dirty="0" smtClean="0">
                <a:solidFill>
                  <a:schemeClr val="accent6"/>
                </a:solidFill>
                <a:latin typeface="+mn-ea"/>
                <a:cs typeface="+mj-cs"/>
              </a:rPr>
              <a:t>4P</a:t>
            </a: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 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1357290" y="1214422"/>
          <a:ext cx="7429552" cy="52864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147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14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432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206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928794" y="1357298"/>
          <a:ext cx="1428760" cy="50006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{69C7853C-536D-4A76-A0AE-DD22124D55A5}</a:tableStyleId>
              </a:tblPr>
              <a:tblGrid>
                <a:gridCol w="1428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0" dirty="0" smtClean="0"/>
                        <a:t>Product</a:t>
                      </a:r>
                      <a:endParaRPr lang="ko-KR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5214942" y="1357298"/>
          <a:ext cx="1500198" cy="50006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{F5AB1C69-6EDB-4FF4-983F-18BD219EF322}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0" dirty="0" smtClean="0"/>
                        <a:t>Price</a:t>
                      </a:r>
                      <a:endParaRPr lang="ko-KR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표 11"/>
          <p:cNvGraphicFramePr>
            <a:graphicFrameLocks noGrp="1"/>
          </p:cNvGraphicFramePr>
          <p:nvPr/>
        </p:nvGraphicFramePr>
        <p:xfrm>
          <a:off x="1928794" y="3786190"/>
          <a:ext cx="1500198" cy="50006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{F5AB1C69-6EDB-4FF4-983F-18BD219EF322}</a:tableStyleId>
              </a:tblPr>
              <a:tblGrid>
                <a:gridCol w="1500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0" dirty="0" smtClean="0"/>
                        <a:t>place</a:t>
                      </a:r>
                      <a:endParaRPr lang="ko-KR" alt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표 12"/>
          <p:cNvGraphicFramePr>
            <a:graphicFrameLocks noGrp="1"/>
          </p:cNvGraphicFramePr>
          <p:nvPr/>
        </p:nvGraphicFramePr>
        <p:xfrm>
          <a:off x="5214942" y="3786190"/>
          <a:ext cx="1643074" cy="50006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{F5AB1C69-6EDB-4FF4-983F-18BD219EF322}</a:tableStyleId>
              </a:tblPr>
              <a:tblGrid>
                <a:gridCol w="1643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006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kern="0" dirty="0" smtClean="0"/>
                        <a:t>Promotion</a:t>
                      </a:r>
                      <a:endParaRPr lang="ko-KR" alt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000232" y="1857364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전통적인 떡을 현대적으로 해석</a:t>
            </a:r>
            <a:endParaRPr lang="en-US" altLang="ko-KR" sz="1400" dirty="0" smtClean="0"/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아이들의 눈높이와 어른의 입맛을 모두 갖춘 새로운 모습의 떡이다</a:t>
            </a:r>
            <a:r>
              <a:rPr lang="en-US" altLang="ko-K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기존 떡집의 이미지를 벋어나 새로운 떡 카페로 태어나 위생적이고 깔끔한 이미지</a:t>
            </a:r>
            <a:r>
              <a:rPr lang="en-US" altLang="ko-K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디자인과 실용성을 모두 갖춘 명품 떡으로상품의 품질을 높임</a:t>
            </a:r>
            <a:r>
              <a:rPr lang="en-US" altLang="ko-KR" sz="1400" dirty="0" smtClean="0"/>
              <a:t>.</a:t>
            </a:r>
            <a:r>
              <a:rPr lang="ko-KR" altLang="en-US" sz="1400" dirty="0" smtClean="0"/>
              <a:t> </a:t>
            </a:r>
            <a:endParaRPr lang="en-US" altLang="ko-KR" sz="1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286380" y="1857364"/>
            <a:ext cx="31432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다양한 재료로 떡을 생산하다보니 원가가 올라가 떡 가격이 기존 떡집보다 다소 비싸다고 느껴지지만 해피포인트라는 포인트 적립으로 </a:t>
            </a:r>
            <a:r>
              <a:rPr lang="en-US" altLang="ko-KR" sz="1400" dirty="0" smtClean="0"/>
              <a:t>5%</a:t>
            </a:r>
            <a:r>
              <a:rPr lang="ko-KR" altLang="en-US" sz="1400" dirty="0" smtClean="0"/>
              <a:t>의 적립금이 쌓이기때문에 고객이 구매하기엔 부담스럽지 않은 가격이다</a:t>
            </a:r>
            <a:r>
              <a:rPr lang="en-US" altLang="ko-K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매번의 다양한 행사로 </a:t>
            </a:r>
            <a:r>
              <a:rPr lang="en-US" altLang="ko-KR" sz="1400" dirty="0" smtClean="0"/>
              <a:t>2+1</a:t>
            </a:r>
            <a:r>
              <a:rPr lang="ko-KR" altLang="en-US" sz="1400" dirty="0" smtClean="0"/>
              <a:t>행사</a:t>
            </a:r>
            <a:r>
              <a:rPr lang="en-US" altLang="ko-KR" sz="1400" dirty="0" smtClean="0"/>
              <a:t>,3000</a:t>
            </a:r>
            <a:r>
              <a:rPr lang="ko-KR" altLang="en-US" sz="1400" dirty="0" smtClean="0"/>
              <a:t>원 할인등의 행사를 하고 있다</a:t>
            </a:r>
            <a:r>
              <a:rPr lang="en-US" altLang="ko-KR" sz="1400" dirty="0" smtClean="0"/>
              <a:t>.</a:t>
            </a:r>
            <a:endParaRPr lang="ko-KR" alt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2000232" y="4286256"/>
            <a:ext cx="30718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본사에서 생산하여 가맹점으로 배송하는 시스템으로 보다 위생적이고 안전하게 상품을 유지할 수 있다</a:t>
            </a:r>
            <a:r>
              <a:rPr lang="en-US" altLang="ko-K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유통과정이 복잡하지 않아 유통비용을 최대한 낮췄다</a:t>
            </a:r>
            <a:r>
              <a:rPr lang="en-US" altLang="ko-KR" sz="1400" dirty="0" smtClean="0"/>
              <a:t>.</a:t>
            </a:r>
          </a:p>
          <a:p>
            <a:r>
              <a:rPr lang="ko-KR" altLang="en-US" sz="1400" dirty="0" smtClean="0"/>
              <a:t> </a:t>
            </a:r>
            <a:endParaRPr lang="ko-KR" alt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5286380" y="4357694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전단지홍보로 매장을 홍보</a:t>
            </a:r>
            <a:r>
              <a:rPr lang="en-US" altLang="ko-KR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sz="1400" dirty="0" smtClean="0"/>
              <a:t>다양한 시식행사로 상품을 고객에게 알리고 있습니다</a:t>
            </a:r>
            <a:r>
              <a:rPr lang="en-US" altLang="ko-KR" sz="14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1571604" y="214290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New marketing strategy</a:t>
            </a:r>
            <a:endParaRPr lang="en-US" altLang="ko-KR" sz="2800" b="1" kern="0" dirty="0">
              <a:solidFill>
                <a:srgbClr val="0070C0"/>
              </a:solidFill>
              <a:latin typeface="+mn-ea"/>
              <a:cs typeface="+mj-cs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2156381" y="1014129"/>
            <a:ext cx="432048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endParaRPr kumimoji="1" lang="ko-KR" altLang="en-US" b="1" kern="0" dirty="0"/>
          </a:p>
        </p:txBody>
      </p:sp>
      <p:sp>
        <p:nvSpPr>
          <p:cNvPr id="12" name="내용 개체 틀 1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/>
          </a:bodyPr>
          <a:lstStyle/>
          <a:p>
            <a:r>
              <a:rPr lang="ko-KR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주변 빵집이나 커피전문점등에서 최저가격의 커피를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제공하면서 고객이 매장을 찾아 오게 한다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떡의 개념이 특별한 날 먹는 것의 이미지 인식을 바꾸는데 노력해야 할 것 같다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홍보의 방향을 노년층에서 젊은 층으로 변화를 주어야 할 것이다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ko-KR" altLang="en-US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유통기한이 긴 제품을 생산할수록 연구해야 할 것이다</a:t>
            </a:r>
            <a:r>
              <a:rPr lang="en-US" altLang="ko-KR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ko-KR" altLang="en-US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755576" y="2214554"/>
            <a:ext cx="7772400" cy="3445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6000" b="1" kern="0" dirty="0" smtClean="0">
                <a:solidFill>
                  <a:sysClr val="windowText" lastClr="000000"/>
                </a:solidFill>
                <a:latin typeface="+mj-lt"/>
                <a:ea typeface="굴림" charset="-127"/>
                <a:cs typeface="+mj-cs"/>
              </a:rPr>
              <a:t>Thank You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ko-KR" sz="4800" b="1" kern="0" dirty="0" smtClean="0">
              <a:solidFill>
                <a:sysClr val="windowText" lastClr="000000"/>
              </a:solidFill>
              <a:latin typeface="+mj-lt"/>
              <a:ea typeface="굴림" charset="-127"/>
              <a:cs typeface="+mj-cs"/>
            </a:endParaRP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4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051720" y="5517232"/>
            <a:ext cx="5112568" cy="0"/>
          </a:xfrm>
          <a:prstGeom prst="line">
            <a:avLst/>
          </a:prstGeom>
          <a:ln w="19050">
            <a:gradFill flip="none" rotWithShape="1">
              <a:gsLst>
                <a:gs pos="0">
                  <a:schemeClr val="tx1">
                    <a:lumMod val="50000"/>
                    <a:lumOff val="50000"/>
                    <a:alpha val="0"/>
                  </a:schemeClr>
                </a:gs>
                <a:gs pos="15000">
                  <a:schemeClr val="tx1">
                    <a:lumMod val="50000"/>
                    <a:lumOff val="50000"/>
                  </a:schemeClr>
                </a:gs>
                <a:gs pos="85000">
                  <a:schemeClr val="tx1">
                    <a:lumMod val="50000"/>
                    <a:lumOff val="50000"/>
                  </a:schemeClr>
                </a:gs>
                <a:gs pos="100000">
                  <a:schemeClr val="tx1">
                    <a:lumMod val="50000"/>
                    <a:lumOff val="50000"/>
                    <a:alpha val="0"/>
                  </a:schemeClr>
                </a:gs>
              </a:gsLst>
              <a:lin ang="0" scaled="1"/>
              <a:tileRect/>
            </a:gradFill>
          </a:ln>
          <a:effectLst>
            <a:outerShdw blurRad="50800" dist="127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576" y="4437112"/>
            <a:ext cx="7772400" cy="1223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5400" b="1" kern="0" dirty="0" smtClean="0">
                <a:solidFill>
                  <a:sysClr val="windowText" lastClr="000000"/>
                </a:solidFill>
                <a:latin typeface="+mj-lt"/>
                <a:ea typeface="굴림" charset="-127"/>
                <a:cs typeface="+mj-cs"/>
              </a:rPr>
              <a:t>Q &amp; A</a:t>
            </a:r>
            <a:endParaRPr kumimoji="0" lang="en-US" altLang="ko-KR" sz="5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굴림" charset="-127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835696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빚은 인혁 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13" name="그룹 44"/>
          <p:cNvGrpSpPr/>
          <p:nvPr/>
        </p:nvGrpSpPr>
        <p:grpSpPr>
          <a:xfrm>
            <a:off x="1907704" y="2708920"/>
            <a:ext cx="6480720" cy="648072"/>
            <a:chOff x="299750" y="1359008"/>
            <a:chExt cx="6480720" cy="1474059"/>
          </a:xfrm>
        </p:grpSpPr>
        <p:sp>
          <p:nvSpPr>
            <p:cNvPr id="14" name="Rectangle 3"/>
            <p:cNvSpPr txBox="1">
              <a:spLocks noChangeArrowheads="1"/>
            </p:cNvSpPr>
            <p:nvPr/>
          </p:nvSpPr>
          <p:spPr bwMode="auto">
            <a:xfrm>
              <a:off x="299750" y="1359008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2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659790" y="1359008"/>
              <a:ext cx="6120680" cy="1474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b="1" kern="0" dirty="0" smtClean="0"/>
                <a:t>빚은은 </a:t>
              </a:r>
              <a:r>
                <a:rPr kumimoji="1" lang="en-US" altLang="ko-KR" b="1" kern="0" dirty="0" smtClean="0"/>
                <a:t>‘</a:t>
              </a:r>
              <a:r>
                <a:rPr kumimoji="1" lang="ko-KR" altLang="en-US" b="1" kern="0" dirty="0" smtClean="0"/>
                <a:t>마음으로 빚은 떡</a:t>
              </a:r>
              <a:r>
                <a:rPr kumimoji="1" lang="en-US" altLang="ko-KR" b="1" kern="0" dirty="0" smtClean="0"/>
                <a:t>’ , ‘</a:t>
              </a:r>
              <a:r>
                <a:rPr kumimoji="1" lang="ko-KR" altLang="en-US" b="1" kern="0" dirty="0" smtClean="0"/>
                <a:t>정성으로 빚은 떡</a:t>
              </a:r>
              <a:r>
                <a:rPr kumimoji="1" lang="en-US" altLang="ko-KR" b="1" kern="0" dirty="0" smtClean="0"/>
                <a:t>’ </a:t>
              </a:r>
              <a:r>
                <a:rPr kumimoji="1" lang="ko-KR" altLang="en-US" b="1" kern="0" dirty="0" smtClean="0"/>
                <a:t>의 의미를</a:t>
              </a:r>
              <a:endParaRPr kumimoji="1" lang="en-US" altLang="ko-KR" b="1" kern="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b="1" kern="0" dirty="0" smtClean="0"/>
                <a:t>담고 있다</a:t>
              </a:r>
              <a:r>
                <a:rPr kumimoji="1" lang="en-US" altLang="ko-KR" b="1" kern="0" dirty="0" smtClean="0"/>
                <a:t>.</a:t>
              </a:r>
              <a:endParaRPr kumimoji="1" lang="ko-KR" altLang="en-US" b="1" kern="0" dirty="0"/>
            </a:p>
          </p:txBody>
        </p:sp>
      </p:grpSp>
      <p:grpSp>
        <p:nvGrpSpPr>
          <p:cNvPr id="19" name="그룹 48"/>
          <p:cNvGrpSpPr/>
          <p:nvPr/>
        </p:nvGrpSpPr>
        <p:grpSpPr>
          <a:xfrm>
            <a:off x="971600" y="3573016"/>
            <a:ext cx="5787430" cy="576064"/>
            <a:chOff x="80714" y="3086000"/>
            <a:chExt cx="5787430" cy="576064"/>
          </a:xfrm>
        </p:grpSpPr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80714" y="3086000"/>
              <a:ext cx="1440160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1143000" lvl="2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 </a:t>
              </a:r>
              <a:endParaRPr kumimoji="1" lang="ko-KR" altLang="en-US" sz="2000" b="1" kern="0" dirty="0"/>
            </a:p>
          </p:txBody>
        </p:sp>
        <p:sp>
          <p:nvSpPr>
            <p:cNvPr id="21" name="Rectangle 3"/>
            <p:cNvSpPr txBox="1">
              <a:spLocks noChangeArrowheads="1"/>
            </p:cNvSpPr>
            <p:nvPr/>
          </p:nvSpPr>
          <p:spPr bwMode="auto">
            <a:xfrm>
              <a:off x="1448866" y="3098129"/>
              <a:ext cx="4419278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b="1" kern="0" dirty="0" smtClean="0"/>
                <a:t>빚은 로고의 </a:t>
              </a:r>
              <a:r>
                <a:rPr kumimoji="1" lang="en-US" altLang="ko-KR" b="1" kern="0" dirty="0" smtClean="0"/>
                <a:t>4</a:t>
              </a:r>
              <a:r>
                <a:rPr kumimoji="1" lang="ko-KR" altLang="en-US" b="1" kern="0" dirty="0" smtClean="0"/>
                <a:t>가 색의 의미</a:t>
              </a:r>
              <a:endParaRPr kumimoji="1" lang="ko-KR" altLang="en-US" b="1" kern="0" dirty="0"/>
            </a:p>
          </p:txBody>
        </p:sp>
      </p:grpSp>
      <p:grpSp>
        <p:nvGrpSpPr>
          <p:cNvPr id="22" name="그룹 49"/>
          <p:cNvGrpSpPr/>
          <p:nvPr/>
        </p:nvGrpSpPr>
        <p:grpSpPr>
          <a:xfrm>
            <a:off x="1907704" y="1268760"/>
            <a:ext cx="6552728" cy="1296144"/>
            <a:chOff x="15803" y="4461886"/>
            <a:chExt cx="7561674" cy="648072"/>
          </a:xfrm>
        </p:grpSpPr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15803" y="4461886"/>
              <a:ext cx="135706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4"/>
                </a:buBlip>
                <a:defRPr/>
              </a:pPr>
              <a:r>
                <a:rPr kumimoji="1" lang="ko-KR" altLang="en-US" sz="2400" b="1" kern="0" dirty="0"/>
                <a:t>  </a:t>
              </a: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514375" y="4461886"/>
              <a:ext cx="7063102" cy="579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altLang="ko-KR" b="1" kern="0" dirty="0" smtClean="0"/>
                <a:t>2006</a:t>
              </a:r>
              <a:r>
                <a:rPr kumimoji="1" lang="ko-KR" altLang="en-US" b="1" kern="0" dirty="0" smtClean="0"/>
                <a:t>년 ㈜</a:t>
              </a:r>
              <a:r>
                <a:rPr kumimoji="1" lang="ko-KR" altLang="en-US" b="1" kern="0" dirty="0" err="1" smtClean="0"/>
                <a:t>삼립식품에서</a:t>
              </a:r>
              <a:r>
                <a:rPr kumimoji="1" lang="ko-KR" altLang="en-US" b="1" kern="0" dirty="0" smtClean="0"/>
                <a:t> 출범한 떡 브랜드 </a:t>
              </a:r>
              <a:r>
                <a:rPr kumimoji="1" lang="ko-KR" altLang="en-US" sz="2400" b="1" kern="0" dirty="0" smtClean="0">
                  <a:solidFill>
                    <a:srgbClr val="FF0000"/>
                  </a:solidFill>
                </a:rPr>
                <a:t>빚은</a:t>
              </a:r>
              <a:endParaRPr kumimoji="1" lang="en-US" altLang="ko-KR" b="1" kern="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altLang="ko-KR" b="1" kern="0" dirty="0" smtClean="0"/>
                <a:t>100% </a:t>
              </a:r>
              <a:r>
                <a:rPr kumimoji="1" lang="ko-KR" altLang="en-US" b="1" kern="0" dirty="0" smtClean="0"/>
                <a:t>국내산 쌀만을 사용해서 만든 총 </a:t>
              </a:r>
              <a:r>
                <a:rPr kumimoji="1" lang="en-US" altLang="ko-KR" b="1" kern="0" dirty="0" smtClean="0"/>
                <a:t>300</a:t>
              </a:r>
              <a:r>
                <a:rPr kumimoji="1" lang="ko-KR" altLang="en-US" b="1" kern="0" dirty="0" smtClean="0"/>
                <a:t>여종의 제품을</a:t>
              </a:r>
              <a:endParaRPr kumimoji="1" lang="en-US" altLang="ko-KR" b="1" kern="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b="1" kern="0" dirty="0" smtClean="0"/>
                <a:t>개발하여 크게 </a:t>
              </a:r>
              <a:r>
                <a:rPr kumimoji="1" lang="ko-KR" altLang="en-US" b="1" kern="0" dirty="0" err="1" smtClean="0"/>
                <a:t>찹쌀류와</a:t>
              </a:r>
              <a:r>
                <a:rPr kumimoji="1" lang="ko-KR" altLang="en-US" b="1" kern="0" dirty="0" smtClean="0"/>
                <a:t> </a:t>
              </a:r>
              <a:r>
                <a:rPr kumimoji="1" lang="ko-KR" altLang="en-US" b="1" kern="0" dirty="0" err="1" smtClean="0"/>
                <a:t>멥쌀류로</a:t>
              </a:r>
              <a:r>
                <a:rPr kumimoji="1" lang="ko-KR" altLang="en-US" b="1" kern="0" dirty="0" smtClean="0"/>
                <a:t> 나누어져 있다</a:t>
              </a:r>
              <a:r>
                <a:rPr kumimoji="1" lang="en-US" altLang="ko-KR" b="1" kern="0" dirty="0" smtClean="0"/>
                <a:t>.</a:t>
              </a:r>
              <a:endParaRPr kumimoji="1" lang="ko-KR" altLang="en-US" b="1" kern="0" dirty="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4214818"/>
            <a:ext cx="607223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etrt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142976" cy="1441154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35696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빚은 연혁 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4" name="그룹 49"/>
          <p:cNvGrpSpPr/>
          <p:nvPr/>
        </p:nvGrpSpPr>
        <p:grpSpPr>
          <a:xfrm>
            <a:off x="1857356" y="1285860"/>
            <a:ext cx="6552728" cy="1296144"/>
            <a:chOff x="15803" y="4461886"/>
            <a:chExt cx="7561674" cy="648072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15803" y="4461886"/>
              <a:ext cx="1357065" cy="6480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 </a:t>
              </a: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514375" y="4461886"/>
              <a:ext cx="7063102" cy="579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endParaRPr kumimoji="1" lang="ko-KR" altLang="en-US" b="1" kern="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285984" y="1285861"/>
            <a:ext cx="6000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2006</a:t>
            </a:r>
            <a:r>
              <a:rPr lang="ko-KR" altLang="en-US" dirty="0" smtClean="0"/>
              <a:t>년 빚은 </a:t>
            </a:r>
            <a:r>
              <a:rPr lang="en-US" altLang="ko-KR" dirty="0" smtClean="0"/>
              <a:t>1</a:t>
            </a:r>
            <a:r>
              <a:rPr lang="ko-KR" altLang="en-US" dirty="0" smtClean="0"/>
              <a:t>호점은 강남 대치역 사거리에 대치점을 오픈 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2011</a:t>
            </a:r>
            <a:r>
              <a:rPr lang="ko-KR" altLang="en-US" dirty="0" smtClean="0"/>
              <a:t>년 퍼스트브랜드대상 떡 부문 대상 수상 </a:t>
            </a:r>
            <a:r>
              <a:rPr lang="en-US" altLang="ko-KR" sz="1400" dirty="0" smtClean="0"/>
              <a:t>(</a:t>
            </a:r>
            <a:r>
              <a:rPr lang="ko-KR" altLang="en-US" sz="1400" dirty="0" smtClean="0"/>
              <a:t>한국소비자포럼</a:t>
            </a:r>
            <a:r>
              <a:rPr lang="en-US" altLang="ko-KR" sz="1400" dirty="0" smtClean="0"/>
              <a:t>)</a:t>
            </a:r>
            <a:endParaRPr lang="en-US" altLang="ko-KR" dirty="0" smtClean="0"/>
          </a:p>
          <a:p>
            <a:r>
              <a:rPr lang="en-US" altLang="ko-KR" dirty="0" smtClean="0"/>
              <a:t>2012</a:t>
            </a:r>
            <a:r>
              <a:rPr lang="ko-KR" altLang="en-US" dirty="0" smtClean="0"/>
              <a:t>년 </a:t>
            </a:r>
            <a:r>
              <a:rPr lang="ko-KR" altLang="en-US" dirty="0" smtClean="0"/>
              <a:t>현재 </a:t>
            </a:r>
            <a:r>
              <a:rPr lang="en-US" altLang="ko-KR" dirty="0" smtClean="0"/>
              <a:t>191</a:t>
            </a:r>
            <a:r>
              <a:rPr lang="ko-KR" altLang="en-US" dirty="0" smtClean="0"/>
              <a:t>개의 점포</a:t>
            </a:r>
            <a:r>
              <a:rPr lang="en-US" altLang="ko-KR" dirty="0" smtClean="0"/>
              <a:t>. </a:t>
            </a:r>
            <a:br>
              <a:rPr lang="en-US" altLang="ko-KR" dirty="0" smtClean="0"/>
            </a:br>
            <a:endParaRPr lang="ko-KR" altLang="en-US" dirty="0"/>
          </a:p>
        </p:txBody>
      </p:sp>
      <p:pic>
        <p:nvPicPr>
          <p:cNvPr id="11" name="그림 10" descr="cgvdf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2214554"/>
            <a:ext cx="3143272" cy="4143404"/>
          </a:xfrm>
          <a:prstGeom prst="rect">
            <a:avLst/>
          </a:prstGeom>
        </p:spPr>
      </p:pic>
      <p:pic>
        <p:nvPicPr>
          <p:cNvPr id="12" name="그림 11" descr="dftsfdfs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2214554"/>
            <a:ext cx="3214710" cy="41633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714612" y="6286520"/>
            <a:ext cx="392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/>
              <a:t>광고의 효과</a:t>
            </a:r>
            <a:r>
              <a:rPr lang="en-US" altLang="ko-KR" dirty="0" smtClean="0"/>
              <a:t>/ naver.com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dirty="0" err="1" smtClean="0">
                <a:solidFill>
                  <a:srgbClr val="0070C0"/>
                </a:solidFill>
                <a:latin typeface="+mn-ea"/>
                <a:cs typeface="+mj-cs"/>
              </a:rPr>
              <a:t>빚은의</a:t>
            </a: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 경영 전략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4" name="그룹 44"/>
          <p:cNvGrpSpPr/>
          <p:nvPr/>
        </p:nvGrpSpPr>
        <p:grpSpPr>
          <a:xfrm>
            <a:off x="1691680" y="1052736"/>
            <a:ext cx="6480720" cy="1440160"/>
            <a:chOff x="299750" y="1359008"/>
            <a:chExt cx="6480720" cy="1474059"/>
          </a:xfrm>
        </p:grpSpPr>
        <p:sp>
          <p:nvSpPr>
            <p:cNvPr id="5" name="Rectangle 3"/>
            <p:cNvSpPr txBox="1">
              <a:spLocks noChangeArrowheads="1"/>
            </p:cNvSpPr>
            <p:nvPr/>
          </p:nvSpPr>
          <p:spPr bwMode="auto">
            <a:xfrm>
              <a:off x="299750" y="1359008"/>
              <a:ext cx="792087" cy="3685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2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6" name="Rectangle 3"/>
            <p:cNvSpPr txBox="1">
              <a:spLocks noChangeArrowheads="1"/>
            </p:cNvSpPr>
            <p:nvPr/>
          </p:nvSpPr>
          <p:spPr bwMode="auto">
            <a:xfrm>
              <a:off x="659790" y="1359008"/>
              <a:ext cx="6120680" cy="14740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b="1" kern="0" dirty="0" smtClean="0">
                  <a:solidFill>
                    <a:schemeClr val="accent6"/>
                  </a:solidFill>
                </a:rPr>
                <a:t>빚은 만의 경쟁력 </a:t>
              </a:r>
              <a:endParaRPr kumimoji="1" lang="en-US" altLang="ko-KR" sz="2000" b="1" kern="0" dirty="0" smtClean="0"/>
            </a:p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en-US" altLang="ko-KR" sz="2400" b="1" kern="0" dirty="0" smtClean="0"/>
                <a:t>   </a:t>
              </a:r>
              <a:endParaRPr kumimoji="1" lang="ko-KR" altLang="en-US" sz="2400" b="1" kern="0" dirty="0"/>
            </a:p>
          </p:txBody>
        </p:sp>
      </p:grpSp>
      <p:sp>
        <p:nvSpPr>
          <p:cNvPr id="7" name="직사각형 6"/>
          <p:cNvSpPr/>
          <p:nvPr/>
        </p:nvSpPr>
        <p:spPr>
          <a:xfrm>
            <a:off x="1907704" y="1500174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dirty="0" err="1" smtClean="0"/>
              <a:t>개인점</a:t>
            </a:r>
            <a:r>
              <a:rPr lang="ko-KR" altLang="en-US" dirty="0" smtClean="0"/>
              <a:t> 위주의 </a:t>
            </a:r>
            <a:r>
              <a:rPr lang="ko-KR" altLang="en-US" dirty="0" err="1" smtClean="0"/>
              <a:t>떡시장에</a:t>
            </a:r>
            <a:r>
              <a:rPr lang="ko-KR" altLang="en-US" dirty="0" smtClean="0"/>
              <a:t> </a:t>
            </a:r>
            <a:r>
              <a:rPr lang="ko-KR" altLang="en-US" b="1" dirty="0" smtClean="0">
                <a:solidFill>
                  <a:schemeClr val="tx2"/>
                </a:solidFill>
              </a:rPr>
              <a:t>先진입한 대표 프랜차이즈 브랜드</a:t>
            </a:r>
            <a:r>
              <a:rPr lang="ko-KR" altLang="en-US" dirty="0" smtClean="0"/>
              <a:t>로       경쟁력이 높다</a:t>
            </a:r>
            <a:r>
              <a:rPr lang="en-US" altLang="ko-KR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tx2"/>
                </a:solidFill>
              </a:rPr>
              <a:t>지속적인 </a:t>
            </a:r>
            <a:r>
              <a:rPr lang="ko-KR" altLang="en-US" b="1" dirty="0" err="1" smtClean="0">
                <a:solidFill>
                  <a:schemeClr val="tx2"/>
                </a:solidFill>
              </a:rPr>
              <a:t>마케팅력과</a:t>
            </a:r>
            <a:r>
              <a:rPr lang="ko-KR" altLang="en-US" b="1" dirty="0" smtClean="0">
                <a:solidFill>
                  <a:schemeClr val="tx2"/>
                </a:solidFill>
              </a:rPr>
              <a:t> </a:t>
            </a:r>
            <a:r>
              <a:rPr lang="ko-KR" altLang="en-US" b="1" dirty="0" err="1" smtClean="0">
                <a:solidFill>
                  <a:schemeClr val="tx2"/>
                </a:solidFill>
              </a:rPr>
              <a:t>상품력</a:t>
            </a:r>
            <a:r>
              <a:rPr lang="ko-KR" altLang="en-US" dirty="0" err="1" smtClean="0">
                <a:solidFill>
                  <a:schemeClr val="tx2"/>
                </a:solidFill>
              </a:rPr>
              <a:t>을</a:t>
            </a:r>
            <a:r>
              <a:rPr lang="ko-KR" altLang="en-US" dirty="0" smtClean="0">
                <a:solidFill>
                  <a:schemeClr val="tx2"/>
                </a:solidFill>
              </a:rPr>
              <a:t> </a:t>
            </a:r>
            <a:r>
              <a:rPr lang="ko-KR" altLang="en-US" dirty="0" smtClean="0"/>
              <a:t>겸비한 본사의 지원으로 경쟁 우위에 있다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grpSp>
        <p:nvGrpSpPr>
          <p:cNvPr id="10" name="그룹 9"/>
          <p:cNvGrpSpPr/>
          <p:nvPr/>
        </p:nvGrpSpPr>
        <p:grpSpPr>
          <a:xfrm>
            <a:off x="1714480" y="2714620"/>
            <a:ext cx="3714777" cy="498356"/>
            <a:chOff x="323529" y="3084860"/>
            <a:chExt cx="3558485" cy="576064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323529" y="3084860"/>
              <a:ext cx="993066" cy="576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228600" indent="-2286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3"/>
                </a:buBlip>
                <a:defRPr/>
              </a:pPr>
              <a:r>
                <a:rPr kumimoji="1" lang="ko-KR" altLang="en-US" sz="2400" b="1" kern="0" dirty="0"/>
                <a:t>  </a:t>
              </a:r>
              <a:endParaRPr kumimoji="1" lang="ko-KR" altLang="en-US" sz="2000" b="1" kern="0" dirty="0"/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820062" y="3156866"/>
              <a:ext cx="3061952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sz="2000" b="1" kern="0" dirty="0" smtClean="0">
                  <a:solidFill>
                    <a:schemeClr val="accent6"/>
                  </a:solidFill>
                </a:rPr>
                <a:t>차별화된 상품 구성</a:t>
              </a:r>
              <a:endParaRPr kumimoji="1" lang="ko-KR" altLang="en-US" sz="2000" b="1" kern="0" dirty="0">
                <a:solidFill>
                  <a:schemeClr val="accent6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714480" y="3357562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ko-KR" altLang="en-US" b="1" dirty="0" smtClean="0">
                <a:solidFill>
                  <a:schemeClr val="accent1"/>
                </a:solidFill>
              </a:rPr>
              <a:t>전통적인 떡</a:t>
            </a:r>
            <a:r>
              <a:rPr lang="ko-KR" altLang="en-US" dirty="0" smtClean="0"/>
              <a:t>을 현대의 </a:t>
            </a:r>
            <a:r>
              <a:rPr lang="ko-KR" altLang="en-US" dirty="0" err="1" smtClean="0"/>
              <a:t>트렌드에</a:t>
            </a:r>
            <a:r>
              <a:rPr lang="ko-KR" altLang="en-US" dirty="0" smtClean="0"/>
              <a:t> 맞게 모양과 맛이 새롭게 개발</a:t>
            </a:r>
            <a:r>
              <a:rPr lang="en-US" altLang="ko-KR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ko-KR" altLang="en-US" dirty="0" smtClean="0"/>
              <a:t>신선하고 맛깔스런 상품을 위하여 </a:t>
            </a:r>
            <a:r>
              <a:rPr lang="en-US" altLang="ko-KR" b="1" dirty="0" smtClean="0">
                <a:solidFill>
                  <a:schemeClr val="accent1"/>
                </a:solidFill>
              </a:rPr>
              <a:t>100% </a:t>
            </a:r>
            <a:r>
              <a:rPr lang="ko-KR" altLang="en-US" b="1" dirty="0" smtClean="0">
                <a:solidFill>
                  <a:schemeClr val="accent1"/>
                </a:solidFill>
              </a:rPr>
              <a:t>국내산 쌀</a:t>
            </a:r>
            <a:r>
              <a:rPr lang="ko-KR" altLang="en-US" dirty="0" smtClean="0"/>
              <a:t>만을</a:t>
            </a:r>
            <a:r>
              <a:rPr lang="ko-KR" altLang="en-US" dirty="0" smtClean="0">
                <a:solidFill>
                  <a:schemeClr val="accent1"/>
                </a:solidFill>
              </a:rPr>
              <a:t>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pic>
        <p:nvPicPr>
          <p:cNvPr id="16" name="그림 15" descr="23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4214818"/>
            <a:ext cx="6143668" cy="1671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5918" y="142852"/>
            <a:ext cx="4621060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dirty="0" err="1" smtClean="0">
                <a:solidFill>
                  <a:srgbClr val="0070C0"/>
                </a:solidFill>
                <a:latin typeface="+mn-ea"/>
                <a:cs typeface="+mj-cs"/>
              </a:rPr>
              <a:t>빚은의</a:t>
            </a:r>
            <a:r>
              <a:rPr lang="ko-KR" altLang="en-US" sz="2800" b="1" kern="0" dirty="0" smtClean="0">
                <a:solidFill>
                  <a:srgbClr val="0070C0"/>
                </a:solidFill>
                <a:latin typeface="+mn-ea"/>
                <a:cs typeface="+mj-cs"/>
              </a:rPr>
              <a:t> 경영 전략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3" name="그림 2" descr="32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1000108"/>
            <a:ext cx="6357982" cy="507209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32" y="6072206"/>
            <a:ext cx="6072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 smtClean="0"/>
              <a:t>출처 </a:t>
            </a:r>
            <a:r>
              <a:rPr lang="en-US" altLang="ko-KR" sz="1600" dirty="0" smtClean="0"/>
              <a:t>: Http://www.bizeun.co.kr/business/strategty.asp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모서리가 둥근 직사각형 53"/>
          <p:cNvSpPr/>
          <p:nvPr/>
        </p:nvSpPr>
        <p:spPr bwMode="auto">
          <a:xfrm>
            <a:off x="214282" y="2714620"/>
            <a:ext cx="2214578" cy="17145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5" name="모서리가 둥근 직사각형 54"/>
          <p:cNvSpPr/>
          <p:nvPr/>
        </p:nvSpPr>
        <p:spPr bwMode="auto">
          <a:xfrm>
            <a:off x="2786050" y="2714620"/>
            <a:ext cx="2571768" cy="1714512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3" name="모서리가 둥근 직사각형 52"/>
          <p:cNvSpPr/>
          <p:nvPr/>
        </p:nvSpPr>
        <p:spPr bwMode="auto">
          <a:xfrm>
            <a:off x="5786446" y="2714620"/>
            <a:ext cx="2786082" cy="171451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7" name="그룹 47"/>
          <p:cNvGrpSpPr>
            <a:grpSpLocks/>
          </p:cNvGrpSpPr>
          <p:nvPr/>
        </p:nvGrpSpPr>
        <p:grpSpPr bwMode="auto">
          <a:xfrm>
            <a:off x="285720" y="2357430"/>
            <a:ext cx="8286808" cy="4071967"/>
            <a:chOff x="93168" y="1359875"/>
            <a:chExt cx="8937710" cy="3769786"/>
          </a:xfrm>
        </p:grpSpPr>
        <p:grpSp>
          <p:nvGrpSpPr>
            <p:cNvPr id="8" name="그룹 36"/>
            <p:cNvGrpSpPr>
              <a:grpSpLocks/>
            </p:cNvGrpSpPr>
            <p:nvPr/>
          </p:nvGrpSpPr>
          <p:grpSpPr bwMode="auto">
            <a:xfrm>
              <a:off x="170218" y="1822832"/>
              <a:ext cx="8860660" cy="3306829"/>
              <a:chOff x="170218" y="1822832"/>
              <a:chExt cx="8860660" cy="3306829"/>
            </a:xfrm>
          </p:grpSpPr>
          <p:sp>
            <p:nvSpPr>
              <p:cNvPr id="31" name="TextBox 30"/>
              <p:cNvSpPr txBox="1"/>
              <p:nvPr/>
            </p:nvSpPr>
            <p:spPr bwMode="auto">
              <a:xfrm>
                <a:off x="170218" y="1822832"/>
                <a:ext cx="2080329" cy="13676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ko-KR" altLang="en-US" sz="1500" kern="0" noProof="0" dirty="0" err="1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완상품</a:t>
                </a:r>
                <a:endParaRPr lang="en-US" altLang="ko-KR" sz="1500" kern="0" dirty="0" smtClean="0">
                  <a:solidFill>
                    <a:srgbClr val="FF0000"/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kumimoji="0" lang="en-US" altLang="ko-KR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(</a:t>
                </a:r>
                <a:r>
                  <a:rPr kumimoji="0" lang="ko-KR" altLang="en-US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선물</a:t>
                </a:r>
                <a:r>
                  <a:rPr kumimoji="0" lang="en-US" altLang="ko-KR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, </a:t>
                </a:r>
                <a:r>
                  <a:rPr kumimoji="0" lang="ko-KR" altLang="en-US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케이크</a:t>
                </a:r>
                <a:r>
                  <a:rPr kumimoji="0" lang="en-US" altLang="ko-KR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, </a:t>
                </a:r>
                <a:r>
                  <a:rPr kumimoji="0" lang="ko-KR" altLang="en-US" sz="1500" b="0" i="0" u="none" strike="noStrike" kern="0" cap="none" spc="0" normalizeH="0" baseline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찰떡류</a:t>
                </a:r>
                <a:r>
                  <a:rPr kumimoji="0" lang="en-US" altLang="ko-KR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ko-KR" altLang="en-US" sz="1500" kern="0" noProof="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원재료</a:t>
                </a:r>
                <a:r>
                  <a:rPr lang="en-US" altLang="ko-KR" sz="1500" kern="0" noProof="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,</a:t>
                </a:r>
                <a:r>
                  <a:rPr lang="ko-KR" altLang="en-US" sz="1500" kern="0" noProof="0" dirty="0" smtClean="0">
                    <a:solidFill>
                      <a:srgbClr val="FF0000"/>
                    </a:solidFill>
                    <a:latin typeface="HY견고딕" pitchFamily="18" charset="-127"/>
                    <a:ea typeface="HY견고딕" pitchFamily="18" charset="-127"/>
                  </a:rPr>
                  <a:t>쌀가루</a:t>
                </a:r>
                <a:endParaRPr kumimoji="0" lang="ko-KR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 bwMode="auto">
              <a:xfrm>
                <a:off x="2878599" y="1822832"/>
                <a:ext cx="2530964" cy="13676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ko-KR" alt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rPr>
                  <a:t>당일 배송</a:t>
                </a:r>
                <a:endPara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500" kern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HY견고딕" pitchFamily="18" charset="-127"/>
                    <a:ea typeface="HY견고딕" pitchFamily="18" charset="-127"/>
                  </a:rPr>
                  <a:t>(Cold Chain System)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lang="en-US" altLang="ko-KR" sz="1500" kern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HY견고딕" pitchFamily="18" charset="-127"/>
                  <a:ea typeface="HY견고딕" pitchFamily="18" charset="-127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HY견고딕" pitchFamily="18" charset="-127"/>
                  <a:ea typeface="HY견고딕" pitchFamily="18" charset="-127"/>
                </a:endParaRPr>
              </a:p>
            </p:txBody>
          </p:sp>
          <p:sp>
            <p:nvSpPr>
              <p:cNvPr id="17" name="TextBox 13"/>
              <p:cNvSpPr txBox="1"/>
              <p:nvPr/>
            </p:nvSpPr>
            <p:spPr>
              <a:xfrm>
                <a:off x="6180057" y="1822832"/>
                <a:ext cx="2696724" cy="1367695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lang="ko-KR" altLang="en-US" sz="1500" kern="0" noProof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멥쌀떡류</a:t>
                </a:r>
                <a:r>
                  <a:rPr lang="en-US" altLang="ko-KR" sz="1500" kern="0" noProof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&amp;</a:t>
                </a:r>
                <a:r>
                  <a:rPr lang="ko-KR" altLang="en-US" sz="1500" kern="0" noProof="0" dirty="0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송편 </a:t>
                </a:r>
                <a:r>
                  <a:rPr lang="ko-KR" altLang="en-US" sz="1500" kern="0" noProof="0" dirty="0" err="1" smtClean="0">
                    <a:solidFill>
                      <a:srgbClr val="000000">
                        <a:lumMod val="85000"/>
                        <a:lumOff val="15000"/>
                      </a:srgbClr>
                    </a:solidFill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증숙</a:t>
                </a:r>
                <a:endParaRPr lang="en-US" altLang="ko-KR" sz="1500" kern="0" noProof="0" dirty="0" smtClean="0">
                  <a:solidFill>
                    <a:srgbClr val="000000">
                      <a:lumMod val="85000"/>
                      <a:lumOff val="15000"/>
                    </a:srgbClr>
                  </a:solidFill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ko-KR" altLang="en-US" sz="1500" b="0" i="0" u="none" strike="noStrike" kern="0" cap="none" spc="0" normalizeH="0" baseline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반상품류</a:t>
                </a:r>
                <a:r>
                  <a:rPr kumimoji="0" lang="ko-KR" altLang="en-US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 가공</a:t>
                </a:r>
                <a:r>
                  <a:rPr kumimoji="0" lang="en-US" altLang="ko-KR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/</a:t>
                </a:r>
                <a:r>
                  <a:rPr kumimoji="0" lang="ko-KR" altLang="en-US" sz="1500" b="0" i="0" u="none" strike="noStrike" kern="0" cap="none" spc="0" normalizeH="0" baseline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포장</a:t>
                </a:r>
                <a:endParaRPr kumimoji="0" lang="en-US" altLang="ko-KR" sz="1500" b="0" i="0" u="none" strike="noStrike" kern="0" cap="none" spc="0" normalizeH="0" baseline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r>
                  <a:rPr kumimoji="0" lang="ko-KR" altLang="en-US" sz="15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떡케익류</a:t>
                </a:r>
                <a:r>
                  <a:rPr kumimoji="0" lang="ko-KR" alt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 </a:t>
                </a:r>
                <a:r>
                  <a:rPr kumimoji="0" lang="en-US" altLang="ko-KR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&amp;</a:t>
                </a:r>
                <a:r>
                  <a:rPr kumimoji="0" lang="ko-KR" altLang="en-US" sz="15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Times New Roman" pitchFamily="18" charset="0"/>
                    <a:ea typeface="HY견고딕" pitchFamily="18" charset="-127"/>
                    <a:cs typeface="Times New Roman" pitchFamily="18" charset="0"/>
                  </a:rPr>
                  <a:t>카페 메뉴 제조</a:t>
                </a:r>
                <a:endParaRPr kumimoji="0" lang="en-US" altLang="ko-KR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  <a:p>
                <a:pPr marL="0" marR="0" lvl="0" indent="0" algn="ctr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tabLst/>
                  <a:defRPr/>
                </a:pPr>
                <a:endParaRPr kumimoji="0" lang="en-US" altLang="ko-KR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>
                      <a:lumMod val="85000"/>
                      <a:lumOff val="15000"/>
                    </a:srgbClr>
                  </a:solidFill>
                  <a:effectLst/>
                  <a:uLnTx/>
                  <a:uFillTx/>
                  <a:latin typeface="Times New Roman" pitchFamily="18" charset="0"/>
                  <a:ea typeface="HY견고딕" pitchFamily="18" charset="-127"/>
                  <a:cs typeface="Times New Roman" pitchFamily="18" charset="0"/>
                </a:endParaRPr>
              </a:p>
            </p:txBody>
          </p:sp>
          <p:sp>
            <p:nvSpPr>
              <p:cNvPr id="26" name="모서리가 둥근 직사각형 14"/>
              <p:cNvSpPr/>
              <p:nvPr/>
            </p:nvSpPr>
            <p:spPr bwMode="auto">
              <a:xfrm>
                <a:off x="6025958" y="3674656"/>
                <a:ext cx="3004920" cy="1322732"/>
              </a:xfrm>
              <a:prstGeom prst="roundRect">
                <a:avLst/>
              </a:prstGeom>
              <a:ln>
                <a:headEnd type="none" w="med" len="med"/>
                <a:tailEnd type="none" w="med" len="med"/>
              </a:ln>
            </p:spPr>
            <p:style>
              <a:lnRef idx="3">
                <a:schemeClr val="lt1"/>
              </a:lnRef>
              <a:fillRef idx="1">
                <a:schemeClr val="accent4"/>
              </a:fillRef>
              <a:effectRef idx="1">
                <a:schemeClr val="accent4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HY헤드라인M" pitchFamily="18" charset="-127"/>
                  <a:ea typeface="HY헤드라인M" pitchFamily="18" charset="-127"/>
                </a:endParaRPr>
              </a:p>
            </p:txBody>
          </p:sp>
          <p:grpSp>
            <p:nvGrpSpPr>
              <p:cNvPr id="19" name="그룹 22"/>
              <p:cNvGrpSpPr>
                <a:grpSpLocks/>
              </p:cNvGrpSpPr>
              <p:nvPr/>
            </p:nvGrpSpPr>
            <p:grpSpPr bwMode="auto">
              <a:xfrm>
                <a:off x="2789891" y="3674656"/>
                <a:ext cx="2850821" cy="1455005"/>
                <a:chOff x="3005915" y="3674656"/>
                <a:chExt cx="2850821" cy="1455005"/>
              </a:xfrm>
            </p:grpSpPr>
            <p:sp>
              <p:nvSpPr>
                <p:cNvPr id="24" name="모서리가 둥근 직사각형 16"/>
                <p:cNvSpPr>
                  <a:spLocks noChangeArrowheads="1"/>
                </p:cNvSpPr>
                <p:nvPr/>
              </p:nvSpPr>
              <p:spPr bwMode="auto">
                <a:xfrm>
                  <a:off x="3005915" y="3674656"/>
                  <a:ext cx="2850821" cy="1455005"/>
                </a:xfrm>
                <a:prstGeom prst="roundRect">
                  <a:avLst>
                    <a:gd name="adj" fmla="val 16667"/>
                  </a:avLst>
                </a:prstGeom>
                <a:ln>
                  <a:headEnd/>
                  <a:tailEnd/>
                </a:ln>
              </p:spPr>
              <p:style>
                <a:lnRef idx="3">
                  <a:schemeClr val="lt1"/>
                </a:lnRef>
                <a:fillRef idx="1">
                  <a:schemeClr val="accent4"/>
                </a:fillRef>
                <a:effectRef idx="1">
                  <a:schemeClr val="accent4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HY헤드라인M" pitchFamily="18" charset="-127"/>
                    <a:ea typeface="HY헤드라인M" pitchFamily="18" charset="-127"/>
                  </a:endParaRPr>
                </a:p>
              </p:txBody>
            </p:sp>
            <p:sp>
              <p:nvSpPr>
                <p:cNvPr id="25" name="TextBox 17"/>
                <p:cNvSpPr txBox="1"/>
                <p:nvPr/>
              </p:nvSpPr>
              <p:spPr>
                <a:xfrm>
                  <a:off x="3160014" y="3740793"/>
                  <a:ext cx="2619673" cy="1324954"/>
                </a:xfrm>
                <a:prstGeom prst="rect">
                  <a:avLst/>
                </a:prstGeom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wrap="square" anchor="ctr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en-US" altLang="ko-KR" sz="1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kumimoji="0" lang="en-US" altLang="ko-KR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HY견고딕" pitchFamily="18" charset="-127"/>
                      <a:ea typeface="HY견고딕" pitchFamily="18" charset="-127"/>
                    </a:rPr>
                    <a:t>1</a:t>
                  </a:r>
                  <a:r>
                    <a:rPr kumimoji="0" lang="ko-KR" altLang="en-US" sz="16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HY견고딕" pitchFamily="18" charset="-127"/>
                      <a:ea typeface="HY견고딕" pitchFamily="18" charset="-127"/>
                    </a:rPr>
                    <a:t>일전</a:t>
                  </a:r>
                  <a:r>
                    <a:rPr kumimoji="0" lang="ko-KR" altLang="en-US" sz="1600" b="0" i="0" u="none" strike="noStrike" kern="0" cap="none" spc="0" normalizeH="0" noProof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HY견고딕" pitchFamily="18" charset="-127"/>
                      <a:ea typeface="HY견고딕" pitchFamily="18" charset="-127"/>
                    </a:rPr>
                    <a:t> 주문</a:t>
                  </a:r>
                  <a:endParaRPr kumimoji="0" lang="en-US" altLang="ko-KR" sz="16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endParaRPr>
                </a:p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r>
                    <a:rPr lang="en-US" altLang="ko-KR" sz="1600" kern="0" baseline="0" dirty="0" smtClean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HY견고딕" pitchFamily="18" charset="-127"/>
                      <a:ea typeface="HY견고딕" pitchFamily="18" charset="-127"/>
                    </a:rPr>
                    <a:t>(</a:t>
                  </a:r>
                  <a:r>
                    <a:rPr lang="ko-KR" altLang="en-US" sz="1600" kern="0" baseline="0" dirty="0" smtClean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HY견고딕" pitchFamily="18" charset="-127"/>
                      <a:ea typeface="HY견고딕" pitchFamily="18" charset="-127"/>
                    </a:rPr>
                    <a:t>원재료</a:t>
                  </a:r>
                  <a:r>
                    <a:rPr lang="en-US" altLang="ko-KR" sz="1600" kern="0" baseline="0" dirty="0" smtClean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HY견고딕" pitchFamily="18" charset="-127"/>
                      <a:ea typeface="HY견고딕" pitchFamily="18" charset="-127"/>
                    </a:rPr>
                    <a:t>, 1</a:t>
                  </a:r>
                  <a:r>
                    <a:rPr lang="ko-KR" altLang="en-US" sz="1600" kern="0" baseline="0" dirty="0" smtClean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HY견고딕" pitchFamily="18" charset="-127"/>
                      <a:ea typeface="HY견고딕" pitchFamily="18" charset="-127"/>
                    </a:rPr>
                    <a:t>회 배송상품</a:t>
                  </a:r>
                  <a:r>
                    <a:rPr lang="en-US" altLang="ko-KR" sz="1400" kern="0" baseline="0" dirty="0" smtClean="0">
                      <a:solidFill>
                        <a:srgbClr val="000000">
                          <a:lumMod val="85000"/>
                          <a:lumOff val="15000"/>
                        </a:srgbClr>
                      </a:solidFill>
                      <a:latin typeface="HY견고딕" pitchFamily="18" charset="-127"/>
                      <a:ea typeface="HY견고딕" pitchFamily="18" charset="-127"/>
                    </a:rPr>
                    <a:t>)</a:t>
                  </a:r>
                </a:p>
                <a:p>
                  <a:pPr marL="0" marR="0" lvl="0" indent="0" algn="ctr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tabLst/>
                    <a:defRPr/>
                  </a:pPr>
                  <a:endParaRPr kumimoji="0" lang="ko-KR" altLang="en-US" sz="1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85000"/>
                        <a:lumOff val="15000"/>
                      </a:srgbClr>
                    </a:solidFill>
                    <a:effectLst/>
                    <a:uLnTx/>
                    <a:uFillTx/>
                    <a:latin typeface="HY견고딕" pitchFamily="18" charset="-127"/>
                    <a:ea typeface="HY견고딕" pitchFamily="18" charset="-127"/>
                  </a:endParaRPr>
                </a:p>
              </p:txBody>
            </p:sp>
          </p:grpSp>
          <p:sp>
            <p:nvSpPr>
              <p:cNvPr id="20" name="오른쪽 화살표 23"/>
              <p:cNvSpPr>
                <a:spLocks noChangeArrowheads="1"/>
              </p:cNvSpPr>
              <p:nvPr/>
            </p:nvSpPr>
            <p:spPr bwMode="auto">
              <a:xfrm>
                <a:off x="2404644" y="2219651"/>
                <a:ext cx="462295" cy="396819"/>
              </a:xfrm>
              <a:prstGeom prst="rightArrow">
                <a:avLst>
                  <a:gd name="adj1" fmla="val 50000"/>
                  <a:gd name="adj2" fmla="val 50001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오른쪽 화살표 24"/>
              <p:cNvSpPr>
                <a:spLocks noChangeArrowheads="1"/>
              </p:cNvSpPr>
              <p:nvPr/>
            </p:nvSpPr>
            <p:spPr bwMode="auto">
              <a:xfrm>
                <a:off x="5563663" y="2219651"/>
                <a:ext cx="539345" cy="407977"/>
              </a:xfrm>
              <a:prstGeom prst="rightArrow">
                <a:avLst>
                  <a:gd name="adj1" fmla="val 50000"/>
                  <a:gd name="adj2" fmla="val 50001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오른쪽 화살표 25"/>
              <p:cNvSpPr>
                <a:spLocks noChangeArrowheads="1"/>
              </p:cNvSpPr>
              <p:nvPr/>
            </p:nvSpPr>
            <p:spPr bwMode="auto">
              <a:xfrm flipH="1">
                <a:off x="5563663" y="4203749"/>
                <a:ext cx="539345" cy="396819"/>
              </a:xfrm>
              <a:prstGeom prst="rightArrow">
                <a:avLst>
                  <a:gd name="adj1" fmla="val 50000"/>
                  <a:gd name="adj2" fmla="val 50001"/>
                </a:avLst>
              </a:prstGeom>
              <a:ln>
                <a:headEnd/>
                <a:tailEnd/>
              </a:ln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9" name="TextBox 38"/>
            <p:cNvSpPr txBox="1">
              <a:spLocks noChangeArrowheads="1"/>
            </p:cNvSpPr>
            <p:nvPr/>
          </p:nvSpPr>
          <p:spPr bwMode="auto">
            <a:xfrm>
              <a:off x="93168" y="1359875"/>
              <a:ext cx="2080329" cy="3134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1.</a:t>
              </a:r>
              <a:r>
                <a:rPr kumimoji="0" lang="en-US" altLang="ko-KR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 </a:t>
              </a:r>
              <a:r>
                <a:rPr kumimoji="0" lang="ko-KR" alt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생산</a:t>
              </a:r>
              <a:r>
                <a:rPr kumimoji="0" lang="en-US" altLang="ko-KR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kumimoji="0" lang="ko-KR" altLang="en-US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본사</a:t>
              </a:r>
              <a:r>
                <a:rPr kumimoji="0" lang="en-US" altLang="ko-KR" sz="1600" b="1" i="0" u="none" strike="noStrike" kern="0" cap="none" spc="0" normalizeH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0" name="TextBox 43"/>
            <p:cNvSpPr txBox="1">
              <a:spLocks noChangeArrowheads="1"/>
            </p:cNvSpPr>
            <p:nvPr/>
          </p:nvSpPr>
          <p:spPr bwMode="auto">
            <a:xfrm>
              <a:off x="3021039" y="1359875"/>
              <a:ext cx="2234428" cy="3134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2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배송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본사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1" name="TextBox 44"/>
            <p:cNvSpPr txBox="1">
              <a:spLocks noChangeArrowheads="1"/>
            </p:cNvSpPr>
            <p:nvPr/>
          </p:nvSpPr>
          <p:spPr bwMode="auto">
            <a:xfrm>
              <a:off x="6488254" y="1359875"/>
              <a:ext cx="2234428" cy="3134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3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제조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/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판매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점포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2" name="TextBox 45"/>
            <p:cNvSpPr txBox="1">
              <a:spLocks noChangeArrowheads="1"/>
            </p:cNvSpPr>
            <p:nvPr/>
          </p:nvSpPr>
          <p:spPr bwMode="auto">
            <a:xfrm>
              <a:off x="6488254" y="3343972"/>
              <a:ext cx="2234428" cy="3134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4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.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반품</a:t>
              </a:r>
              <a:endPara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  <p:sp>
          <p:nvSpPr>
            <p:cNvPr id="13" name="TextBox 46"/>
            <p:cNvSpPr txBox="1">
              <a:spLocks noChangeArrowheads="1"/>
            </p:cNvSpPr>
            <p:nvPr/>
          </p:nvSpPr>
          <p:spPr bwMode="auto">
            <a:xfrm>
              <a:off x="3098088" y="3343972"/>
              <a:ext cx="2234428" cy="31343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맑은 고딕" pitchFamily="50" charset="-127"/>
                  <a:ea typeface="맑은 고딕" pitchFamily="50" charset="-127"/>
                </a:rPr>
                <a:t>5.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POS 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주문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(</a:t>
              </a:r>
              <a:r>
                <a:rPr lang="ko-KR" altLang="en-US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점포</a:t>
              </a:r>
              <a:r>
                <a:rPr lang="en-US" altLang="ko-KR" sz="1600" b="1" kern="0" dirty="0" smtClean="0">
                  <a:solidFill>
                    <a:sysClr val="windowText" lastClr="000000"/>
                  </a:solidFill>
                  <a:latin typeface="맑은 고딕" pitchFamily="50" charset="-127"/>
                  <a:ea typeface="맑은 고딕" pitchFamily="50" charset="-127"/>
                </a:rPr>
                <a:t>)</a:t>
              </a:r>
              <a:endParaRPr kumimoji="0" lang="ko-KR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1835696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noProof="0" dirty="0" err="1" smtClean="0">
                <a:solidFill>
                  <a:srgbClr val="0070C0"/>
                </a:solidFill>
                <a:latin typeface="+mn-ea"/>
                <a:cs typeface="+mj-cs"/>
              </a:rPr>
              <a:t>빚은의</a:t>
            </a:r>
            <a:r>
              <a:rPr lang="ko-KR" altLang="en-US" sz="2800" b="1" kern="0" noProof="0" dirty="0" smtClean="0">
                <a:solidFill>
                  <a:srgbClr val="0070C0"/>
                </a:solidFill>
                <a:latin typeface="+mn-ea"/>
                <a:cs typeface="+mj-cs"/>
              </a:rPr>
              <a:t> 경영 전략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grpSp>
        <p:nvGrpSpPr>
          <p:cNvPr id="40" name="그룹 44"/>
          <p:cNvGrpSpPr/>
          <p:nvPr/>
        </p:nvGrpSpPr>
        <p:grpSpPr>
          <a:xfrm>
            <a:off x="2123728" y="1196752"/>
            <a:ext cx="4619505" cy="518077"/>
            <a:chOff x="395536" y="1412776"/>
            <a:chExt cx="4619505" cy="518077"/>
          </a:xfrm>
        </p:grpSpPr>
        <p:sp>
          <p:nvSpPr>
            <p:cNvPr id="41" name="Rectangle 3"/>
            <p:cNvSpPr txBox="1">
              <a:spLocks noChangeArrowheads="1"/>
            </p:cNvSpPr>
            <p:nvPr/>
          </p:nvSpPr>
          <p:spPr bwMode="auto">
            <a:xfrm>
              <a:off x="395536" y="1412776"/>
              <a:ext cx="792087" cy="43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buFontTx/>
                <a:buBlip>
                  <a:blip r:embed="rId2"/>
                </a:buBlip>
                <a:defRPr/>
              </a:pPr>
              <a:r>
                <a:rPr kumimoji="1" lang="ko-KR" altLang="en-US" sz="2400" b="1" kern="0" dirty="0"/>
                <a:t> </a:t>
              </a:r>
            </a:p>
          </p:txBody>
        </p:sp>
        <p:sp>
          <p:nvSpPr>
            <p:cNvPr id="42" name="Rectangle 3"/>
            <p:cNvSpPr txBox="1">
              <a:spLocks noChangeArrowheads="1"/>
            </p:cNvSpPr>
            <p:nvPr/>
          </p:nvSpPr>
          <p:spPr bwMode="auto">
            <a:xfrm>
              <a:off x="694561" y="1426797"/>
              <a:ext cx="4320480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342900" indent="-342900" fontAlgn="base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kumimoji="1" lang="ko-KR" altLang="en-US" b="1" kern="0" dirty="0" smtClean="0"/>
                <a:t>체계적인 운영 시스템</a:t>
              </a:r>
              <a:endParaRPr kumimoji="1" lang="ko-KR" altLang="en-US" b="1" kern="0" dirty="0"/>
            </a:p>
          </p:txBody>
        </p:sp>
      </p:grpSp>
      <p:sp>
        <p:nvSpPr>
          <p:cNvPr id="45" name="Rectangle 3"/>
          <p:cNvSpPr txBox="1">
            <a:spLocks noChangeArrowheads="1"/>
          </p:cNvSpPr>
          <p:nvPr/>
        </p:nvSpPr>
        <p:spPr bwMode="auto">
          <a:xfrm>
            <a:off x="2214546" y="1571612"/>
            <a:ext cx="6048672" cy="85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ko-KR" altLang="en-US" sz="1600" kern="0" dirty="0" smtClean="0"/>
              <a:t>다수의 프랜차이즈 경영 노하우를 갖춘 </a:t>
            </a:r>
            <a:r>
              <a:rPr kumimoji="1" lang="en-US" altLang="ko-KR" sz="1600" kern="0" dirty="0" smtClean="0"/>
              <a:t>SPC</a:t>
            </a:r>
            <a:r>
              <a:rPr kumimoji="1" lang="ko-KR" altLang="en-US" sz="1600" kern="0" dirty="0" smtClean="0"/>
              <a:t> 그룹 브랜드</a:t>
            </a:r>
            <a:r>
              <a:rPr kumimoji="1" lang="en-US" altLang="ko-KR" sz="1600" kern="0" dirty="0" smtClean="0"/>
              <a:t>,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kumimoji="1" lang="en-US" altLang="ko-KR" sz="1600" kern="0" dirty="0" smtClean="0"/>
              <a:t> </a:t>
            </a:r>
            <a:r>
              <a:rPr kumimoji="1" lang="ko-KR" altLang="en-US" sz="1600" kern="0" dirty="0" err="1" smtClean="0"/>
              <a:t>빚은은</a:t>
            </a:r>
            <a:r>
              <a:rPr kumimoji="1" lang="ko-KR" altLang="en-US" sz="1600" kern="0" dirty="0" smtClean="0"/>
              <a:t> 체계적인 시스템으로 운영</a:t>
            </a:r>
            <a:r>
              <a:rPr kumimoji="1" lang="en-US" altLang="ko-KR" sz="1600" kern="0" dirty="0" smtClean="0"/>
              <a:t>.</a:t>
            </a:r>
            <a:endParaRPr kumimoji="1" lang="ko-KR" altLang="en-US" sz="1600" kern="0" dirty="0"/>
          </a:p>
        </p:txBody>
      </p:sp>
      <p:sp>
        <p:nvSpPr>
          <p:cNvPr id="48" name="모서리가 둥근 직사각형 47"/>
          <p:cNvSpPr/>
          <p:nvPr/>
        </p:nvSpPr>
        <p:spPr bwMode="auto">
          <a:xfrm>
            <a:off x="214282" y="4929198"/>
            <a:ext cx="2286016" cy="150019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0" algn="ctr" latinLnBrk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en-US" altLang="ko-KR" sz="1400" kern="0" dirty="0" smtClean="0"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lvl="0" algn="ctr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400" kern="0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생산품 공장도가 </a:t>
            </a:r>
            <a:r>
              <a:rPr lang="en-US" altLang="ko-KR" sz="1400" kern="0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80%</a:t>
            </a:r>
          </a:p>
          <a:p>
            <a:pPr lvl="0" algn="ctr" latinLnBrk="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ko-KR" altLang="en-US" sz="1400" kern="0" dirty="0" err="1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오픈월</a:t>
            </a:r>
            <a:r>
              <a:rPr lang="en-US" altLang="ko-KR" sz="1400" kern="0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/200</a:t>
            </a:r>
            <a:r>
              <a:rPr lang="ko-KR" altLang="en-US" sz="1400" kern="0" dirty="0" smtClean="0">
                <a:latin typeface="Times New Roman" pitchFamily="18" charset="0"/>
                <a:ea typeface="HY견고딕" pitchFamily="18" charset="-127"/>
                <a:cs typeface="Times New Roman" pitchFamily="18" charset="0"/>
              </a:rPr>
              <a:t>만원에 한함</a:t>
            </a:r>
            <a:endParaRPr lang="en-US" altLang="ko-KR" sz="1400" kern="0" dirty="0" smtClean="0">
              <a:latin typeface="Times New Roman" pitchFamily="18" charset="0"/>
              <a:ea typeface="HY견고딕" pitchFamily="18" charset="-127"/>
              <a:cs typeface="Times New Roman" pitchFamily="18" charset="0"/>
            </a:endParaRPr>
          </a:p>
          <a:p>
            <a:pPr lvl="0" algn="ctr" latinLnBrk="0">
              <a:lnSpc>
                <a:spcPct val="150000"/>
              </a:lnSpc>
              <a:buFont typeface="Arial" pitchFamily="34" charset="0"/>
              <a:buChar char="•"/>
              <a:defRPr/>
            </a:pPr>
            <a:endParaRPr lang="ko-KR" altLang="en-US" sz="1100" kern="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56" name="직사각형 55"/>
          <p:cNvSpPr/>
          <p:nvPr/>
        </p:nvSpPr>
        <p:spPr>
          <a:xfrm>
            <a:off x="5929322" y="4929198"/>
            <a:ext cx="2500330" cy="12858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5</a:t>
            </a:r>
            <a:r>
              <a:rPr lang="ko-KR" altLang="en-US" b="1" dirty="0" smtClean="0"/>
              <a:t>일 단위 입금</a:t>
            </a:r>
            <a:endParaRPr lang="en-US" altLang="ko-KR" b="1" dirty="0" smtClean="0"/>
          </a:p>
          <a:p>
            <a:pPr algn="ctr"/>
            <a:r>
              <a:rPr lang="en-US" altLang="ko-KR" b="1" dirty="0" smtClean="0"/>
              <a:t>(6</a:t>
            </a:r>
            <a:r>
              <a:rPr lang="ko-KR" altLang="en-US" b="1" dirty="0" smtClean="0"/>
              <a:t>회</a:t>
            </a:r>
            <a:r>
              <a:rPr lang="en-US" altLang="ko-KR" b="1" dirty="0" smtClean="0"/>
              <a:t>/</a:t>
            </a:r>
            <a:r>
              <a:rPr lang="ko-KR" altLang="en-US" b="1" dirty="0" smtClean="0"/>
              <a:t>월</a:t>
            </a:r>
            <a:r>
              <a:rPr lang="en-US" altLang="ko-KR" b="1" dirty="0" smtClean="0"/>
              <a:t>)</a:t>
            </a:r>
            <a:endParaRPr lang="ko-KR" altLang="en-US" b="1" dirty="0"/>
          </a:p>
        </p:txBody>
      </p:sp>
      <p:sp>
        <p:nvSpPr>
          <p:cNvPr id="57" name="직사각형 56"/>
          <p:cNvSpPr/>
          <p:nvPr/>
        </p:nvSpPr>
        <p:spPr>
          <a:xfrm>
            <a:off x="285720" y="4500570"/>
            <a:ext cx="2000264" cy="35719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 smtClean="0">
                <a:solidFill>
                  <a:schemeClr val="tx1"/>
                </a:solidFill>
              </a:rPr>
              <a:t>6. 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상품대 결제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(</a:t>
            </a:r>
            <a:r>
              <a:rPr lang="ko-KR" altLang="en-US" sz="1600" b="1" dirty="0" smtClean="0">
                <a:solidFill>
                  <a:schemeClr val="tx1"/>
                </a:solidFill>
              </a:rPr>
              <a:t>점포</a:t>
            </a:r>
            <a:r>
              <a:rPr lang="en-US" altLang="ko-KR" sz="1600" b="1" dirty="0" smtClean="0">
                <a:solidFill>
                  <a:schemeClr val="tx1"/>
                </a:solidFill>
              </a:rPr>
              <a:t>)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8" name="왼쪽으로 구부러진 화살표 57"/>
          <p:cNvSpPr/>
          <p:nvPr/>
        </p:nvSpPr>
        <p:spPr>
          <a:xfrm>
            <a:off x="8143900" y="4000504"/>
            <a:ext cx="1000100" cy="1285884"/>
          </a:xfrm>
          <a:prstGeom prst="curved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9" name="오른쪽 화살표 25"/>
          <p:cNvSpPr>
            <a:spLocks noChangeArrowheads="1"/>
          </p:cNvSpPr>
          <p:nvPr/>
        </p:nvSpPr>
        <p:spPr bwMode="auto">
          <a:xfrm flipH="1">
            <a:off x="2285984" y="5429264"/>
            <a:ext cx="500066" cy="428628"/>
          </a:xfrm>
          <a:prstGeom prst="rightArrow">
            <a:avLst>
              <a:gd name="adj1" fmla="val 50000"/>
              <a:gd name="adj2" fmla="val 50001"/>
            </a:avLst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0" y="6429396"/>
            <a:ext cx="80724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/>
              <a:t>출처 </a:t>
            </a:r>
            <a:r>
              <a:rPr lang="en-US" altLang="ko-KR" sz="1400" dirty="0" smtClean="0"/>
              <a:t>: Http://www.bizeun.co.kr/business/strategty.asp</a:t>
            </a:r>
            <a:endParaRPr lang="ko-KR" altLang="en-US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835696" y="179356"/>
            <a:ext cx="4335308" cy="65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b="1" kern="0" noProof="0" dirty="0" err="1" smtClean="0">
                <a:solidFill>
                  <a:srgbClr val="0070C0"/>
                </a:solidFill>
                <a:latin typeface="+mn-ea"/>
                <a:cs typeface="+mj-cs"/>
              </a:rPr>
              <a:t>빚은의</a:t>
            </a:r>
            <a:r>
              <a:rPr lang="ko-KR" altLang="en-US" sz="2800" b="1" kern="0" noProof="0" dirty="0" smtClean="0">
                <a:solidFill>
                  <a:srgbClr val="0070C0"/>
                </a:solidFill>
                <a:latin typeface="+mn-ea"/>
                <a:cs typeface="+mj-cs"/>
              </a:rPr>
              <a:t> 투자 비용 및 수익</a:t>
            </a:r>
            <a:endParaRPr kumimoji="0" lang="en-US" altLang="ko-KR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n-ea"/>
              <a:cs typeface="+mj-cs"/>
            </a:endParaRPr>
          </a:p>
        </p:txBody>
      </p:sp>
      <p:pic>
        <p:nvPicPr>
          <p:cNvPr id="5" name="그림 4" descr="hgfdhd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1571612"/>
            <a:ext cx="7000924" cy="40005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1071546"/>
            <a:ext cx="19288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ko-KR" altLang="en-US" sz="2000" b="1" dirty="0" smtClean="0"/>
              <a:t>투자비용</a:t>
            </a:r>
            <a:endParaRPr lang="ko-KR" altLang="en-US" sz="2000" b="1" dirty="0"/>
          </a:p>
        </p:txBody>
      </p:sp>
      <p:sp>
        <p:nvSpPr>
          <p:cNvPr id="7" name="직사각형 6"/>
          <p:cNvSpPr/>
          <p:nvPr/>
        </p:nvSpPr>
        <p:spPr>
          <a:xfrm>
            <a:off x="1785918" y="5715016"/>
            <a:ext cx="578647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1400" dirty="0" smtClean="0"/>
              <a:t>출처 </a:t>
            </a:r>
            <a:r>
              <a:rPr lang="en-US" altLang="ko-KR" sz="1400" dirty="0" smtClean="0"/>
              <a:t>: Http://www.bizeun.co.kr/business/strategty.as</a:t>
            </a:r>
            <a:endParaRPr lang="ko-KR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jhg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3857628"/>
            <a:ext cx="3639058" cy="2514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14480" y="1071546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altLang="ko-KR" sz="2000" b="1" dirty="0" smtClean="0"/>
              <a:t> </a:t>
            </a:r>
            <a:r>
              <a:rPr lang="ko-KR" altLang="en-US" sz="2000" b="1" dirty="0" smtClean="0"/>
              <a:t>투자 수익</a:t>
            </a:r>
            <a:endParaRPr lang="ko-KR" altLang="en-US" sz="2000" b="1" dirty="0"/>
          </a:p>
        </p:txBody>
      </p:sp>
      <p:pic>
        <p:nvPicPr>
          <p:cNvPr id="4" name="그림 3" descr="hghf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9" y="1500175"/>
            <a:ext cx="4236046" cy="307183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857356" y="450057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smtClean="0"/>
              <a:t>출처 </a:t>
            </a:r>
            <a:r>
              <a:rPr lang="en-US" altLang="ko-KR" sz="1400" dirty="0" smtClean="0"/>
              <a:t>: Http://www.bizeun.co.kr/business/strategty.as</a:t>
            </a:r>
            <a:endParaRPr lang="ko-KR" altLang="en-US" sz="1400" dirty="0"/>
          </a:p>
        </p:txBody>
      </p:sp>
      <p:sp>
        <p:nvSpPr>
          <p:cNvPr id="7" name="오른쪽 화살표 6"/>
          <p:cNvSpPr/>
          <p:nvPr/>
        </p:nvSpPr>
        <p:spPr>
          <a:xfrm>
            <a:off x="1857356" y="4929198"/>
            <a:ext cx="428628" cy="357190"/>
          </a:xfrm>
          <a:prstGeom prst="rightArrow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357422" y="4929198"/>
            <a:ext cx="30003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매출 구성비로 보면 </a:t>
            </a:r>
            <a:r>
              <a:rPr lang="ko-KR" altLang="en-US" dirty="0" err="1" smtClean="0"/>
              <a:t>카페형이</a:t>
            </a:r>
            <a:r>
              <a:rPr lang="ko-KR" altLang="en-US" dirty="0" smtClean="0"/>
              <a:t> 다양한 제품과 </a:t>
            </a:r>
            <a:r>
              <a:rPr lang="ko-KR" altLang="en-US" dirty="0" err="1" smtClean="0"/>
              <a:t>음류를</a:t>
            </a:r>
            <a:r>
              <a:rPr lang="ko-KR" altLang="en-US" dirty="0" smtClean="0"/>
              <a:t> 팔기 때문에 평균 마진율이 높은 것을 알 수 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테마5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테마5">
  <a:themeElements>
    <a:clrScheme name="광선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테마5</Template>
  <TotalTime>1279</TotalTime>
  <Words>564</Words>
  <Application>Microsoft Office PowerPoint</Application>
  <PresentationFormat>화면 슬라이드 쇼(4:3)</PresentationFormat>
  <Paragraphs>120</Paragraphs>
  <Slides>25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25</vt:i4>
      </vt:variant>
    </vt:vector>
  </HeadingPairs>
  <TitlesOfParts>
    <vt:vector size="36" baseType="lpstr">
      <vt:lpstr>HY견고딕</vt:lpstr>
      <vt:lpstr>HY헤드라인M</vt:lpstr>
      <vt:lpstr>굴림</vt:lpstr>
      <vt:lpstr>나눔고딕 ExtraBold</vt:lpstr>
      <vt:lpstr>맑은 고딕</vt:lpstr>
      <vt:lpstr>Arial</vt:lpstr>
      <vt:lpstr>Calibri</vt:lpstr>
      <vt:lpstr>Times New Roman</vt:lpstr>
      <vt:lpstr>Wingdings</vt:lpstr>
      <vt:lpstr>테마5</vt:lpstr>
      <vt:lpstr>1_테마5</vt:lpstr>
      <vt:lpstr>전통을 계승한 “빚은”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/>
  <cp:lastModifiedBy>user</cp:lastModifiedBy>
  <cp:revision>184</cp:revision>
  <dcterms:created xsi:type="dcterms:W3CDTF">2011-01-25T13:55:57Z</dcterms:created>
  <dcterms:modified xsi:type="dcterms:W3CDTF">2024-03-13T00:32:18Z</dcterms:modified>
</cp:coreProperties>
</file>