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>
      <p:cViewPr varScale="1">
        <p:scale>
          <a:sx n="114" d="100"/>
          <a:sy n="114" d="100"/>
        </p:scale>
        <p:origin x="18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0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C822D-C4F5-4BBB-9024-12DFF083F500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12A6-5AB4-45ED-A69D-8533925C02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005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8EF3-C2B7-4E5E-A0B3-C895A5C65C8B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1F1A9-6115-4D9A-82EA-42A71F5C8E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97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04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59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6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91680" cy="8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530085"/>
          </a:xfrm>
          <a:ln w="158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8326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94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74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02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15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42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9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18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36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E40F-44ED-4583-B1A0-52D439263444}" type="datetimeFigureOut">
              <a:rPr lang="ko-KR" altLang="en-US" smtClean="0"/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364A-E9F5-49B3-95F6-63F94B63E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86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F5zHPBGmu8" TargetMode="External"/><Relationship Id="rId2" Type="http://schemas.openxmlformats.org/officeDocument/2006/relationships/hyperlink" Target="https://youtu.be/JehSQxiM1c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902073"/>
          </a:xfrm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3200" b="1" dirty="0"/>
              <a:t>제 </a:t>
            </a:r>
            <a:r>
              <a:rPr lang="en-US" altLang="ko-KR" sz="3200" b="1" dirty="0" smtClean="0"/>
              <a:t>4-1</a:t>
            </a:r>
            <a:r>
              <a:rPr lang="en-US" altLang="ko-KR" sz="3200" b="1" dirty="0" smtClean="0"/>
              <a:t> </a:t>
            </a:r>
            <a:r>
              <a:rPr lang="ko-KR" altLang="en-US" sz="3200" b="1" dirty="0"/>
              <a:t>장 조리사의 개념적 접근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48150"/>
            <a:ext cx="5486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2339752" y="1844824"/>
            <a:ext cx="4248472" cy="0"/>
          </a:xfrm>
          <a:prstGeom prst="line">
            <a:avLst/>
          </a:prstGeom>
          <a:ln w="158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08" y="1079679"/>
            <a:ext cx="78694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4-2. </a:t>
            </a:r>
            <a:r>
              <a:rPr lang="ko-KR" altLang="en-US" dirty="0"/>
              <a:t>조리사의 사회적 역할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◈ </a:t>
            </a:r>
            <a:r>
              <a:rPr lang="ko-KR" altLang="en-US" sz="1600" b="1" dirty="0"/>
              <a:t>개인으로서의 역할</a:t>
            </a:r>
            <a:endParaRPr lang="en-US" altLang="ko-KR" sz="1600" b="1" dirty="0"/>
          </a:p>
          <a:p>
            <a:r>
              <a:rPr lang="ko-KR" altLang="en-US" dirty="0"/>
              <a:t>조리사는 개인의 능력과 기술의 숙련도에 의해 조리상품을 만들어낼 수 있는 자격을 갖춘 전문가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조리업무가 개인의 소유라는 틀에서 벗어나지 못하고 조리를 행할 경우에 매우 위험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표준 </a:t>
            </a:r>
            <a:r>
              <a:rPr lang="ko-KR" altLang="en-US" dirty="0" err="1"/>
              <a:t>양목표</a:t>
            </a:r>
            <a:r>
              <a:rPr lang="en-US" altLang="ko-KR" dirty="0"/>
              <a:t>(Standard recipe)</a:t>
            </a:r>
            <a:r>
              <a:rPr lang="ko-KR" altLang="en-US" dirty="0"/>
              <a:t>에 의해 철저한 기준을 지켜 일정 조리상품을 생산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b="1" dirty="0"/>
              <a:t>◈ </a:t>
            </a:r>
            <a:r>
              <a:rPr lang="ko-KR" altLang="en-US" sz="1600" b="1" dirty="0"/>
              <a:t>사회구성으로서의 역할</a:t>
            </a:r>
            <a:endParaRPr lang="en-US" altLang="ko-KR" sz="1600" b="1" dirty="0"/>
          </a:p>
          <a:p>
            <a:r>
              <a:rPr lang="ko-KR" altLang="en-US" dirty="0"/>
              <a:t>사회환경과 조리환경의 관계는 역할적 차원에서 매우 밀접한 관계를 갖고 있다</a:t>
            </a:r>
            <a:r>
              <a:rPr lang="en-US" altLang="ko-KR" dirty="0"/>
              <a:t>. </a:t>
            </a:r>
            <a:r>
              <a:rPr lang="ko-KR" altLang="en-US" dirty="0"/>
              <a:t>그러나 조리사들은 조리업무과정에서 나타날 수 있는 제반 여건을 충분히 분석하여 개인보다는 사회 전체에 미치는 영향에 더 집착해야 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조리사 개인의 무책임한 실수가 사회 전체에 확산될 수 있는 혼란을 미연에 방지하고 </a:t>
            </a:r>
            <a:r>
              <a:rPr lang="ko-KR" altLang="en-US" dirty="0" err="1"/>
              <a:t>활기있는</a:t>
            </a:r>
            <a:r>
              <a:rPr lang="ko-KR" altLang="en-US" dirty="0"/>
              <a:t> 사회활동에 도움을 주어야 하는 책임과 의무가 동시에 부여되는 것이다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181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5-1. </a:t>
            </a:r>
            <a:r>
              <a:rPr lang="ko-KR" altLang="en-US" dirty="0"/>
              <a:t>조리사의 현실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조리사의 현실은 꿈에 그리던 직업이 아닐 수도 있다</a:t>
            </a:r>
            <a:r>
              <a:rPr lang="en-US" altLang="ko-KR" dirty="0"/>
              <a:t>. </a:t>
            </a:r>
            <a:r>
              <a:rPr lang="ko-KR" altLang="en-US" dirty="0"/>
              <a:t>업무의 현장에서는 위험한 일이 항상 도사리고 있고</a:t>
            </a:r>
            <a:r>
              <a:rPr lang="en-US" altLang="ko-KR" dirty="0"/>
              <a:t>, </a:t>
            </a:r>
            <a:r>
              <a:rPr lang="ko-KR" altLang="en-US" dirty="0"/>
              <a:t>전쟁터를 방불케 할 정도로 바쁘다</a:t>
            </a:r>
            <a:r>
              <a:rPr lang="en-US" altLang="ko-KR" dirty="0"/>
              <a:t>. </a:t>
            </a:r>
            <a:r>
              <a:rPr lang="ko-KR" altLang="en-US" dirty="0"/>
              <a:t>고객에게 최대한으로 시간을 맞추어 질 좋은 음식을 제공하기 위해 항상 최선을 다해야 하며</a:t>
            </a:r>
            <a:r>
              <a:rPr lang="en-US" altLang="ko-KR" dirty="0"/>
              <a:t>,</a:t>
            </a:r>
            <a:r>
              <a:rPr lang="ko-KR" altLang="en-US" dirty="0"/>
              <a:t> 고객의 만족도가 음식으로 평가되어지며 그 만족도는 다시 재방문의도로 이어진다는 것을 명심해야 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고든 </a:t>
            </a:r>
            <a:r>
              <a:rPr lang="ko-KR" altLang="en-US" dirty="0" err="1"/>
              <a:t>램지가</a:t>
            </a:r>
            <a:r>
              <a:rPr lang="ko-KR" altLang="en-US" dirty="0"/>
              <a:t> 헬</a:t>
            </a:r>
            <a:r>
              <a:rPr lang="en-US" altLang="ko-KR" dirty="0"/>
              <a:t>’s </a:t>
            </a:r>
            <a:r>
              <a:rPr lang="ko-KR" altLang="en-US" dirty="0"/>
              <a:t>키친에서 방송하였던 주방의 현실적으로 반영한 영상입니다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제발 이러지 말자</a:t>
            </a:r>
            <a:r>
              <a:rPr lang="en-US" altLang="ko-KR" dirty="0" smtClean="0"/>
              <a:t>!!                        </a:t>
            </a:r>
            <a:r>
              <a:rPr lang="en-US" altLang="ko-KR" dirty="0" smtClean="0">
                <a:hlinkClick r:id="rId2"/>
              </a:rPr>
              <a:t>https://youtu.be/JehSQxiM1cI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8" name="내용 개체 틀 5">
            <a:hlinkClick r:id="rId3"/>
          </p:cNvPr>
          <p:cNvSpPr txBox="1">
            <a:spLocks/>
          </p:cNvSpPr>
          <p:nvPr/>
        </p:nvSpPr>
        <p:spPr>
          <a:xfrm>
            <a:off x="287481" y="3199644"/>
            <a:ext cx="8640960" cy="34470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dirty="0">
              <a:hlinkClick r:id="" action="ppaction://noaction"/>
            </a:endParaRPr>
          </a:p>
          <a:p>
            <a:pPr algn="ctr"/>
            <a:endParaRPr lang="en-US" altLang="ko-KR" dirty="0">
              <a:hlinkClick r:id="" action="ppaction://noaction"/>
            </a:endParaRPr>
          </a:p>
          <a:p>
            <a:pPr algn="ctr"/>
            <a:endParaRPr lang="en-US" altLang="ko-KR" dirty="0">
              <a:hlinkClick r:id="" action="ppaction://noaction"/>
            </a:endParaRPr>
          </a:p>
          <a:p>
            <a:pPr algn="ctr"/>
            <a:endParaRPr lang="en-US" altLang="ko-KR" dirty="0">
              <a:hlinkClick r:id="" action="ppaction://noaction"/>
            </a:endParaRPr>
          </a:p>
          <a:p>
            <a:pPr algn="ctr"/>
            <a:endParaRPr lang="en-US" altLang="ko-KR" dirty="0">
              <a:hlinkClick r:id="" action="ppaction://noaction"/>
            </a:endParaRPr>
          </a:p>
          <a:p>
            <a:pPr algn="ctr"/>
            <a:endParaRPr lang="en-US" altLang="ko-KR" dirty="0">
              <a:hlinkClick r:id="" action="ppaction://noaction"/>
            </a:endParaRPr>
          </a:p>
          <a:p>
            <a:pPr algn="ctr"/>
            <a:endParaRPr lang="en-US" altLang="ko-KR" dirty="0">
              <a:hlinkClick r:id="" action="ppaction://noaction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60639" y="3284983"/>
            <a:ext cx="8078706" cy="3201871"/>
            <a:chOff x="323528" y="3284984"/>
            <a:chExt cx="8078706" cy="32918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284984"/>
              <a:ext cx="6228649" cy="242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356992"/>
              <a:ext cx="1597986" cy="321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840209" y="2710816"/>
            <a:ext cx="208823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/>
              <a:t>고든 </a:t>
            </a:r>
            <a:r>
              <a:rPr lang="ko-KR" altLang="en-US" dirty="0" err="1"/>
              <a:t>램지</a:t>
            </a:r>
            <a:r>
              <a:rPr lang="ko-KR" altLang="en-US" dirty="0"/>
              <a:t> 동영상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542006" y="6481599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done. Lee Ki-Seoung</a:t>
            </a:r>
            <a:endParaRPr lang="ko-KR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734" y="292494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o-KR" altLang="en-US" sz="3600" b="1" dirty="0">
                <a:ln w="5080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수고하셨습니다</a:t>
            </a:r>
            <a:r>
              <a:rPr lang="en-US" altLang="ko-KR" sz="3600" b="1" dirty="0">
                <a:ln w="5080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.</a:t>
            </a:r>
            <a:endParaRPr lang="ko-KR" altLang="en-US" sz="3600" b="1" dirty="0">
              <a:ln w="50800"/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81510" y="620688"/>
            <a:ext cx="784887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681510" y="6165304"/>
            <a:ext cx="784887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63248" y="6471835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done. Lee Ki-Seoung</a:t>
            </a:r>
            <a:endParaRPr lang="ko-KR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732240" y="5418420"/>
            <a:ext cx="17265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b="1" i="1" dirty="0">
                <a:latin typeface="Times New Roman" panose="02020603050405020304" pitchFamily="18" charset="0"/>
                <a:ea typeface="HY견명조" pitchFamily="18" charset="-127"/>
                <a:cs typeface="Times New Roman" panose="020206030504050203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1912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1-1. </a:t>
            </a:r>
            <a:r>
              <a:rPr lang="ko-KR" altLang="en-US" dirty="0"/>
              <a:t>조리사의 정의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ko-KR" altLang="en-US" b="1" dirty="0">
                <a:solidFill>
                  <a:srgbClr val="FF0000"/>
                </a:solidFill>
              </a:rPr>
              <a:t>현재 우리나라의 조리관련 각종 법규에는 조리사법 자체가 없기 때문에 조리사에 대한 법적 개념이 현실적으로 정립되어 있지 않다</a:t>
            </a:r>
            <a:r>
              <a:rPr lang="en-US" altLang="ko-KR" b="1" dirty="0">
                <a:solidFill>
                  <a:srgbClr val="FF0000"/>
                </a:solidFill>
              </a:rPr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『</a:t>
            </a:r>
            <a:r>
              <a:rPr lang="ko-KR" altLang="en-US" dirty="0"/>
              <a:t>식품위생법</a:t>
            </a:r>
            <a:r>
              <a:rPr lang="en-US" altLang="ko-KR" dirty="0"/>
              <a:t>』</a:t>
            </a:r>
            <a:r>
              <a:rPr lang="ko-KR" altLang="en-US" dirty="0"/>
              <a:t>이나 기타 관련법규 등의 참고사항을 근거로 해서 살펴보는 것이 가장 근접한 내용이라고 할 수 있다</a:t>
            </a:r>
            <a:r>
              <a:rPr lang="en-US" altLang="ko-KR" dirty="0"/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ko-KR" dirty="0"/>
              <a:t>『</a:t>
            </a:r>
            <a:r>
              <a:rPr lang="ko-KR" altLang="en-US" dirty="0"/>
              <a:t>식품위생법</a:t>
            </a:r>
            <a:r>
              <a:rPr lang="en-US" altLang="ko-KR" dirty="0"/>
              <a:t>』 </a:t>
            </a:r>
            <a:r>
              <a:rPr lang="ko-KR" altLang="en-US" dirty="0"/>
              <a:t>의 시행령에는 </a:t>
            </a:r>
            <a:r>
              <a:rPr lang="en-US" altLang="ko-KR" b="1" dirty="0"/>
              <a:t>“</a:t>
            </a:r>
            <a:r>
              <a:rPr lang="ko-KR" altLang="en-US" b="1" dirty="0">
                <a:solidFill>
                  <a:srgbClr val="0070C0"/>
                </a:solidFill>
              </a:rPr>
              <a:t>집단급식소와 대중음식점영업 중 복어를 조리∙판매하는 영업과 식품접객 중 허가면적이 </a:t>
            </a:r>
            <a:r>
              <a:rPr lang="en-US" altLang="ko-KR" b="1" dirty="0">
                <a:solidFill>
                  <a:srgbClr val="0070C0"/>
                </a:solidFill>
              </a:rPr>
              <a:t>120</a:t>
            </a:r>
            <a:r>
              <a:rPr lang="ko-KR" altLang="en-US" b="1" dirty="0" err="1">
                <a:solidFill>
                  <a:srgbClr val="0070C0"/>
                </a:solidFill>
              </a:rPr>
              <a:t>제곱미터</a:t>
            </a:r>
            <a:r>
              <a:rPr lang="en-US" altLang="ko-KR" b="1" dirty="0">
                <a:solidFill>
                  <a:srgbClr val="0070C0"/>
                </a:solidFill>
              </a:rPr>
              <a:t>(36.3</a:t>
            </a:r>
            <a:r>
              <a:rPr lang="ko-KR" altLang="en-US" b="1" dirty="0">
                <a:solidFill>
                  <a:srgbClr val="0070C0"/>
                </a:solidFill>
              </a:rPr>
              <a:t>평정도</a:t>
            </a:r>
            <a:r>
              <a:rPr lang="en-US" altLang="ko-KR" b="1" dirty="0">
                <a:solidFill>
                  <a:srgbClr val="0070C0"/>
                </a:solidFill>
              </a:rPr>
              <a:t>) </a:t>
            </a:r>
            <a:r>
              <a:rPr lang="ko-KR" altLang="en-US" b="1" dirty="0">
                <a:solidFill>
                  <a:srgbClr val="0070C0"/>
                </a:solidFill>
              </a:rPr>
              <a:t>이상인 업소 또는 출장조리∙판매업 등일 경우에만 조리사를 두어야 한다</a:t>
            </a:r>
            <a:r>
              <a:rPr lang="en-US" altLang="ko-KR" b="1" dirty="0"/>
              <a:t>”</a:t>
            </a:r>
            <a:r>
              <a:rPr lang="ko-KR" altLang="en-US" dirty="0"/>
              <a:t>고 되어 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b="1" dirty="0"/>
              <a:t>조리사의 면허를 받고자 자는 </a:t>
            </a:r>
            <a:r>
              <a:rPr lang="en-US" altLang="ko-KR" b="1" dirty="0"/>
              <a:t>『</a:t>
            </a:r>
            <a:r>
              <a:rPr lang="ko-KR" altLang="en-US" b="1" dirty="0"/>
              <a:t>국가기술자격법</a:t>
            </a:r>
            <a:r>
              <a:rPr lang="en-US" altLang="ko-KR" b="1" dirty="0"/>
              <a:t>』</a:t>
            </a:r>
            <a:r>
              <a:rPr lang="ko-KR" altLang="en-US" b="1" dirty="0"/>
              <a:t>에 의한 해당 기술분야의 자격을 얻은 후 시∙도지사의 면허를 받아야 한다</a:t>
            </a:r>
            <a:r>
              <a:rPr lang="en-US" altLang="ko-KR" b="1" dirty="0"/>
              <a:t>.  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b="1" dirty="0">
                <a:solidFill>
                  <a:srgbClr val="0070C0"/>
                </a:solidFill>
              </a:rPr>
              <a:t>조리기능사의 국가기술자격시험에 응시할 수 있는 한계를 규정지어 놓지 않았기 때문에 누구나 조리사가 될 수 있다</a:t>
            </a:r>
            <a:r>
              <a:rPr lang="en-US" altLang="ko-KR" b="1" dirty="0"/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b="1" dirty="0"/>
              <a:t>문제점</a:t>
            </a:r>
            <a:r>
              <a:rPr lang="en-US" altLang="ko-KR" b="1" dirty="0"/>
              <a:t>- </a:t>
            </a:r>
            <a:r>
              <a:rPr lang="ko-KR" altLang="en-US" b="1" dirty="0"/>
              <a:t>외국의 경우 조리사의 한계를 확실히 구분하여 정규의 과목을 이수 및 졸업을 해야지만 </a:t>
            </a:r>
            <a:r>
              <a:rPr lang="en-US" altLang="ko-KR" b="1" dirty="0"/>
              <a:t>“</a:t>
            </a:r>
            <a:r>
              <a:rPr lang="ko-KR" altLang="en-US" b="1" dirty="0"/>
              <a:t>조리사면허증</a:t>
            </a:r>
            <a:r>
              <a:rPr lang="en-US" altLang="ko-KR" b="1" dirty="0"/>
              <a:t>”</a:t>
            </a:r>
            <a:r>
              <a:rPr lang="ko-KR" altLang="en-US" b="1" dirty="0"/>
              <a:t>을 부여 받을 수 있다</a:t>
            </a:r>
            <a:r>
              <a:rPr lang="en-US" altLang="ko-KR" b="1" dirty="0"/>
              <a:t>. </a:t>
            </a:r>
            <a:r>
              <a:rPr lang="ko-KR" altLang="en-US" b="1" dirty="0"/>
              <a:t>하지만 우리나라의 경우 누구나 다 딸 수 있는 자격증이라는 한계 때문에 현재 조리사의 직업이 사회적으로 환영을 받지 않고 있다</a:t>
            </a:r>
            <a:r>
              <a:rPr lang="en-US" altLang="ko-KR" b="1" dirty="0"/>
              <a:t>. </a:t>
            </a:r>
            <a:r>
              <a:rPr lang="ko-KR" altLang="en-US" b="1" dirty="0"/>
              <a:t>이러한 문제를 감안할 때 조리사 법 자체에 대한 법 제정을 하여 조리사의 권익과 업무의 일관성을 보장해주어야 한다</a:t>
            </a:r>
            <a:r>
              <a:rPr lang="en-US" altLang="ko-KR" b="1" dirty="0"/>
              <a:t>. </a:t>
            </a:r>
            <a:r>
              <a:rPr lang="ko-KR" altLang="en-US" b="1" dirty="0"/>
              <a:t>관광산업이 활발하였던 </a:t>
            </a:r>
            <a:r>
              <a:rPr lang="en-US" altLang="ko-KR" b="1" dirty="0"/>
              <a:t>88</a:t>
            </a:r>
            <a:r>
              <a:rPr lang="ko-KR" altLang="en-US" b="1" dirty="0"/>
              <a:t>올림픽 이전에는 조리사는 전망 있는 직업 중의 하나였으며</a:t>
            </a:r>
            <a:r>
              <a:rPr lang="en-US" altLang="ko-KR" b="1" dirty="0"/>
              <a:t>, </a:t>
            </a:r>
            <a:r>
              <a:rPr lang="ko-KR" altLang="en-US" b="1" dirty="0"/>
              <a:t>누구나 할 수 없는 직업 중의 하나였다</a:t>
            </a:r>
            <a:r>
              <a:rPr lang="en-US" altLang="ko-KR" b="1" dirty="0"/>
              <a:t>. </a:t>
            </a:r>
          </a:p>
        </p:txBody>
      </p:sp>
      <p:pic>
        <p:nvPicPr>
          <p:cNvPr id="1028" name="Picture 4" descr="C:\Users\user\Desktop\별표시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44" y="1916832"/>
            <a:ext cx="447675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185" y="6337972"/>
            <a:ext cx="8574295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u="sng" dirty="0">
                <a:solidFill>
                  <a:srgbClr val="FFFF00"/>
                </a:solidFill>
              </a:rPr>
              <a:t>현재 과연 조리사의 직업이 전망 있는 직업일지는 생각해야 할 문제이다</a:t>
            </a:r>
            <a:r>
              <a:rPr lang="en-US" altLang="ko-KR" sz="1600" b="1" u="sng" dirty="0">
                <a:solidFill>
                  <a:srgbClr val="FFFF00"/>
                </a:solidFill>
              </a:rPr>
              <a:t>. </a:t>
            </a:r>
            <a:endParaRPr lang="ko-KR" altLang="en-US" sz="16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1-2. </a:t>
            </a:r>
            <a:r>
              <a:rPr lang="ko-KR" altLang="en-US" dirty="0"/>
              <a:t>조리사의 정의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8326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조리사의 정의는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“</a:t>
            </a:r>
            <a:r>
              <a:rPr lang="ko-KR" altLang="en-US" b="1" dirty="0">
                <a:solidFill>
                  <a:srgbClr val="FF0000"/>
                </a:solidFill>
              </a:rPr>
              <a:t>국가기술자격을 취득한 자가 식용 가능한 식품군들을 선별∙검수하여 물리적∙화학적∙기술적 방법을 통하여 새로운 형태의 식품으로 만드는 일에 종사할 수 있는 사람</a:t>
            </a:r>
            <a:r>
              <a:rPr lang="en-US" altLang="ko-KR" b="1" dirty="0">
                <a:solidFill>
                  <a:srgbClr val="FF0000"/>
                </a:solidFill>
              </a:rPr>
              <a:t>”</a:t>
            </a:r>
            <a:r>
              <a:rPr lang="ko-KR" altLang="en-US" dirty="0"/>
              <a:t>이라 정의하고 있다</a:t>
            </a:r>
            <a:r>
              <a:rPr lang="en-US" altLang="ko-K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일본의 경우 </a:t>
            </a:r>
            <a:r>
              <a:rPr lang="en-US" altLang="ko-KR" b="1" dirty="0"/>
              <a:t>“</a:t>
            </a:r>
            <a:r>
              <a:rPr lang="ko-KR" altLang="en-US" b="1" dirty="0"/>
              <a:t>도지사의 면허를 받는 자로서 조리업무에 종사할 수 있는 사람이다</a:t>
            </a:r>
            <a:r>
              <a:rPr lang="en-US" altLang="ko-KR" b="1" dirty="0"/>
              <a:t>”</a:t>
            </a:r>
            <a:r>
              <a:rPr lang="ko-KR" altLang="en-US" b="1" dirty="0"/>
              <a:t>하는</a:t>
            </a:r>
            <a:r>
              <a:rPr lang="en-US" altLang="ko-KR" b="1" dirty="0"/>
              <a:t> </a:t>
            </a:r>
            <a:r>
              <a:rPr lang="ko-KR" altLang="en-US" dirty="0"/>
              <a:t>정의와 비교해 볼 때 거의 비슷한 점을 발견할 수 있지만</a:t>
            </a:r>
            <a:r>
              <a:rPr lang="en-US" altLang="ko-KR" dirty="0"/>
              <a:t> </a:t>
            </a:r>
            <a:r>
              <a:rPr lang="ko-KR" altLang="en-US" dirty="0"/>
              <a:t>완전히 다른 점을 발견할 수 있다</a:t>
            </a:r>
            <a:r>
              <a:rPr lang="en-US" altLang="ko-KR" dirty="0"/>
              <a:t>. </a:t>
            </a:r>
            <a:r>
              <a:rPr lang="ko-KR" altLang="en-US" dirty="0"/>
              <a:t>우리나라의 같은 경우는 대한상공회의소 회장이 국가기술자격법 제 </a:t>
            </a:r>
            <a:r>
              <a:rPr lang="en-US" altLang="ko-KR" dirty="0"/>
              <a:t>13</a:t>
            </a:r>
            <a:r>
              <a:rPr lang="ko-KR" altLang="en-US" dirty="0"/>
              <a:t>조 규정에 의거하여 교부해준다</a:t>
            </a:r>
            <a:r>
              <a:rPr lang="en-US" altLang="ko-KR" dirty="0">
                <a:solidFill>
                  <a:srgbClr val="C00000"/>
                </a:solidFill>
              </a:rPr>
              <a:t>(</a:t>
            </a:r>
            <a:r>
              <a:rPr lang="ko-KR" altLang="en-US" b="1" dirty="0">
                <a:solidFill>
                  <a:srgbClr val="00B050"/>
                </a:solidFill>
              </a:rPr>
              <a:t>한마디로 누구나 다 준다는 이야기</a:t>
            </a:r>
            <a:r>
              <a:rPr lang="en-US" altLang="ko-KR" b="1" dirty="0">
                <a:solidFill>
                  <a:srgbClr val="00B050"/>
                </a:solidFill>
              </a:rPr>
              <a:t>???</a:t>
            </a:r>
            <a:r>
              <a:rPr lang="en-US" altLang="ko-KR" dirty="0">
                <a:solidFill>
                  <a:srgbClr val="C00000"/>
                </a:solidFill>
              </a:rPr>
              <a:t>/ 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전에는 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2010</a:t>
            </a:r>
            <a:r>
              <a:rPr lang="ko-K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년 전에는 한국산업인력공단의 이사장이 교부하였음</a:t>
            </a:r>
            <a:r>
              <a:rPr lang="en-US" altLang="ko-KR" dirty="0">
                <a:solidFill>
                  <a:srgbClr val="C00000"/>
                </a:solidFill>
              </a:rPr>
              <a:t>). </a:t>
            </a:r>
            <a:r>
              <a:rPr lang="ko-KR" altLang="en-US" b="1" dirty="0">
                <a:solidFill>
                  <a:srgbClr val="FF0000"/>
                </a:solidFill>
              </a:rPr>
              <a:t>일본의 같은 경우는 학교 및 학원의 정규수업의 일수를 채워야지만 조리사 면허증의 시험을 응시할 자격이 주어진다</a:t>
            </a:r>
            <a:r>
              <a:rPr lang="en-US" altLang="ko-KR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자격증</a:t>
            </a:r>
            <a:r>
              <a:rPr lang="en-US" altLang="ko-KR" dirty="0"/>
              <a:t>: </a:t>
            </a:r>
            <a:r>
              <a:rPr lang="ko-KR" altLang="en-US" dirty="0"/>
              <a:t>정부나 기관</a:t>
            </a:r>
            <a:r>
              <a:rPr lang="en-US" altLang="ko-KR" dirty="0"/>
              <a:t>, </a:t>
            </a:r>
            <a:r>
              <a:rPr lang="ko-KR" altLang="en-US" dirty="0"/>
              <a:t>학회가 특정 분야의 일정한 전문성 혹은 전문가 자격을 공식적으로 인정하는 것</a:t>
            </a:r>
            <a:r>
              <a:rPr lang="en-US" altLang="ko-KR" dirty="0"/>
              <a:t>,  </a:t>
            </a:r>
            <a:r>
              <a:rPr lang="ko-KR" altLang="en-US" dirty="0"/>
              <a:t>국제자격증</a:t>
            </a:r>
            <a:r>
              <a:rPr lang="en-US" altLang="ko-KR" dirty="0"/>
              <a:t>, </a:t>
            </a:r>
            <a:r>
              <a:rPr lang="ko-KR" altLang="en-US" dirty="0"/>
              <a:t>국가자격증</a:t>
            </a:r>
            <a:r>
              <a:rPr lang="en-US" altLang="ko-KR" dirty="0"/>
              <a:t>, </a:t>
            </a:r>
            <a:r>
              <a:rPr lang="ko-KR" altLang="en-US" dirty="0"/>
              <a:t>민간자격증 </a:t>
            </a:r>
            <a:r>
              <a:rPr lang="en-US" altLang="ko-KR" dirty="0"/>
              <a:t>3</a:t>
            </a:r>
            <a:r>
              <a:rPr lang="ko-KR" altLang="en-US" dirty="0"/>
              <a:t>가지</a:t>
            </a:r>
            <a:r>
              <a:rPr lang="en-US" altLang="ko-KR" dirty="0"/>
              <a:t>.</a:t>
            </a:r>
            <a:r>
              <a:rPr lang="ko-KR" altLang="en-US" dirty="0"/>
              <a:t> 요리사</a:t>
            </a:r>
            <a:r>
              <a:rPr lang="en-US" altLang="ko-KR" dirty="0"/>
              <a:t>, </a:t>
            </a:r>
            <a:r>
              <a:rPr lang="ko-KR" altLang="en-US" dirty="0"/>
              <a:t>워드프로세서</a:t>
            </a:r>
            <a:r>
              <a:rPr lang="en-US" altLang="ko-KR" dirty="0"/>
              <a:t>(</a:t>
            </a:r>
            <a:r>
              <a:rPr lang="ko-KR" altLang="en-US" dirty="0"/>
              <a:t>자격증</a:t>
            </a:r>
            <a:r>
              <a:rPr lang="en-US" altLang="ko-KR" dirty="0"/>
              <a:t>), </a:t>
            </a:r>
            <a:r>
              <a:rPr lang="ko-KR" altLang="en-US" dirty="0"/>
              <a:t>한자 자격증 등</a:t>
            </a:r>
            <a:r>
              <a:rPr lang="en-US" altLang="ko-KR" dirty="0"/>
              <a:t>  </a:t>
            </a:r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복어조리기능사의 자격증에도 불구하고 면허증처럼 자격증을 취득하지 아니한 사람은 조리 자체가 불법으로 정해 놓았다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복어의 독으로 인하여 인체에 해가 갈 수 있기 때문에</a:t>
            </a:r>
            <a:r>
              <a:rPr lang="en-US" altLang="ko-KR" dirty="0">
                <a:solidFill>
                  <a:srgbClr val="FF0000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면허증</a:t>
            </a:r>
            <a:r>
              <a:rPr lang="en-US" altLang="ko-KR" dirty="0"/>
              <a:t>: </a:t>
            </a:r>
            <a:r>
              <a:rPr lang="ko-KR" altLang="en-US" dirty="0"/>
              <a:t>어떤 특수한 행위에 있어 이를 행할 수 있는 허가가 주어졌다는 증서</a:t>
            </a:r>
            <a:r>
              <a:rPr lang="en-US" altLang="ko-KR" dirty="0"/>
              <a:t>. </a:t>
            </a:r>
            <a:r>
              <a:rPr lang="ko-KR" altLang="en-US" dirty="0"/>
              <a:t>운전면허</a:t>
            </a:r>
            <a:r>
              <a:rPr lang="en-US" altLang="ko-KR" dirty="0"/>
              <a:t>, </a:t>
            </a:r>
            <a:r>
              <a:rPr lang="ko-KR" altLang="en-US" dirty="0"/>
              <a:t>의사</a:t>
            </a:r>
            <a:r>
              <a:rPr lang="en-US" altLang="ko-KR" dirty="0"/>
              <a:t>, </a:t>
            </a:r>
            <a:r>
              <a:rPr lang="ko-KR" altLang="en-US" dirty="0"/>
              <a:t>한의사</a:t>
            </a:r>
            <a:r>
              <a:rPr lang="en-US" altLang="ko-KR" dirty="0"/>
              <a:t>, </a:t>
            </a:r>
            <a:r>
              <a:rPr lang="ko-KR" altLang="en-US" dirty="0"/>
              <a:t>치과의사</a:t>
            </a:r>
            <a:r>
              <a:rPr lang="en-US" altLang="ko-KR" dirty="0"/>
              <a:t>, </a:t>
            </a:r>
            <a:r>
              <a:rPr lang="ko-KR" altLang="en-US" dirty="0"/>
              <a:t>약사</a:t>
            </a:r>
            <a:r>
              <a:rPr lang="en-US" altLang="ko-KR" dirty="0"/>
              <a:t>, </a:t>
            </a:r>
            <a:r>
              <a:rPr lang="ko-KR" altLang="en-US" dirty="0" err="1"/>
              <a:t>한약사</a:t>
            </a:r>
            <a:r>
              <a:rPr lang="en-US" altLang="ko-KR" dirty="0"/>
              <a:t>, </a:t>
            </a:r>
            <a:r>
              <a:rPr lang="ko-KR" altLang="en-US" dirty="0"/>
              <a:t>수의사</a:t>
            </a:r>
            <a:r>
              <a:rPr lang="en-US" altLang="ko-KR" dirty="0"/>
              <a:t>, </a:t>
            </a:r>
            <a:r>
              <a:rPr lang="ko-KR" altLang="en-US" dirty="0"/>
              <a:t>간호사</a:t>
            </a:r>
            <a:r>
              <a:rPr lang="en-US" altLang="ko-KR" dirty="0"/>
              <a:t>, </a:t>
            </a:r>
            <a:r>
              <a:rPr lang="ko-KR" altLang="en-US" dirty="0"/>
              <a:t>의료기사</a:t>
            </a:r>
            <a:r>
              <a:rPr lang="en-US" altLang="ko-KR" dirty="0"/>
              <a:t>, </a:t>
            </a:r>
            <a:r>
              <a:rPr lang="ko-KR" altLang="en-US" dirty="0" err="1"/>
              <a:t>위생사</a:t>
            </a:r>
            <a:r>
              <a:rPr lang="en-US" altLang="ko-KR" dirty="0"/>
              <a:t>, </a:t>
            </a:r>
            <a:r>
              <a:rPr lang="ko-KR" altLang="en-US" dirty="0"/>
              <a:t>등등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81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711776" y="233913"/>
            <a:ext cx="8432224" cy="6458709"/>
            <a:chOff x="711776" y="233913"/>
            <a:chExt cx="8432224" cy="6458709"/>
          </a:xfrm>
        </p:grpSpPr>
        <p:sp>
          <p:nvSpPr>
            <p:cNvPr id="2" name="직사각형 1"/>
            <p:cNvSpPr/>
            <p:nvPr/>
          </p:nvSpPr>
          <p:spPr>
            <a:xfrm>
              <a:off x="719064" y="233913"/>
              <a:ext cx="8424936" cy="1432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dirty="0"/>
                <a:t>자격증과는 비슷하면서도 다른데</a:t>
              </a:r>
              <a:r>
                <a:rPr lang="en-US" altLang="ko-KR" sz="1500" dirty="0"/>
                <a:t>,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자격증은 행위 자체는 모든 사람이 할 수 있을지라도 </a:t>
              </a:r>
              <a:r>
                <a:rPr lang="ko-KR" altLang="en-US" sz="1500" dirty="0"/>
                <a:t>그 행위에 대해 일정 이상의 공인된 실력을 지녀 이를 대외에 표방할 수 있다는 증서이나</a:t>
              </a:r>
              <a:r>
                <a:rPr lang="en-US" altLang="ko-KR" sz="1500" dirty="0"/>
                <a:t>(</a:t>
              </a:r>
              <a:r>
                <a:rPr lang="ko-KR" altLang="en-US" sz="1500" dirty="0"/>
                <a:t>자격증</a:t>
              </a:r>
              <a:r>
                <a:rPr lang="en-US" altLang="ko-KR" sz="1500" dirty="0"/>
                <a:t>),</a:t>
              </a:r>
              <a:r>
                <a:rPr lang="ko-KR" altLang="en-US" sz="1500" dirty="0"/>
                <a:t> 면허증은 이 </a:t>
              </a:r>
              <a:r>
                <a:rPr lang="ko-KR" altLang="en-US" sz="1500" b="1" dirty="0"/>
                <a:t>증서를 얻을 자격이 있는 정도의 공인된 실력이 있는 자가 아니면 행위 자체를 할 수 없다는 것이다</a:t>
              </a:r>
              <a:r>
                <a:rPr lang="en-US" altLang="ko-KR" sz="1500" b="1" dirty="0"/>
                <a:t>.</a:t>
              </a:r>
              <a:endParaRPr lang="ko-KR" altLang="en-US" sz="1500" b="1" dirty="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11776" y="1666613"/>
              <a:ext cx="8424936" cy="25160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dirty="0"/>
                <a:t>운전은 어디서 하든 면허 없이 하면 처벌받는다</a:t>
              </a:r>
              <a:r>
                <a:rPr lang="en-US" altLang="ko-KR" sz="1500" dirty="0"/>
                <a:t>. </a:t>
              </a:r>
              <a:r>
                <a:rPr lang="ko-KR" altLang="en-US" sz="1500" b="1" dirty="0"/>
                <a:t>보건의료행위도 면허 없이</a:t>
              </a:r>
              <a:r>
                <a:rPr lang="en-US" altLang="ko-KR" sz="1500" b="1" dirty="0"/>
                <a:t>, </a:t>
              </a:r>
              <a:r>
                <a:rPr lang="ko-KR" altLang="en-US" sz="1500" b="1" dirty="0"/>
                <a:t>누구에게 어디서 하든 면허가 없으면 처벌받는다</a:t>
              </a:r>
              <a:r>
                <a:rPr lang="en-US" altLang="ko-KR" sz="1500" b="1" dirty="0"/>
                <a:t>. </a:t>
              </a:r>
              <a:r>
                <a:rPr lang="ko-KR" altLang="en-US" sz="1500" dirty="0"/>
                <a:t>원칙적으로는 자기가 아파도 의사 면허가 없으면 자기가 먹을 약에 대한 처방전을 쓸 수가 없으며 약사 면허가 없으면 약을 팔거나 조제할 수 없다</a:t>
              </a:r>
              <a:r>
                <a:rPr lang="en-US" altLang="ko-KR" sz="1500" dirty="0"/>
                <a:t>. </a:t>
              </a:r>
              <a:r>
                <a:rPr lang="ko-KR" altLang="en-US" sz="1500" dirty="0"/>
                <a:t>그러니 </a:t>
              </a:r>
              <a:r>
                <a:rPr lang="ko-KR" altLang="en-US" sz="1500" b="1" dirty="0"/>
                <a:t>면허는 사람의 안전과 목숨을 담보로 해야 하는 위험한 직업에 적용된다</a:t>
              </a:r>
              <a:r>
                <a:rPr lang="en-US" altLang="ko-KR" sz="1500" b="1" dirty="0"/>
                <a:t>.</a:t>
              </a:r>
              <a:r>
                <a:rPr lang="en-US" altLang="ko-KR" sz="1500" dirty="0"/>
                <a:t> </a:t>
              </a:r>
              <a:r>
                <a:rPr lang="ko-KR" altLang="en-US" sz="1500" b="1" u="sng" dirty="0">
                  <a:solidFill>
                    <a:srgbClr val="0070C0"/>
                  </a:solidFill>
                </a:rPr>
                <a:t>안전과 목숨을 담보</a:t>
              </a:r>
              <a:r>
                <a:rPr lang="ko-KR" altLang="en-US" sz="1500" dirty="0"/>
                <a:t>하는 직업을 허용하려면 면허증이 필요하니까 그리고 실수하면 목숨을 잃기 때문에 관리가 중요하다</a:t>
              </a:r>
              <a:r>
                <a:rPr lang="en-US" altLang="ko-KR" sz="1500" dirty="0"/>
                <a:t>. </a:t>
              </a:r>
              <a:r>
                <a:rPr lang="ko-KR" altLang="en-US" sz="1500" dirty="0"/>
                <a:t>특히 의료행위의 기준을 우리나라는 의료법을 통하여 정부부처인 보건복지부에서 관리하며</a:t>
              </a:r>
              <a:r>
                <a:rPr lang="en-US" altLang="ko-KR" sz="1500" dirty="0"/>
                <a:t>, </a:t>
              </a:r>
              <a:r>
                <a:rPr lang="ko-KR" altLang="en-US" sz="1500" dirty="0"/>
                <a:t>금전적인 부분의 세부적인 심사는 심사평가원을 통해 국가가 직접 관리한다</a:t>
              </a:r>
              <a:r>
                <a:rPr lang="en-US" altLang="ko-KR" sz="1500" dirty="0"/>
                <a:t>.</a:t>
              </a:r>
              <a:endParaRPr lang="ko-KR" altLang="en-US" sz="1500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11776" y="4176549"/>
              <a:ext cx="8424936" cy="251607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b="1" u="sng" dirty="0"/>
                <a:t>요리</a:t>
              </a:r>
              <a:r>
                <a:rPr lang="en-US" altLang="ko-KR" sz="1500" b="1" u="sng" dirty="0"/>
                <a:t>, </a:t>
              </a:r>
              <a:r>
                <a:rPr lang="ko-KR" altLang="en-US" sz="1500" b="1" u="sng" dirty="0"/>
                <a:t>워드는 아무나 어느 곳에서 해도 괜찮다</a:t>
              </a:r>
              <a:r>
                <a:rPr lang="en-US" altLang="ko-KR" sz="1500" b="1" u="sng" dirty="0"/>
                <a:t>. </a:t>
              </a:r>
              <a:r>
                <a:rPr lang="ko-KR" altLang="en-US" sz="1500" b="1" u="sng" dirty="0"/>
                <a:t>한자도 자격증이기 때문에 어느 곳에서 아무나 한자를 써도 처벌받지 않는다</a:t>
              </a:r>
              <a:r>
                <a:rPr lang="en-US" altLang="ko-KR" sz="1500" b="1" u="sng" dirty="0"/>
                <a:t>.</a:t>
              </a:r>
              <a:r>
                <a:rPr lang="en-US" altLang="ko-KR" sz="1500" b="1" dirty="0"/>
                <a:t> </a:t>
              </a:r>
              <a:r>
                <a:rPr lang="ko-KR" altLang="en-US" sz="1500" dirty="0"/>
                <a:t>주로 행위에 있어 일정 이상의 지식이나 기술이 갖추어지지 않으면 타인에게 피해를 입힐 수 있는 경우에 면허증 제도를 도입하여 행위를 제한하기도 한다</a:t>
              </a:r>
              <a:r>
                <a:rPr lang="en-US" altLang="ko-KR" sz="1500" dirty="0"/>
                <a:t>. </a:t>
              </a:r>
              <a:r>
                <a:rPr lang="ko-KR" altLang="en-US" sz="1500" dirty="0"/>
                <a:t>물론 변호사 등의 일부 전문직 같은 자격증을 가지고 있어야만 할 수 있는 일이 생기기도 한다</a:t>
              </a:r>
              <a:r>
                <a:rPr lang="en-US" altLang="ko-KR" sz="1500" dirty="0"/>
                <a:t>. </a:t>
              </a:r>
              <a:r>
                <a:rPr lang="ko-KR" altLang="en-US" sz="1500" dirty="0"/>
                <a:t>대표적인 예로 변호사는 타인을 위해 법률 대리 행위에 한해 과점적 권한을 가지고 있기 때문에</a:t>
              </a:r>
              <a:r>
                <a:rPr lang="en-US" altLang="ko-KR" sz="1500" dirty="0"/>
                <a:t>, </a:t>
              </a:r>
              <a:r>
                <a:rPr lang="ko-KR" altLang="en-US" sz="1500" dirty="0"/>
                <a:t>소장을 자기가 직접 쓰거나 법원 가서 스스로 변호를 하거나 하는 등 자기 일을 자기 스스로 하는 경우는 자격증에 무관하게 할 수 있다</a:t>
              </a:r>
              <a:r>
                <a:rPr lang="en-US" altLang="ko-KR" sz="1500" dirty="0"/>
                <a:t>.</a:t>
              </a:r>
              <a:endParaRPr lang="ko-KR" altLang="en-US" sz="1500" dirty="0"/>
            </a:p>
          </p:txBody>
        </p:sp>
      </p:grpSp>
      <p:sp>
        <p:nvSpPr>
          <p:cNvPr id="6" name="포인트가 8개인 별 5"/>
          <p:cNvSpPr/>
          <p:nvPr/>
        </p:nvSpPr>
        <p:spPr>
          <a:xfrm>
            <a:off x="-38973" y="482211"/>
            <a:ext cx="750749" cy="714541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면허</a:t>
            </a:r>
          </a:p>
        </p:txBody>
      </p:sp>
      <p:sp>
        <p:nvSpPr>
          <p:cNvPr id="7" name="포인트가 8개인 별 6"/>
          <p:cNvSpPr/>
          <p:nvPr/>
        </p:nvSpPr>
        <p:spPr>
          <a:xfrm>
            <a:off x="-31685" y="2492896"/>
            <a:ext cx="750749" cy="714541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면허</a:t>
            </a:r>
          </a:p>
        </p:txBody>
      </p:sp>
      <p:sp>
        <p:nvSpPr>
          <p:cNvPr id="8" name="포인트가 8개인 별 7"/>
          <p:cNvSpPr/>
          <p:nvPr/>
        </p:nvSpPr>
        <p:spPr>
          <a:xfrm>
            <a:off x="-31685" y="5055001"/>
            <a:ext cx="750749" cy="714541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자격</a:t>
            </a:r>
          </a:p>
        </p:txBody>
      </p:sp>
    </p:spTree>
    <p:extLst>
      <p:ext uri="{BB962C8B-B14F-4D97-AF65-F5344CB8AC3E}">
        <p14:creationId xmlns:p14="http://schemas.microsoft.com/office/powerpoint/2010/main" val="35942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-28328" y="2859208"/>
            <a:ext cx="4456312" cy="39845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500" b="1" dirty="0" err="1"/>
              <a:t>위생사와</a:t>
            </a:r>
            <a:r>
              <a:rPr lang="ko-KR" altLang="en-US" sz="1500" b="1" dirty="0"/>
              <a:t> 영양사도 의사와 동일하게 면허증을 발급해주는 것을 그림과 같이 볼 수 있다</a:t>
            </a:r>
            <a:r>
              <a:rPr lang="en-US" altLang="ko-KR" sz="1500" b="1" dirty="0"/>
              <a:t>. </a:t>
            </a:r>
            <a:r>
              <a:rPr lang="ko-KR" altLang="en-US" sz="1500" b="1" dirty="0"/>
              <a:t>운전사 면허증도 교육</a:t>
            </a:r>
            <a:r>
              <a:rPr lang="en-US" altLang="ko-KR" sz="1500" b="1" dirty="0"/>
              <a:t>(</a:t>
            </a:r>
            <a:r>
              <a:rPr lang="ko-KR" altLang="en-US" sz="1500" b="1" dirty="0"/>
              <a:t>도로주행</a:t>
            </a:r>
            <a:r>
              <a:rPr lang="en-US" altLang="ko-KR" sz="1500" b="1" dirty="0"/>
              <a:t>)</a:t>
            </a:r>
            <a:r>
              <a:rPr lang="ko-KR" altLang="en-US" sz="1500" b="1" dirty="0"/>
              <a:t>을 이수해야 주는데 왜</a:t>
            </a:r>
            <a:r>
              <a:rPr lang="en-US" altLang="ko-KR" sz="1500" b="1" dirty="0"/>
              <a:t>(?) </a:t>
            </a:r>
            <a:r>
              <a:rPr lang="ko-KR" altLang="en-US" sz="1500" b="1" dirty="0"/>
              <a:t>조리사 자격증은 그냥 무분별하게 막 주는지 생각해야 할 부분이다</a:t>
            </a:r>
            <a:r>
              <a:rPr lang="en-US" altLang="ko-KR" sz="1500" b="1" dirty="0"/>
              <a:t>. </a:t>
            </a:r>
            <a:r>
              <a:rPr lang="ko-KR" altLang="en-US" sz="1500" b="1" dirty="0"/>
              <a:t>식품위생법과 같은 법규정은 강화를 시키면서 조리사의 자격여부는 강화시키지 않은지 우리가 한 번 생각해봐야 할 문제이다</a:t>
            </a:r>
            <a:r>
              <a:rPr lang="en-US" altLang="ko-KR" sz="1500" b="1" dirty="0"/>
              <a:t>. </a:t>
            </a:r>
            <a:r>
              <a:rPr lang="ko-KR" altLang="en-US" sz="1500" b="1" dirty="0"/>
              <a:t>식품위생법에서도 </a:t>
            </a:r>
            <a:r>
              <a:rPr lang="en-US" altLang="ko-KR" sz="1500" b="1" dirty="0"/>
              <a:t>“</a:t>
            </a:r>
            <a:r>
              <a:rPr lang="ko-KR" altLang="en-US" sz="1600" b="1" dirty="0">
                <a:solidFill>
                  <a:srgbClr val="0070C0"/>
                </a:solidFill>
              </a:rPr>
              <a:t>복어를 조리∙판매하는 영업</a:t>
            </a:r>
            <a:r>
              <a:rPr lang="en-US" altLang="ko-KR" sz="1600" b="1" dirty="0">
                <a:solidFill>
                  <a:srgbClr val="0070C0"/>
                </a:solidFill>
              </a:rPr>
              <a:t>”</a:t>
            </a:r>
            <a:r>
              <a:rPr lang="ko-KR" altLang="en-US" sz="1600" b="1" dirty="0">
                <a:solidFill>
                  <a:srgbClr val="0070C0"/>
                </a:solidFill>
              </a:rPr>
              <a:t>을 하는 곳에 조리사를 두어야 한다고 명시한 것은 그만큼 사람이 먹는 것을 다룬다는 것은 생명과 연관되어 위험한 일을 다룬다는 점에서 조리사의 중요성을 볼 수 있다</a:t>
            </a:r>
            <a:r>
              <a:rPr lang="en-US" altLang="ko-KR" sz="1600" b="1" dirty="0">
                <a:solidFill>
                  <a:srgbClr val="0070C0"/>
                </a:solidFill>
              </a:rPr>
              <a:t>. </a:t>
            </a:r>
            <a:endParaRPr lang="ko-KR" altLang="en-US" sz="16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9413" y="44345"/>
            <a:ext cx="7231433" cy="2799699"/>
            <a:chOff x="-28327" y="-48949"/>
            <a:chExt cx="7447457" cy="2824027"/>
          </a:xfrm>
        </p:grpSpPr>
        <p:grpSp>
          <p:nvGrpSpPr>
            <p:cNvPr id="5" name="그룹 4"/>
            <p:cNvGrpSpPr/>
            <p:nvPr/>
          </p:nvGrpSpPr>
          <p:grpSpPr>
            <a:xfrm>
              <a:off x="3727034" y="-48949"/>
              <a:ext cx="3692096" cy="2798046"/>
              <a:chOff x="32427" y="4035219"/>
              <a:chExt cx="3692096" cy="279804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27" y="4035219"/>
                <a:ext cx="3692096" cy="2798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직사각형 3"/>
              <p:cNvSpPr/>
              <p:nvPr/>
            </p:nvSpPr>
            <p:spPr>
              <a:xfrm>
                <a:off x="2140347" y="6189775"/>
                <a:ext cx="1584176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27" y="-44907"/>
              <a:ext cx="3755361" cy="281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그룹 8"/>
          <p:cNvGrpSpPr/>
          <p:nvPr/>
        </p:nvGrpSpPr>
        <p:grpSpPr>
          <a:xfrm>
            <a:off x="4283967" y="2996953"/>
            <a:ext cx="4824537" cy="3744415"/>
            <a:chOff x="4283967" y="2996952"/>
            <a:chExt cx="5069557" cy="3853613"/>
          </a:xfrm>
        </p:grpSpPr>
        <p:grpSp>
          <p:nvGrpSpPr>
            <p:cNvPr id="6" name="그룹 5"/>
            <p:cNvGrpSpPr/>
            <p:nvPr/>
          </p:nvGrpSpPr>
          <p:grpSpPr>
            <a:xfrm>
              <a:off x="4283967" y="2996952"/>
              <a:ext cx="5069557" cy="3853613"/>
              <a:chOff x="3724523" y="2852736"/>
              <a:chExt cx="5629002" cy="3997829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2852737"/>
                <a:ext cx="2981325" cy="399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4523" y="2852736"/>
                <a:ext cx="2739253" cy="3997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4644008" y="6021288"/>
              <a:ext cx="417646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46" y="35217"/>
            <a:ext cx="1903154" cy="296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타원 9"/>
          <p:cNvSpPr/>
          <p:nvPr/>
        </p:nvSpPr>
        <p:spPr>
          <a:xfrm>
            <a:off x="2123728" y="2492896"/>
            <a:ext cx="1368152" cy="325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1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조리사의 자격이론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0105" y="836712"/>
            <a:ext cx="8640960" cy="583264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ko-KR" altLang="en-US" sz="1600" b="1" dirty="0"/>
              <a:t>한국의 경우</a:t>
            </a:r>
            <a:endParaRPr lang="en-US" altLang="ko-KR" sz="1600" b="1" dirty="0"/>
          </a:p>
          <a:p>
            <a:pPr>
              <a:spcBef>
                <a:spcPts val="480"/>
              </a:spcBef>
              <a:buSzPts val="2000"/>
            </a:pPr>
            <a:r>
              <a:rPr lang="en-US" altLang="ko-KR" dirty="0">
                <a:solidFill>
                  <a:srgbClr val="000000"/>
                </a:solidFill>
              </a:rPr>
              <a:t>『</a:t>
            </a:r>
            <a:r>
              <a:rPr lang="ko-KR" altLang="ko-KR" dirty="0">
                <a:solidFill>
                  <a:srgbClr val="000000"/>
                </a:solidFill>
              </a:rPr>
              <a:t>식품위생법</a:t>
            </a:r>
            <a:r>
              <a:rPr lang="en-US" altLang="ko-KR" dirty="0">
                <a:solidFill>
                  <a:srgbClr val="000000"/>
                </a:solidFill>
              </a:rPr>
              <a:t>』</a:t>
            </a:r>
            <a:r>
              <a:rPr lang="ko-KR" altLang="ko-KR" dirty="0">
                <a:solidFill>
                  <a:srgbClr val="000000"/>
                </a:solidFill>
              </a:rPr>
              <a:t> 및 동시행령</a:t>
            </a:r>
            <a:r>
              <a:rPr lang="en-US" altLang="ko-KR" dirty="0">
                <a:solidFill>
                  <a:srgbClr val="000000"/>
                </a:solidFill>
              </a:rPr>
              <a:t>·</a:t>
            </a:r>
            <a:r>
              <a:rPr lang="ko-KR" altLang="ko-KR" dirty="0">
                <a:solidFill>
                  <a:srgbClr val="000000"/>
                </a:solidFill>
              </a:rPr>
              <a:t>시행규칙에 규정되어 있는 내용에 따르면 </a:t>
            </a:r>
            <a:r>
              <a:rPr lang="ko-KR" altLang="ko-KR" b="1" dirty="0">
                <a:solidFill>
                  <a:srgbClr val="00B0F0"/>
                </a:solidFill>
              </a:rPr>
              <a:t>식품접객영업자와 집단급식소의 운영자는 조리사를 반드시 두어야 한다</a:t>
            </a:r>
            <a:r>
              <a:rPr lang="en-US" altLang="ko-KR" b="1" dirty="0">
                <a:solidFill>
                  <a:srgbClr val="00B0F0"/>
                </a:solidFill>
              </a:rPr>
              <a:t>. </a:t>
            </a:r>
            <a:r>
              <a:rPr lang="ko-KR" altLang="ko-KR" dirty="0">
                <a:solidFill>
                  <a:srgbClr val="000000"/>
                </a:solidFill>
              </a:rPr>
              <a:t>또한 </a:t>
            </a:r>
            <a:r>
              <a:rPr lang="en-US" altLang="ko-KR" dirty="0">
                <a:solidFill>
                  <a:srgbClr val="000000"/>
                </a:solidFill>
              </a:rPr>
              <a:t>『</a:t>
            </a:r>
            <a:r>
              <a:rPr lang="ko-KR" altLang="ko-KR" dirty="0">
                <a:solidFill>
                  <a:srgbClr val="000000"/>
                </a:solidFill>
              </a:rPr>
              <a:t>관광진흥법</a:t>
            </a:r>
            <a:r>
              <a:rPr lang="en-US" altLang="ko-KR" dirty="0">
                <a:solidFill>
                  <a:srgbClr val="000000"/>
                </a:solidFill>
              </a:rPr>
              <a:t>』</a:t>
            </a:r>
            <a:r>
              <a:rPr lang="ko-KR" altLang="ko-KR" dirty="0">
                <a:solidFill>
                  <a:srgbClr val="000000"/>
                </a:solidFill>
              </a:rPr>
              <a:t> 및 시행령</a:t>
            </a:r>
            <a:r>
              <a:rPr lang="en-US" altLang="ko-KR" dirty="0">
                <a:solidFill>
                  <a:srgbClr val="000000"/>
                </a:solidFill>
              </a:rPr>
              <a:t>·</a:t>
            </a:r>
            <a:r>
              <a:rPr lang="ko-KR" altLang="ko-KR" dirty="0">
                <a:solidFill>
                  <a:srgbClr val="000000"/>
                </a:solidFill>
              </a:rPr>
              <a:t>시행규칙에 의한 </a:t>
            </a:r>
            <a:r>
              <a:rPr lang="ko-KR" altLang="ko-KR" b="1" dirty="0">
                <a:solidFill>
                  <a:srgbClr val="00B0F0"/>
                </a:solidFill>
              </a:rPr>
              <a:t>관광숙박업의 등록기준에 의하면 관광호텔과 관련업소의 주방에는 조리사 면허를 취득한자만이 종사할 수 있도록 규정하고 있다</a:t>
            </a:r>
            <a:r>
              <a:rPr lang="en-US" altLang="ko-KR" b="1" dirty="0">
                <a:solidFill>
                  <a:srgbClr val="00B0F0"/>
                </a:solidFill>
              </a:rPr>
              <a:t>.</a:t>
            </a:r>
          </a:p>
          <a:p>
            <a:pPr>
              <a:spcBef>
                <a:spcPts val="480"/>
              </a:spcBef>
              <a:buSzPts val="2000"/>
            </a:pPr>
            <a:r>
              <a:rPr lang="ko-KR" altLang="en-US" dirty="0">
                <a:solidFill>
                  <a:srgbClr val="000000"/>
                </a:solidFill>
              </a:rPr>
              <a:t>식품을 직∙간접적으로 관리하고 조리할 수 있는 주방은 </a:t>
            </a:r>
            <a:r>
              <a:rPr lang="ko-KR" altLang="en-US" b="1" dirty="0">
                <a:solidFill>
                  <a:srgbClr val="FF0000"/>
                </a:solidFill>
              </a:rPr>
              <a:t>식품의 위해 여부에 관계</a:t>
            </a:r>
            <a:r>
              <a:rPr lang="ko-KR" altLang="en-US" dirty="0">
                <a:solidFill>
                  <a:srgbClr val="000000"/>
                </a:solidFill>
              </a:rPr>
              <a:t>되는 중요한 부성임과 동시에 이곳에서 종사하는 조리사의 역할이 매우 중요하다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u="sng" dirty="0">
                <a:solidFill>
                  <a:srgbClr val="000000"/>
                </a:solidFill>
              </a:rPr>
              <a:t>조리를 담당하는 </a:t>
            </a:r>
            <a:r>
              <a:rPr lang="ko-KR" altLang="en-US" b="1" u="sng" dirty="0">
                <a:solidFill>
                  <a:srgbClr val="FF0000"/>
                </a:solidFill>
              </a:rPr>
              <a:t>조리사의 자격기준과 업무성격</a:t>
            </a:r>
            <a:r>
              <a:rPr lang="ko-KR" altLang="en-US" u="sng" dirty="0">
                <a:solidFill>
                  <a:srgbClr val="000000"/>
                </a:solidFill>
              </a:rPr>
              <a:t>이 명확하게 설정되어야 하는 것이 급선무라 할 수 있다</a:t>
            </a:r>
            <a:r>
              <a:rPr lang="en-US" altLang="ko-KR" u="sng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80"/>
              </a:spcBef>
              <a:buSzPts val="2000"/>
            </a:pPr>
            <a:r>
              <a:rPr lang="ko-KR" altLang="en-US" dirty="0">
                <a:solidFill>
                  <a:srgbClr val="000000"/>
                </a:solidFill>
              </a:rPr>
              <a:t>조리업무를 담당할 수 </a:t>
            </a:r>
            <a:r>
              <a:rPr lang="ko-KR" altLang="en-US" b="1" dirty="0">
                <a:solidFill>
                  <a:srgbClr val="00B0F0"/>
                </a:solidFill>
              </a:rPr>
              <a:t>있는 조리사의 자격등급은 </a:t>
            </a:r>
            <a:r>
              <a:rPr lang="ko-KR" altLang="en-US" b="1" dirty="0" err="1">
                <a:solidFill>
                  <a:srgbClr val="00B0F0"/>
                </a:solidFill>
              </a:rPr>
              <a:t>조리기능장과</a:t>
            </a:r>
            <a:r>
              <a:rPr lang="ko-KR" altLang="en-US" b="1" dirty="0">
                <a:solidFill>
                  <a:srgbClr val="00B0F0"/>
                </a:solidFill>
              </a:rPr>
              <a:t> 조리기능사로 구분하고 있으며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00B050"/>
                </a:solidFill>
              </a:rPr>
              <a:t>특히</a:t>
            </a:r>
            <a:r>
              <a:rPr lang="en-US" altLang="ko-KR" b="1" dirty="0">
                <a:solidFill>
                  <a:srgbClr val="00B050"/>
                </a:solidFill>
              </a:rPr>
              <a:t>, </a:t>
            </a:r>
            <a:r>
              <a:rPr lang="ko-KR" altLang="en-US" b="1" dirty="0" err="1">
                <a:solidFill>
                  <a:srgbClr val="00B050"/>
                </a:solidFill>
              </a:rPr>
              <a:t>정신질환자</a:t>
            </a:r>
            <a:r>
              <a:rPr lang="en-US" altLang="ko-KR" b="1" dirty="0">
                <a:solidFill>
                  <a:srgbClr val="00B050"/>
                </a:solidFill>
              </a:rPr>
              <a:t>, </a:t>
            </a:r>
            <a:r>
              <a:rPr lang="ko-KR" altLang="en-US" b="1" dirty="0">
                <a:solidFill>
                  <a:srgbClr val="00B050"/>
                </a:solidFill>
              </a:rPr>
              <a:t>정신지체자</a:t>
            </a:r>
            <a:r>
              <a:rPr lang="en-US" altLang="ko-KR" b="1" dirty="0">
                <a:solidFill>
                  <a:srgbClr val="00B050"/>
                </a:solidFill>
              </a:rPr>
              <a:t>, </a:t>
            </a:r>
            <a:r>
              <a:rPr lang="ko-KR" altLang="en-US" b="1" dirty="0">
                <a:solidFill>
                  <a:srgbClr val="00B050"/>
                </a:solidFill>
              </a:rPr>
              <a:t>전염병환자</a:t>
            </a:r>
            <a:r>
              <a:rPr lang="en-US" altLang="ko-KR" b="1" dirty="0">
                <a:solidFill>
                  <a:srgbClr val="00B050"/>
                </a:solidFill>
              </a:rPr>
              <a:t>, </a:t>
            </a:r>
            <a:r>
              <a:rPr lang="ko-KR" altLang="en-US" b="1" dirty="0">
                <a:solidFill>
                  <a:srgbClr val="00B050"/>
                </a:solidFill>
              </a:rPr>
              <a:t>마약</a:t>
            </a:r>
            <a:r>
              <a:rPr lang="en-US" altLang="ko-KR" b="1" dirty="0">
                <a:solidFill>
                  <a:srgbClr val="00B050"/>
                </a:solidFill>
              </a:rPr>
              <a:t>, </a:t>
            </a:r>
            <a:r>
              <a:rPr lang="ko-KR" altLang="en-US" b="1" dirty="0">
                <a:solidFill>
                  <a:srgbClr val="00B050"/>
                </a:solidFill>
              </a:rPr>
              <a:t>기타</a:t>
            </a:r>
            <a:r>
              <a:rPr lang="en-US" altLang="ko-KR" b="1" dirty="0">
                <a:solidFill>
                  <a:srgbClr val="00B050"/>
                </a:solidFill>
              </a:rPr>
              <a:t>, </a:t>
            </a:r>
            <a:r>
              <a:rPr lang="ko-KR" altLang="en-US" b="1" dirty="0" err="1">
                <a:solidFill>
                  <a:srgbClr val="00B050"/>
                </a:solidFill>
              </a:rPr>
              <a:t>약물중족자</a:t>
            </a:r>
            <a:r>
              <a:rPr lang="ko-KR" altLang="en-US" dirty="0" err="1">
                <a:solidFill>
                  <a:srgbClr val="000000"/>
                </a:solidFill>
              </a:rPr>
              <a:t>와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ko-KR" altLang="en-US" b="1" u="sng" dirty="0"/>
              <a:t>같이 결격사유에 해당하는 자는 조리사가 될 수 업는 엄격한 법적 규제가 있다</a:t>
            </a:r>
            <a:r>
              <a:rPr lang="en-US" altLang="ko-KR" b="1" dirty="0"/>
              <a:t>.   </a:t>
            </a:r>
            <a:endParaRPr lang="ko-KR" altLang="ko-KR" b="1" dirty="0"/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0105" y="5427375"/>
            <a:ext cx="8640960" cy="14210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500" b="1" dirty="0"/>
              <a:t>우리나라의 같은 경우에 식품 또는 첨가물관련 종사자는 </a:t>
            </a:r>
            <a:r>
              <a:rPr lang="en-US" altLang="ko-KR" sz="1500" b="1" dirty="0"/>
              <a:t>“</a:t>
            </a:r>
            <a:r>
              <a:rPr lang="ko-KR" altLang="en-US" sz="1500" b="1" dirty="0"/>
              <a:t>위생분야 종사자 등의 </a:t>
            </a:r>
            <a:r>
              <a:rPr lang="ko-KR" altLang="en-US" sz="1500" b="1" dirty="0" err="1"/>
              <a:t>건간진단규칙</a:t>
            </a:r>
            <a:r>
              <a:rPr lang="en-US" altLang="ko-KR" sz="1500" b="1" dirty="0"/>
              <a:t>”</a:t>
            </a:r>
            <a:r>
              <a:rPr lang="ko-KR" altLang="en-US" sz="1500" b="1" dirty="0"/>
              <a:t>이 정하는 바에 따라 </a:t>
            </a:r>
            <a:r>
              <a:rPr lang="en-US" altLang="ko-KR" sz="1500" b="1" dirty="0"/>
              <a:t>1</a:t>
            </a:r>
            <a:r>
              <a:rPr lang="ko-KR" altLang="en-US" sz="1500" b="1" dirty="0"/>
              <a:t>년에 한번씩 </a:t>
            </a:r>
            <a:r>
              <a:rPr lang="en-US" altLang="ko-KR" sz="1500" b="1" dirty="0"/>
              <a:t>“</a:t>
            </a:r>
            <a:r>
              <a:rPr lang="ko-KR" altLang="en-US" sz="1500" b="1" dirty="0"/>
              <a:t>보건증</a:t>
            </a:r>
            <a:r>
              <a:rPr lang="en-US" altLang="ko-KR" sz="1500" b="1" dirty="0"/>
              <a:t>”</a:t>
            </a:r>
            <a:r>
              <a:rPr lang="ko-KR" altLang="en-US" sz="1500" b="1" dirty="0"/>
              <a:t>이라는 것으로 대처할 뿐이다</a:t>
            </a:r>
            <a:r>
              <a:rPr lang="en-US" altLang="ko-KR" sz="1500" b="1" dirty="0"/>
              <a:t>. </a:t>
            </a:r>
            <a:r>
              <a:rPr lang="ko-KR" altLang="en-US" sz="1500" b="1" dirty="0"/>
              <a:t>보건증은 </a:t>
            </a:r>
            <a:r>
              <a:rPr lang="ko-KR" altLang="ko-KR" sz="1600" dirty="0"/>
              <a:t>​​보건증(건강진단결과서)의 검사항목은 발급 진단항목은 업종별 상이하며</a:t>
            </a:r>
            <a:r>
              <a:rPr lang="en-US" altLang="ko-KR" sz="1600" dirty="0"/>
              <a:t> </a:t>
            </a:r>
            <a:r>
              <a:rPr lang="ko-KR" altLang="ko-KR" sz="1600" dirty="0"/>
              <a:t>요식업(장티푸스, 결핵, 전염성피부질환), 유흥업소(결핵, 전염성피부질환, 장티푸스, 성병, 에이즈), 학교급식소 등 종사자(결핵, 장티푸스, 세균성이질, 전염성 피부질환)을 검사 및 진단</a:t>
            </a:r>
            <a:r>
              <a:rPr lang="ko-KR" altLang="en-US" sz="1500" dirty="0"/>
              <a:t>한다</a:t>
            </a:r>
            <a:r>
              <a:rPr lang="en-US" altLang="ko-KR" sz="1500" dirty="0"/>
              <a:t>.</a:t>
            </a:r>
            <a:r>
              <a:rPr lang="en-US" altLang="ko-KR" sz="1500" b="1" dirty="0"/>
              <a:t> </a:t>
            </a:r>
            <a:endParaRPr lang="ko-KR" altLang="ko-KR" sz="16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203848" y="4603612"/>
            <a:ext cx="2154607" cy="778789"/>
            <a:chOff x="3203848" y="4603612"/>
            <a:chExt cx="2154607" cy="778789"/>
          </a:xfrm>
        </p:grpSpPr>
        <p:sp>
          <p:nvSpPr>
            <p:cNvPr id="10" name="아래로 구부러진 화살표 9"/>
            <p:cNvSpPr/>
            <p:nvPr/>
          </p:nvSpPr>
          <p:spPr>
            <a:xfrm rot="5043668">
              <a:off x="4419387" y="4432959"/>
              <a:ext cx="768416" cy="1109721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3848" y="5028458"/>
              <a:ext cx="172819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700" b="1" dirty="0"/>
                <a:t>하지만</a:t>
              </a:r>
              <a:r>
                <a:rPr lang="en-US" altLang="ko-KR" sz="1700" b="1" dirty="0"/>
                <a:t>!</a:t>
              </a:r>
              <a:r>
                <a:rPr lang="en-US" altLang="ko-KR" sz="1600" b="1" dirty="0"/>
                <a:t>!!</a:t>
              </a:r>
              <a:endParaRPr lang="ko-KR" altLang="en-US" sz="1600" b="1" dirty="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6093016" y="4481305"/>
            <a:ext cx="2726897" cy="879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과연</a:t>
            </a:r>
            <a:r>
              <a:rPr lang="en-US" altLang="ko-KR" sz="1600" b="1" dirty="0"/>
              <a:t>? </a:t>
            </a:r>
            <a:r>
              <a:rPr lang="ko-KR" altLang="en-US" sz="1600" b="1" dirty="0"/>
              <a:t>보건증으로 결격사유의 환자를 판별할 수 있을까</a:t>
            </a:r>
            <a:r>
              <a:rPr lang="en-US" altLang="ko-KR" sz="1600" b="1" dirty="0"/>
              <a:t>?</a:t>
            </a:r>
            <a:endParaRPr lang="ko-KR" altLang="en-US" b="1" dirty="0"/>
          </a:p>
        </p:txBody>
      </p:sp>
      <p:cxnSp>
        <p:nvCxnSpPr>
          <p:cNvPr id="17" name="구부러진 연결선 16"/>
          <p:cNvCxnSpPr/>
          <p:nvPr/>
        </p:nvCxnSpPr>
        <p:spPr>
          <a:xfrm>
            <a:off x="5395231" y="4548263"/>
            <a:ext cx="697785" cy="4801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2-2. </a:t>
            </a:r>
            <a:r>
              <a:rPr lang="ko-KR" altLang="en-US" dirty="0"/>
              <a:t>조리사의 자격이론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6021288"/>
          </a:xfrm>
        </p:spPr>
        <p:txBody>
          <a:bodyPr>
            <a:normAutofit lnSpcReduction="10000"/>
          </a:bodyPr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일본의 경우</a:t>
            </a:r>
            <a:endParaRPr lang="en-US" altLang="ko-KR" sz="1600" b="1" dirty="0"/>
          </a:p>
          <a:p>
            <a:r>
              <a:rPr lang="ko-KR" altLang="en-US" sz="1600" dirty="0"/>
              <a:t>일본의 경우에는 우리나라와는 달리 </a:t>
            </a:r>
            <a:r>
              <a:rPr lang="ko-KR" altLang="en-US" sz="1600" b="1" dirty="0">
                <a:solidFill>
                  <a:srgbClr val="C00000"/>
                </a:solidFill>
              </a:rPr>
              <a:t>직접적인 조리사법이 공포되어 시행하고 있기 때문에</a:t>
            </a:r>
            <a:r>
              <a:rPr lang="ko-KR" altLang="en-US" sz="1600" dirty="0"/>
              <a:t> </a:t>
            </a:r>
            <a:r>
              <a:rPr lang="ko-KR" altLang="en-US" sz="1600" b="1" dirty="0">
                <a:solidFill>
                  <a:srgbClr val="002060"/>
                </a:solidFill>
              </a:rPr>
              <a:t>구체적이고 세분화된 조리사에 대한 자격요건이 명시</a:t>
            </a:r>
            <a:r>
              <a:rPr lang="ko-KR" altLang="en-US" sz="1600" dirty="0"/>
              <a:t>되어 있다</a:t>
            </a:r>
            <a:r>
              <a:rPr lang="en-US" altLang="ko-KR" sz="1600" dirty="0"/>
              <a:t>. </a:t>
            </a:r>
          </a:p>
          <a:p>
            <a:r>
              <a:rPr lang="ko-KR" altLang="en-US" sz="1600" b="1" dirty="0"/>
              <a:t>일본에서는 조리사의 자격기준을 엄격하게 규정해서 조리사의 질을 향상시키고 있으며</a:t>
            </a:r>
            <a:r>
              <a:rPr lang="en-US" altLang="ko-KR" sz="1600" dirty="0"/>
              <a:t>, </a:t>
            </a:r>
            <a:r>
              <a:rPr lang="ko-KR" altLang="en-US" sz="1600" dirty="0"/>
              <a:t>자격기준에 따라 결격사유가 없이 조리사에 종사하는 조리사에 대한 권익보장과 법적인 제도가 뒷받침하고 있는 것이 특징이다</a:t>
            </a:r>
            <a:r>
              <a:rPr lang="en-US" altLang="ko-KR" sz="1600" dirty="0"/>
              <a:t>.</a:t>
            </a:r>
          </a:p>
          <a:p>
            <a:r>
              <a:rPr lang="ko-KR" altLang="en-US" sz="1600" b="1" dirty="0"/>
              <a:t>면허취득 방법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일본</a:t>
            </a:r>
            <a:r>
              <a:rPr lang="en-US" altLang="ko-KR" sz="1600" b="1" dirty="0"/>
              <a:t>): </a:t>
            </a:r>
            <a:r>
              <a:rPr lang="ko-KR" altLang="en-US" sz="1600" b="1" dirty="0"/>
              <a:t>면허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조리사 자격증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를 취득하고자 하는 자는 </a:t>
            </a:r>
            <a:r>
              <a:rPr lang="ko-KR" altLang="en-US" sz="1600" b="1" dirty="0">
                <a:latin typeface="Calibri"/>
              </a:rPr>
              <a:t>❶ </a:t>
            </a:r>
            <a:r>
              <a:rPr lang="ko-KR" altLang="en-US" sz="1600" b="1" dirty="0"/>
              <a:t>첫째 방법은 학교교육법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고등학교 입학자격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의 규정에 따라 정부에서 지정하는 조리사 양설시설에 최소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년 이상의 조리 및 영향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위생에 관해 조리사가 되는데 필요한 지식과 기능을 습득한 자로서 취득이 가능하다</a:t>
            </a:r>
            <a:r>
              <a:rPr lang="en-US" altLang="ko-KR" sz="1400" b="1" dirty="0">
                <a:solidFill>
                  <a:srgbClr val="FF0000"/>
                </a:solidFill>
              </a:rPr>
              <a:t>.(</a:t>
            </a:r>
            <a:r>
              <a:rPr lang="ko-KR" altLang="en-US" sz="1400" b="1" dirty="0">
                <a:solidFill>
                  <a:srgbClr val="FF0000"/>
                </a:solidFill>
              </a:rPr>
              <a:t>우리나라는 온 국민이 모두 가능</a:t>
            </a:r>
            <a:r>
              <a:rPr lang="en-US" altLang="ko-KR" b="1" dirty="0">
                <a:solidFill>
                  <a:srgbClr val="FF0000"/>
                </a:solidFill>
              </a:rPr>
              <a:t>) </a:t>
            </a:r>
            <a:r>
              <a:rPr lang="en-US" altLang="ko-KR" b="1" dirty="0"/>
              <a:t> </a:t>
            </a:r>
            <a:r>
              <a:rPr lang="en-US" altLang="ko-KR" b="1" dirty="0">
                <a:latin typeface="Calibri"/>
              </a:rPr>
              <a:t>❷ </a:t>
            </a:r>
            <a:r>
              <a:rPr lang="ko-KR" altLang="en-US" b="1" dirty="0">
                <a:latin typeface="Calibri"/>
              </a:rPr>
              <a:t>둘째 방법은 학교교육법의 규정에 위배되지 않은 자로서 다수인에게 음식물을 조리하여 공급하는 시설</a:t>
            </a:r>
            <a:r>
              <a:rPr lang="en-US" altLang="ko-KR" b="1" dirty="0">
                <a:latin typeface="Calibri"/>
              </a:rPr>
              <a:t>, </a:t>
            </a:r>
            <a:r>
              <a:rPr lang="ko-KR" altLang="en-US" b="1" dirty="0">
                <a:latin typeface="Calibri"/>
              </a:rPr>
              <a:t>영업에 </a:t>
            </a:r>
            <a:r>
              <a:rPr lang="ko-KR" altLang="en-US" b="1" dirty="0" err="1">
                <a:latin typeface="Calibri"/>
              </a:rPr>
              <a:t>후생성이</a:t>
            </a:r>
            <a:r>
              <a:rPr lang="ko-KR" altLang="en-US" b="1" dirty="0">
                <a:latin typeface="Calibri"/>
              </a:rPr>
              <a:t> 규정한 결격사유가 없는 사람으로서 최소 </a:t>
            </a:r>
            <a:r>
              <a:rPr lang="en-US" altLang="ko-KR" b="1" dirty="0">
                <a:latin typeface="Calibri"/>
              </a:rPr>
              <a:t>2</a:t>
            </a:r>
            <a:r>
              <a:rPr lang="ko-KR" altLang="en-US" b="1" dirty="0">
                <a:latin typeface="Calibri"/>
              </a:rPr>
              <a:t>년 이상의 조리업무</a:t>
            </a:r>
            <a:r>
              <a:rPr lang="en-US" altLang="ko-KR" b="1" dirty="0">
                <a:latin typeface="Calibri"/>
              </a:rPr>
              <a:t>(</a:t>
            </a:r>
            <a:r>
              <a:rPr lang="ko-KR" altLang="en-US" b="1" dirty="0">
                <a:latin typeface="Calibri"/>
              </a:rPr>
              <a:t>경력증명</a:t>
            </a:r>
            <a:r>
              <a:rPr lang="en-US" altLang="ko-KR" b="1" dirty="0">
                <a:latin typeface="Calibri"/>
              </a:rPr>
              <a:t>)</a:t>
            </a:r>
            <a:r>
              <a:rPr lang="ko-KR" altLang="en-US" b="1" dirty="0">
                <a:latin typeface="Calibri"/>
              </a:rPr>
              <a:t>에 종사한 수 조리사 시험에 합격을 해야만 면허를 취득할 수 있어 엄격한 자격기준을 두고 있다</a:t>
            </a:r>
            <a:r>
              <a:rPr lang="en-US" altLang="ko-KR" b="1" dirty="0">
                <a:latin typeface="Calibri"/>
              </a:rPr>
              <a:t>.(</a:t>
            </a:r>
            <a:r>
              <a:rPr lang="ko-KR" altLang="en-US" sz="1400" b="1" dirty="0">
                <a:solidFill>
                  <a:srgbClr val="FF0000"/>
                </a:solidFill>
                <a:latin typeface="Calibri"/>
              </a:rPr>
              <a:t>참고로 시험이 </a:t>
            </a:r>
            <a:r>
              <a:rPr lang="en-US" altLang="ko-KR" sz="1400" b="1" dirty="0">
                <a:solidFill>
                  <a:srgbClr val="FF0000"/>
                </a:solidFill>
                <a:latin typeface="Calibri"/>
              </a:rPr>
              <a:t>1</a:t>
            </a:r>
            <a:r>
              <a:rPr lang="ko-KR" altLang="en-US" sz="1400" b="1" dirty="0">
                <a:solidFill>
                  <a:srgbClr val="FF0000"/>
                </a:solidFill>
                <a:latin typeface="Calibri"/>
              </a:rPr>
              <a:t>년 </a:t>
            </a:r>
            <a:r>
              <a:rPr lang="en-US" altLang="ko-KR" sz="1400" b="1" dirty="0">
                <a:solidFill>
                  <a:srgbClr val="FF0000"/>
                </a:solidFill>
                <a:latin typeface="Calibri"/>
              </a:rPr>
              <a:t>1</a:t>
            </a:r>
            <a:r>
              <a:rPr lang="ko-KR" altLang="en-US" sz="1400" b="1" dirty="0">
                <a:solidFill>
                  <a:srgbClr val="FF0000"/>
                </a:solidFill>
                <a:latin typeface="Calibri"/>
              </a:rPr>
              <a:t>회만 있으며 우리나라의 의사면허증 따는 것처럼 시험자체가 힘들다</a:t>
            </a:r>
            <a:r>
              <a:rPr lang="en-US" altLang="ko-KR" sz="1400" b="1" dirty="0">
                <a:solidFill>
                  <a:srgbClr val="FF0000"/>
                </a:solidFill>
                <a:latin typeface="Calibri"/>
              </a:rPr>
              <a:t>. </a:t>
            </a:r>
            <a:r>
              <a:rPr lang="ko-KR" altLang="en-US" sz="1400" b="1" dirty="0">
                <a:solidFill>
                  <a:srgbClr val="FF0000"/>
                </a:solidFill>
                <a:latin typeface="Calibri"/>
              </a:rPr>
              <a:t>이유는 자격조건</a:t>
            </a:r>
            <a:r>
              <a:rPr lang="en-US" altLang="ko-KR" sz="1400" b="1" dirty="0">
                <a:solidFill>
                  <a:srgbClr val="FF0000"/>
                </a:solidFill>
                <a:latin typeface="Calibri"/>
              </a:rPr>
              <a:t>+</a:t>
            </a:r>
            <a:r>
              <a:rPr lang="ko-KR" altLang="en-US" sz="1400" b="1" dirty="0">
                <a:solidFill>
                  <a:srgbClr val="FF0000"/>
                </a:solidFill>
                <a:latin typeface="Calibri"/>
              </a:rPr>
              <a:t>필기시험</a:t>
            </a:r>
            <a:r>
              <a:rPr lang="en-US" altLang="ko-KR" sz="1400" b="1" dirty="0">
                <a:solidFill>
                  <a:srgbClr val="FF0000"/>
                </a:solidFill>
                <a:latin typeface="Calibri"/>
              </a:rPr>
              <a:t>+</a:t>
            </a:r>
            <a:r>
              <a:rPr lang="ko-KR" altLang="en-US" sz="1400" b="1" dirty="0">
                <a:solidFill>
                  <a:srgbClr val="FF0000"/>
                </a:solidFill>
                <a:latin typeface="Calibri"/>
              </a:rPr>
              <a:t>실기시험</a:t>
            </a:r>
            <a:r>
              <a:rPr lang="en-US" altLang="ko-KR" sz="1400" b="1" dirty="0">
                <a:solidFill>
                  <a:srgbClr val="FF0000"/>
                </a:solidFill>
                <a:latin typeface="Calibri"/>
              </a:rPr>
              <a:t>+</a:t>
            </a:r>
            <a:r>
              <a:rPr lang="ko-KR" altLang="en-US" sz="1400" b="1" dirty="0">
                <a:solidFill>
                  <a:srgbClr val="FF0000"/>
                </a:solidFill>
                <a:latin typeface="Calibri"/>
              </a:rPr>
              <a:t>면접 등으로 진행되기 때문이다</a:t>
            </a:r>
            <a:r>
              <a:rPr lang="en-US" altLang="ko-KR" sz="1400" b="1" dirty="0">
                <a:solidFill>
                  <a:srgbClr val="FF0000"/>
                </a:solidFill>
                <a:latin typeface="Calibri"/>
              </a:rPr>
              <a:t>. </a:t>
            </a:r>
            <a:r>
              <a:rPr lang="en-US" altLang="ko-KR" b="1" dirty="0">
                <a:solidFill>
                  <a:srgbClr val="FF0000"/>
                </a:solidFill>
                <a:latin typeface="Calibri"/>
              </a:rPr>
              <a:t>)</a:t>
            </a:r>
          </a:p>
          <a:p>
            <a:r>
              <a:rPr lang="en-US" altLang="ko-KR" b="1" dirty="0"/>
              <a:t>- </a:t>
            </a:r>
            <a:r>
              <a:rPr lang="ko-KR" altLang="en-US" b="1" dirty="0">
                <a:solidFill>
                  <a:srgbClr val="00B0F0"/>
                </a:solidFill>
              </a:rPr>
              <a:t>일본에서는 조리사의 자격기준을 엄격하게 규정해서 조리사의 질을 향상시키고 있으며</a:t>
            </a:r>
            <a:r>
              <a:rPr lang="en-US" altLang="ko-KR" b="1" dirty="0">
                <a:solidFill>
                  <a:srgbClr val="00B0F0"/>
                </a:solidFill>
              </a:rPr>
              <a:t>, </a:t>
            </a:r>
            <a:r>
              <a:rPr lang="ko-KR" altLang="en-US" b="1" dirty="0">
                <a:solidFill>
                  <a:srgbClr val="00B0F0"/>
                </a:solidFill>
              </a:rPr>
              <a:t>자격기준에 따라 결격사유가 없이 종사하는 조리사에 대한 권익보장과 법적인 제도고 뒷받침하고 있는 것에 반면에 우리나라는 제도자체가 아예 마련되어 있지 않다</a:t>
            </a:r>
            <a:r>
              <a:rPr lang="en-US" altLang="ko-KR" b="1" dirty="0">
                <a:solidFill>
                  <a:srgbClr val="00B0F0"/>
                </a:solidFill>
              </a:rPr>
              <a:t>.  </a:t>
            </a:r>
          </a:p>
          <a:p>
            <a:endParaRPr lang="en-US" altLang="ko-KR" sz="14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58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3-1. </a:t>
            </a:r>
            <a:r>
              <a:rPr lang="ko-KR" altLang="en-US" dirty="0"/>
              <a:t>조리사의 기본자세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013254"/>
            <a:ext cx="8640960" cy="5728114"/>
          </a:xfrm>
        </p:spPr>
        <p:txBody>
          <a:bodyPr/>
          <a:lstStyle/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① 항상 자세를 바르게 가진다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② 건강에 유념하고 신념을 바르게 한다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③ 위생 관념이 투철해야 한다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④ 마음과 정성을 다한 음식 상품을 만든다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⑤ 철저한 시간 관념을 가진다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⑥ 바르고 순화된 언어를 사용한다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⑦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상부상조하며 협동하는 정신이 필요하다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⑧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꾸준히 연구하고 개발하는 자세가 필요하다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⑨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근검 절약하는 자세와 생활 태도가 필요하다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⑩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예술적인 감각을 기른다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⑪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직업인으로서의 자부심과 미래 비전을 가지고 있어야 한다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98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4-1. </a:t>
            </a:r>
            <a:r>
              <a:rPr lang="ko-KR" altLang="en-US" dirty="0"/>
              <a:t>조리사의 사회적 역할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식용 가능한 식품을 조리한다는 것은 우리 인간이 영위할 수 있는 가장 기본적인 생리적 욕구를 충족시켜 주는 한편의 드라마인 동시에 </a:t>
            </a:r>
            <a:r>
              <a:rPr lang="ko-KR" altLang="en-US" b="1" dirty="0">
                <a:solidFill>
                  <a:srgbClr val="00B0F0"/>
                </a:solidFill>
              </a:rPr>
              <a:t>예술작품</a:t>
            </a:r>
            <a:r>
              <a:rPr lang="ko-KR" altLang="en-US" dirty="0"/>
              <a:t>이라 할 수 있다</a:t>
            </a:r>
            <a:r>
              <a:rPr lang="en-US" altLang="ko-KR" b="1" dirty="0">
                <a:solidFill>
                  <a:srgbClr val="00B0F0"/>
                </a:solidFill>
              </a:rPr>
              <a:t>.(</a:t>
            </a:r>
            <a:r>
              <a:rPr lang="ko-KR" altLang="en-US" b="1" dirty="0">
                <a:solidFill>
                  <a:srgbClr val="00B0F0"/>
                </a:solidFill>
              </a:rPr>
              <a:t>음식 </a:t>
            </a:r>
            <a:r>
              <a:rPr lang="en-US" altLang="ko-KR" b="1" dirty="0">
                <a:solidFill>
                  <a:srgbClr val="00B0F0"/>
                </a:solidFill>
              </a:rPr>
              <a:t>Art</a:t>
            </a:r>
            <a:r>
              <a:rPr lang="ko-KR" altLang="en-US" b="1" dirty="0">
                <a:solidFill>
                  <a:srgbClr val="00B0F0"/>
                </a:solidFill>
              </a:rPr>
              <a:t>이다</a:t>
            </a:r>
            <a:r>
              <a:rPr lang="en-US" altLang="ko-KR" b="1" dirty="0">
                <a:solidFill>
                  <a:srgbClr val="00B0F0"/>
                </a:solidFill>
              </a:rPr>
              <a:t>.) </a:t>
            </a:r>
            <a:r>
              <a:rPr lang="ko-KR" altLang="en-US" dirty="0"/>
              <a:t>이에 요리사는 창작 드라마의 연출자이며</a:t>
            </a:r>
            <a:r>
              <a:rPr lang="en-US" altLang="ko-KR" dirty="0"/>
              <a:t>, </a:t>
            </a:r>
            <a:r>
              <a:rPr lang="ko-KR" altLang="en-US" dirty="0"/>
              <a:t>예술가라고도 할 수 있는 부분이다</a:t>
            </a:r>
            <a:r>
              <a:rPr lang="en-US" altLang="ko-K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요리사는 식용 가능한 모든 식품군을 물리적</a:t>
            </a:r>
            <a:r>
              <a:rPr lang="en-US" altLang="ko-KR" dirty="0"/>
              <a:t>, </a:t>
            </a:r>
            <a:r>
              <a:rPr lang="ko-KR" altLang="en-US" dirty="0"/>
              <a:t>화학적</a:t>
            </a:r>
            <a:r>
              <a:rPr lang="en-US" altLang="ko-KR" dirty="0"/>
              <a:t>, </a:t>
            </a:r>
            <a:r>
              <a:rPr lang="ko-KR" altLang="en-US" dirty="0"/>
              <a:t>기술적 방법으로 조리∙가공하여 판매하는 일련의 과정에서 </a:t>
            </a:r>
            <a:r>
              <a:rPr lang="en-US" altLang="ko-KR" b="1" dirty="0">
                <a:solidFill>
                  <a:srgbClr val="FF0000"/>
                </a:solidFill>
              </a:rPr>
              <a:t>1</a:t>
            </a:r>
            <a:r>
              <a:rPr lang="ko-KR" altLang="en-US" b="1" dirty="0">
                <a:solidFill>
                  <a:srgbClr val="FF0000"/>
                </a:solidFill>
              </a:rPr>
              <a:t>차적인 제공자이기 때문에 음식을 만들 때 항상 주의를 가해야 한다</a:t>
            </a:r>
            <a:r>
              <a:rPr lang="en-US" altLang="ko-KR" b="1" dirty="0">
                <a:solidFill>
                  <a:srgbClr val="FF0000"/>
                </a:solidFill>
              </a:rPr>
              <a:t>. </a:t>
            </a:r>
            <a:r>
              <a:rPr lang="ko-KR" altLang="en-US" dirty="0"/>
              <a:t>그렇기 때문에 각 개인의 건강과 건전한 사회생활을 해 나가는 데 없어서는 안 되는 가장 중요한 사회적 </a:t>
            </a:r>
            <a:r>
              <a:rPr lang="ko-KR" altLang="en-US" dirty="0" err="1"/>
              <a:t>접근자로</a:t>
            </a:r>
            <a:r>
              <a:rPr lang="ko-KR" altLang="en-US" dirty="0"/>
              <a:t> 역할을 담당하고 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b="1" dirty="0"/>
              <a:t>&lt; </a:t>
            </a:r>
            <a:r>
              <a:rPr lang="ko-KR" altLang="en-US" b="1" dirty="0"/>
              <a:t>식품 첨가물을 조리 및 가공하여 제공할 때 위반 시에 법적 구속력과 사회적 책임</a:t>
            </a:r>
            <a:r>
              <a:rPr lang="en-US" altLang="ko-KR" b="1" dirty="0"/>
              <a:t>&gt;</a:t>
            </a:r>
          </a:p>
          <a:p>
            <a:r>
              <a:rPr lang="en-US" altLang="ko-KR" b="1" dirty="0">
                <a:latin typeface="Calibri"/>
              </a:rPr>
              <a:t>❶ </a:t>
            </a:r>
            <a:r>
              <a:rPr lang="ko-KR" altLang="en-US" dirty="0">
                <a:latin typeface="Calibri"/>
              </a:rPr>
              <a:t>썩었거나 상하였거나 설익은 것으로서 인체의 건강을 위해 할 우려가 있도록 조리를 하였을 때</a:t>
            </a:r>
            <a:endParaRPr lang="en-US" altLang="ko-KR" dirty="0">
              <a:latin typeface="Calibri"/>
            </a:endParaRPr>
          </a:p>
          <a:p>
            <a:r>
              <a:rPr lang="ko-KR" altLang="ko-KR" b="1" dirty="0">
                <a:latin typeface="Calibri"/>
              </a:rPr>
              <a:t>❷</a:t>
            </a:r>
            <a:r>
              <a:rPr lang="en-US" altLang="ko-KR" b="1" dirty="0">
                <a:latin typeface="Calibri"/>
              </a:rPr>
              <a:t> </a:t>
            </a:r>
            <a:r>
              <a:rPr lang="ko-KR" altLang="en-US" dirty="0">
                <a:latin typeface="Calibri"/>
              </a:rPr>
              <a:t>유독 또는 유해물질이 들어 있을 때</a:t>
            </a:r>
            <a:endParaRPr lang="en-US" altLang="ko-KR" dirty="0">
              <a:latin typeface="Calibri"/>
            </a:endParaRPr>
          </a:p>
          <a:p>
            <a:r>
              <a:rPr lang="en-US" altLang="ko-KR" dirty="0">
                <a:latin typeface="Calibri"/>
              </a:rPr>
              <a:t>❸ </a:t>
            </a:r>
            <a:r>
              <a:rPr lang="ko-KR" altLang="en-US" dirty="0">
                <a:latin typeface="Calibri"/>
              </a:rPr>
              <a:t>병원 미생물에 의하여 오염된 음식일 경우</a:t>
            </a:r>
            <a:endParaRPr lang="en-US" altLang="ko-KR" dirty="0">
              <a:latin typeface="Calibri"/>
            </a:endParaRPr>
          </a:p>
          <a:p>
            <a:r>
              <a:rPr lang="ko-KR" altLang="ko-KR" b="1" dirty="0">
                <a:latin typeface="Calibri"/>
              </a:rPr>
              <a:t>❹</a:t>
            </a:r>
            <a:r>
              <a:rPr lang="en-US" altLang="ko-KR" b="1" dirty="0">
                <a:latin typeface="Calibri"/>
              </a:rPr>
              <a:t> </a:t>
            </a:r>
            <a:r>
              <a:rPr lang="ko-KR" altLang="en-US" dirty="0">
                <a:latin typeface="Calibri"/>
              </a:rPr>
              <a:t>불길하거나 다른 물질의 혼입 또는 첨가</a:t>
            </a:r>
            <a:r>
              <a:rPr lang="en-US" altLang="ko-KR" dirty="0">
                <a:latin typeface="Calibri"/>
              </a:rPr>
              <a:t>, </a:t>
            </a:r>
            <a:r>
              <a:rPr lang="ko-KR" altLang="en-US" dirty="0">
                <a:latin typeface="Calibri"/>
              </a:rPr>
              <a:t>기타 사유로 인하여 사람의 인체 커다란 영향을 주었을 때</a:t>
            </a:r>
            <a:endParaRPr lang="en-US" altLang="ko-KR" dirty="0">
              <a:latin typeface="Calibri"/>
            </a:endParaRPr>
          </a:p>
          <a:p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1485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1594</Words>
  <Application>Microsoft Office PowerPoint</Application>
  <PresentationFormat>화면 슬라이드 쇼(4:3)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HY견명조</vt:lpstr>
      <vt:lpstr>맑은 고딕</vt:lpstr>
      <vt:lpstr>Arial</vt:lpstr>
      <vt:lpstr>Calibri</vt:lpstr>
      <vt:lpstr>Times New Roman</vt:lpstr>
      <vt:lpstr>Office 테마</vt:lpstr>
      <vt:lpstr> 제 4-1 장 조리사의 개념적 접근</vt:lpstr>
      <vt:lpstr>1-1. 조리사의 정의 </vt:lpstr>
      <vt:lpstr>1-2. 조리사의 정의 </vt:lpstr>
      <vt:lpstr>PowerPoint 프레젠테이션</vt:lpstr>
      <vt:lpstr>PowerPoint 프레젠테이션</vt:lpstr>
      <vt:lpstr>2-1. 조리사의 자격이론</vt:lpstr>
      <vt:lpstr>2-2. 조리사의 자격이론</vt:lpstr>
      <vt:lpstr>3-1. 조리사의 기본자세</vt:lpstr>
      <vt:lpstr>4-1. 조리사의 사회적 역할 </vt:lpstr>
      <vt:lpstr>4-2. 조리사의 사회적 역할 </vt:lpstr>
      <vt:lpstr>5-1. 조리사의 현실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구매 및 원가관리</dc:title>
  <dc:creator>user</dc:creator>
  <cp:lastModifiedBy>user</cp:lastModifiedBy>
  <cp:revision>59</cp:revision>
  <dcterms:created xsi:type="dcterms:W3CDTF">2020-03-25T08:42:35Z</dcterms:created>
  <dcterms:modified xsi:type="dcterms:W3CDTF">2024-03-14T09:50:21Z</dcterms:modified>
</cp:coreProperties>
</file>