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83" r:id="rId3"/>
    <p:sldId id="284" r:id="rId4"/>
    <p:sldId id="285" r:id="rId5"/>
    <p:sldId id="286" r:id="rId6"/>
    <p:sldId id="305" r:id="rId7"/>
    <p:sldId id="287" r:id="rId8"/>
    <p:sldId id="288" r:id="rId9"/>
    <p:sldId id="289" r:id="rId10"/>
    <p:sldId id="306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8" r:id="rId19"/>
    <p:sldId id="297" r:id="rId20"/>
    <p:sldId id="300" r:id="rId21"/>
    <p:sldId id="307" r:id="rId22"/>
    <p:sldId id="299" r:id="rId23"/>
    <p:sldId id="301" r:id="rId24"/>
    <p:sldId id="302" r:id="rId25"/>
    <p:sldId id="303" r:id="rId26"/>
    <p:sldId id="304" r:id="rId2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4660"/>
  </p:normalViewPr>
  <p:slideViewPr>
    <p:cSldViewPr>
      <p:cViewPr varScale="1">
        <p:scale>
          <a:sx n="86" d="100"/>
          <a:sy n="86" d="100"/>
        </p:scale>
        <p:origin x="84" y="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D6294-08F8-494F-A076-9713FD80A635}" type="datetimeFigureOut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42B76-2967-4090-9365-6CDACA944BE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346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42B76-2967-4090-9365-6CDACA944BE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880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42B76-2967-4090-9365-6CDACA944BE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201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42B76-2967-4090-9365-6CDACA944BE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85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42B76-2967-4090-9365-6CDACA944BE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198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42B76-2967-4090-9365-6CDACA944BE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357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7C106-31BF-409A-B967-AE272BC692F3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439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A6DD-765B-41ED-9031-D1F22F4938F4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275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F5FFA-2485-4E9E-826A-96242A035387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1582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소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4208"/>
          <a:stretch/>
        </p:blipFill>
        <p:spPr bwMode="auto">
          <a:xfrm>
            <a:off x="-6350" y="1843696"/>
            <a:ext cx="9156700" cy="122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269" y="35028"/>
            <a:ext cx="1638732" cy="44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18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58536" y="163164"/>
            <a:ext cx="7528263" cy="562074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62437"/>
            <a:ext cx="8622704" cy="5518891"/>
          </a:xfrm>
        </p:spPr>
        <p:txBody>
          <a:bodyPr/>
          <a:lstStyle>
            <a:lvl1pPr>
              <a:lnSpc>
                <a:spcPct val="150000"/>
              </a:lnSpc>
              <a:defRPr sz="1800"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266B-269A-4B75-A811-4BFA7244A91F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 dirty="0"/>
          </a:p>
        </p:txBody>
      </p:sp>
      <p:pic>
        <p:nvPicPr>
          <p:cNvPr id="1026" name="Picture 2" descr="레몬트리 (박혜경)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644" y="0"/>
            <a:ext cx="1266796" cy="994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그룹 17"/>
          <p:cNvGrpSpPr/>
          <p:nvPr userDrawn="1"/>
        </p:nvGrpSpPr>
        <p:grpSpPr>
          <a:xfrm>
            <a:off x="0" y="0"/>
            <a:ext cx="7655927" cy="853434"/>
            <a:chOff x="-6" y="1"/>
            <a:chExt cx="7655927" cy="853434"/>
          </a:xfrm>
        </p:grpSpPr>
        <p:grpSp>
          <p:nvGrpSpPr>
            <p:cNvPr id="19" name="그룹 18"/>
            <p:cNvGrpSpPr/>
            <p:nvPr userDrawn="1"/>
          </p:nvGrpSpPr>
          <p:grpSpPr>
            <a:xfrm>
              <a:off x="-6" y="789029"/>
              <a:ext cx="7655927" cy="64406"/>
              <a:chOff x="-531229" y="695924"/>
              <a:chExt cx="7655927" cy="174931"/>
            </a:xfrm>
          </p:grpSpPr>
          <p:sp>
            <p:nvSpPr>
              <p:cNvPr id="24" name="직사각형 23"/>
              <p:cNvSpPr/>
              <p:nvPr userDrawn="1"/>
            </p:nvSpPr>
            <p:spPr>
              <a:xfrm flipH="1" flipV="1">
                <a:off x="-531229" y="695924"/>
                <a:ext cx="7408278" cy="17492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spc="-50">
                  <a:latin typeface="+mn-ea"/>
                </a:endParaRPr>
              </a:p>
            </p:txBody>
          </p:sp>
          <p:sp>
            <p:nvSpPr>
              <p:cNvPr id="25" name="평행 사변형 24"/>
              <p:cNvSpPr/>
              <p:nvPr userDrawn="1"/>
            </p:nvSpPr>
            <p:spPr>
              <a:xfrm flipH="1" flipV="1">
                <a:off x="6591299" y="695927"/>
                <a:ext cx="533399" cy="174928"/>
              </a:xfrm>
              <a:prstGeom prst="parallelogram">
                <a:avLst>
                  <a:gd name="adj" fmla="val 90341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spc="-50">
                  <a:latin typeface="+mn-ea"/>
                </a:endParaRPr>
              </a:p>
            </p:txBody>
          </p:sp>
        </p:grpSp>
        <p:grpSp>
          <p:nvGrpSpPr>
            <p:cNvPr id="20" name="그룹 19"/>
            <p:cNvGrpSpPr/>
            <p:nvPr userDrawn="1"/>
          </p:nvGrpSpPr>
          <p:grpSpPr>
            <a:xfrm>
              <a:off x="-5" y="1"/>
              <a:ext cx="594713" cy="426720"/>
              <a:chOff x="-6" y="348343"/>
              <a:chExt cx="696689" cy="499889"/>
            </a:xfrm>
          </p:grpSpPr>
          <p:sp>
            <p:nvSpPr>
              <p:cNvPr id="21" name="자유형 20"/>
              <p:cNvSpPr/>
              <p:nvPr userDrawn="1"/>
            </p:nvSpPr>
            <p:spPr>
              <a:xfrm flipH="1" flipV="1">
                <a:off x="-3" y="369932"/>
                <a:ext cx="316113" cy="316295"/>
              </a:xfrm>
              <a:custGeom>
                <a:avLst/>
                <a:gdLst>
                  <a:gd name="connsiteX0" fmla="*/ 0 w 737146"/>
                  <a:gd name="connsiteY0" fmla="*/ 0 h 326288"/>
                  <a:gd name="connsiteX1" fmla="*/ 459873 w 737146"/>
                  <a:gd name="connsiteY1" fmla="*/ 0 h 326288"/>
                  <a:gd name="connsiteX2" fmla="*/ 737146 w 737146"/>
                  <a:gd name="connsiteY2" fmla="*/ 0 h 326288"/>
                  <a:gd name="connsiteX3" fmla="*/ 522938 w 737146"/>
                  <a:gd name="connsiteY3" fmla="*/ 326288 h 326288"/>
                  <a:gd name="connsiteX4" fmla="*/ 261388 w 737146"/>
                  <a:gd name="connsiteY4" fmla="*/ 163094 h 326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37146" h="326288">
                    <a:moveTo>
                      <a:pt x="0" y="0"/>
                    </a:moveTo>
                    <a:lnTo>
                      <a:pt x="459873" y="0"/>
                    </a:lnTo>
                    <a:lnTo>
                      <a:pt x="737146" y="0"/>
                    </a:lnTo>
                    <a:lnTo>
                      <a:pt x="522938" y="326288"/>
                    </a:lnTo>
                    <a:lnTo>
                      <a:pt x="261388" y="163094"/>
                    </a:lnTo>
                    <a:close/>
                  </a:path>
                </a:pathLst>
              </a:custGeom>
              <a:solidFill>
                <a:srgbClr val="7BC4B7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spc="-50">
                  <a:latin typeface="+mn-ea"/>
                </a:endParaRPr>
              </a:p>
            </p:txBody>
          </p:sp>
          <p:sp>
            <p:nvSpPr>
              <p:cNvPr id="22" name="자유형 21"/>
              <p:cNvSpPr/>
              <p:nvPr userDrawn="1"/>
            </p:nvSpPr>
            <p:spPr>
              <a:xfrm flipH="1" flipV="1">
                <a:off x="-6" y="348343"/>
                <a:ext cx="696689" cy="461554"/>
              </a:xfrm>
              <a:custGeom>
                <a:avLst/>
                <a:gdLst>
                  <a:gd name="connsiteX0" fmla="*/ 1148855 w 1624615"/>
                  <a:gd name="connsiteY0" fmla="*/ 422745 h 1234744"/>
                  <a:gd name="connsiteX1" fmla="*/ 1410405 w 1624615"/>
                  <a:gd name="connsiteY1" fmla="*/ 585939 h 1234744"/>
                  <a:gd name="connsiteX2" fmla="*/ 1624613 w 1624615"/>
                  <a:gd name="connsiteY2" fmla="*/ 719595 h 1234744"/>
                  <a:gd name="connsiteX3" fmla="*/ 1624613 w 1624615"/>
                  <a:gd name="connsiteY3" fmla="*/ 1234743 h 1234744"/>
                  <a:gd name="connsiteX4" fmla="*/ 1624615 w 1624615"/>
                  <a:gd name="connsiteY4" fmla="*/ 1234743 h 1234744"/>
                  <a:gd name="connsiteX5" fmla="*/ 1624615 w 1624615"/>
                  <a:gd name="connsiteY5" fmla="*/ 1234744 h 1234744"/>
                  <a:gd name="connsiteX6" fmla="*/ 0 w 1624615"/>
                  <a:gd name="connsiteY6" fmla="*/ 1234744 h 1234744"/>
                  <a:gd name="connsiteX7" fmla="*/ 1 w 1624615"/>
                  <a:gd name="connsiteY7" fmla="*/ 1234743 h 1234744"/>
                  <a:gd name="connsiteX8" fmla="*/ 160652 w 1624615"/>
                  <a:gd name="connsiteY8" fmla="*/ 1234743 h 1234744"/>
                  <a:gd name="connsiteX9" fmla="*/ 1026989 w 1624615"/>
                  <a:gd name="connsiteY9" fmla="*/ 522881 h 1234744"/>
                  <a:gd name="connsiteX10" fmla="*/ 471328 w 1624615"/>
                  <a:gd name="connsiteY10" fmla="*/ 0 h 1234744"/>
                  <a:gd name="connsiteX11" fmla="*/ 887464 w 1624615"/>
                  <a:gd name="connsiteY11" fmla="*/ 259649 h 1234744"/>
                  <a:gd name="connsiteX12" fmla="*/ 696359 w 1624615"/>
                  <a:gd name="connsiteY12" fmla="*/ 259649 h 1234744"/>
                  <a:gd name="connsiteX13" fmla="*/ 696361 w 1624615"/>
                  <a:gd name="connsiteY13" fmla="*/ 259650 h 1234744"/>
                  <a:gd name="connsiteX14" fmla="*/ 696362 w 1624615"/>
                  <a:gd name="connsiteY14" fmla="*/ 259650 h 1234744"/>
                  <a:gd name="connsiteX15" fmla="*/ 887467 w 1624615"/>
                  <a:gd name="connsiteY15" fmla="*/ 259650 h 1234744"/>
                  <a:gd name="connsiteX16" fmla="*/ 1148855 w 1624615"/>
                  <a:gd name="connsiteY16" fmla="*/ 422744 h 1234744"/>
                  <a:gd name="connsiteX17" fmla="*/ 1026989 w 1624615"/>
                  <a:gd name="connsiteY17" fmla="*/ 522880 h 1234744"/>
                  <a:gd name="connsiteX18" fmla="*/ 160652 w 1624615"/>
                  <a:gd name="connsiteY18" fmla="*/ 1234742 h 1234744"/>
                  <a:gd name="connsiteX19" fmla="*/ 1 w 1624615"/>
                  <a:gd name="connsiteY19" fmla="*/ 1234742 h 1234744"/>
                  <a:gd name="connsiteX20" fmla="*/ 372214 w 1624615"/>
                  <a:gd name="connsiteY20" fmla="*/ 259650 h 1234744"/>
                  <a:gd name="connsiteX21" fmla="*/ 372215 w 1624615"/>
                  <a:gd name="connsiteY21" fmla="*/ 259650 h 1234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624615" h="1234744">
                    <a:moveTo>
                      <a:pt x="1148855" y="422745"/>
                    </a:moveTo>
                    <a:lnTo>
                      <a:pt x="1410405" y="585939"/>
                    </a:lnTo>
                    <a:lnTo>
                      <a:pt x="1624613" y="719595"/>
                    </a:lnTo>
                    <a:lnTo>
                      <a:pt x="1624613" y="1234743"/>
                    </a:lnTo>
                    <a:lnTo>
                      <a:pt x="1624615" y="1234743"/>
                    </a:lnTo>
                    <a:lnTo>
                      <a:pt x="1624615" y="1234744"/>
                    </a:lnTo>
                    <a:lnTo>
                      <a:pt x="0" y="1234744"/>
                    </a:lnTo>
                    <a:lnTo>
                      <a:pt x="1" y="1234743"/>
                    </a:lnTo>
                    <a:lnTo>
                      <a:pt x="160652" y="1234743"/>
                    </a:lnTo>
                    <a:lnTo>
                      <a:pt x="1026989" y="522881"/>
                    </a:lnTo>
                    <a:close/>
                    <a:moveTo>
                      <a:pt x="471328" y="0"/>
                    </a:moveTo>
                    <a:lnTo>
                      <a:pt x="887464" y="259649"/>
                    </a:lnTo>
                    <a:lnTo>
                      <a:pt x="696359" y="259649"/>
                    </a:lnTo>
                    <a:lnTo>
                      <a:pt x="696361" y="259650"/>
                    </a:lnTo>
                    <a:lnTo>
                      <a:pt x="696362" y="259650"/>
                    </a:lnTo>
                    <a:lnTo>
                      <a:pt x="887467" y="259650"/>
                    </a:lnTo>
                    <a:lnTo>
                      <a:pt x="1148855" y="422744"/>
                    </a:lnTo>
                    <a:lnTo>
                      <a:pt x="1026989" y="522880"/>
                    </a:lnTo>
                    <a:lnTo>
                      <a:pt x="160652" y="1234742"/>
                    </a:lnTo>
                    <a:lnTo>
                      <a:pt x="1" y="1234742"/>
                    </a:lnTo>
                    <a:lnTo>
                      <a:pt x="372214" y="259650"/>
                    </a:lnTo>
                    <a:lnTo>
                      <a:pt x="372215" y="259650"/>
                    </a:lnTo>
                    <a:close/>
                  </a:path>
                </a:pathLst>
              </a:custGeom>
              <a:pattFill prst="wdUpDiag">
                <a:fgClr>
                  <a:srgbClr val="977399"/>
                </a:fgClr>
                <a:bgClr>
                  <a:srgbClr val="BFA8C0"/>
                </a:bgClr>
              </a:patt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spc="-50">
                  <a:latin typeface="+mn-ea"/>
                </a:endParaRPr>
              </a:p>
            </p:txBody>
          </p:sp>
          <p:sp>
            <p:nvSpPr>
              <p:cNvPr id="23" name="자유형 22"/>
              <p:cNvSpPr/>
              <p:nvPr userDrawn="1"/>
            </p:nvSpPr>
            <p:spPr>
              <a:xfrm flipH="1" flipV="1">
                <a:off x="-2" y="686229"/>
                <a:ext cx="118903" cy="162003"/>
              </a:xfrm>
              <a:custGeom>
                <a:avLst/>
                <a:gdLst>
                  <a:gd name="connsiteX0" fmla="*/ 277271 w 277271"/>
                  <a:gd name="connsiteY0" fmla="*/ 0 h 227831"/>
                  <a:gd name="connsiteX1" fmla="*/ 277271 w 277271"/>
                  <a:gd name="connsiteY1" fmla="*/ 227831 h 227831"/>
                  <a:gd name="connsiteX2" fmla="*/ 0 w 277271"/>
                  <a:gd name="connsiteY2" fmla="*/ 227831 h 227831"/>
                  <a:gd name="connsiteX3" fmla="*/ 277271 w 277271"/>
                  <a:gd name="connsiteY3" fmla="*/ 0 h 227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7271" h="227831">
                    <a:moveTo>
                      <a:pt x="277271" y="0"/>
                    </a:moveTo>
                    <a:lnTo>
                      <a:pt x="277271" y="227831"/>
                    </a:lnTo>
                    <a:lnTo>
                      <a:pt x="0" y="227831"/>
                    </a:lnTo>
                    <a:lnTo>
                      <a:pt x="277271" y="0"/>
                    </a:lnTo>
                    <a:close/>
                  </a:path>
                </a:pathLst>
              </a:custGeom>
              <a:solidFill>
                <a:srgbClr val="4072A5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spc="-50">
                  <a:latin typeface="+mn-ea"/>
                </a:endParaRPr>
              </a:p>
            </p:txBody>
          </p:sp>
        </p:grpSp>
      </p:grpSp>
      <p:grpSp>
        <p:nvGrpSpPr>
          <p:cNvPr id="26" name="그룹 71"/>
          <p:cNvGrpSpPr/>
          <p:nvPr userDrawn="1"/>
        </p:nvGrpSpPr>
        <p:grpSpPr>
          <a:xfrm rot="11661436">
            <a:off x="21749" y="4602"/>
            <a:ext cx="1875105" cy="1413792"/>
            <a:chOff x="-4373022" y="1392464"/>
            <a:chExt cx="7924890" cy="5812036"/>
          </a:xfrm>
        </p:grpSpPr>
        <p:sp>
          <p:nvSpPr>
            <p:cNvPr id="27" name="타원 26"/>
            <p:cNvSpPr/>
            <p:nvPr/>
          </p:nvSpPr>
          <p:spPr>
            <a:xfrm rot="10844903">
              <a:off x="966603" y="2342783"/>
              <a:ext cx="312240" cy="321080"/>
            </a:xfrm>
            <a:prstGeom prst="ellipse">
              <a:avLst/>
            </a:prstGeom>
            <a:solidFill>
              <a:srgbClr val="40BFEC">
                <a:alpha val="3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8" name="그룹 56"/>
            <p:cNvGrpSpPr/>
            <p:nvPr/>
          </p:nvGrpSpPr>
          <p:grpSpPr>
            <a:xfrm>
              <a:off x="-4373022" y="2390588"/>
              <a:ext cx="7924890" cy="4813912"/>
              <a:chOff x="-7535627" y="-804647"/>
              <a:chExt cx="12896386" cy="7934186"/>
            </a:xfrm>
          </p:grpSpPr>
          <p:sp>
            <p:nvSpPr>
              <p:cNvPr id="31" name="타원 30"/>
              <p:cNvSpPr/>
              <p:nvPr/>
            </p:nvSpPr>
            <p:spPr>
              <a:xfrm rot="10844903">
                <a:off x="-2625052" y="-804647"/>
                <a:ext cx="4220601" cy="4323402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2" name="타원 31"/>
              <p:cNvSpPr/>
              <p:nvPr/>
            </p:nvSpPr>
            <p:spPr>
              <a:xfrm rot="10844903">
                <a:off x="1918855" y="1999967"/>
                <a:ext cx="1715177" cy="1718580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  <a:alpha val="2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3" name="타원 32"/>
              <p:cNvSpPr/>
              <p:nvPr/>
            </p:nvSpPr>
            <p:spPr>
              <a:xfrm rot="10844903">
                <a:off x="-453262" y="3732469"/>
                <a:ext cx="2379117" cy="2357908"/>
              </a:xfrm>
              <a:prstGeom prst="ellipse">
                <a:avLst/>
              </a:prstGeom>
              <a:solidFill>
                <a:srgbClr val="36A6DE">
                  <a:alpha val="22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4" name="타원 33"/>
              <p:cNvSpPr/>
              <p:nvPr/>
            </p:nvSpPr>
            <p:spPr>
              <a:xfrm rot="10844903">
                <a:off x="1904765" y="1073803"/>
                <a:ext cx="1549192" cy="1503758"/>
              </a:xfrm>
              <a:prstGeom prst="ellipse">
                <a:avLst/>
              </a:prstGeom>
              <a:solidFill>
                <a:srgbClr val="40BFEC">
                  <a:alpha val="2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5" name="타원 34"/>
              <p:cNvSpPr/>
              <p:nvPr/>
            </p:nvSpPr>
            <p:spPr>
              <a:xfrm rot="10844903">
                <a:off x="475181" y="2763646"/>
                <a:ext cx="1171054" cy="1177108"/>
              </a:xfrm>
              <a:prstGeom prst="ellipse">
                <a:avLst/>
              </a:prstGeom>
              <a:solidFill>
                <a:srgbClr val="4859C0">
                  <a:alpha val="8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6" name="타원 35"/>
              <p:cNvSpPr/>
              <p:nvPr/>
            </p:nvSpPr>
            <p:spPr>
              <a:xfrm rot="10844903">
                <a:off x="-7535627" y="6090712"/>
                <a:ext cx="934748" cy="1038827"/>
              </a:xfrm>
              <a:prstGeom prst="ellipse">
                <a:avLst/>
              </a:prstGeom>
              <a:solidFill>
                <a:srgbClr val="36A6DE">
                  <a:alpha val="1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7" name="타원 36"/>
              <p:cNvSpPr/>
              <p:nvPr/>
            </p:nvSpPr>
            <p:spPr>
              <a:xfrm rot="10844903">
                <a:off x="1483668" y="772962"/>
                <a:ext cx="1272551" cy="1235229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  <a:alpha val="2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8" name="타원 37"/>
              <p:cNvSpPr/>
              <p:nvPr/>
            </p:nvSpPr>
            <p:spPr>
              <a:xfrm rot="10844903">
                <a:off x="1702678" y="4302429"/>
                <a:ext cx="1438507" cy="1421493"/>
              </a:xfrm>
              <a:prstGeom prst="ellipse">
                <a:avLst/>
              </a:prstGeom>
              <a:solidFill>
                <a:srgbClr val="8B5CD0">
                  <a:alpha val="2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39" name="타원 5"/>
              <p:cNvSpPr/>
              <p:nvPr/>
            </p:nvSpPr>
            <p:spPr>
              <a:xfrm rot="10844903">
                <a:off x="-5001687" y="5247924"/>
                <a:ext cx="522282" cy="570889"/>
              </a:xfrm>
              <a:prstGeom prst="ellipse">
                <a:avLst/>
              </a:prstGeom>
              <a:solidFill>
                <a:srgbClr val="40BFEC">
                  <a:alpha val="5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0" name="타원 39"/>
              <p:cNvSpPr/>
              <p:nvPr/>
            </p:nvSpPr>
            <p:spPr>
              <a:xfrm rot="10844903">
                <a:off x="2912862" y="808568"/>
                <a:ext cx="712826" cy="704426"/>
              </a:xfrm>
              <a:prstGeom prst="ellipse">
                <a:avLst/>
              </a:prstGeom>
              <a:solidFill>
                <a:srgbClr val="4859C0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1" name="타원 40"/>
              <p:cNvSpPr/>
              <p:nvPr/>
            </p:nvSpPr>
            <p:spPr>
              <a:xfrm rot="10844903">
                <a:off x="819856" y="1079308"/>
                <a:ext cx="719268" cy="698173"/>
              </a:xfrm>
              <a:prstGeom prst="ellipse">
                <a:avLst/>
              </a:prstGeom>
              <a:solidFill>
                <a:srgbClr val="4859C0">
                  <a:alpha val="4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2" name="타원 41"/>
              <p:cNvSpPr/>
              <p:nvPr/>
            </p:nvSpPr>
            <p:spPr>
              <a:xfrm rot="10844903">
                <a:off x="712462" y="754560"/>
                <a:ext cx="663939" cy="644468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  <a:alpha val="4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3" name="타원 42"/>
              <p:cNvSpPr/>
              <p:nvPr/>
            </p:nvSpPr>
            <p:spPr>
              <a:xfrm rot="10844903">
                <a:off x="1316924" y="1035926"/>
                <a:ext cx="940581" cy="912996"/>
              </a:xfrm>
              <a:prstGeom prst="ellipse">
                <a:avLst/>
              </a:prstGeom>
              <a:solidFill>
                <a:srgbClr val="40BFEC">
                  <a:alpha val="5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4" name="타원 43"/>
              <p:cNvSpPr/>
              <p:nvPr/>
            </p:nvSpPr>
            <p:spPr>
              <a:xfrm rot="10844903">
                <a:off x="-849804" y="2663595"/>
                <a:ext cx="1604520" cy="1557463"/>
              </a:xfrm>
              <a:prstGeom prst="ellipse">
                <a:avLst/>
              </a:prstGeom>
              <a:solidFill>
                <a:srgbClr val="8B5CD0">
                  <a:alpha val="4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5" name="타원 44"/>
              <p:cNvSpPr/>
              <p:nvPr/>
            </p:nvSpPr>
            <p:spPr>
              <a:xfrm rot="10844903">
                <a:off x="3539980" y="1702881"/>
                <a:ext cx="995909" cy="1020407"/>
              </a:xfrm>
              <a:prstGeom prst="ellipse">
                <a:avLst/>
              </a:prstGeom>
              <a:solidFill>
                <a:srgbClr val="6345C3">
                  <a:alpha val="4470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6" name="타원 45"/>
              <p:cNvSpPr/>
              <p:nvPr/>
            </p:nvSpPr>
            <p:spPr>
              <a:xfrm rot="10844903">
                <a:off x="1309128" y="3607690"/>
                <a:ext cx="553283" cy="537056"/>
              </a:xfrm>
              <a:prstGeom prst="ellipse">
                <a:avLst/>
              </a:prstGeom>
              <a:solidFill>
                <a:srgbClr val="455CE7">
                  <a:alpha val="31765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7" name="타원 46"/>
              <p:cNvSpPr/>
              <p:nvPr/>
            </p:nvSpPr>
            <p:spPr>
              <a:xfrm rot="10844903">
                <a:off x="3649715" y="2023765"/>
                <a:ext cx="608611" cy="590762"/>
              </a:xfrm>
              <a:prstGeom prst="ellipse">
                <a:avLst/>
              </a:prstGeom>
              <a:solidFill>
                <a:schemeClr val="bg1">
                  <a:alpha val="1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8" name="타원 47"/>
              <p:cNvSpPr/>
              <p:nvPr/>
            </p:nvSpPr>
            <p:spPr>
              <a:xfrm rot="10844903">
                <a:off x="3009956" y="1674916"/>
                <a:ext cx="553283" cy="537056"/>
              </a:xfrm>
              <a:prstGeom prst="ellipse">
                <a:avLst/>
              </a:prstGeom>
              <a:solidFill>
                <a:schemeClr val="bg1">
                  <a:alpha val="2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9" name="타원 48"/>
              <p:cNvSpPr/>
              <p:nvPr/>
            </p:nvSpPr>
            <p:spPr>
              <a:xfrm rot="10844903">
                <a:off x="2682976" y="973666"/>
                <a:ext cx="885253" cy="859290"/>
              </a:xfrm>
              <a:prstGeom prst="ellipse">
                <a:avLst/>
              </a:prstGeom>
              <a:solidFill>
                <a:schemeClr val="bg1">
                  <a:alpha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0" name="타원 49"/>
              <p:cNvSpPr/>
              <p:nvPr/>
            </p:nvSpPr>
            <p:spPr>
              <a:xfrm rot="10844903">
                <a:off x="839083" y="2792415"/>
                <a:ext cx="1770505" cy="1772286"/>
              </a:xfrm>
              <a:prstGeom prst="ellipse">
                <a:avLst/>
              </a:prstGeom>
              <a:solidFill>
                <a:schemeClr val="bg1">
                  <a:alpha val="16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1" name="타원 50"/>
              <p:cNvSpPr/>
              <p:nvPr/>
            </p:nvSpPr>
            <p:spPr>
              <a:xfrm rot="10844903">
                <a:off x="3307059" y="-366091"/>
                <a:ext cx="110657" cy="107411"/>
              </a:xfrm>
              <a:prstGeom prst="ellipse">
                <a:avLst/>
              </a:prstGeom>
              <a:solidFill>
                <a:srgbClr val="40BFEC">
                  <a:alpha val="2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2" name="타원 51"/>
              <p:cNvSpPr/>
              <p:nvPr/>
            </p:nvSpPr>
            <p:spPr>
              <a:xfrm rot="10844903">
                <a:off x="3253982" y="-582439"/>
                <a:ext cx="55328" cy="53706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  <a:alpha val="4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3" name="타원 52"/>
              <p:cNvSpPr/>
              <p:nvPr/>
            </p:nvSpPr>
            <p:spPr>
              <a:xfrm rot="10844903">
                <a:off x="3191522" y="63823"/>
                <a:ext cx="331970" cy="322234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  <a:alpha val="4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4" name="타원 53"/>
              <p:cNvSpPr/>
              <p:nvPr/>
            </p:nvSpPr>
            <p:spPr>
              <a:xfrm rot="10844903">
                <a:off x="245133" y="196126"/>
                <a:ext cx="1383207" cy="1396346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  <a:alpha val="17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5" name="타원 54"/>
              <p:cNvSpPr/>
              <p:nvPr/>
            </p:nvSpPr>
            <p:spPr>
              <a:xfrm rot="10844903">
                <a:off x="1046058" y="386938"/>
                <a:ext cx="995909" cy="966701"/>
              </a:xfrm>
              <a:prstGeom prst="ellipse">
                <a:avLst/>
              </a:prstGeom>
              <a:solidFill>
                <a:srgbClr val="40BFEC">
                  <a:alpha val="1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6" name="타원 55"/>
              <p:cNvSpPr/>
              <p:nvPr/>
            </p:nvSpPr>
            <p:spPr>
              <a:xfrm rot="10844903">
                <a:off x="3351695" y="552631"/>
                <a:ext cx="608611" cy="590762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  <a:alpha val="4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7" name="타원 56"/>
              <p:cNvSpPr/>
              <p:nvPr/>
            </p:nvSpPr>
            <p:spPr>
              <a:xfrm rot="10844903">
                <a:off x="262669" y="3224423"/>
                <a:ext cx="1764063" cy="1718580"/>
              </a:xfrm>
              <a:prstGeom prst="ellipse">
                <a:avLst/>
              </a:prstGeom>
              <a:solidFill>
                <a:srgbClr val="40BFEC">
                  <a:alpha val="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8" name="타원 57"/>
              <p:cNvSpPr/>
              <p:nvPr/>
            </p:nvSpPr>
            <p:spPr>
              <a:xfrm rot="10844903">
                <a:off x="3571900" y="628945"/>
                <a:ext cx="1272551" cy="1235229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  <a:alpha val="2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59" name="타원 58"/>
              <p:cNvSpPr/>
              <p:nvPr/>
            </p:nvSpPr>
            <p:spPr>
              <a:xfrm rot="11303320">
                <a:off x="3858422" y="-29246"/>
                <a:ext cx="1431519" cy="1420193"/>
              </a:xfrm>
              <a:prstGeom prst="ellipse">
                <a:avLst/>
              </a:prstGeom>
              <a:solidFill>
                <a:srgbClr val="40BFEC">
                  <a:alpha val="12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0" name="타원 59"/>
              <p:cNvSpPr/>
              <p:nvPr/>
            </p:nvSpPr>
            <p:spPr>
              <a:xfrm rot="10844903">
                <a:off x="-58798" y="3466226"/>
                <a:ext cx="1389878" cy="1273257"/>
              </a:xfrm>
              <a:prstGeom prst="ellipse">
                <a:avLst/>
              </a:prstGeom>
              <a:solidFill>
                <a:schemeClr val="bg1">
                  <a:lumMod val="95000"/>
                  <a:alpha val="13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1" name="타원 60"/>
              <p:cNvSpPr/>
              <p:nvPr/>
            </p:nvSpPr>
            <p:spPr>
              <a:xfrm rot="10844903">
                <a:off x="4863361" y="479898"/>
                <a:ext cx="497398" cy="512981"/>
              </a:xfrm>
              <a:prstGeom prst="ellipse">
                <a:avLst/>
              </a:prstGeom>
              <a:solidFill>
                <a:srgbClr val="40BFEC">
                  <a:alpha val="48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2" name="타원 61"/>
              <p:cNvSpPr/>
              <p:nvPr/>
            </p:nvSpPr>
            <p:spPr>
              <a:xfrm rot="10844903">
                <a:off x="2706273" y="3939512"/>
                <a:ext cx="995148" cy="998976"/>
              </a:xfrm>
              <a:prstGeom prst="ellipse">
                <a:avLst/>
              </a:prstGeom>
              <a:solidFill>
                <a:srgbClr val="90E4D4">
                  <a:alpha val="28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29" name="타원 28"/>
            <p:cNvSpPr/>
            <p:nvPr/>
          </p:nvSpPr>
          <p:spPr>
            <a:xfrm rot="10844903">
              <a:off x="229896" y="1905976"/>
              <a:ext cx="857914" cy="827633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2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" name="타원 29"/>
            <p:cNvSpPr/>
            <p:nvPr/>
          </p:nvSpPr>
          <p:spPr>
            <a:xfrm rot="10844903">
              <a:off x="1613930" y="1392464"/>
              <a:ext cx="497917" cy="473106"/>
            </a:xfrm>
            <a:prstGeom prst="ellipse">
              <a:avLst/>
            </a:prstGeom>
            <a:solidFill>
              <a:srgbClr val="0070C0">
                <a:alpha val="3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8842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26F5-9B52-409A-B759-7419D1FF9050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42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6F6C-C4D3-4FF9-A17E-42653A56D335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52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E4C31-AD52-4586-86A4-8B0AA485470E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97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EBF08-B37D-4C2E-93AF-EEF8DFA06092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47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C3BF-FBFA-492D-92C5-31C90F046689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541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61C7-F8B6-4EF5-8ABF-10AE16315C50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370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4681C-16C3-4D35-ADCB-053DEE9C562A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7780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F938C-AA6C-427A-A426-35107C077F5C}" type="datetime1">
              <a:rPr lang="ko-KR" altLang="en-US" smtClean="0"/>
              <a:t>2024-06-04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893B-7E76-47FC-932F-5D8F1CA843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845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1" hangingPunct="1">
        <a:spcBef>
          <a:spcPct val="20000"/>
        </a:spcBef>
        <a:buFont typeface="Arial" panose="020B0604020202020204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2880320"/>
          </a:xfrm>
          <a:ln w="19050"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txBody>
          <a:bodyPr>
            <a:normAutofit/>
          </a:bodyPr>
          <a:lstStyle/>
          <a:p>
            <a:pPr algn="ctr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2800" dirty="0" smtClean="0"/>
              <a:t> </a:t>
            </a:r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en-US" altLang="ko-KR" sz="3600" i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Chapter</a:t>
            </a:r>
            <a:r>
              <a:rPr lang="en-US" altLang="ko-KR" sz="3600" noProof="1">
                <a:latin typeface="맑은 고딕" pitchFamily="50" charset="-127"/>
              </a:rPr>
              <a:t> </a:t>
            </a:r>
            <a:r>
              <a:rPr lang="en-US" altLang="ko-KR" sz="3600" noProof="1" smtClean="0">
                <a:latin typeface="맑은 고딕" pitchFamily="50" charset="-127"/>
              </a:rPr>
              <a:t>20</a:t>
            </a:r>
            <a:r>
              <a:rPr lang="en-US" altLang="ko-KR" sz="2800" noProof="1" smtClean="0">
                <a:latin typeface="맑은 고딕" pitchFamily="50" charset="-127"/>
              </a:rPr>
              <a:t/>
            </a:r>
            <a:br>
              <a:rPr lang="en-US" altLang="ko-KR" sz="2800" noProof="1" smtClean="0">
                <a:latin typeface="맑은 고딕" pitchFamily="50" charset="-127"/>
              </a:rPr>
            </a:br>
            <a:r>
              <a:rPr lang="en-US" altLang="ko-KR" sz="2800" dirty="0"/>
              <a:t/>
            </a:r>
            <a:br>
              <a:rPr lang="en-US" altLang="ko-KR" sz="2800" dirty="0"/>
            </a:br>
            <a:r>
              <a:rPr lang="ko-KR" altLang="en-US" sz="3600" dirty="0" err="1" smtClean="0"/>
              <a:t>외식산업과</a:t>
            </a:r>
            <a:r>
              <a:rPr lang="ko-KR" altLang="en-US" sz="3600" dirty="0" smtClean="0"/>
              <a:t> 고객만족의 관계</a:t>
            </a:r>
            <a:endParaRPr lang="ko-KR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248150"/>
            <a:ext cx="54864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직선 연결선 6"/>
          <p:cNvCxnSpPr/>
          <p:nvPr/>
        </p:nvCxnSpPr>
        <p:spPr>
          <a:xfrm>
            <a:off x="2339752" y="1844824"/>
            <a:ext cx="4248472" cy="0"/>
          </a:xfrm>
          <a:prstGeom prst="line">
            <a:avLst/>
          </a:prstGeom>
          <a:ln w="15875" cmpd="thinThick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308" y="1079679"/>
            <a:ext cx="786945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891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67544" y="2132856"/>
            <a:ext cx="8289749" cy="558438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r>
              <a:rPr lang="en-US" altLang="ko-KR" sz="4000"/>
              <a:t>3. </a:t>
            </a:r>
            <a:r>
              <a:rPr lang="ko-KR" altLang="en-US" sz="4000"/>
              <a:t>고객만족 경영의 전략</a:t>
            </a:r>
            <a:endParaRPr lang="en-US" altLang="ko-KR" sz="4000" dirty="0">
              <a:solidFill>
                <a:srgbClr val="FFFF0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3508" y="6273316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197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고객만족 경영의 전략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62436"/>
            <a:ext cx="8622704" cy="5995563"/>
          </a:xfrm>
        </p:spPr>
        <p:txBody>
          <a:bodyPr>
            <a:normAutofit/>
          </a:bodyPr>
          <a:lstStyle/>
          <a:p>
            <a:r>
              <a:rPr lang="en-US" altLang="ko-KR" sz="2000" b="1" dirty="0" smtClean="0"/>
              <a:t>1) </a:t>
            </a:r>
            <a:r>
              <a:rPr lang="ko-KR" altLang="en-US" sz="2000" b="1" dirty="0" err="1" smtClean="0"/>
              <a:t>고객불평의</a:t>
            </a:r>
            <a:r>
              <a:rPr lang="ko-KR" altLang="en-US" sz="2000" b="1" dirty="0" smtClean="0"/>
              <a:t> 중요성 인식</a:t>
            </a:r>
            <a:endParaRPr lang="en-US" altLang="ko-KR" sz="2000" b="1" dirty="0" smtClean="0"/>
          </a:p>
          <a:p>
            <a:pPr>
              <a:lnSpc>
                <a:spcPct val="120000"/>
              </a:lnSpc>
            </a:pPr>
            <a:r>
              <a:rPr lang="ko-KR" altLang="en-US" dirty="0"/>
              <a:t>고객의 </a:t>
            </a:r>
            <a:r>
              <a:rPr lang="ko-KR" altLang="en-US" dirty="0" err="1"/>
              <a:t>불평요인은</a:t>
            </a:r>
            <a:r>
              <a:rPr lang="ko-KR" altLang="en-US" dirty="0"/>
              <a:t> 경영자의 입장에서 귀중한 자산이 될 수 있다</a:t>
            </a:r>
            <a:r>
              <a:rPr lang="en-US" altLang="ko-KR" dirty="0"/>
              <a:t>. </a:t>
            </a:r>
            <a:r>
              <a:rPr lang="ko-KR" altLang="en-US" dirty="0"/>
              <a:t>그래서 고객의 불평은 귀찮은 것이 아니라 문제점을 일찍 파악하고 해결할 수 있게 하는 소중한 정보이다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고객이 </a:t>
            </a:r>
            <a:r>
              <a:rPr lang="ko-KR" altLang="en-US" dirty="0"/>
              <a:t>불만을 느꼈을 때 하는 행동은 상황이나 개인 특성에 따라 여러 형태로 나타난다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11</a:t>
            </a:fld>
            <a:endParaRPr lang="ko-KR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448" y="2852936"/>
            <a:ext cx="763284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02529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고객만족 경영의 전략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908720"/>
            <a:ext cx="8622704" cy="5949279"/>
          </a:xfrm>
        </p:spPr>
        <p:txBody>
          <a:bodyPr>
            <a:normAutofit/>
          </a:bodyPr>
          <a:lstStyle/>
          <a:p>
            <a:r>
              <a:rPr lang="ko-KR" altLang="en-US" b="1" dirty="0"/>
              <a:t>첫 번째 유형</a:t>
            </a:r>
            <a:r>
              <a:rPr lang="ko-KR" altLang="en-US" dirty="0"/>
              <a:t>은 전혀 아무런 행동도 취하지 않는 소비자들이다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sz="1800" dirty="0" smtClean="0"/>
              <a:t>불만 수준이 </a:t>
            </a:r>
            <a:r>
              <a:rPr lang="ko-KR" altLang="en-US" sz="1800" dirty="0"/>
              <a:t>낮거나 불만을 호소해도 보상받을 수 없을 것으로 기대할 때 나타나는 반응으로 볼 수 있다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endParaRPr lang="en-US" altLang="ko-KR" dirty="0"/>
          </a:p>
          <a:p>
            <a:r>
              <a:rPr lang="ko-KR" altLang="en-US" b="1" dirty="0"/>
              <a:t>두 번째 유형</a:t>
            </a:r>
            <a:r>
              <a:rPr lang="ko-KR" altLang="en-US" dirty="0"/>
              <a:t>은 불만족한 제품의 </a:t>
            </a:r>
            <a:r>
              <a:rPr lang="ko-KR" altLang="en-US" dirty="0" err="1"/>
              <a:t>재구매를</a:t>
            </a:r>
            <a:r>
              <a:rPr lang="ko-KR" altLang="en-US" dirty="0"/>
              <a:t> 거부하거나 판매점의 </a:t>
            </a:r>
            <a:endParaRPr lang="en-US" altLang="ko-KR" dirty="0"/>
          </a:p>
          <a:p>
            <a:r>
              <a:rPr lang="en-US" altLang="ko-KR" dirty="0"/>
              <a:t>    </a:t>
            </a:r>
            <a:r>
              <a:rPr lang="ko-KR" altLang="en-US" dirty="0"/>
              <a:t>재이용을 회피하고 침묵하는 행동 유형을 말한다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sz="1800" dirty="0"/>
              <a:t>고객이 이탈하기 때문에 매출 및 시장점유율 감소에 직접적인 영향을 준다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endParaRPr lang="en-US" altLang="ko-KR" dirty="0"/>
          </a:p>
          <a:p>
            <a:r>
              <a:rPr lang="ko-KR" altLang="en-US" b="1" dirty="0"/>
              <a:t>세 번째 유형</a:t>
            </a:r>
            <a:r>
              <a:rPr lang="ko-KR" altLang="en-US" dirty="0"/>
              <a:t>은 불만을 친구나 친지</a:t>
            </a:r>
            <a:r>
              <a:rPr lang="en-US" altLang="ko-KR" dirty="0"/>
              <a:t>, </a:t>
            </a:r>
            <a:r>
              <a:rPr lang="ko-KR" altLang="en-US" dirty="0"/>
              <a:t>이웃들에게 구전함으로써 </a:t>
            </a:r>
            <a:endParaRPr lang="en-US" altLang="ko-KR" dirty="0"/>
          </a:p>
          <a:p>
            <a:r>
              <a:rPr lang="en-US" altLang="ko-KR" dirty="0"/>
              <a:t>    </a:t>
            </a:r>
            <a:r>
              <a:rPr lang="ko-KR" altLang="en-US" dirty="0"/>
              <a:t>부정적인 정보를 유포하는 행동을 말한다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sz="1800" dirty="0"/>
              <a:t>부정적 구전은 신규고객을 유치하는데 치명적인 피해를 줄 수 있다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391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고객만족 경영의 전략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908720"/>
            <a:ext cx="8622704" cy="5949279"/>
          </a:xfrm>
        </p:spPr>
        <p:txBody>
          <a:bodyPr>
            <a:normAutofit/>
          </a:bodyPr>
          <a:lstStyle/>
          <a:p>
            <a:r>
              <a:rPr lang="ko-KR" altLang="en-US" b="1" dirty="0"/>
              <a:t>네 번째 유형</a:t>
            </a:r>
            <a:r>
              <a:rPr lang="ko-KR" altLang="en-US" dirty="0"/>
              <a:t>은 판매점에 직접 불만을 호소하고 보상을 청구하는 행동유형이다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sz="1800" dirty="0"/>
              <a:t>고객이 원하는 대로 보상을 해주면 비용은 소요되지만 </a:t>
            </a:r>
            <a:r>
              <a:rPr lang="ko-KR" altLang="en-US" sz="1800" dirty="0" smtClean="0"/>
              <a:t>이탈 고객은 </a:t>
            </a:r>
            <a:r>
              <a:rPr lang="ko-KR" altLang="en-US" sz="1800" dirty="0"/>
              <a:t>방지할 수 있다</a:t>
            </a:r>
            <a:r>
              <a:rPr lang="en-US" altLang="ko-KR" sz="1800" dirty="0"/>
              <a:t>. </a:t>
            </a:r>
            <a:r>
              <a:rPr lang="ko-KR" altLang="en-US" sz="1800" dirty="0"/>
              <a:t>그러나 고객이 원하는 대로 보상을 해주지 못하면 고객을 상실할 가능성이 매우 높다</a:t>
            </a:r>
            <a:r>
              <a:rPr lang="en-US" altLang="ko-KR" sz="1800" dirty="0"/>
              <a:t>.</a:t>
            </a:r>
          </a:p>
          <a:p>
            <a:pPr marL="457200" lvl="1" indent="0">
              <a:buNone/>
            </a:pPr>
            <a:endParaRPr lang="ko-KR" altLang="en-US" sz="1800" dirty="0"/>
          </a:p>
          <a:p>
            <a:r>
              <a:rPr lang="ko-KR" altLang="en-US" b="1" dirty="0"/>
              <a:t>다섯 번째 유형</a:t>
            </a:r>
            <a:r>
              <a:rPr lang="ko-KR" altLang="en-US" dirty="0"/>
              <a:t>은 정부기관이나 소비자단체 등에 고발하거나 불만을 호소하는 </a:t>
            </a:r>
            <a:r>
              <a:rPr lang="ko-KR" altLang="en-US" dirty="0" smtClean="0"/>
              <a:t>불평 행동을 </a:t>
            </a:r>
            <a:r>
              <a:rPr lang="ko-KR" altLang="en-US" dirty="0"/>
              <a:t>말한다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sz="1800" dirty="0"/>
              <a:t>네 번째의 유형처럼 기업은 상당한 비용부담을 해야 할 가능성이 있을 뿐만 아니라 기업의 이미지에도 영향을 줄 수 있다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149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고객만족 경영의 전략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908720"/>
            <a:ext cx="8622704" cy="5949279"/>
          </a:xfrm>
        </p:spPr>
        <p:txBody>
          <a:bodyPr>
            <a:normAutofit/>
          </a:bodyPr>
          <a:lstStyle/>
          <a:p>
            <a:r>
              <a:rPr lang="en-US" altLang="ko-KR" sz="2000" b="1" dirty="0" smtClean="0"/>
              <a:t>2) </a:t>
            </a:r>
            <a:r>
              <a:rPr lang="ko-KR" altLang="en-US" sz="2000" b="1" dirty="0" err="1" smtClean="0"/>
              <a:t>고객불평의</a:t>
            </a:r>
            <a:r>
              <a:rPr lang="ko-KR" altLang="en-US" sz="2000" b="1" dirty="0" smtClean="0"/>
              <a:t> 관리</a:t>
            </a:r>
            <a:endParaRPr lang="en-US" altLang="ko-KR" sz="2000" b="1" dirty="0" smtClean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ko-KR" altLang="en-US" b="1" dirty="0" smtClean="0"/>
              <a:t>첫째</a:t>
            </a:r>
            <a:r>
              <a:rPr lang="en-US" altLang="ko-KR" b="1" dirty="0"/>
              <a:t>,</a:t>
            </a:r>
            <a:r>
              <a:rPr lang="en-US" altLang="ko-KR" dirty="0"/>
              <a:t> </a:t>
            </a:r>
            <a:r>
              <a:rPr lang="ko-KR" altLang="en-US" dirty="0"/>
              <a:t>고객들이 제안이나 불평을 용이하게 할 수 있도록 불평호소창구를 </a:t>
            </a:r>
            <a:r>
              <a:rPr lang="en-US" altLang="ko-KR" dirty="0"/>
              <a:t>24</a:t>
            </a:r>
            <a:r>
              <a:rPr lang="ko-KR" altLang="en-US" dirty="0"/>
              <a:t>시간 </a:t>
            </a:r>
            <a:r>
              <a:rPr lang="ko-KR" altLang="en-US" dirty="0" err="1"/>
              <a:t>개방체계로</a:t>
            </a:r>
            <a:r>
              <a:rPr lang="ko-KR" altLang="en-US" dirty="0"/>
              <a:t> 운영하여야 한다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sz="1800" dirty="0"/>
              <a:t>대부분의 기업들이 고객정보관리 시스템을 구축하고 다양한 통신망을 통해 고객과의 커뮤니케이션에 적극성을 보이는 경향이 있다</a:t>
            </a:r>
            <a:r>
              <a:rPr lang="en-US" altLang="ko-KR" sz="1800" dirty="0"/>
              <a:t>. </a:t>
            </a:r>
          </a:p>
          <a:p>
            <a:pPr lvl="1"/>
            <a:r>
              <a:rPr lang="ko-KR" altLang="en-US" sz="1800" dirty="0"/>
              <a:t>기업들은 인터넷</a:t>
            </a:r>
            <a:r>
              <a:rPr lang="en-US" altLang="ko-KR" sz="1800" dirty="0"/>
              <a:t>, Fax, </a:t>
            </a:r>
            <a:r>
              <a:rPr lang="ko-KR" altLang="en-US" sz="1800" dirty="0"/>
              <a:t>무료전화 </a:t>
            </a:r>
            <a:r>
              <a:rPr lang="en-US" altLang="ko-KR" sz="1800" dirty="0"/>
              <a:t>080 </a:t>
            </a:r>
            <a:r>
              <a:rPr lang="ko-KR" altLang="en-US" sz="1800" dirty="0"/>
              <a:t>등을 활용하여 고객들의 불편과 불만사항을 신속히 접수하고 이를 </a:t>
            </a:r>
            <a:r>
              <a:rPr lang="ko-KR" altLang="en-US" sz="1800" dirty="0" smtClean="0"/>
              <a:t>정보화 하고 </a:t>
            </a:r>
            <a:r>
              <a:rPr lang="ko-KR" altLang="en-US" sz="1800" dirty="0"/>
              <a:t>있다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ko-KR" altLang="en-US" b="1" dirty="0"/>
              <a:t>둘째</a:t>
            </a:r>
            <a:r>
              <a:rPr lang="en-US" altLang="ko-KR" b="1" dirty="0"/>
              <a:t>,</a:t>
            </a:r>
            <a:r>
              <a:rPr lang="en-US" altLang="ko-KR" dirty="0"/>
              <a:t> </a:t>
            </a:r>
            <a:r>
              <a:rPr lang="ko-KR" altLang="en-US" dirty="0"/>
              <a:t>고객들의 불평에 기업은 즉각적으로 대응하여야 한다</a:t>
            </a:r>
            <a:r>
              <a:rPr lang="en-US" altLang="ko-KR" dirty="0"/>
              <a:t>. </a:t>
            </a:r>
          </a:p>
          <a:p>
            <a:pPr lvl="1"/>
            <a:r>
              <a:rPr lang="ko-KR" altLang="en-US" sz="1800" dirty="0"/>
              <a:t>고객은 불만이 있을 때 이를 즉시 호소할 수 있는 창구가 없거나 불편을 호소했음에도 거기에 대한 즉각적인 응답이 없으면 불만이 더욱 가중되는 경향이 있다</a:t>
            </a:r>
            <a:r>
              <a:rPr lang="en-US" altLang="ko-KR" sz="1800" dirty="0"/>
              <a:t>. </a:t>
            </a:r>
          </a:p>
          <a:p>
            <a:pPr lvl="1"/>
            <a:r>
              <a:rPr lang="ko-KR" altLang="en-US" sz="1800" dirty="0"/>
              <a:t>따라서 기업은 고객들의 불만이 고조되기 전에 불편사항을 신속하게 접수하여 처리하는 것이 바람직하다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53755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고객만족 경영의 전략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908720"/>
            <a:ext cx="8622704" cy="5949279"/>
          </a:xfrm>
        </p:spPr>
        <p:txBody>
          <a:bodyPr>
            <a:noAutofit/>
          </a:bodyPr>
          <a:lstStyle/>
          <a:p>
            <a:r>
              <a:rPr lang="en-US" altLang="ko-KR" b="1" dirty="0"/>
              <a:t>3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고객욕구조사 및 고객만족도의 측정</a:t>
            </a:r>
            <a:endParaRPr lang="en-US" altLang="ko-KR" b="1" dirty="0" smtClean="0"/>
          </a:p>
          <a:p>
            <a:r>
              <a:rPr lang="ko-KR" altLang="en-US" sz="1600" dirty="0"/>
              <a:t>고객들이 얼마나 자사의 제품과 서비스에 대해서 흡족해 하고 </a:t>
            </a:r>
            <a:r>
              <a:rPr lang="ko-KR" altLang="en-US" sz="1600" dirty="0" smtClean="0"/>
              <a:t>있는가를 </a:t>
            </a:r>
            <a:r>
              <a:rPr lang="ko-KR" altLang="en-US" sz="1600" dirty="0"/>
              <a:t>알기 위한 고객만족 조사</a:t>
            </a:r>
            <a:r>
              <a:rPr lang="ko-KR" altLang="en-US" sz="1600" b="1" dirty="0">
                <a:solidFill>
                  <a:srgbClr val="FF0000"/>
                </a:solidFill>
              </a:rPr>
              <a:t>「</a:t>
            </a:r>
            <a:r>
              <a:rPr lang="en-US" altLang="ko-KR" sz="1600" b="1" dirty="0">
                <a:solidFill>
                  <a:srgbClr val="FF0000"/>
                </a:solidFill>
              </a:rPr>
              <a:t>CS</a:t>
            </a:r>
            <a:r>
              <a:rPr lang="ko-KR" altLang="en-US" sz="1600" b="1" dirty="0">
                <a:solidFill>
                  <a:srgbClr val="FF0000"/>
                </a:solidFill>
              </a:rPr>
              <a:t>조사의 </a:t>
            </a:r>
            <a:r>
              <a:rPr lang="en-US" altLang="ko-KR" sz="1600" b="1" dirty="0">
                <a:solidFill>
                  <a:srgbClr val="FF0000"/>
                </a:solidFill>
              </a:rPr>
              <a:t>3</a:t>
            </a:r>
            <a:r>
              <a:rPr lang="ko-KR" altLang="en-US" sz="1600" b="1" dirty="0">
                <a:solidFill>
                  <a:srgbClr val="FF0000"/>
                </a:solidFill>
              </a:rPr>
              <a:t>원칙」</a:t>
            </a:r>
            <a:r>
              <a:rPr lang="ko-KR" altLang="en-US" sz="1600" dirty="0"/>
              <a:t>이 제시된다</a:t>
            </a:r>
            <a:r>
              <a:rPr lang="en-US" altLang="ko-KR" sz="1600" dirty="0"/>
              <a:t>. </a:t>
            </a:r>
            <a:endParaRPr lang="en-US" altLang="ko-KR" sz="1600" b="1" dirty="0" smtClean="0"/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ko-KR" altLang="en-US" sz="1600" b="1" dirty="0" smtClean="0"/>
              <a:t>계속성</a:t>
            </a:r>
            <a:r>
              <a:rPr lang="ko-KR" altLang="en-US" sz="1600" b="1" dirty="0"/>
              <a:t> </a:t>
            </a:r>
            <a:r>
              <a:rPr lang="en-US" altLang="ko-KR" sz="1600" b="1" dirty="0"/>
              <a:t>: </a:t>
            </a:r>
            <a:r>
              <a:rPr lang="ko-KR" altLang="en-US" sz="1600" b="1" dirty="0"/>
              <a:t>정기적인 조사가 의미가 있다</a:t>
            </a:r>
            <a:r>
              <a:rPr lang="ko-KR" altLang="en-US" sz="1600" b="1" dirty="0"/>
              <a:t/>
            </a:r>
            <a:br>
              <a:rPr lang="ko-KR" altLang="en-US" sz="1600" b="1" dirty="0"/>
            </a:br>
            <a:r>
              <a:rPr lang="en-US" altLang="ko-KR" sz="1600" dirty="0"/>
              <a:t>- </a:t>
            </a:r>
            <a:r>
              <a:rPr lang="ko-KR" altLang="en-US" sz="1600" dirty="0" smtClean="0"/>
              <a:t>고객만족도를 </a:t>
            </a:r>
            <a:r>
              <a:rPr lang="ko-KR" altLang="en-US" sz="1600" dirty="0"/>
              <a:t>과거</a:t>
            </a:r>
            <a:r>
              <a:rPr lang="en-US" altLang="ko-KR" sz="1600" dirty="0"/>
              <a:t>, </a:t>
            </a:r>
            <a:r>
              <a:rPr lang="ko-KR" altLang="en-US" sz="1600" dirty="0"/>
              <a:t>현재</a:t>
            </a:r>
            <a:r>
              <a:rPr lang="en-US" altLang="ko-KR" sz="1600" dirty="0"/>
              <a:t>, </a:t>
            </a:r>
            <a:r>
              <a:rPr lang="ko-KR" altLang="en-US" sz="1600" dirty="0"/>
              <a:t>미래와 비교할 수 있어야 한다</a:t>
            </a:r>
            <a:r>
              <a:rPr lang="en-US" altLang="ko-KR" sz="1600" dirty="0"/>
              <a:t>. </a:t>
            </a:r>
            <a:r>
              <a:rPr lang="ko-KR" altLang="en-US" sz="1600" dirty="0"/>
              <a:t>고객의 </a:t>
            </a:r>
            <a:r>
              <a:rPr lang="ko-KR" altLang="en-US" sz="1600" dirty="0" err="1"/>
              <a:t>니즈는</a:t>
            </a:r>
            <a:r>
              <a:rPr lang="ko-KR" altLang="en-US" sz="1600" dirty="0"/>
              <a:t> 주변환경에 따라 항상 변하고 만족도 또한 제품 품질의 향상</a:t>
            </a:r>
            <a:r>
              <a:rPr lang="en-US" altLang="ko-KR" sz="1600" dirty="0"/>
              <a:t>, </a:t>
            </a:r>
            <a:r>
              <a:rPr lang="ko-KR" altLang="en-US" sz="1600" dirty="0"/>
              <a:t>서비스의 향상 등에 따라 달라짐</a:t>
            </a:r>
            <a:r>
              <a:rPr lang="en-US" altLang="ko-KR" sz="1600" dirty="0"/>
              <a:t>. </a:t>
            </a:r>
            <a:r>
              <a:rPr lang="ko-KR" altLang="en-US" sz="1600" dirty="0"/>
              <a:t>따라서 고객 만족도를 파악하기 위해서는 과거 시점에 비해 만족도가 향상되었는지 미래에 어떻게 변화할 것인지에 대해 파악할 수 있어야 하며</a:t>
            </a:r>
            <a:r>
              <a:rPr lang="en-US" altLang="ko-KR" sz="1600" dirty="0"/>
              <a:t>, </a:t>
            </a:r>
            <a:r>
              <a:rPr lang="ko-KR" altLang="en-US" sz="1600" dirty="0"/>
              <a:t>그러기 위해 </a:t>
            </a:r>
            <a:r>
              <a:rPr lang="en-US" altLang="ko-KR" sz="1600" dirty="0"/>
              <a:t>1</a:t>
            </a:r>
            <a:r>
              <a:rPr lang="ko-KR" altLang="en-US" sz="1600" dirty="0"/>
              <a:t>회성이 아닌 지속적</a:t>
            </a:r>
            <a:r>
              <a:rPr lang="en-US" altLang="ko-KR" sz="1600" dirty="0"/>
              <a:t>, </a:t>
            </a:r>
            <a:r>
              <a:rPr lang="ko-KR" altLang="en-US" sz="1600" dirty="0"/>
              <a:t>주기적으로 시행되어야 한다는 의미입니다</a:t>
            </a:r>
            <a:r>
              <a:rPr lang="en-US" altLang="ko-KR" sz="1600" dirty="0" smtClean="0"/>
              <a:t>.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ko-KR" altLang="en-US" sz="1600" b="1" dirty="0" err="1" smtClean="0"/>
              <a:t>정량성</a:t>
            </a:r>
            <a:r>
              <a:rPr lang="ko-KR" altLang="en-US" sz="1600" b="1" dirty="0"/>
              <a:t> </a:t>
            </a:r>
            <a:r>
              <a:rPr lang="en-US" altLang="ko-KR" sz="1600" b="1" dirty="0"/>
              <a:t>: </a:t>
            </a:r>
            <a:r>
              <a:rPr lang="ko-KR" altLang="en-US" sz="1600" b="1" dirty="0"/>
              <a:t>항목 간 </a:t>
            </a:r>
            <a:r>
              <a:rPr lang="ko-KR" altLang="en-US" sz="1600" b="1" dirty="0" err="1"/>
              <a:t>수치비교가</a:t>
            </a:r>
            <a:r>
              <a:rPr lang="ko-KR" altLang="en-US" sz="1600" b="1" dirty="0"/>
              <a:t> 가능해야 한다</a:t>
            </a:r>
            <a:r>
              <a:rPr lang="ko-KR" altLang="en-US" sz="1600" b="1" dirty="0"/>
              <a:t/>
            </a:r>
            <a:br>
              <a:rPr lang="ko-KR" altLang="en-US" sz="1600" b="1" dirty="0"/>
            </a:br>
            <a:r>
              <a:rPr lang="en-US" altLang="ko-KR" sz="1600" dirty="0"/>
              <a:t>- </a:t>
            </a:r>
            <a:r>
              <a:rPr lang="ko-KR" altLang="en-US" sz="1600" dirty="0" err="1" smtClean="0"/>
              <a:t>항목간에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비교가 가능하도록 정량적인 </a:t>
            </a:r>
            <a:r>
              <a:rPr lang="ko-KR" altLang="en-US" sz="1600" dirty="0" err="1"/>
              <a:t>조사여야</a:t>
            </a:r>
            <a:r>
              <a:rPr lang="ko-KR" altLang="en-US" sz="1600" dirty="0"/>
              <a:t> 한다는 </a:t>
            </a:r>
            <a:r>
              <a:rPr lang="ko-KR" altLang="en-US" sz="1600" dirty="0" err="1"/>
              <a:t>의밍비니다</a:t>
            </a:r>
            <a:r>
              <a:rPr lang="en-US" altLang="ko-KR" sz="1600" dirty="0"/>
              <a:t>. </a:t>
            </a:r>
            <a:r>
              <a:rPr lang="ko-KR" altLang="en-US" sz="1600" dirty="0"/>
              <a:t>성능은 좋은데 디자인이 마음에 들지 않는다</a:t>
            </a:r>
            <a:r>
              <a:rPr lang="en-US" altLang="ko-KR" sz="1600" dirty="0"/>
              <a:t>. </a:t>
            </a:r>
            <a:r>
              <a:rPr lang="ko-KR" altLang="en-US" sz="1600" dirty="0"/>
              <a:t>서비스 요원이 불만족스럽다 등 문자는 </a:t>
            </a:r>
            <a:r>
              <a:rPr lang="ko-KR" altLang="en-US" sz="1600" dirty="0" err="1"/>
              <a:t>항목간</a:t>
            </a:r>
            <a:r>
              <a:rPr lang="ko-KR" altLang="en-US" sz="1600" dirty="0"/>
              <a:t> 비교가 불가능</a:t>
            </a:r>
            <a:r>
              <a:rPr lang="en-US" altLang="ko-KR" sz="1600" dirty="0"/>
              <a:t>.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en-US" altLang="ko-KR" sz="1600" dirty="0"/>
              <a:t>- </a:t>
            </a:r>
            <a:r>
              <a:rPr lang="ko-KR" altLang="en-US" sz="1600" dirty="0" smtClean="0"/>
              <a:t>고객의 </a:t>
            </a:r>
            <a:r>
              <a:rPr lang="ko-KR" altLang="en-US" sz="1600" dirty="0"/>
              <a:t>의견을 </a:t>
            </a:r>
            <a:r>
              <a:rPr lang="ko-KR" altLang="en-US" sz="1600" dirty="0" err="1"/>
              <a:t>항목화시키고</a:t>
            </a:r>
            <a:r>
              <a:rPr lang="ko-KR" altLang="en-US" sz="1600" dirty="0"/>
              <a:t> 수량적으로 데이터로 </a:t>
            </a:r>
            <a:r>
              <a:rPr lang="ko-KR" altLang="en-US" sz="1600" dirty="0" err="1"/>
              <a:t>스코어화</a:t>
            </a:r>
            <a:r>
              <a:rPr lang="ko-KR" altLang="en-US" sz="1600" dirty="0"/>
              <a:t> 시키는게 필요하다</a:t>
            </a:r>
            <a:r>
              <a:rPr lang="en-US" altLang="ko-KR" sz="1600" dirty="0" smtClean="0"/>
              <a:t>.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ko-KR" altLang="en-US" sz="1600" b="1" dirty="0" smtClean="0"/>
              <a:t>정확성</a:t>
            </a:r>
            <a:r>
              <a:rPr lang="ko-KR" altLang="en-US" sz="1600" b="1" dirty="0"/>
              <a:t> </a:t>
            </a:r>
            <a:r>
              <a:rPr lang="en-US" altLang="ko-KR" sz="1600" b="1" dirty="0"/>
              <a:t>: </a:t>
            </a:r>
            <a:r>
              <a:rPr lang="ko-KR" altLang="en-US" sz="1600" b="1" dirty="0"/>
              <a:t>정확한 실사</a:t>
            </a:r>
            <a:r>
              <a:rPr lang="en-US" altLang="ko-KR" sz="1600" b="1" dirty="0"/>
              <a:t>, </a:t>
            </a:r>
            <a:r>
              <a:rPr lang="ko-KR" altLang="en-US" sz="1600" b="1" dirty="0"/>
              <a:t>통계분석</a:t>
            </a:r>
            <a:r>
              <a:rPr lang="en-US" altLang="ko-KR" sz="1600" b="1" dirty="0"/>
              <a:t>, </a:t>
            </a:r>
            <a:r>
              <a:rPr lang="ko-KR" altLang="en-US" sz="1600" b="1" dirty="0"/>
              <a:t>해석이 </a:t>
            </a:r>
            <a:r>
              <a:rPr lang="ko-KR" altLang="en-US" sz="1600" b="1" dirty="0" smtClean="0"/>
              <a:t>수반된다</a:t>
            </a:r>
            <a:endParaRPr lang="en-US" altLang="ko-KR" sz="1600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21913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고객만족 경영의 전략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908720"/>
            <a:ext cx="8622704" cy="5949279"/>
          </a:xfrm>
        </p:spPr>
        <p:txBody>
          <a:bodyPr>
            <a:noAutofit/>
          </a:bodyPr>
          <a:lstStyle/>
          <a:p>
            <a:r>
              <a:rPr lang="en-US" altLang="ko-KR" b="1" dirty="0"/>
              <a:t>3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고객욕구조사 및 고객만족도의 측정</a:t>
            </a:r>
            <a:endParaRPr lang="en-US" altLang="ko-KR" b="1" dirty="0" smtClean="0"/>
          </a:p>
          <a:p>
            <a:r>
              <a:rPr lang="ko-KR" altLang="en-US" sz="1600" dirty="0"/>
              <a:t>고객들이 얼마나 자사의 제품과 서비스에 대해서 흡족해 하고 </a:t>
            </a:r>
            <a:r>
              <a:rPr lang="ko-KR" altLang="en-US" sz="1600" dirty="0" smtClean="0"/>
              <a:t>있는가를 </a:t>
            </a:r>
            <a:r>
              <a:rPr lang="ko-KR" altLang="en-US" sz="1600" dirty="0"/>
              <a:t>알기 위한 고객만족 조사</a:t>
            </a:r>
            <a:r>
              <a:rPr lang="ko-KR" altLang="en-US" sz="1600" b="1" dirty="0">
                <a:solidFill>
                  <a:srgbClr val="FF0000"/>
                </a:solidFill>
              </a:rPr>
              <a:t>「</a:t>
            </a:r>
            <a:r>
              <a:rPr lang="en-US" altLang="ko-KR" sz="1600" b="1" dirty="0">
                <a:solidFill>
                  <a:srgbClr val="FF0000"/>
                </a:solidFill>
              </a:rPr>
              <a:t>CS</a:t>
            </a:r>
            <a:r>
              <a:rPr lang="ko-KR" altLang="en-US" sz="1600" b="1" dirty="0">
                <a:solidFill>
                  <a:srgbClr val="FF0000"/>
                </a:solidFill>
              </a:rPr>
              <a:t>조사의 </a:t>
            </a:r>
            <a:r>
              <a:rPr lang="en-US" altLang="ko-KR" sz="1600" b="1" dirty="0">
                <a:solidFill>
                  <a:srgbClr val="FF0000"/>
                </a:solidFill>
              </a:rPr>
              <a:t>3</a:t>
            </a:r>
            <a:r>
              <a:rPr lang="ko-KR" altLang="en-US" sz="1600" b="1" dirty="0">
                <a:solidFill>
                  <a:srgbClr val="FF0000"/>
                </a:solidFill>
              </a:rPr>
              <a:t>원칙」</a:t>
            </a:r>
            <a:r>
              <a:rPr lang="ko-KR" altLang="en-US" sz="1600" dirty="0"/>
              <a:t>이 제시된다</a:t>
            </a:r>
            <a:r>
              <a:rPr lang="en-US" altLang="ko-KR" sz="1600" dirty="0"/>
              <a:t>. </a:t>
            </a:r>
            <a:endParaRPr lang="en-US" altLang="ko-KR" sz="1600" b="1" dirty="0" smtClean="0"/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ko-KR" altLang="en-US" sz="1600" b="1" dirty="0" smtClean="0"/>
              <a:t>계속성</a:t>
            </a:r>
            <a:r>
              <a:rPr lang="ko-KR" altLang="en-US" sz="1600" b="1" dirty="0"/>
              <a:t> </a:t>
            </a:r>
            <a:r>
              <a:rPr lang="en-US" altLang="ko-KR" sz="1600" b="1" dirty="0"/>
              <a:t>: </a:t>
            </a:r>
            <a:r>
              <a:rPr lang="ko-KR" altLang="en-US" sz="1600" b="1" dirty="0"/>
              <a:t>정기적인 조사가 의미가 있다</a:t>
            </a:r>
            <a:r>
              <a:rPr lang="ko-KR" altLang="en-US" sz="1600" b="1" dirty="0"/>
              <a:t/>
            </a:r>
            <a:br>
              <a:rPr lang="ko-KR" altLang="en-US" sz="1600" b="1" dirty="0"/>
            </a:br>
            <a:r>
              <a:rPr lang="en-US" altLang="ko-KR" sz="1600" dirty="0"/>
              <a:t>- </a:t>
            </a:r>
            <a:r>
              <a:rPr lang="ko-KR" altLang="en-US" sz="1600" dirty="0" smtClean="0"/>
              <a:t>고객만족도를 </a:t>
            </a:r>
            <a:r>
              <a:rPr lang="ko-KR" altLang="en-US" sz="1600" dirty="0"/>
              <a:t>과거</a:t>
            </a:r>
            <a:r>
              <a:rPr lang="en-US" altLang="ko-KR" sz="1600" dirty="0"/>
              <a:t>, </a:t>
            </a:r>
            <a:r>
              <a:rPr lang="ko-KR" altLang="en-US" sz="1600" dirty="0"/>
              <a:t>현재</a:t>
            </a:r>
            <a:r>
              <a:rPr lang="en-US" altLang="ko-KR" sz="1600" dirty="0"/>
              <a:t>, </a:t>
            </a:r>
            <a:r>
              <a:rPr lang="ko-KR" altLang="en-US" sz="1600" dirty="0"/>
              <a:t>미래와 비교할 수 있어야 한다</a:t>
            </a:r>
            <a:r>
              <a:rPr lang="en-US" altLang="ko-KR" sz="1600" dirty="0"/>
              <a:t>. </a:t>
            </a:r>
            <a:r>
              <a:rPr lang="ko-KR" altLang="en-US" sz="1600" dirty="0"/>
              <a:t>고객의 </a:t>
            </a:r>
            <a:r>
              <a:rPr lang="ko-KR" altLang="en-US" sz="1600" dirty="0" err="1"/>
              <a:t>니즈는</a:t>
            </a:r>
            <a:r>
              <a:rPr lang="ko-KR" altLang="en-US" sz="1600" dirty="0"/>
              <a:t> 주변환경에 따라 항상 변하고 만족도 또한 제품 품질의 향상</a:t>
            </a:r>
            <a:r>
              <a:rPr lang="en-US" altLang="ko-KR" sz="1600" dirty="0"/>
              <a:t>, </a:t>
            </a:r>
            <a:r>
              <a:rPr lang="ko-KR" altLang="en-US" sz="1600" dirty="0"/>
              <a:t>서비스의 향상 등에 따라 달라짐</a:t>
            </a:r>
            <a:r>
              <a:rPr lang="en-US" altLang="ko-KR" sz="1600" dirty="0"/>
              <a:t>. </a:t>
            </a:r>
            <a:r>
              <a:rPr lang="ko-KR" altLang="en-US" sz="1600" dirty="0"/>
              <a:t>따라서 고객 만족도를 파악하기 위해서는 과거 시점에 비해 만족도가 향상되었는지 미래에 어떻게 변화할 것인지에 대해 파악할 수 있어야 하며</a:t>
            </a:r>
            <a:r>
              <a:rPr lang="en-US" altLang="ko-KR" sz="1600" dirty="0"/>
              <a:t>, </a:t>
            </a:r>
            <a:r>
              <a:rPr lang="ko-KR" altLang="en-US" sz="1600" dirty="0"/>
              <a:t>그러기 위해 </a:t>
            </a:r>
            <a:r>
              <a:rPr lang="en-US" altLang="ko-KR" sz="1600" dirty="0"/>
              <a:t>1</a:t>
            </a:r>
            <a:r>
              <a:rPr lang="ko-KR" altLang="en-US" sz="1600" dirty="0"/>
              <a:t>회성이 아닌 지속적</a:t>
            </a:r>
            <a:r>
              <a:rPr lang="en-US" altLang="ko-KR" sz="1600" dirty="0"/>
              <a:t>, </a:t>
            </a:r>
            <a:r>
              <a:rPr lang="ko-KR" altLang="en-US" sz="1600" dirty="0"/>
              <a:t>주기적으로 시행되어야 한다는 의미입니다</a:t>
            </a:r>
            <a:r>
              <a:rPr lang="en-US" altLang="ko-KR" sz="1600" dirty="0" smtClean="0"/>
              <a:t>.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ko-KR" altLang="en-US" sz="1600" b="1" dirty="0" err="1" smtClean="0"/>
              <a:t>정량성</a:t>
            </a:r>
            <a:r>
              <a:rPr lang="ko-KR" altLang="en-US" sz="1600" b="1" dirty="0"/>
              <a:t> </a:t>
            </a:r>
            <a:r>
              <a:rPr lang="en-US" altLang="ko-KR" sz="1600" b="1" dirty="0"/>
              <a:t>: </a:t>
            </a:r>
            <a:r>
              <a:rPr lang="ko-KR" altLang="en-US" sz="1600" b="1" dirty="0"/>
              <a:t>항목 간 </a:t>
            </a:r>
            <a:r>
              <a:rPr lang="ko-KR" altLang="en-US" sz="1600" b="1" dirty="0" err="1"/>
              <a:t>수치비교가</a:t>
            </a:r>
            <a:r>
              <a:rPr lang="ko-KR" altLang="en-US" sz="1600" b="1" dirty="0"/>
              <a:t> 가능해야 한다</a:t>
            </a:r>
            <a:r>
              <a:rPr lang="ko-KR" altLang="en-US" sz="1600" b="1" dirty="0"/>
              <a:t/>
            </a:r>
            <a:br>
              <a:rPr lang="ko-KR" altLang="en-US" sz="1600" b="1" dirty="0"/>
            </a:br>
            <a:r>
              <a:rPr lang="en-US" altLang="ko-KR" sz="1600" dirty="0"/>
              <a:t>- </a:t>
            </a:r>
            <a:r>
              <a:rPr lang="ko-KR" altLang="en-US" sz="1600" dirty="0" err="1" smtClean="0"/>
              <a:t>항목간에</a:t>
            </a:r>
            <a:r>
              <a:rPr lang="ko-KR" altLang="en-US" sz="1600" dirty="0" smtClean="0"/>
              <a:t> </a:t>
            </a:r>
            <a:r>
              <a:rPr lang="ko-KR" altLang="en-US" sz="1600" dirty="0"/>
              <a:t>비교가 가능하도록 정량적인 </a:t>
            </a:r>
            <a:r>
              <a:rPr lang="ko-KR" altLang="en-US" sz="1600" dirty="0" err="1"/>
              <a:t>조사여야</a:t>
            </a:r>
            <a:r>
              <a:rPr lang="ko-KR" altLang="en-US" sz="1600" dirty="0"/>
              <a:t> 한다는 </a:t>
            </a:r>
            <a:r>
              <a:rPr lang="ko-KR" altLang="en-US" sz="1600" dirty="0" err="1"/>
              <a:t>의밍비니다</a:t>
            </a:r>
            <a:r>
              <a:rPr lang="en-US" altLang="ko-KR" sz="1600" dirty="0"/>
              <a:t>. </a:t>
            </a:r>
            <a:r>
              <a:rPr lang="ko-KR" altLang="en-US" sz="1600" dirty="0"/>
              <a:t>성능은 좋은데 디자인이 마음에 들지 않는다</a:t>
            </a:r>
            <a:r>
              <a:rPr lang="en-US" altLang="ko-KR" sz="1600" dirty="0"/>
              <a:t>. </a:t>
            </a:r>
            <a:r>
              <a:rPr lang="ko-KR" altLang="en-US" sz="1600" dirty="0"/>
              <a:t>서비스 요원이 불만족스럽다 등 문자는 </a:t>
            </a:r>
            <a:r>
              <a:rPr lang="ko-KR" altLang="en-US" sz="1600" dirty="0" err="1"/>
              <a:t>항목간</a:t>
            </a:r>
            <a:r>
              <a:rPr lang="ko-KR" altLang="en-US" sz="1600" dirty="0"/>
              <a:t> 비교가 불가능</a:t>
            </a:r>
            <a:r>
              <a:rPr lang="en-US" altLang="ko-KR" sz="1600" dirty="0"/>
              <a:t>.</a:t>
            </a:r>
            <a:r>
              <a:rPr lang="ko-KR" altLang="en-US" sz="1600" dirty="0"/>
              <a:t/>
            </a:r>
            <a:br>
              <a:rPr lang="ko-KR" altLang="en-US" sz="1600" dirty="0"/>
            </a:br>
            <a:r>
              <a:rPr lang="en-US" altLang="ko-KR" sz="1600" dirty="0"/>
              <a:t>- </a:t>
            </a:r>
            <a:r>
              <a:rPr lang="ko-KR" altLang="en-US" sz="1600" dirty="0" smtClean="0"/>
              <a:t>고객의 </a:t>
            </a:r>
            <a:r>
              <a:rPr lang="ko-KR" altLang="en-US" sz="1600" dirty="0"/>
              <a:t>의견을 </a:t>
            </a:r>
            <a:r>
              <a:rPr lang="ko-KR" altLang="en-US" sz="1600" dirty="0" err="1"/>
              <a:t>항목화시키고</a:t>
            </a:r>
            <a:r>
              <a:rPr lang="ko-KR" altLang="en-US" sz="1600" dirty="0"/>
              <a:t> 수량적으로 데이터로 </a:t>
            </a:r>
            <a:r>
              <a:rPr lang="ko-KR" altLang="en-US" sz="1600" dirty="0" err="1"/>
              <a:t>스코어화</a:t>
            </a:r>
            <a:r>
              <a:rPr lang="ko-KR" altLang="en-US" sz="1600" dirty="0"/>
              <a:t> 시키는게 필요하다</a:t>
            </a:r>
            <a:r>
              <a:rPr lang="en-US" altLang="ko-KR" sz="1600" dirty="0" smtClean="0"/>
              <a:t>.</a:t>
            </a:r>
          </a:p>
          <a:p>
            <a:pPr marL="285750" indent="-28575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ko-KR" altLang="en-US" sz="1600" b="1" dirty="0" smtClean="0"/>
              <a:t>정확성</a:t>
            </a:r>
            <a:r>
              <a:rPr lang="ko-KR" altLang="en-US" sz="1600" b="1" dirty="0"/>
              <a:t> </a:t>
            </a:r>
            <a:r>
              <a:rPr lang="en-US" altLang="ko-KR" sz="1600" b="1" dirty="0"/>
              <a:t>: </a:t>
            </a:r>
            <a:r>
              <a:rPr lang="ko-KR" altLang="en-US" sz="1600" b="1" dirty="0"/>
              <a:t>정확한 실사</a:t>
            </a:r>
            <a:r>
              <a:rPr lang="en-US" altLang="ko-KR" sz="1600" b="1" dirty="0"/>
              <a:t>, </a:t>
            </a:r>
            <a:r>
              <a:rPr lang="ko-KR" altLang="en-US" sz="1600" b="1" dirty="0"/>
              <a:t>통계분석</a:t>
            </a:r>
            <a:r>
              <a:rPr lang="en-US" altLang="ko-KR" sz="1600" b="1" dirty="0"/>
              <a:t>, </a:t>
            </a:r>
            <a:r>
              <a:rPr lang="ko-KR" altLang="en-US" sz="1600" b="1" dirty="0"/>
              <a:t>해석이 </a:t>
            </a:r>
            <a:r>
              <a:rPr lang="ko-KR" altLang="en-US" sz="1600" b="1" dirty="0" smtClean="0"/>
              <a:t>수반된다</a:t>
            </a:r>
            <a:endParaRPr lang="en-US" altLang="ko-KR" sz="1600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4837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3. </a:t>
            </a:r>
            <a:r>
              <a:rPr lang="ko-KR" altLang="en-US" sz="2400" dirty="0" smtClean="0"/>
              <a:t>고객만족 경영의 전략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908720"/>
            <a:ext cx="8622704" cy="5949279"/>
          </a:xfrm>
        </p:spPr>
        <p:txBody>
          <a:bodyPr>
            <a:noAutofit/>
          </a:bodyPr>
          <a:lstStyle/>
          <a:p>
            <a:r>
              <a:rPr lang="en-US" altLang="ko-KR" sz="2000" b="1" dirty="0"/>
              <a:t>&lt;</a:t>
            </a:r>
            <a:r>
              <a:rPr lang="ko-KR" altLang="en-US" sz="2000" b="1" dirty="0"/>
              <a:t>고객만족의 측정에 사용되는 방법</a:t>
            </a:r>
            <a:r>
              <a:rPr lang="en-US" altLang="ko-KR" sz="2000" b="1" dirty="0"/>
              <a:t>&gt;</a:t>
            </a:r>
            <a:r>
              <a:rPr lang="ko-KR" altLang="en-US" sz="2000" b="1" dirty="0"/>
              <a:t> </a:t>
            </a:r>
            <a:endParaRPr lang="en-US" altLang="ko-KR" sz="2000" b="1" dirty="0"/>
          </a:p>
          <a:p>
            <a:pPr>
              <a:lnSpc>
                <a:spcPct val="120000"/>
              </a:lnSpc>
            </a:pPr>
            <a:endParaRPr lang="en-US" altLang="ko-KR" sz="1600" b="1" dirty="0"/>
          </a:p>
          <a:p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▶직접조사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(direct survey):</a:t>
            </a:r>
          </a:p>
          <a:p>
            <a:r>
              <a:rPr lang="ko-KR" altLang="en-US" dirty="0"/>
              <a:t>장점은 간편하며</a:t>
            </a:r>
            <a:r>
              <a:rPr lang="en-US" altLang="ko-KR" dirty="0"/>
              <a:t>, </a:t>
            </a:r>
            <a:r>
              <a:rPr lang="ko-KR" altLang="en-US" dirty="0"/>
              <a:t>목적이 명확하고</a:t>
            </a:r>
            <a:r>
              <a:rPr lang="en-US" altLang="ko-KR" dirty="0"/>
              <a:t>, </a:t>
            </a:r>
            <a:r>
              <a:rPr lang="ko-KR" altLang="en-US" dirty="0"/>
              <a:t>소비자가 쉽게 응답할 수 있다는 점이다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단점은 응답자가 질문자에 의해 영향을 받을 수 있다는 점이다</a:t>
            </a:r>
            <a:r>
              <a:rPr lang="en-US" altLang="ko-KR" dirty="0"/>
              <a:t>. </a:t>
            </a:r>
            <a:r>
              <a:rPr lang="ko-KR" altLang="en-US" dirty="0"/>
              <a:t>또한 </a:t>
            </a:r>
            <a:r>
              <a:rPr lang="ko-KR" altLang="en-US" dirty="0" err="1"/>
              <a:t>표본선정의</a:t>
            </a:r>
            <a:r>
              <a:rPr lang="ko-KR" altLang="en-US" dirty="0"/>
              <a:t> 오류</a:t>
            </a:r>
            <a:r>
              <a:rPr lang="en-US" altLang="ko-KR" dirty="0"/>
              <a:t>, </a:t>
            </a:r>
            <a:r>
              <a:rPr lang="ko-KR" altLang="en-US" dirty="0" err="1"/>
              <a:t>면접자</a:t>
            </a:r>
            <a:r>
              <a:rPr lang="ko-KR" altLang="en-US" dirty="0"/>
              <a:t> 오류</a:t>
            </a:r>
            <a:r>
              <a:rPr lang="en-US" altLang="ko-KR" dirty="0"/>
              <a:t>, </a:t>
            </a:r>
            <a:r>
              <a:rPr lang="ko-KR" altLang="en-US" dirty="0" err="1"/>
              <a:t>무응답자</a:t>
            </a:r>
            <a:r>
              <a:rPr lang="ko-KR" altLang="en-US" dirty="0"/>
              <a:t> 오류 등의 문제로 조사자료의 타당성이 위협받을 수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en-US" altLang="ko-KR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o-KR" altLang="en-US" b="1" dirty="0" smtClean="0">
                <a:solidFill>
                  <a:schemeClr val="tx2">
                    <a:lumMod val="75000"/>
                  </a:schemeClr>
                </a:solidFill>
              </a:rPr>
              <a:t>▶간접조사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(indirect </a:t>
            </a:r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investigation)</a:t>
            </a:r>
            <a:endParaRPr lang="en-US" altLang="ko-KR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o-KR" altLang="en-US" dirty="0"/>
              <a:t>간접조사는 만족과 밀접한 관련이 있는 불평이나 반복구매행동을 대상으로 하기에 고객과 기업 양측 모두에게 중요하다</a:t>
            </a:r>
            <a:r>
              <a:rPr lang="en-US" altLang="ko-KR" dirty="0"/>
              <a:t>. </a:t>
            </a:r>
            <a:r>
              <a:rPr lang="ko-KR" altLang="en-US" dirty="0"/>
              <a:t>그리고 질문과 같은 강요된 형식이 아니므로 </a:t>
            </a:r>
            <a:r>
              <a:rPr lang="ko-KR" altLang="en-US" dirty="0" err="1"/>
              <a:t>응답상</a:t>
            </a:r>
            <a:r>
              <a:rPr lang="ko-KR" altLang="en-US" dirty="0"/>
              <a:t> 오류가 상대적으로 적다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en-US" altLang="ko-KR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41111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고객만족 경영의 전략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(1) </a:t>
            </a:r>
            <a:r>
              <a:rPr lang="ko-KR" altLang="en-US" b="1" dirty="0" smtClean="0"/>
              <a:t>고객 만족도 점수</a:t>
            </a:r>
            <a:r>
              <a:rPr lang="en-US" altLang="ko-KR" b="1" dirty="0" smtClean="0"/>
              <a:t>(CSAT)</a:t>
            </a:r>
          </a:p>
          <a:p>
            <a:r>
              <a:rPr lang="en-US" altLang="ko-KR" dirty="0" err="1" smtClean="0"/>
              <a:t>Customr</a:t>
            </a:r>
            <a:r>
              <a:rPr lang="en-US" altLang="ko-KR" dirty="0" smtClean="0"/>
              <a:t> </a:t>
            </a:r>
            <a:r>
              <a:rPr lang="en-US" altLang="ko-KR" dirty="0" err="1" smtClean="0"/>
              <a:t>SATisfaction</a:t>
            </a:r>
            <a:r>
              <a:rPr lang="en-US" altLang="ko-KR" dirty="0" smtClean="0"/>
              <a:t> score</a:t>
            </a:r>
            <a:r>
              <a:rPr lang="ko-KR" altLang="en-US" dirty="0" smtClean="0"/>
              <a:t>의 약자인 </a:t>
            </a:r>
            <a:r>
              <a:rPr lang="en-US" altLang="ko-KR" dirty="0" smtClean="0"/>
              <a:t>CSAT</a:t>
            </a:r>
            <a:r>
              <a:rPr lang="ko-KR" altLang="en-US" dirty="0" smtClean="0"/>
              <a:t>는 가장 직접적으로 </a:t>
            </a:r>
            <a:r>
              <a:rPr lang="ko-KR" altLang="en-US" dirty="0" err="1" smtClean="0"/>
              <a:t>프로덕트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서비스의 만족도를 나타내는 점수로 퍼센트로 측정됨</a:t>
            </a:r>
            <a:r>
              <a:rPr lang="en-US" altLang="ko-KR" dirty="0" smtClean="0"/>
              <a:t>. </a:t>
            </a:r>
            <a:r>
              <a:rPr lang="ko-KR" altLang="en-US" dirty="0" smtClean="0"/>
              <a:t>고객 만족도 점수는 각 질문 문항을 </a:t>
            </a:r>
            <a:r>
              <a:rPr lang="en-US" altLang="ko-KR" dirty="0" smtClean="0"/>
              <a:t>5</a:t>
            </a:r>
            <a:r>
              <a:rPr lang="ko-KR" altLang="en-US" dirty="0" smtClean="0"/>
              <a:t>점도 척도로 나누어 답변하게 함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18</a:t>
            </a:fld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708920"/>
            <a:ext cx="8524243" cy="390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4283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고객만족 경영의 전략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(2) </a:t>
            </a:r>
            <a:r>
              <a:rPr lang="ko-KR" altLang="en-US" b="1" dirty="0" err="1" smtClean="0"/>
              <a:t>순고객</a:t>
            </a:r>
            <a:r>
              <a:rPr lang="ko-KR" altLang="en-US" b="1" dirty="0" smtClean="0"/>
              <a:t> 추천 지수</a:t>
            </a:r>
            <a:r>
              <a:rPr lang="en-US" altLang="ko-KR" b="1" dirty="0" smtClean="0"/>
              <a:t>(NPS)</a:t>
            </a:r>
          </a:p>
          <a:p>
            <a:r>
              <a:rPr lang="ko-KR" altLang="en-US" dirty="0" err="1" smtClean="0"/>
              <a:t>순고객</a:t>
            </a:r>
            <a:r>
              <a:rPr lang="en-US" altLang="ko-KR" dirty="0"/>
              <a:t> </a:t>
            </a:r>
            <a:r>
              <a:rPr lang="ko-KR" altLang="en-US" dirty="0" smtClean="0"/>
              <a:t>추천 지수</a:t>
            </a:r>
            <a:r>
              <a:rPr lang="en-US" altLang="ko-KR" dirty="0" smtClean="0"/>
              <a:t>(Net Promoter Score)</a:t>
            </a:r>
            <a:r>
              <a:rPr lang="ko-KR" altLang="en-US" dirty="0" smtClean="0"/>
              <a:t>는 얼마나 우리 제품을 추천하고 싶은지를 나타내는 수치로 기업에 대한 </a:t>
            </a:r>
            <a:r>
              <a:rPr lang="ko-KR" altLang="en-US" dirty="0" err="1" smtClean="0"/>
              <a:t>충성도를</a:t>
            </a:r>
            <a:r>
              <a:rPr lang="ko-KR" altLang="en-US" dirty="0" smtClean="0"/>
              <a:t> 나타냄</a:t>
            </a:r>
            <a:r>
              <a:rPr lang="en-US" altLang="ko-KR" dirty="0" smtClean="0"/>
              <a:t>. </a:t>
            </a:r>
            <a:r>
              <a:rPr lang="ko-KR" altLang="en-US" dirty="0" smtClean="0"/>
              <a:t>우선적으로 고객의 이름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연령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성별과 같은 기본적인 정보를 수집한 후에 핵심의 질문을 던지는데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핵심 질문은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이 제품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서비스를 주변 사람에게 추천하고 싶나요</a:t>
            </a:r>
            <a:r>
              <a:rPr lang="en-US" altLang="ko-KR" dirty="0" smtClean="0"/>
              <a:t>?’</a:t>
            </a:r>
            <a:r>
              <a:rPr lang="ko-KR" altLang="en-US" dirty="0" smtClean="0"/>
              <a:t>로 답변은 </a:t>
            </a:r>
            <a:r>
              <a:rPr lang="en-US" altLang="ko-KR" dirty="0" smtClean="0"/>
              <a:t>0-10</a:t>
            </a:r>
            <a:r>
              <a:rPr lang="ko-KR" altLang="en-US" dirty="0" smtClean="0"/>
              <a:t>점의 척도로 </a:t>
            </a:r>
            <a:r>
              <a:rPr lang="en-US" altLang="ko-KR" dirty="0" smtClean="0"/>
              <a:t>0-6</a:t>
            </a:r>
            <a:r>
              <a:rPr lang="ko-KR" altLang="en-US" dirty="0" smtClean="0"/>
              <a:t>점은 </a:t>
            </a:r>
            <a:r>
              <a:rPr lang="ko-KR" altLang="en-US" dirty="0" err="1" smtClean="0"/>
              <a:t>비추천</a:t>
            </a:r>
            <a:r>
              <a:rPr lang="ko-KR" altLang="en-US" dirty="0" smtClean="0"/>
              <a:t> 고객</a:t>
            </a:r>
            <a:r>
              <a:rPr lang="en-US" altLang="ko-KR" dirty="0" smtClean="0"/>
              <a:t>, 7-8</a:t>
            </a:r>
            <a:r>
              <a:rPr lang="ko-KR" altLang="en-US" dirty="0" smtClean="0"/>
              <a:t>점은 중립 고객</a:t>
            </a:r>
            <a:r>
              <a:rPr lang="en-US" altLang="ko-KR" dirty="0" smtClean="0"/>
              <a:t>, 9-10</a:t>
            </a:r>
            <a:r>
              <a:rPr lang="ko-KR" altLang="en-US" dirty="0" smtClean="0"/>
              <a:t>은</a:t>
            </a:r>
            <a:r>
              <a:rPr lang="en-US" altLang="ko-KR" dirty="0" smtClean="0"/>
              <a:t> </a:t>
            </a:r>
            <a:r>
              <a:rPr lang="ko-KR" altLang="en-US" dirty="0" smtClean="0"/>
              <a:t>추천고객으로 나누어짐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19</a:t>
            </a:fld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870" y="3597303"/>
            <a:ext cx="8147247" cy="2921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62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67544" y="2132856"/>
            <a:ext cx="8289749" cy="558438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r>
              <a:rPr lang="en-US" altLang="ko-KR" sz="40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en-US" altLang="ko-KR" sz="4000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4000" dirty="0" smtClean="0">
                <a:solidFill>
                  <a:schemeClr val="tx1"/>
                </a:solidFill>
              </a:rPr>
              <a:t> 고객의 이해</a:t>
            </a:r>
            <a:endParaRPr lang="en-US" altLang="ko-KR" sz="4000" dirty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3508" y="6273316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180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고객만족 경영의 전략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(3) </a:t>
            </a:r>
            <a:r>
              <a:rPr lang="ko-KR" altLang="en-US" b="1" dirty="0" smtClean="0"/>
              <a:t>고객 노력 지수</a:t>
            </a:r>
            <a:r>
              <a:rPr lang="en-US" altLang="ko-KR" b="1" dirty="0" smtClean="0"/>
              <a:t>(CES)</a:t>
            </a:r>
          </a:p>
          <a:p>
            <a:r>
              <a:rPr lang="ko-KR" altLang="en-US" dirty="0" smtClean="0"/>
              <a:t>고객이 물건을 구매하고 거래하는데 얼마나 노력이 </a:t>
            </a:r>
            <a:r>
              <a:rPr lang="ko-KR" altLang="en-US" dirty="0" err="1" smtClean="0"/>
              <a:t>드는가를</a:t>
            </a:r>
            <a:r>
              <a:rPr lang="ko-KR" altLang="en-US" dirty="0" smtClean="0"/>
              <a:t> 측정하는 고객 노력 지수</a:t>
            </a:r>
            <a:r>
              <a:rPr lang="en-US" altLang="ko-KR" dirty="0" smtClean="0"/>
              <a:t>(Customer Effort Score)</a:t>
            </a:r>
            <a:r>
              <a:rPr lang="ko-KR" altLang="en-US" dirty="0" smtClean="0"/>
              <a:t>로서 </a:t>
            </a:r>
            <a:r>
              <a:rPr lang="ko-KR" altLang="en-US" dirty="0" err="1" smtClean="0"/>
              <a:t>프로덕트를</a:t>
            </a:r>
            <a:r>
              <a:rPr lang="ko-KR" altLang="en-US" dirty="0" smtClean="0"/>
              <a:t> 구매하거나 서비스를 이용하는 과정이 </a:t>
            </a:r>
            <a:r>
              <a:rPr lang="ko-KR" altLang="en-US" dirty="0" err="1" smtClean="0"/>
              <a:t>편리할수록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재구매</a:t>
            </a:r>
            <a:r>
              <a:rPr lang="ko-KR" altLang="en-US" dirty="0" smtClean="0"/>
              <a:t> 가능성이 높아지기 때문에 중요한 수치임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5</a:t>
            </a:r>
            <a:r>
              <a:rPr lang="ko-KR" altLang="en-US" dirty="0" smtClean="0"/>
              <a:t>가지의 척도로 이용 과정을 체크하며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기본적인 접근성부터 시작해서 </a:t>
            </a:r>
            <a:r>
              <a:rPr lang="ko-KR" altLang="en-US" dirty="0" err="1" smtClean="0"/>
              <a:t>프로덕트의</a:t>
            </a:r>
            <a:r>
              <a:rPr lang="ko-KR" altLang="en-US" dirty="0" smtClean="0"/>
              <a:t> 조회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결제 과정 및 상품을 </a:t>
            </a:r>
            <a:r>
              <a:rPr lang="ko-KR" altLang="en-US" dirty="0" err="1" smtClean="0"/>
              <a:t>받아보기까지의</a:t>
            </a:r>
            <a:r>
              <a:rPr lang="ko-KR" altLang="en-US" dirty="0" smtClean="0"/>
              <a:t> 다양한 상황을 특정하여 어느 포인트에서 어려움을 </a:t>
            </a:r>
            <a:r>
              <a:rPr lang="ko-KR" altLang="en-US" dirty="0" err="1" smtClean="0"/>
              <a:t>느꼈는지에</a:t>
            </a:r>
            <a:r>
              <a:rPr lang="ko-KR" altLang="en-US" dirty="0" smtClean="0"/>
              <a:t> 대해 조사를 함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20</a:t>
            </a:fld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3863975"/>
            <a:ext cx="7992887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976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67544" y="2132856"/>
            <a:ext cx="8289749" cy="558438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r>
              <a:rPr lang="en-US" altLang="ko-KR" sz="4000"/>
              <a:t>4. </a:t>
            </a:r>
            <a:r>
              <a:rPr lang="ko-KR" altLang="en-US" sz="4000"/>
              <a:t>고객 감동의 경영을 위한 메뉴얼</a:t>
            </a:r>
            <a:endParaRPr lang="en-US" altLang="ko-KR" sz="4000" dirty="0">
              <a:solidFill>
                <a:srgbClr val="FFFF0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3508" y="6273316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033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고객 감동의 경영을 위한 </a:t>
            </a:r>
            <a:r>
              <a:rPr lang="ko-KR" altLang="en-US" dirty="0" err="1" smtClean="0"/>
              <a:t>메뉴얼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1) </a:t>
            </a:r>
            <a:r>
              <a:rPr lang="ko-KR" altLang="en-US" b="1" dirty="0" smtClean="0"/>
              <a:t>고객감동 경영의 역할</a:t>
            </a:r>
            <a:endParaRPr lang="en-US" altLang="ko-K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외식업소의 종업원은 업체에서 고객에게 서비스를 제공하는 사람이다</a:t>
            </a:r>
            <a:r>
              <a:rPr lang="en-US" altLang="ko-KR" dirty="0"/>
              <a:t>. </a:t>
            </a:r>
            <a:r>
              <a:rPr lang="ko-KR" altLang="en-US" dirty="0"/>
              <a:t>즉 고객과 직접 접촉에서 서비스를 수행하는 사람으로 종업원은 고객과 긴밀하게 상호작용을 한다</a:t>
            </a:r>
            <a:r>
              <a:rPr lang="en-US" altLang="ko-KR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음식에 대한 태도를 결정하는 것은 고객이 제공받는 인적 서비스이다</a:t>
            </a:r>
            <a:r>
              <a:rPr lang="en-US" altLang="ko-KR" dirty="0"/>
              <a:t>. </a:t>
            </a:r>
            <a:r>
              <a:rPr lang="ko-KR" altLang="en-US" dirty="0"/>
              <a:t>따라서 종업원의 질은 바로 그 외식업체의 질인 동시에 매출을 좌우하는 요소이며</a:t>
            </a:r>
            <a:r>
              <a:rPr lang="en-US" altLang="ko-KR" dirty="0"/>
              <a:t>, </a:t>
            </a:r>
            <a:r>
              <a:rPr lang="ko-KR" altLang="en-US" dirty="0"/>
              <a:t>경쟁적 요소이기도 하다</a:t>
            </a:r>
            <a:r>
              <a:rPr lang="en-US" altLang="ko-KR" dirty="0"/>
              <a:t>. </a:t>
            </a:r>
            <a:endParaRPr lang="ko-KR" alt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dirty="0"/>
              <a:t>고객만족을 위한 서비스의 제공</a:t>
            </a:r>
            <a:r>
              <a:rPr lang="en-US" altLang="ko-KR" dirty="0"/>
              <a:t>, </a:t>
            </a:r>
            <a:r>
              <a:rPr lang="ko-KR" altLang="en-US" dirty="0"/>
              <a:t>만족한 고객</a:t>
            </a:r>
            <a:r>
              <a:rPr lang="en-US" altLang="ko-KR" dirty="0"/>
              <a:t>, </a:t>
            </a:r>
            <a:r>
              <a:rPr lang="ko-KR" altLang="en-US" dirty="0"/>
              <a:t>그리고 긍정적 반응 등 삼위일체의 균형이 확립되어야 </a:t>
            </a:r>
            <a:r>
              <a:rPr lang="ko-KR" altLang="en-US" dirty="0" smtClean="0"/>
              <a:t>외식 사업의 </a:t>
            </a:r>
            <a:r>
              <a:rPr lang="ko-KR" altLang="en-US" dirty="0"/>
              <a:t>계속적인 발전이 가능해 진다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22</a:t>
            </a:fld>
            <a:endParaRPr lang="ko-KR" alt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700" y="4745164"/>
            <a:ext cx="3096344" cy="2108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76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고객 감동의 경영을 위한 </a:t>
            </a:r>
            <a:r>
              <a:rPr lang="ko-KR" altLang="en-US" dirty="0" err="1" smtClean="0"/>
              <a:t>메뉴얼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(1) </a:t>
            </a:r>
            <a:r>
              <a:rPr lang="ko-KR" altLang="en-US" b="1" dirty="0" smtClean="0">
                <a:solidFill>
                  <a:schemeClr val="tx2">
                    <a:lumMod val="75000"/>
                  </a:schemeClr>
                </a:solidFill>
              </a:rPr>
              <a:t>고객을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알아본다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o-KR" altLang="en-US" dirty="0"/>
              <a:t>어떤 언어에서나 가장 기분 좋은 말은 이름을 불러 주는</a:t>
            </a:r>
            <a:r>
              <a:rPr lang="en-US" altLang="ko-KR" dirty="0"/>
              <a:t> </a:t>
            </a:r>
            <a:r>
              <a:rPr lang="ko-KR" altLang="en-US" dirty="0"/>
              <a:t>것이다</a:t>
            </a:r>
            <a:r>
              <a:rPr lang="en-US" altLang="ko-KR" dirty="0"/>
              <a:t>. </a:t>
            </a:r>
          </a:p>
          <a:p>
            <a:r>
              <a:rPr lang="ko-KR" altLang="en-US" dirty="0" smtClean="0"/>
              <a:t>사람들은 </a:t>
            </a:r>
            <a:r>
              <a:rPr lang="ko-KR" altLang="en-US" dirty="0"/>
              <a:t>문 앞에 들어설 때 자기 이름을 부르면서 인사해주는 </a:t>
            </a:r>
            <a:r>
              <a:rPr lang="ko-KR" altLang="en-US" dirty="0" smtClean="0"/>
              <a:t>것을 </a:t>
            </a:r>
            <a:r>
              <a:rPr lang="ko-KR" altLang="en-US" dirty="0"/>
              <a:t>좋아한다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en-US" altLang="ko-KR" b="1" dirty="0"/>
          </a:p>
          <a:p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(2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첫 인상을 좋게 한다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o-KR" altLang="en-US" dirty="0"/>
              <a:t>고객은 첫 인상을 좌우하는 순간이 </a:t>
            </a:r>
            <a:r>
              <a:rPr lang="en-US" altLang="ko-KR" dirty="0"/>
              <a:t>30</a:t>
            </a:r>
            <a:r>
              <a:rPr lang="ko-KR" altLang="en-US" dirty="0"/>
              <a:t>초에 결정된다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r>
              <a:rPr lang="ko-KR" altLang="en-US" dirty="0" smtClean="0"/>
              <a:t>외식업체는 </a:t>
            </a:r>
            <a:r>
              <a:rPr lang="ko-KR" altLang="en-US" dirty="0"/>
              <a:t>고객과의 첫 접촉에서 고객에게 인상을 심어 주는 </a:t>
            </a:r>
            <a:r>
              <a:rPr lang="ko-KR" altLang="en-US" dirty="0" smtClean="0"/>
              <a:t>것이다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r>
              <a:rPr lang="ko-KR" altLang="en-US" dirty="0" smtClean="0"/>
              <a:t>이 </a:t>
            </a:r>
            <a:r>
              <a:rPr lang="ko-KR" altLang="en-US" dirty="0"/>
              <a:t>인상은 즉각적이지는 않지만 보통은 빨리 나타난다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외식업소의 주차장 조명</a:t>
            </a:r>
            <a:r>
              <a:rPr lang="en-US" altLang="ko-KR" dirty="0"/>
              <a:t>, </a:t>
            </a:r>
            <a:r>
              <a:rPr lang="ko-KR" altLang="en-US" dirty="0"/>
              <a:t>청결의 문제</a:t>
            </a:r>
            <a:r>
              <a:rPr lang="en-US" altLang="ko-KR" dirty="0"/>
              <a:t>, </a:t>
            </a:r>
            <a:r>
              <a:rPr lang="ko-KR" altLang="en-US" dirty="0"/>
              <a:t>손님을 알아보는 태도 </a:t>
            </a:r>
            <a:r>
              <a:rPr lang="ko-KR" altLang="en-US" dirty="0" smtClean="0"/>
              <a:t>등은 </a:t>
            </a:r>
            <a:r>
              <a:rPr lang="ko-KR" altLang="en-US" dirty="0"/>
              <a:t>첫 인상을 결정하는 데 작용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en-US" altLang="ko-KR" b="1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23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32315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고객 감동의 경영을 위한 </a:t>
            </a:r>
            <a:r>
              <a:rPr lang="ko-KR" altLang="en-US" dirty="0" err="1" smtClean="0"/>
              <a:t>메뉴얼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(3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고객의 기대에 부응한다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atinLnBrk="0"/>
            <a:r>
              <a:rPr lang="ko-KR" altLang="en-US" dirty="0"/>
              <a:t>고객은 불편을 주지 않는 환경을 기대한다</a:t>
            </a:r>
            <a:r>
              <a:rPr lang="en-US" altLang="ko-KR" dirty="0"/>
              <a:t>. </a:t>
            </a:r>
            <a:r>
              <a:rPr lang="ko-KR" altLang="en-US" dirty="0"/>
              <a:t>고객은 외식업체의 모든 매뉴얼을 읽지 않으며</a:t>
            </a:r>
            <a:r>
              <a:rPr lang="en-US" altLang="ko-KR" dirty="0"/>
              <a:t>, </a:t>
            </a:r>
            <a:r>
              <a:rPr lang="ko-KR" altLang="en-US" dirty="0"/>
              <a:t>그 업소의 정책이나 업무절차를 잘 알지 못한다</a:t>
            </a:r>
            <a:r>
              <a:rPr lang="en-US" altLang="ko-KR" dirty="0"/>
              <a:t>. </a:t>
            </a:r>
            <a:r>
              <a:rPr lang="ko-KR" altLang="en-US" dirty="0"/>
              <a:t>그러나 고객이 원하는 고객의 요구에 대하여 경영자는 과감히 변화를 단행하여 그들의 욕구를 충족시켜 주는 것이다</a:t>
            </a:r>
            <a:r>
              <a:rPr lang="en-US" altLang="ko-KR" dirty="0"/>
              <a:t>.</a:t>
            </a:r>
            <a:endParaRPr lang="ko-KR" altLang="en-US" dirty="0"/>
          </a:p>
          <a:p>
            <a:pPr latinLnBrk="0"/>
            <a:endParaRPr lang="en-US" altLang="ko-KR" b="1" dirty="0"/>
          </a:p>
          <a:p>
            <a:pPr latinLnBrk="0"/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(4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고객의 수고를 덜어 준다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atinLnBrk="0"/>
            <a:r>
              <a:rPr lang="ko-KR" altLang="en-US" dirty="0"/>
              <a:t>한 시장조사에 의하면 외식업체에서 음식값을 계산할 때 고객들은 줄을 서서 기다리는 것을 싫어한다는 사실이 밝혀졌다</a:t>
            </a:r>
            <a:r>
              <a:rPr lang="en-US" altLang="ko-KR" dirty="0"/>
              <a:t>. </a:t>
            </a:r>
            <a:r>
              <a:rPr lang="ko-KR" altLang="en-US" dirty="0"/>
              <a:t>그것은 곧 시간의 낭비로 인식을 하게 했기 때문이었다</a:t>
            </a:r>
            <a:r>
              <a:rPr lang="en-US" altLang="ko-KR" dirty="0"/>
              <a:t>.</a:t>
            </a:r>
            <a:endParaRPr lang="ko-KR" altLang="en-US" dirty="0"/>
          </a:p>
          <a:p>
            <a:pPr latinLnBrk="0"/>
            <a:r>
              <a:rPr lang="ko-KR" altLang="en-US" dirty="0"/>
              <a:t>그래서 어느 식당에서는 절차를 바꾸어 고객이 청구서를 계산대에 갖고 가는 것이 아니라 종업원에게 그 일을 하게 하였다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en-US" altLang="ko-KR" b="1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24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9793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고객 감동의 경영을 위한 </a:t>
            </a:r>
            <a:r>
              <a:rPr lang="ko-KR" altLang="en-US" dirty="0" err="1" smtClean="0"/>
              <a:t>메뉴얼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(5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고객의 의사결정을 도와준다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atinLnBrk="0"/>
            <a:r>
              <a:rPr lang="ko-KR" altLang="en-US" dirty="0"/>
              <a:t>식당에서 고객들은 종종 메뉴를 선택할 때 의사결정에 어려움을 겪곤 한다</a:t>
            </a:r>
            <a:r>
              <a:rPr lang="en-US" altLang="ko-KR" dirty="0"/>
              <a:t>. </a:t>
            </a:r>
            <a:r>
              <a:rPr lang="ko-KR" altLang="en-US" dirty="0"/>
              <a:t>이때 고객들이 결정하는 데에 도움을 준다면</a:t>
            </a:r>
            <a:r>
              <a:rPr lang="en-US" altLang="ko-KR" dirty="0"/>
              <a:t>, </a:t>
            </a:r>
            <a:r>
              <a:rPr lang="ko-KR" altLang="en-US" dirty="0"/>
              <a:t>고객은 훨씬 수월할 것이다</a:t>
            </a:r>
            <a:r>
              <a:rPr lang="en-US" altLang="ko-KR" dirty="0"/>
              <a:t>. </a:t>
            </a:r>
            <a:endParaRPr lang="ko-KR" altLang="en-US" dirty="0"/>
          </a:p>
          <a:p>
            <a:pPr latinLnBrk="0"/>
            <a:endParaRPr lang="en-US" altLang="ko-KR" b="1" dirty="0"/>
          </a:p>
          <a:p>
            <a:pPr latinLnBrk="0"/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(6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고객은 기다리는 것을 싫어한다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atinLnBrk="0"/>
            <a:r>
              <a:rPr lang="ko-KR" altLang="en-US" dirty="0"/>
              <a:t>기다리며 보낸 시간은 항상 실제보다 </a:t>
            </a:r>
            <a:r>
              <a:rPr lang="en-US" altLang="ko-KR" dirty="0"/>
              <a:t>4</a:t>
            </a:r>
            <a:r>
              <a:rPr lang="ko-KR" altLang="en-US" dirty="0"/>
              <a:t>배가 더 길게 느껴진다고 한다</a:t>
            </a:r>
            <a:r>
              <a:rPr lang="en-US" altLang="ko-KR" dirty="0"/>
              <a:t>. </a:t>
            </a:r>
            <a:r>
              <a:rPr lang="ko-KR" altLang="en-US" dirty="0"/>
              <a:t>특히 배고픈 손님들에게 기다리는 시간이 얼마나 길게 느껴지는 것인지는 말할 나위도 없다</a:t>
            </a:r>
            <a:r>
              <a:rPr lang="en-US" altLang="ko-KR" dirty="0"/>
              <a:t>.</a:t>
            </a:r>
          </a:p>
          <a:p>
            <a:pPr latinLnBrk="0"/>
            <a:endParaRPr lang="en-US" altLang="ko-KR" b="1" dirty="0"/>
          </a:p>
          <a:p>
            <a:pPr latinLnBrk="0"/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(7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고객이 회상하고 싶은 추억을 만든다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atinLnBrk="0"/>
            <a:r>
              <a:rPr lang="ko-KR" altLang="en-US" dirty="0"/>
              <a:t>고객이 식당을 떠날 때 그들이 갖고 가는 것은 경험에 대한 기억들이다</a:t>
            </a:r>
            <a:r>
              <a:rPr lang="en-US" altLang="ko-KR" dirty="0"/>
              <a:t>. </a:t>
            </a:r>
            <a:r>
              <a:rPr lang="ko-KR" altLang="en-US" dirty="0"/>
              <a:t>고객을 돌아오게 하는 것은 좋은 추억들이다</a:t>
            </a:r>
            <a:r>
              <a:rPr lang="en-US" altLang="ko-KR" dirty="0"/>
              <a:t>.</a:t>
            </a:r>
            <a:endParaRPr lang="ko-KR" altLang="en-US" dirty="0"/>
          </a:p>
          <a:p>
            <a:pPr latinLnBrk="0"/>
            <a:endParaRPr lang="ko-KR" altLang="en-US" b="1" dirty="0"/>
          </a:p>
          <a:p>
            <a:pPr latinLnBrk="0"/>
            <a:endParaRPr lang="en-US" altLang="ko-KR" b="1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25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039793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고객 감동의 경영을 위한 </a:t>
            </a:r>
            <a:r>
              <a:rPr lang="ko-KR" altLang="en-US" dirty="0" err="1" smtClean="0"/>
              <a:t>메뉴얼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0"/>
            <a:r>
              <a:rPr lang="en-US" altLang="ko-KR" b="1" dirty="0" smtClean="0">
                <a:solidFill>
                  <a:schemeClr val="tx2">
                    <a:lumMod val="75000"/>
                  </a:schemeClr>
                </a:solidFill>
              </a:rPr>
              <a:t>(8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ko-KR" altLang="en-US" b="1" dirty="0">
                <a:solidFill>
                  <a:schemeClr val="tx2">
                    <a:lumMod val="75000"/>
                  </a:schemeClr>
                </a:solidFill>
              </a:rPr>
              <a:t>고객은 나쁜 경험을 기억하고 있다는 것을 알아야 한다</a:t>
            </a:r>
            <a:r>
              <a:rPr lang="en-US" altLang="ko-KR" b="1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latinLnBrk="0"/>
            <a:r>
              <a:rPr lang="ko-KR" altLang="en-US" dirty="0"/>
              <a:t>사람이란 좋은 경험보다는 나쁜 경험을 더 오래 그리고 더 생생히 기억한다</a:t>
            </a:r>
            <a:r>
              <a:rPr lang="en-US" altLang="ko-KR" dirty="0"/>
              <a:t>. </a:t>
            </a:r>
            <a:r>
              <a:rPr lang="ko-KR" altLang="en-US" dirty="0"/>
              <a:t>또한 나쁜 경험에 관해서는 더 많이 사람들에게 이야기한다</a:t>
            </a:r>
            <a:r>
              <a:rPr lang="en-US" altLang="ko-KR" dirty="0"/>
              <a:t>. </a:t>
            </a:r>
          </a:p>
          <a:p>
            <a:pPr latinLnBrk="0"/>
            <a:r>
              <a:rPr lang="ko-KR" altLang="en-US" dirty="0"/>
              <a:t>결론적으로 보면</a:t>
            </a:r>
            <a:r>
              <a:rPr lang="en-US" altLang="ko-KR" dirty="0"/>
              <a:t>, </a:t>
            </a:r>
            <a:r>
              <a:rPr lang="ko-KR" altLang="en-US" dirty="0"/>
              <a:t>한 번의 고객을 유지하기 위한 마케팅 비용이 </a:t>
            </a:r>
            <a:r>
              <a:rPr lang="en-US" altLang="ko-KR" dirty="0"/>
              <a:t>10,000</a:t>
            </a:r>
            <a:r>
              <a:rPr lang="ko-KR" altLang="en-US" dirty="0"/>
              <a:t>원 든다면</a:t>
            </a:r>
            <a:r>
              <a:rPr lang="en-US" altLang="ko-KR" dirty="0"/>
              <a:t>, </a:t>
            </a:r>
            <a:r>
              <a:rPr lang="ko-KR" altLang="en-US" dirty="0"/>
              <a:t>그 고객을 잃어버리는 시간은 </a:t>
            </a:r>
            <a:r>
              <a:rPr lang="en-US" altLang="ko-KR" dirty="0"/>
              <a:t>10</a:t>
            </a:r>
            <a:r>
              <a:rPr lang="ko-KR" altLang="en-US" dirty="0"/>
              <a:t>초 걸리고</a:t>
            </a:r>
            <a:r>
              <a:rPr lang="en-US" altLang="ko-KR" dirty="0"/>
              <a:t>, </a:t>
            </a:r>
            <a:r>
              <a:rPr lang="ko-KR" altLang="en-US" dirty="0"/>
              <a:t>잃어버린 고객을 다시 방문하는 데 걸리는 시간은 </a:t>
            </a:r>
            <a:r>
              <a:rPr lang="en-US" altLang="ko-KR" dirty="0"/>
              <a:t>10</a:t>
            </a:r>
            <a:r>
              <a:rPr lang="ko-KR" altLang="en-US" dirty="0"/>
              <a:t>년 걸린다는 유명한 일화가 있다는 것을 잊지 말아야 할 것이다</a:t>
            </a:r>
            <a:r>
              <a:rPr lang="en-US" altLang="ko-KR" dirty="0"/>
              <a:t>.</a:t>
            </a:r>
            <a:endParaRPr lang="ko-KR" altLang="en-US" dirty="0"/>
          </a:p>
          <a:p>
            <a:pPr latinLnBrk="0"/>
            <a:endParaRPr lang="ko-KR" altLang="en-US" b="1" dirty="0"/>
          </a:p>
          <a:p>
            <a:pPr latinLnBrk="0"/>
            <a:endParaRPr lang="en-US" altLang="ko-KR" b="1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26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78478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1. </a:t>
            </a:r>
            <a:r>
              <a:rPr lang="ko-KR" altLang="en-US" sz="2400" dirty="0" smtClean="0"/>
              <a:t>고객의 이해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62437"/>
            <a:ext cx="8622704" cy="5859038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ko-KR" altLang="en-US" dirty="0" smtClean="0"/>
              <a:t>고객의 이해란</a:t>
            </a:r>
            <a:r>
              <a:rPr lang="en-US" altLang="ko-KR" dirty="0" smtClean="0"/>
              <a:t>?</a:t>
            </a:r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 2" pitchFamily="18" charset="2"/>
              <a:buChar char=""/>
            </a:pPr>
            <a:r>
              <a:rPr lang="ko-KR" altLang="en-US" dirty="0">
                <a:latin typeface="+mn-ea"/>
              </a:rPr>
              <a:t>고객의 욕구에 대응하기 위하여 오늘날 기업들은 ‘고객만족경영’</a:t>
            </a:r>
            <a:r>
              <a:rPr lang="en-US" altLang="ko-KR" dirty="0">
                <a:latin typeface="+mn-ea"/>
              </a:rPr>
              <a:t>, ‘</a:t>
            </a:r>
            <a:r>
              <a:rPr lang="ko-KR" altLang="en-US" dirty="0">
                <a:latin typeface="+mn-ea"/>
              </a:rPr>
              <a:t>고객가치창조’</a:t>
            </a:r>
            <a:r>
              <a:rPr lang="en-US" altLang="ko-KR" dirty="0">
                <a:latin typeface="+mn-ea"/>
              </a:rPr>
              <a:t>, ‘</a:t>
            </a:r>
            <a:r>
              <a:rPr lang="ko-KR" altLang="en-US" dirty="0">
                <a:latin typeface="+mn-ea"/>
              </a:rPr>
              <a:t>고객제일주의’</a:t>
            </a:r>
            <a:r>
              <a:rPr lang="en-US" altLang="ko-KR" dirty="0">
                <a:latin typeface="+mn-ea"/>
              </a:rPr>
              <a:t>, ‘</a:t>
            </a:r>
            <a:r>
              <a:rPr lang="ko-KR" altLang="en-US" dirty="0">
                <a:latin typeface="+mn-ea"/>
              </a:rPr>
              <a:t>고객에게 감동을’</a:t>
            </a:r>
            <a:r>
              <a:rPr lang="en-US" altLang="ko-KR" dirty="0">
                <a:latin typeface="+mn-ea"/>
              </a:rPr>
              <a:t>, ‘</a:t>
            </a:r>
            <a:r>
              <a:rPr lang="ko-KR" altLang="en-US" dirty="0">
                <a:latin typeface="+mn-ea"/>
              </a:rPr>
              <a:t>무한책임주의’ 등과 같은 다양한 슬로건</a:t>
            </a:r>
            <a:endParaRPr lang="en-US" altLang="ko-KR" dirty="0">
              <a:latin typeface="+mn-ea"/>
            </a:endParaRPr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 2" pitchFamily="18" charset="2"/>
              <a:buChar char=""/>
            </a:pPr>
            <a:endParaRPr lang="en-US" altLang="ko-KR" sz="1050" dirty="0">
              <a:latin typeface="+mn-ea"/>
            </a:endParaRPr>
          </a:p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ko-KR" altLang="en-US" dirty="0" smtClean="0">
                <a:latin typeface="+mn-ea"/>
              </a:rPr>
              <a:t>고객의 </a:t>
            </a:r>
            <a:r>
              <a:rPr lang="ko-KR" altLang="en-US" dirty="0">
                <a:latin typeface="+mn-ea"/>
              </a:rPr>
              <a:t>정의</a:t>
            </a:r>
            <a:endParaRPr lang="en-US" altLang="ko-KR" dirty="0">
              <a:latin typeface="+mn-ea"/>
            </a:endParaRPr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 2" pitchFamily="18" charset="2"/>
              <a:buChar char=""/>
            </a:pPr>
            <a:r>
              <a:rPr lang="ko-KR" altLang="en-US" dirty="0">
                <a:latin typeface="+mn-ea"/>
              </a:rPr>
              <a:t>국어사전</a:t>
            </a:r>
            <a:r>
              <a:rPr lang="en-US" altLang="ko-KR" dirty="0">
                <a:latin typeface="+mn-ea"/>
              </a:rPr>
              <a:t>:</a:t>
            </a:r>
            <a:r>
              <a:rPr lang="ko-KR" altLang="en-US" dirty="0">
                <a:latin typeface="+mn-ea"/>
              </a:rPr>
              <a:t> 고객이란 </a:t>
            </a:r>
            <a:r>
              <a:rPr lang="en-US" altLang="ko-KR" dirty="0">
                <a:latin typeface="+mn-ea"/>
              </a:rPr>
              <a:t>'</a:t>
            </a:r>
            <a:r>
              <a:rPr lang="ko-KR" altLang="en-US" dirty="0">
                <a:latin typeface="+mn-ea"/>
              </a:rPr>
              <a:t>영업을 하는 사람에게 대상자로 찾아오는 손님</a:t>
            </a:r>
            <a:r>
              <a:rPr lang="en-US" altLang="ko-KR" dirty="0">
                <a:latin typeface="+mn-ea"/>
              </a:rPr>
              <a:t>', '</a:t>
            </a:r>
            <a:r>
              <a:rPr lang="ko-KR" altLang="en-US" dirty="0">
                <a:latin typeface="+mn-ea"/>
              </a:rPr>
              <a:t>단골손님</a:t>
            </a:r>
            <a:r>
              <a:rPr lang="en-US" altLang="ko-KR" dirty="0">
                <a:latin typeface="+mn-ea"/>
              </a:rPr>
              <a:t>'</a:t>
            </a:r>
            <a:r>
              <a:rPr lang="ko-KR" altLang="en-US" dirty="0">
                <a:latin typeface="+mn-ea"/>
              </a:rPr>
              <a:t>으로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그리고 만족은 </a:t>
            </a:r>
            <a:r>
              <a:rPr lang="en-US" altLang="ko-KR" dirty="0">
                <a:latin typeface="+mn-ea"/>
              </a:rPr>
              <a:t>'</a:t>
            </a:r>
            <a:r>
              <a:rPr lang="ko-KR" altLang="en-US" dirty="0">
                <a:latin typeface="+mn-ea"/>
              </a:rPr>
              <a:t>마음에 부족함이 없이 흐뭇함</a:t>
            </a:r>
            <a:r>
              <a:rPr lang="en-US" altLang="ko-KR" dirty="0">
                <a:latin typeface="+mn-ea"/>
              </a:rPr>
              <a:t>', '</a:t>
            </a:r>
            <a:r>
              <a:rPr lang="ko-KR" altLang="en-US" dirty="0">
                <a:latin typeface="+mn-ea"/>
              </a:rPr>
              <a:t>부족함이 없이 충분함</a:t>
            </a:r>
            <a:r>
              <a:rPr lang="en-US" altLang="ko-KR" dirty="0">
                <a:latin typeface="+mn-ea"/>
              </a:rPr>
              <a:t>' </a:t>
            </a:r>
            <a:r>
              <a:rPr lang="ko-KR" altLang="en-US" dirty="0">
                <a:latin typeface="+mn-ea"/>
              </a:rPr>
              <a:t>등으로 정의</a:t>
            </a:r>
            <a:r>
              <a:rPr lang="en-US" altLang="ko-KR" dirty="0">
                <a:latin typeface="+mn-ea"/>
              </a:rPr>
              <a:t>.</a:t>
            </a:r>
            <a:endParaRPr lang="ko-KR" altLang="en-US" dirty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b="1" dirty="0" smtClean="0"/>
          </a:p>
          <a:p>
            <a:pPr>
              <a:lnSpc>
                <a:spcPct val="120000"/>
              </a:lnSpc>
            </a:pPr>
            <a:r>
              <a:rPr lang="en-US" altLang="ko-KR" dirty="0" smtClean="0"/>
              <a:t>`</a:t>
            </a:r>
            <a:r>
              <a:rPr lang="ko-KR" altLang="en-US" dirty="0" smtClean="0"/>
              <a:t>쥬란</a:t>
            </a:r>
            <a:r>
              <a:rPr lang="en-US" altLang="ko-KR" dirty="0"/>
              <a:t>(</a:t>
            </a:r>
            <a:r>
              <a:rPr lang="en-US" altLang="ko-KR" dirty="0" err="1"/>
              <a:t>Juran</a:t>
            </a:r>
            <a:r>
              <a:rPr lang="en-US" altLang="ko-KR" dirty="0"/>
              <a:t>)</a:t>
            </a:r>
            <a:r>
              <a:rPr lang="ko-KR" altLang="en-US" dirty="0"/>
              <a:t>박사</a:t>
            </a:r>
            <a:r>
              <a:rPr lang="en-US" altLang="ko-KR" dirty="0"/>
              <a:t>: “</a:t>
            </a:r>
            <a:r>
              <a:rPr lang="ko-KR" altLang="en-US" dirty="0"/>
              <a:t>우리가 생산하는 제품과 서비스를 구매하거나 또는 그것들에 의해서 영향을 받는 모든 사람들이다</a:t>
            </a:r>
            <a:r>
              <a:rPr lang="en-US" altLang="ko-KR" dirty="0"/>
              <a:t>.</a:t>
            </a:r>
            <a:r>
              <a:rPr lang="ko-KR" altLang="en-US" dirty="0" smtClean="0"/>
              <a:t>”</a:t>
            </a: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 smtClean="0"/>
              <a:t>`</a:t>
            </a:r>
            <a:r>
              <a:rPr lang="ko-KR" altLang="en-US" dirty="0" err="1" smtClean="0"/>
              <a:t>데밍</a:t>
            </a:r>
            <a:r>
              <a:rPr lang="en-US" altLang="ko-KR" dirty="0"/>
              <a:t>(Deming)</a:t>
            </a:r>
            <a:r>
              <a:rPr lang="ko-KR" altLang="en-US" dirty="0"/>
              <a:t>박사</a:t>
            </a:r>
            <a:r>
              <a:rPr lang="en-US" altLang="ko-KR" dirty="0"/>
              <a:t>:</a:t>
            </a:r>
            <a:r>
              <a:rPr lang="ko-KR" altLang="en-US" dirty="0"/>
              <a:t> “생산라인에서 가장 중요한 요소는 바로 고객</a:t>
            </a:r>
            <a:r>
              <a:rPr lang="ko-KR" altLang="en-US" dirty="0" smtClean="0"/>
              <a:t>”</a:t>
            </a:r>
            <a:endParaRPr lang="en-US" altLang="ko-KR" dirty="0"/>
          </a:p>
          <a:p>
            <a:pPr>
              <a:lnSpc>
                <a:spcPct val="120000"/>
              </a:lnSpc>
            </a:pPr>
            <a:r>
              <a:rPr lang="en-US" altLang="ko-KR" dirty="0" smtClean="0"/>
              <a:t>`</a:t>
            </a:r>
            <a:r>
              <a:rPr lang="ko-KR" altLang="en-US" dirty="0" smtClean="0"/>
              <a:t>패튼과 </a:t>
            </a:r>
            <a:r>
              <a:rPr lang="ko-KR" altLang="en-US" dirty="0" err="1"/>
              <a:t>블르엘</a:t>
            </a:r>
            <a:r>
              <a:rPr lang="en-US" altLang="ko-KR" dirty="0"/>
              <a:t>(Patton &amp; </a:t>
            </a:r>
            <a:r>
              <a:rPr lang="en-US" altLang="ko-KR" dirty="0" err="1"/>
              <a:t>Bleuel</a:t>
            </a:r>
            <a:r>
              <a:rPr lang="en-US" altLang="ko-KR" dirty="0"/>
              <a:t>):</a:t>
            </a:r>
            <a:r>
              <a:rPr lang="ko-KR" altLang="en-US" dirty="0"/>
              <a:t> 서비스 목표에 가장 큰 영향을 미치는 것은 바로 고객이라고 말한다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>
              <a:lnSpc>
                <a:spcPct val="120000"/>
              </a:lnSpc>
            </a:pPr>
            <a:r>
              <a:rPr lang="ko-KR" altLang="en-US" b="1" dirty="0">
                <a:solidFill>
                  <a:srgbClr val="FF0000"/>
                </a:solidFill>
              </a:rPr>
              <a:t>기업은 모든 역량을 고객중심으로 경영하여야 하고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고객지향적이어야 한다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  <a:r>
              <a:rPr lang="ko-KR" altLang="en-US" b="1" dirty="0">
                <a:solidFill>
                  <a:srgbClr val="FF0000"/>
                </a:solidFill>
              </a:rPr>
              <a:t>왜냐하면 모든 제품과 서비스는 고객 없이는 존재하지 않기 때문이다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909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1. </a:t>
            </a:r>
            <a:r>
              <a:rPr lang="ko-KR" altLang="en-US" sz="2400" dirty="0" smtClean="0"/>
              <a:t>고객의 이해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43609" y="1628800"/>
            <a:ext cx="6984776" cy="122413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220000"/>
              </a:lnSpc>
              <a:buClr>
                <a:schemeClr val="accent2"/>
              </a:buClr>
            </a:pPr>
            <a:r>
              <a:rPr lang="ko-KR" altLang="en-US" sz="2900" b="1" dirty="0"/>
              <a:t>가치생산 고객인 </a:t>
            </a:r>
            <a:r>
              <a:rPr lang="ko-KR" altLang="en-US" sz="2900" b="1" dirty="0" err="1"/>
              <a:t>사내고객</a:t>
            </a:r>
            <a:r>
              <a:rPr lang="en-US" altLang="ko-KR" sz="2900" b="1" dirty="0"/>
              <a:t>, </a:t>
            </a:r>
            <a:r>
              <a:rPr lang="ko-KR" altLang="en-US" sz="2900" b="1" dirty="0" err="1"/>
              <a:t>가치전달</a:t>
            </a:r>
            <a:r>
              <a:rPr lang="ko-KR" altLang="en-US" sz="2900" b="1" dirty="0"/>
              <a:t> 고객인 </a:t>
            </a:r>
            <a:r>
              <a:rPr lang="ko-KR" altLang="en-US" sz="2900" b="1" dirty="0" err="1"/>
              <a:t>중간고객</a:t>
            </a:r>
            <a:r>
              <a:rPr lang="ko-KR" altLang="en-US" sz="2900" b="1" dirty="0"/>
              <a:t> 및 </a:t>
            </a:r>
            <a:r>
              <a:rPr lang="ko-KR" altLang="en-US" sz="2900" b="1" dirty="0" err="1"/>
              <a:t>가치사용</a:t>
            </a:r>
            <a:r>
              <a:rPr lang="ko-KR" altLang="en-US" sz="2900" b="1" dirty="0"/>
              <a:t> 고객인 최종고객으로 분류</a:t>
            </a:r>
            <a:endParaRPr lang="en-US" altLang="ko-KR" sz="2900" b="1" dirty="0" smtClean="0"/>
          </a:p>
          <a:p>
            <a:pPr>
              <a:lnSpc>
                <a:spcPct val="120000"/>
              </a:lnSpc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4</a:t>
            </a:fld>
            <a:endParaRPr lang="ko-KR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852936"/>
            <a:ext cx="7272808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8098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1. </a:t>
            </a:r>
            <a:r>
              <a:rPr lang="ko-KR" altLang="en-US" sz="2400" dirty="0" smtClean="0"/>
              <a:t>고객의 이해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62437"/>
            <a:ext cx="8622704" cy="5859038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sz="2100" b="1" dirty="0"/>
              <a:t>첫째</a:t>
            </a:r>
            <a:r>
              <a:rPr lang="en-US" altLang="ko-KR" sz="2100" dirty="0"/>
              <a:t>, </a:t>
            </a:r>
            <a:r>
              <a:rPr lang="ko-KR" altLang="en-US" sz="2100" dirty="0" err="1"/>
              <a:t>사내고객을</a:t>
            </a:r>
            <a:r>
              <a:rPr lang="ko-KR" altLang="en-US" sz="2100" dirty="0"/>
              <a:t> 가치생산 </a:t>
            </a:r>
            <a:r>
              <a:rPr lang="ko-KR" altLang="en-US" sz="2100" dirty="0" err="1"/>
              <a:t>고객이라고도</a:t>
            </a:r>
            <a:r>
              <a:rPr lang="ko-KR" altLang="en-US" sz="2100" dirty="0"/>
              <a:t> 하는 것은 기업 내부에 있는 사람들이 가치를 생산해 주어야 그 가치를 고객이 구매할 수 있기 때문이다</a:t>
            </a:r>
            <a:r>
              <a:rPr lang="en-US" altLang="ko-KR" sz="2100" dirty="0"/>
              <a:t>. </a:t>
            </a:r>
          </a:p>
          <a:p>
            <a:pPr lvl="1"/>
            <a:r>
              <a:rPr lang="ko-KR" altLang="en-US" sz="2100" dirty="0"/>
              <a:t>내부고객의 만족이 고객만족의 출발점이 되므로</a:t>
            </a:r>
            <a:r>
              <a:rPr lang="en-US" altLang="ko-KR" sz="2100" dirty="0"/>
              <a:t>, </a:t>
            </a:r>
            <a:r>
              <a:rPr lang="ko-KR" altLang="en-US" sz="2100" dirty="0" err="1"/>
              <a:t>내부고객은</a:t>
            </a:r>
            <a:r>
              <a:rPr lang="ko-KR" altLang="en-US" sz="2100" dirty="0"/>
              <a:t> 가장 먼저 만족시켜야 할 고객이 된다</a:t>
            </a:r>
            <a:r>
              <a:rPr lang="en-US" altLang="ko-KR" sz="2100" dirty="0"/>
              <a:t>. </a:t>
            </a:r>
            <a:r>
              <a:rPr lang="ko-KR" altLang="en-US" sz="2100" dirty="0"/>
              <a:t>불만족한 종업원이 고객에게 좋은 서비스를 제공하여 고객을 만족시키기는 힘들다</a:t>
            </a:r>
            <a:r>
              <a:rPr lang="en-US" altLang="ko-KR" sz="2100" dirty="0"/>
              <a:t>.</a:t>
            </a:r>
          </a:p>
          <a:p>
            <a:endParaRPr lang="en-US" altLang="ko-KR" sz="2100" dirty="0"/>
          </a:p>
          <a:p>
            <a:r>
              <a:rPr lang="ko-KR" altLang="en-US" sz="2100" b="1" dirty="0"/>
              <a:t>둘째</a:t>
            </a:r>
            <a:r>
              <a:rPr lang="en-US" altLang="ko-KR" sz="2100" dirty="0"/>
              <a:t>, </a:t>
            </a:r>
            <a:r>
              <a:rPr lang="ko-KR" altLang="en-US" sz="2100" dirty="0" err="1"/>
              <a:t>중간고객</a:t>
            </a:r>
            <a:r>
              <a:rPr lang="en-US" altLang="ko-KR" sz="2100" dirty="0"/>
              <a:t>, </a:t>
            </a:r>
            <a:r>
              <a:rPr lang="ko-KR" altLang="en-US" sz="2100" dirty="0"/>
              <a:t>즉 </a:t>
            </a:r>
            <a:r>
              <a:rPr lang="ko-KR" altLang="en-US" sz="2100" dirty="0" err="1"/>
              <a:t>가치전달</a:t>
            </a:r>
            <a:r>
              <a:rPr lang="ko-KR" altLang="en-US" sz="2100" dirty="0"/>
              <a:t> 고객에는 판매점이나 대리점 외에도 원료를 공급하는 </a:t>
            </a:r>
            <a:r>
              <a:rPr lang="ko-KR" altLang="en-US" sz="2100" dirty="0" err="1"/>
              <a:t>원료공급원</a:t>
            </a:r>
            <a:r>
              <a:rPr lang="ko-KR" altLang="en-US" sz="2100" dirty="0"/>
              <a:t> 내지 협력업체들을 포함시킬 수 있다</a:t>
            </a:r>
            <a:r>
              <a:rPr lang="en-US" altLang="ko-KR" sz="2100" dirty="0"/>
              <a:t>. </a:t>
            </a:r>
          </a:p>
          <a:p>
            <a:pPr lvl="1"/>
            <a:r>
              <a:rPr lang="ko-KR" altLang="en-US" sz="2100" dirty="0" err="1"/>
              <a:t>중간고객의</a:t>
            </a:r>
            <a:r>
              <a:rPr lang="ko-KR" altLang="en-US" sz="2100" dirty="0"/>
              <a:t> 중요성은 바로 이들을 만족시키지 못하면 결국 </a:t>
            </a:r>
            <a:r>
              <a:rPr lang="ko-KR" altLang="en-US" sz="2100" dirty="0" err="1"/>
              <a:t>최종고객인</a:t>
            </a:r>
            <a:r>
              <a:rPr lang="ko-KR" altLang="en-US" sz="2100" dirty="0"/>
              <a:t> 소비자를 만족시키기 힘들다는 데에 있다</a:t>
            </a:r>
            <a:r>
              <a:rPr lang="en-US" altLang="ko-KR" sz="2100" dirty="0"/>
              <a:t>.</a:t>
            </a:r>
          </a:p>
          <a:p>
            <a:endParaRPr lang="en-US" altLang="ko-KR" sz="2100" dirty="0"/>
          </a:p>
          <a:p>
            <a:r>
              <a:rPr lang="ko-KR" altLang="en-US" sz="2100" b="1" dirty="0"/>
              <a:t>셋째</a:t>
            </a:r>
            <a:r>
              <a:rPr lang="en-US" altLang="ko-KR" sz="2100" dirty="0"/>
              <a:t>, </a:t>
            </a:r>
            <a:r>
              <a:rPr lang="ko-KR" altLang="en-US" sz="2100" dirty="0"/>
              <a:t>소비자는 사용자라는 점에서 </a:t>
            </a:r>
            <a:r>
              <a:rPr lang="ko-KR" altLang="en-US" sz="2100" dirty="0" err="1"/>
              <a:t>가치사용</a:t>
            </a:r>
            <a:r>
              <a:rPr lang="ko-KR" altLang="en-US" sz="2100" dirty="0"/>
              <a:t> 고객에 해당된다</a:t>
            </a:r>
            <a:r>
              <a:rPr lang="en-US" altLang="ko-KR" sz="2100" dirty="0"/>
              <a:t>. </a:t>
            </a:r>
            <a:r>
              <a:rPr lang="ko-KR" altLang="en-US" sz="2100" dirty="0"/>
              <a:t>기업은 </a:t>
            </a:r>
            <a:r>
              <a:rPr lang="ko-KR" altLang="en-US" sz="2100" dirty="0" err="1"/>
              <a:t>최종고객이</a:t>
            </a:r>
            <a:r>
              <a:rPr lang="ko-KR" altLang="en-US" sz="2100" dirty="0"/>
              <a:t> 가장 중요한 고객이라는 것을 깨달아야 한다</a:t>
            </a:r>
            <a:r>
              <a:rPr lang="en-US" altLang="ko-KR" sz="2100" dirty="0"/>
              <a:t>. </a:t>
            </a:r>
          </a:p>
          <a:p>
            <a:pPr lvl="1"/>
            <a:r>
              <a:rPr lang="ko-KR" altLang="en-US" sz="2100" dirty="0"/>
              <a:t>고객은 이윤을 안겨주는 존재이고</a:t>
            </a:r>
            <a:r>
              <a:rPr lang="en-US" altLang="ko-KR" sz="2100" dirty="0"/>
              <a:t>, </a:t>
            </a:r>
            <a:r>
              <a:rPr lang="ko-KR" altLang="en-US" sz="2100" dirty="0"/>
              <a:t>기업은 고객을 위해 존재하며</a:t>
            </a:r>
            <a:r>
              <a:rPr lang="en-US" altLang="ko-KR" sz="2100" dirty="0"/>
              <a:t>, </a:t>
            </a:r>
            <a:r>
              <a:rPr lang="ko-KR" altLang="en-US" sz="2100" dirty="0"/>
              <a:t>고객이 서비스할 기회를 제공해 줌으로써 호의를 베푸는 것이다</a:t>
            </a:r>
            <a:r>
              <a:rPr lang="en-US" altLang="ko-KR" sz="2100" dirty="0"/>
              <a:t>. </a:t>
            </a:r>
          </a:p>
          <a:p>
            <a:pPr lvl="1">
              <a:buNone/>
            </a:pPr>
            <a:endParaRPr lang="ko-KR" altLang="en-US" sz="2200" b="1" dirty="0"/>
          </a:p>
          <a:p>
            <a:endParaRPr lang="en-US" altLang="ko-KR" b="1" dirty="0">
              <a:solidFill>
                <a:srgbClr val="FF0000"/>
              </a:solidFill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2032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467544" y="2132856"/>
            <a:ext cx="8289749" cy="558438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r>
              <a:rPr lang="en-US" altLang="ko-KR" sz="4000"/>
              <a:t>2. </a:t>
            </a:r>
            <a:r>
              <a:rPr lang="ko-KR" altLang="en-US" sz="4000"/>
              <a:t>고객만족을 위한 전략적 방안</a:t>
            </a:r>
            <a:endParaRPr lang="en-US" altLang="ko-KR" sz="4000" dirty="0">
              <a:solidFill>
                <a:srgbClr val="FFFF0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3508" y="6273316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198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/>
              <a:t>2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고객만족을 위한 전략적 방안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62437"/>
            <a:ext cx="8622704" cy="5859038"/>
          </a:xfrm>
        </p:spPr>
        <p:txBody>
          <a:bodyPr>
            <a:normAutofit/>
          </a:bodyPr>
          <a:lstStyle/>
          <a:p>
            <a:r>
              <a:rPr lang="en-US" altLang="ko-KR" sz="2000" b="1" dirty="0" smtClean="0"/>
              <a:t>1) </a:t>
            </a:r>
            <a:r>
              <a:rPr lang="ko-KR" altLang="en-US" sz="2000" b="1" dirty="0" smtClean="0"/>
              <a:t>고객만족의 구성요소</a:t>
            </a:r>
            <a:endParaRPr lang="ko-KR" altLang="en-US" sz="2000" b="1" dirty="0"/>
          </a:p>
          <a:p>
            <a:r>
              <a:rPr lang="ko-KR" altLang="en-US" b="1" dirty="0"/>
              <a:t>고객만족의 구성 요소는 </a:t>
            </a:r>
            <a:r>
              <a:rPr lang="ko-KR" altLang="en-US" b="1" dirty="0">
                <a:solidFill>
                  <a:srgbClr val="0070C0"/>
                </a:solidFill>
              </a:rPr>
              <a:t>제품 요소</a:t>
            </a:r>
            <a:r>
              <a:rPr lang="en-US" altLang="ko-KR" b="1" dirty="0">
                <a:solidFill>
                  <a:srgbClr val="0070C0"/>
                </a:solidFill>
              </a:rPr>
              <a:t>, </a:t>
            </a:r>
            <a:r>
              <a:rPr lang="ko-KR" altLang="en-US" b="1" dirty="0">
                <a:solidFill>
                  <a:srgbClr val="0070C0"/>
                </a:solidFill>
              </a:rPr>
              <a:t>서비스 요소</a:t>
            </a:r>
            <a:r>
              <a:rPr lang="en-US" altLang="ko-KR" b="1" dirty="0">
                <a:solidFill>
                  <a:srgbClr val="0070C0"/>
                </a:solidFill>
              </a:rPr>
              <a:t>, </a:t>
            </a:r>
            <a:r>
              <a:rPr lang="ko-KR" altLang="en-US" b="1" dirty="0">
                <a:solidFill>
                  <a:srgbClr val="0070C0"/>
                </a:solidFill>
              </a:rPr>
              <a:t>기업이미지 요소</a:t>
            </a:r>
            <a:r>
              <a:rPr lang="ko-KR" altLang="en-US" b="1" dirty="0"/>
              <a:t> 등으로 구분</a:t>
            </a:r>
            <a:endParaRPr lang="en-US" altLang="ko-KR" b="1" dirty="0">
              <a:solidFill>
                <a:srgbClr val="FF0000"/>
              </a:solidFill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7</a:t>
            </a:fld>
            <a:endParaRPr lang="ko-KR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8"/>
            <a:ext cx="9144000" cy="479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6045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400" dirty="0"/>
              <a:t>2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고객만족을</a:t>
            </a:r>
            <a:r>
              <a:rPr lang="ko-KR" altLang="en-US" dirty="0" smtClean="0"/>
              <a:t> 위한 전략적 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62436"/>
            <a:ext cx="8622704" cy="5995563"/>
          </a:xfrm>
        </p:spPr>
        <p:txBody>
          <a:bodyPr>
            <a:normAutofit/>
          </a:bodyPr>
          <a:lstStyle/>
          <a:p>
            <a:r>
              <a:rPr lang="en-US" altLang="ko-KR" sz="2000" b="1" dirty="0"/>
              <a:t>2</a:t>
            </a:r>
            <a:r>
              <a:rPr lang="en-US" altLang="ko-KR" sz="2000" b="1" dirty="0" smtClean="0"/>
              <a:t>) </a:t>
            </a:r>
            <a:r>
              <a:rPr lang="ko-KR" altLang="en-US" sz="2000" b="1" dirty="0" smtClean="0"/>
              <a:t>고객만족의 형성과정</a:t>
            </a:r>
            <a:endParaRPr lang="en-US" altLang="ko-KR" sz="2000" b="1" dirty="0" smtClean="0"/>
          </a:p>
          <a:p>
            <a:r>
              <a:rPr lang="ko-KR" altLang="en-US" dirty="0"/>
              <a:t>고객만족</a:t>
            </a:r>
            <a:r>
              <a:rPr lang="en-US" altLang="ko-KR" dirty="0"/>
              <a:t>(customer satisfaction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이란</a:t>
            </a:r>
            <a:r>
              <a:rPr lang="en-US" altLang="ko-KR" dirty="0" smtClean="0"/>
              <a:t>?</a:t>
            </a:r>
            <a:r>
              <a:rPr lang="ko-KR" altLang="en-US" dirty="0" smtClean="0"/>
              <a:t> </a:t>
            </a:r>
            <a:r>
              <a:rPr lang="ko-KR" altLang="en-US" dirty="0"/>
              <a:t>제품 사용 후 고객이 느끼는 기쁨 또는 실망감 같은 심리적 반응을 말한다</a:t>
            </a:r>
            <a:r>
              <a:rPr lang="en-US" altLang="ko-KR" dirty="0"/>
              <a:t>. </a:t>
            </a:r>
            <a:r>
              <a:rPr lang="ko-KR" altLang="en-US" dirty="0"/>
              <a:t>즉 제품 사용 후 고객이 느끼는 욕구나 기대의 충족 정도를 </a:t>
            </a:r>
            <a:r>
              <a:rPr lang="ko-KR" altLang="en-US" dirty="0" smtClean="0"/>
              <a:t>의미함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소비자는 사용 경험을 </a:t>
            </a:r>
            <a:r>
              <a:rPr lang="ko-KR" altLang="en-US" dirty="0"/>
              <a:t>통해서 지각된 실제 성과가 구매 전 기대치를 충분히 충족시킨다고 판단될 때 만족을 느끼게 되고</a:t>
            </a:r>
            <a:r>
              <a:rPr lang="en-US" altLang="ko-KR" dirty="0"/>
              <a:t>, </a:t>
            </a:r>
            <a:r>
              <a:rPr lang="ko-KR" altLang="en-US" dirty="0"/>
              <a:t>지각된 실제 성과가 기대수준에 미치지 못한다고 느끼면 불만족을 경험하게 된다</a:t>
            </a:r>
            <a:r>
              <a:rPr lang="en-US" altLang="ko-KR" dirty="0"/>
              <a:t>. </a:t>
            </a:r>
            <a:r>
              <a:rPr lang="ko-KR" altLang="en-US" dirty="0" smtClean="0"/>
              <a:t>만족과 불만족의 </a:t>
            </a:r>
            <a:r>
              <a:rPr lang="ko-KR" altLang="en-US" dirty="0"/>
              <a:t>경험은 소비자의 태도 및 행동에 직접적이고 결정적인 영향을 </a:t>
            </a:r>
            <a:r>
              <a:rPr lang="ko-KR" altLang="en-US" dirty="0" smtClean="0"/>
              <a:t>주게 됨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8</a:t>
            </a:fld>
            <a:endParaRPr lang="ko-KR" alt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3376" y="3845750"/>
            <a:ext cx="4728864" cy="300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4162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/>
              <a:t>2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고객만족을 위한 전략적 방안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862436"/>
            <a:ext cx="8622704" cy="5995563"/>
          </a:xfrm>
        </p:spPr>
        <p:txBody>
          <a:bodyPr>
            <a:normAutofit fontScale="77500" lnSpcReduction="20000"/>
          </a:bodyPr>
          <a:lstStyle/>
          <a:p>
            <a:r>
              <a:rPr lang="en-US" altLang="ko-KR" sz="2600" b="1" dirty="0" smtClean="0"/>
              <a:t>3) </a:t>
            </a:r>
            <a:r>
              <a:rPr lang="ko-KR" altLang="en-US" sz="2600" b="1" dirty="0" smtClean="0"/>
              <a:t>고객만족과 불만족의 영향</a:t>
            </a:r>
            <a:endParaRPr lang="en-US" altLang="ko-KR" sz="2600" b="1" dirty="0" smtClean="0"/>
          </a:p>
          <a:p>
            <a:r>
              <a:rPr lang="en-US" altLang="ko-KR" sz="2200" dirty="0" smtClean="0"/>
              <a:t>⑴ </a:t>
            </a:r>
            <a:r>
              <a:rPr lang="ko-KR" altLang="en-US" sz="2200" dirty="0" smtClean="0"/>
              <a:t>만족한 </a:t>
            </a:r>
            <a:r>
              <a:rPr lang="ko-KR" altLang="en-US" sz="2200" dirty="0"/>
              <a:t>고객이 기업에게 주는 영향력</a:t>
            </a:r>
            <a:endParaRPr lang="en-US" altLang="ko-KR" sz="2200" dirty="0"/>
          </a:p>
          <a:p>
            <a:r>
              <a:rPr lang="ko-KR" altLang="en-US" sz="2200" dirty="0"/>
              <a:t>    ① 만족한 고객은 반복구매를 할 가능성이 높아 매출액 증대를 기대할 </a:t>
            </a:r>
            <a:endParaRPr lang="en-US" altLang="ko-KR" sz="2200" dirty="0"/>
          </a:p>
          <a:p>
            <a:r>
              <a:rPr lang="en-US" altLang="ko-KR" sz="2200" dirty="0"/>
              <a:t>        </a:t>
            </a:r>
            <a:r>
              <a:rPr lang="ko-KR" altLang="en-US" sz="2200" dirty="0"/>
              <a:t>수 있다</a:t>
            </a:r>
            <a:r>
              <a:rPr lang="en-US" altLang="ko-KR" sz="2200" dirty="0"/>
              <a:t>.</a:t>
            </a:r>
            <a:endParaRPr lang="ko-KR" altLang="en-US" sz="2200" dirty="0"/>
          </a:p>
          <a:p>
            <a:r>
              <a:rPr lang="ko-KR" altLang="en-US" sz="2200" dirty="0"/>
              <a:t>    ② 만족한 고객은 </a:t>
            </a:r>
            <a:r>
              <a:rPr lang="ko-KR" altLang="en-US" sz="2200" dirty="0" err="1"/>
              <a:t>충성고객이</a:t>
            </a:r>
            <a:r>
              <a:rPr lang="ko-KR" altLang="en-US" sz="2200" dirty="0"/>
              <a:t> 될 가능성이 높아 시장점유율 유지에 </a:t>
            </a:r>
            <a:endParaRPr lang="en-US" altLang="ko-KR" sz="2200" dirty="0"/>
          </a:p>
          <a:p>
            <a:r>
              <a:rPr lang="en-US" altLang="ko-KR" sz="2200" dirty="0"/>
              <a:t>        </a:t>
            </a:r>
            <a:r>
              <a:rPr lang="ko-KR" altLang="en-US" sz="2200" dirty="0"/>
              <a:t>기여할 수 있다</a:t>
            </a:r>
            <a:r>
              <a:rPr lang="en-US" altLang="ko-KR" sz="2200" dirty="0"/>
              <a:t>.</a:t>
            </a:r>
            <a:r>
              <a:rPr lang="ko-KR" altLang="en-US" sz="2200" dirty="0"/>
              <a:t> </a:t>
            </a:r>
            <a:endParaRPr lang="en-US" altLang="ko-KR" sz="2200" dirty="0"/>
          </a:p>
          <a:p>
            <a:r>
              <a:rPr lang="en-US" altLang="ko-KR" sz="2200" dirty="0"/>
              <a:t>    </a:t>
            </a:r>
            <a:r>
              <a:rPr lang="ko-KR" altLang="en-US" sz="2200" dirty="0"/>
              <a:t>③ 만족한 고객은 여러 사람에게 긍정적 </a:t>
            </a:r>
            <a:r>
              <a:rPr lang="ko-KR" altLang="en-US" sz="2200" dirty="0" err="1"/>
              <a:t>구전광고를</a:t>
            </a:r>
            <a:r>
              <a:rPr lang="ko-KR" altLang="en-US" sz="2200" dirty="0"/>
              <a:t> 해주기 때문에 </a:t>
            </a:r>
            <a:endParaRPr lang="en-US" altLang="ko-KR" sz="2200" dirty="0"/>
          </a:p>
          <a:p>
            <a:r>
              <a:rPr lang="en-US" altLang="ko-KR" sz="2200" dirty="0"/>
              <a:t>        </a:t>
            </a:r>
            <a:r>
              <a:rPr lang="ko-KR" altLang="en-US" sz="2200" dirty="0"/>
              <a:t>확실한 </a:t>
            </a:r>
            <a:r>
              <a:rPr lang="ko-KR" altLang="en-US" sz="2200" dirty="0" err="1"/>
              <a:t>구전효과를</a:t>
            </a:r>
            <a:r>
              <a:rPr lang="ko-KR" altLang="en-US" sz="2200" dirty="0"/>
              <a:t> 기대할 수 있다</a:t>
            </a:r>
            <a:r>
              <a:rPr lang="en-US" altLang="ko-KR" sz="2200" dirty="0"/>
              <a:t>. </a:t>
            </a:r>
            <a:endParaRPr lang="ko-KR" altLang="en-US" sz="2200" dirty="0"/>
          </a:p>
          <a:p>
            <a:r>
              <a:rPr lang="ko-KR" altLang="en-US" sz="2200" dirty="0"/>
              <a:t>    ④ 만족한 고객은 경쟁사의 유인에 덜 민감하고</a:t>
            </a:r>
            <a:r>
              <a:rPr lang="en-US" altLang="ko-KR" sz="2200" dirty="0"/>
              <a:t>, </a:t>
            </a:r>
            <a:r>
              <a:rPr lang="ko-KR" altLang="en-US" sz="2200" dirty="0"/>
              <a:t>그 결과 경쟁사의 </a:t>
            </a:r>
            <a:endParaRPr lang="en-US" altLang="ko-KR" sz="2200" dirty="0" smtClean="0"/>
          </a:p>
          <a:p>
            <a:r>
              <a:rPr lang="en-US" altLang="ko-KR" sz="2200" dirty="0" smtClean="0"/>
              <a:t>        </a:t>
            </a:r>
            <a:r>
              <a:rPr lang="ko-KR" altLang="en-US" sz="2200" dirty="0" smtClean="0"/>
              <a:t>고객으로 이탈할 가능성이 낮다</a:t>
            </a:r>
            <a:r>
              <a:rPr lang="en-US" altLang="ko-KR" sz="2200" dirty="0" smtClean="0"/>
              <a:t>.</a:t>
            </a:r>
          </a:p>
          <a:p>
            <a:endParaRPr lang="en-US" altLang="ko-KR" sz="2200" dirty="0"/>
          </a:p>
          <a:p>
            <a:r>
              <a:rPr lang="en-US" altLang="ko-KR" sz="2200" dirty="0" smtClean="0"/>
              <a:t>⑵ </a:t>
            </a:r>
            <a:r>
              <a:rPr lang="ko-KR" altLang="en-US" sz="2200" dirty="0" smtClean="0"/>
              <a:t>불만족한 </a:t>
            </a:r>
            <a:r>
              <a:rPr lang="ko-KR" altLang="en-US" sz="2200" dirty="0"/>
              <a:t>고객이 기업에게 주는 영향력</a:t>
            </a:r>
          </a:p>
          <a:p>
            <a:r>
              <a:rPr lang="ko-KR" altLang="en-US" sz="2200" dirty="0"/>
              <a:t>    ① 불만족한 고객은 </a:t>
            </a:r>
            <a:r>
              <a:rPr lang="ko-KR" altLang="en-US" sz="2200" dirty="0" err="1"/>
              <a:t>재구매를</a:t>
            </a:r>
            <a:r>
              <a:rPr lang="ko-KR" altLang="en-US" sz="2200" dirty="0"/>
              <a:t> 거부함으로써 고객을 상실할 수 있다</a:t>
            </a:r>
            <a:r>
              <a:rPr lang="en-US" altLang="ko-KR" sz="2200" dirty="0"/>
              <a:t>.</a:t>
            </a:r>
            <a:endParaRPr lang="ko-KR" altLang="en-US" sz="2200" dirty="0"/>
          </a:p>
          <a:p>
            <a:r>
              <a:rPr lang="ko-KR" altLang="en-US" sz="2200" dirty="0"/>
              <a:t>    ② 불만족한 고객은 보상을 요구하기 때문에 비용이 발생한다</a:t>
            </a:r>
            <a:r>
              <a:rPr lang="en-US" altLang="ko-KR" sz="2200" dirty="0"/>
              <a:t>.</a:t>
            </a:r>
            <a:endParaRPr lang="ko-KR" altLang="en-US" sz="2200" dirty="0"/>
          </a:p>
          <a:p>
            <a:r>
              <a:rPr lang="ko-KR" altLang="en-US" sz="2200" dirty="0"/>
              <a:t>    ③ 불만족한 고객의 부정적 구전을 통해서 잠재적 고객까지도 상실할 </a:t>
            </a:r>
            <a:r>
              <a:rPr lang="ko-KR" altLang="en-US" sz="2200" dirty="0" smtClean="0"/>
              <a:t>수 </a:t>
            </a:r>
            <a:r>
              <a:rPr lang="ko-KR" altLang="en-US" sz="2200" dirty="0"/>
              <a:t>있다</a:t>
            </a:r>
            <a:r>
              <a:rPr lang="en-US" altLang="ko-KR" sz="2200" dirty="0"/>
              <a:t>.</a:t>
            </a:r>
            <a:endParaRPr lang="ko-KR" altLang="en-US" sz="2200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893B-7E76-47FC-932F-5D8F1CA843F6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614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2010</TotalTime>
  <Words>1976</Words>
  <Application>Microsoft Office PowerPoint</Application>
  <PresentationFormat>화면 슬라이드 쇼(4:3)</PresentationFormat>
  <Paragraphs>169</Paragraphs>
  <Slides>26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32" baseType="lpstr">
      <vt:lpstr>맑은 고딕</vt:lpstr>
      <vt:lpstr>Arial</vt:lpstr>
      <vt:lpstr>Times New Roman</vt:lpstr>
      <vt:lpstr>Wingdings</vt:lpstr>
      <vt:lpstr>Wingdings 2</vt:lpstr>
      <vt:lpstr>Office 테마</vt:lpstr>
      <vt:lpstr>   Chapter 20  외식산업과 고객만족의 관계</vt:lpstr>
      <vt:lpstr>PowerPoint 프레젠테이션</vt:lpstr>
      <vt:lpstr>1. 고객의 이해</vt:lpstr>
      <vt:lpstr>1. 고객의 이해</vt:lpstr>
      <vt:lpstr>1. 고객의 이해</vt:lpstr>
      <vt:lpstr>PowerPoint 프레젠테이션</vt:lpstr>
      <vt:lpstr>2. 고객만족을 위한 전략적 방안</vt:lpstr>
      <vt:lpstr>2. 고객만족을 위한 전략적 방안</vt:lpstr>
      <vt:lpstr>2. 고객만족을 위한 전략적 방안</vt:lpstr>
      <vt:lpstr>PowerPoint 프레젠테이션</vt:lpstr>
      <vt:lpstr>3. 고객만족 경영의 전략</vt:lpstr>
      <vt:lpstr>3. 고객만족 경영의 전략</vt:lpstr>
      <vt:lpstr>3. 고객만족 경영의 전략</vt:lpstr>
      <vt:lpstr>3. 고객만족 경영의 전략</vt:lpstr>
      <vt:lpstr>3. 고객만족 경영의 전략</vt:lpstr>
      <vt:lpstr>3. 고객만족 경영의 전략</vt:lpstr>
      <vt:lpstr>3. 고객만족 경영의 전략</vt:lpstr>
      <vt:lpstr>3. 고객만족 경영의 전략</vt:lpstr>
      <vt:lpstr>3. 고객만족 경영의 전략</vt:lpstr>
      <vt:lpstr>3. 고객만족 경영의 전략</vt:lpstr>
      <vt:lpstr>PowerPoint 프레젠테이션</vt:lpstr>
      <vt:lpstr>4. 고객 감동의 경영을 위한 메뉴얼</vt:lpstr>
      <vt:lpstr>4. 고객 감동의 경영을 위한 메뉴얼</vt:lpstr>
      <vt:lpstr>4. 고객 감동의 경영을 위한 메뉴얼</vt:lpstr>
      <vt:lpstr>4. 고객 감동의 경영을 위한 메뉴얼</vt:lpstr>
      <vt:lpstr>4. 고객 감동의 경영을 위한 메뉴얼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음식의 원가 관리</dc:title>
  <dc:creator>user</dc:creator>
  <cp:lastModifiedBy>user</cp:lastModifiedBy>
  <cp:revision>47</cp:revision>
  <dcterms:created xsi:type="dcterms:W3CDTF">2020-03-28T06:36:35Z</dcterms:created>
  <dcterms:modified xsi:type="dcterms:W3CDTF">2024-06-04T10:05:54Z</dcterms:modified>
</cp:coreProperties>
</file>