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9" r:id="rId1"/>
    <p:sldMasterId id="2147484004" r:id="rId2"/>
  </p:sldMasterIdLst>
  <p:notesMasterIdLst>
    <p:notesMasterId r:id="rId58"/>
  </p:notesMasterIdLst>
  <p:handoutMasterIdLst>
    <p:handoutMasterId r:id="rId59"/>
  </p:handoutMasterIdLst>
  <p:sldIdLst>
    <p:sldId id="338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1" r:id="rId34"/>
    <p:sldId id="370" r:id="rId35"/>
    <p:sldId id="372" r:id="rId36"/>
    <p:sldId id="377" r:id="rId37"/>
    <p:sldId id="373" r:id="rId38"/>
    <p:sldId id="374" r:id="rId39"/>
    <p:sldId id="375" r:id="rId40"/>
    <p:sldId id="376" r:id="rId41"/>
    <p:sldId id="378" r:id="rId42"/>
    <p:sldId id="379" r:id="rId43"/>
    <p:sldId id="380" r:id="rId44"/>
    <p:sldId id="381" r:id="rId45"/>
    <p:sldId id="382" r:id="rId46"/>
    <p:sldId id="383" r:id="rId47"/>
    <p:sldId id="384" r:id="rId48"/>
    <p:sldId id="385" r:id="rId49"/>
    <p:sldId id="386" r:id="rId50"/>
    <p:sldId id="387" r:id="rId51"/>
    <p:sldId id="388" r:id="rId52"/>
    <p:sldId id="389" r:id="rId53"/>
    <p:sldId id="390" r:id="rId54"/>
    <p:sldId id="391" r:id="rId55"/>
    <p:sldId id="392" r:id="rId56"/>
    <p:sldId id="393" r:id="rId57"/>
  </p:sldIdLst>
  <p:sldSz cx="9144000" cy="6858000" type="screen4x3"/>
  <p:notesSz cx="6888163" cy="100187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2FA1"/>
    <a:srgbClr val="652B91"/>
    <a:srgbClr val="99D7CB"/>
    <a:srgbClr val="4477CA"/>
    <a:srgbClr val="94C7DC"/>
    <a:srgbClr val="58BCB2"/>
    <a:srgbClr val="9B85B5"/>
    <a:srgbClr val="4F81BD"/>
    <a:srgbClr val="3589CF"/>
    <a:srgbClr val="399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0" autoAdjust="0"/>
    <p:restoredTop sz="84956" autoAdjust="0"/>
  </p:normalViewPr>
  <p:slideViewPr>
    <p:cSldViewPr>
      <p:cViewPr varScale="1">
        <p:scale>
          <a:sx n="78" d="100"/>
          <a:sy n="78" d="100"/>
        </p:scale>
        <p:origin x="150" y="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B6094D4C-BA52-446B-80AD-199E9C88E7EE}" type="datetimeFigureOut">
              <a:rPr lang="ko-KR" altLang="en-US" smtClean="0"/>
              <a:pPr/>
              <a:t>2024-05-25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516039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01699" y="9516039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CA4DF7CF-D6E8-4320-8425-73DEE888BFC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6029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A69AF007-1C6A-4117-B683-795C14045718}" type="datetimeFigureOut">
              <a:rPr lang="ko-KR" altLang="en-US"/>
              <a:pPr>
                <a:defRPr/>
              </a:pPr>
              <a:t>2024-05-25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ko-KR" altLang="en-US" noProof="0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1699" y="9516039"/>
            <a:ext cx="2984871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AC4CA641-7FCC-476E-BD86-F052E5A07BF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8071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안녕하십니까</a:t>
            </a:r>
            <a:r>
              <a:rPr lang="en-US" altLang="ko-KR" dirty="0"/>
              <a:t>?</a:t>
            </a:r>
            <a:r>
              <a:rPr lang="en-US" altLang="ko-KR" baseline="0" dirty="0"/>
              <a:t> </a:t>
            </a:r>
            <a:r>
              <a:rPr lang="ko-KR" altLang="en-US" baseline="0" dirty="0"/>
              <a:t>발표를 맡게 된 박사 </a:t>
            </a:r>
            <a:r>
              <a:rPr lang="en-US" altLang="ko-KR" baseline="0" dirty="0"/>
              <a:t>17</a:t>
            </a:r>
            <a:r>
              <a:rPr lang="ko-KR" altLang="en-US" baseline="0" dirty="0"/>
              <a:t>기 이기성입니다</a:t>
            </a:r>
            <a:r>
              <a:rPr lang="en-US" altLang="ko-KR" baseline="0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2953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8868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44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9634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45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9778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46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342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47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1691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48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1371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49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511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50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9756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51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08583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52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652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7851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53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0159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54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2499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55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4687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7343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3445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1644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3209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7289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350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CA641-7FCC-476E-BD86-F052E5A07BF2}" type="slidenum">
              <a:rPr lang="ko-KR" altLang="en-US" smtClean="0"/>
              <a:pPr>
                <a:defRPr/>
              </a:pPr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3124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1763688" y="3140968"/>
            <a:ext cx="6408712" cy="864096"/>
          </a:xfrm>
        </p:spPr>
        <p:txBody>
          <a:bodyPr/>
          <a:lstStyle>
            <a:lvl1pPr algn="r">
              <a:defRPr sz="3200">
                <a:solidFill>
                  <a:schemeClr val="tx1"/>
                </a:solidFill>
                <a:effectLst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0" name="부제목 2"/>
          <p:cNvSpPr>
            <a:spLocks noGrp="1"/>
          </p:cNvSpPr>
          <p:nvPr>
            <p:ph type="subTitle" idx="1"/>
          </p:nvPr>
        </p:nvSpPr>
        <p:spPr>
          <a:xfrm>
            <a:off x="1763688" y="4077072"/>
            <a:ext cx="6400800" cy="72008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20381-0201-46AD-A103-6DF8B836A664}" type="datetime1">
              <a:rPr lang="ko-KR" altLang="en-US" smtClean="0"/>
              <a:t>2024-05-25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A36A4-5838-4946-A871-C9615B7EF13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  <p:sp>
        <p:nvSpPr>
          <p:cNvPr id="84" name="타원 83"/>
          <p:cNvSpPr/>
          <p:nvPr/>
        </p:nvSpPr>
        <p:spPr>
          <a:xfrm rot="10844903">
            <a:off x="3925600" y="2547798"/>
            <a:ext cx="284688" cy="257851"/>
          </a:xfrm>
          <a:prstGeom prst="ellipse">
            <a:avLst/>
          </a:prstGeom>
          <a:solidFill>
            <a:srgbClr val="90E4D4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5" name="타원 84"/>
          <p:cNvSpPr/>
          <p:nvPr/>
        </p:nvSpPr>
        <p:spPr>
          <a:xfrm rot="10844903">
            <a:off x="5712687" y="1467498"/>
            <a:ext cx="312243" cy="321080"/>
          </a:xfrm>
          <a:prstGeom prst="ellipse">
            <a:avLst/>
          </a:prstGeom>
          <a:solidFill>
            <a:srgbClr val="40BFEC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6" name="타원 85"/>
          <p:cNvSpPr/>
          <p:nvPr/>
        </p:nvSpPr>
        <p:spPr>
          <a:xfrm rot="10844903">
            <a:off x="6308108" y="1677523"/>
            <a:ext cx="1280312" cy="1220544"/>
          </a:xfrm>
          <a:prstGeom prst="ellipse">
            <a:avLst/>
          </a:prstGeom>
          <a:solidFill>
            <a:schemeClr val="accent5">
              <a:lumMod val="20000"/>
              <a:lumOff val="8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5" name="타원 94"/>
          <p:cNvSpPr/>
          <p:nvPr/>
        </p:nvSpPr>
        <p:spPr>
          <a:xfrm rot="10844903">
            <a:off x="-454435" y="4926211"/>
            <a:ext cx="2276004" cy="2177915"/>
          </a:xfrm>
          <a:prstGeom prst="ellipse">
            <a:avLst/>
          </a:prstGeom>
          <a:solidFill>
            <a:schemeClr val="accent5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6" name="타원 95"/>
          <p:cNvSpPr/>
          <p:nvPr/>
        </p:nvSpPr>
        <p:spPr>
          <a:xfrm rot="10844903">
            <a:off x="1436800" y="3468421"/>
            <a:ext cx="1053985" cy="1042715"/>
          </a:xfrm>
          <a:prstGeom prst="ellipse">
            <a:avLst/>
          </a:prstGeom>
          <a:solidFill>
            <a:srgbClr val="87D5D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7" name="타원 96"/>
          <p:cNvSpPr/>
          <p:nvPr/>
        </p:nvSpPr>
        <p:spPr>
          <a:xfrm rot="10844903">
            <a:off x="-20879" y="4519582"/>
            <a:ext cx="1461980" cy="1430614"/>
          </a:xfrm>
          <a:prstGeom prst="ellipse">
            <a:avLst/>
          </a:prstGeom>
          <a:solidFill>
            <a:srgbClr val="36A6DE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8" name="타원 97"/>
          <p:cNvSpPr/>
          <p:nvPr/>
        </p:nvSpPr>
        <p:spPr>
          <a:xfrm rot="10844903">
            <a:off x="1428141" y="2906489"/>
            <a:ext cx="951987" cy="912376"/>
          </a:xfrm>
          <a:prstGeom prst="ellipse">
            <a:avLst/>
          </a:prstGeom>
          <a:solidFill>
            <a:srgbClr val="40BFEC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9" name="타원 98"/>
          <p:cNvSpPr/>
          <p:nvPr/>
        </p:nvSpPr>
        <p:spPr>
          <a:xfrm rot="10844903">
            <a:off x="549654" y="3931768"/>
            <a:ext cx="719619" cy="714187"/>
          </a:xfrm>
          <a:prstGeom prst="ellipse">
            <a:avLst/>
          </a:prstGeom>
          <a:solidFill>
            <a:srgbClr val="4859C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0" name="타원 99"/>
          <p:cNvSpPr/>
          <p:nvPr/>
        </p:nvSpPr>
        <p:spPr>
          <a:xfrm rot="10844903">
            <a:off x="-220787" y="2859836"/>
            <a:ext cx="849988" cy="847205"/>
          </a:xfrm>
          <a:prstGeom prst="ellipse">
            <a:avLst/>
          </a:prstGeom>
          <a:solidFill>
            <a:srgbClr val="36A6DE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1" name="타원 100"/>
          <p:cNvSpPr/>
          <p:nvPr/>
        </p:nvSpPr>
        <p:spPr>
          <a:xfrm rot="10844903">
            <a:off x="1169375" y="2723960"/>
            <a:ext cx="781989" cy="749451"/>
          </a:xfrm>
          <a:prstGeom prst="ellipse">
            <a:avLst/>
          </a:prstGeom>
          <a:solidFill>
            <a:schemeClr val="accent5">
              <a:lumMod val="40000"/>
              <a:lumOff val="6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2" name="타원 101"/>
          <p:cNvSpPr/>
          <p:nvPr/>
        </p:nvSpPr>
        <p:spPr>
          <a:xfrm rot="10844903">
            <a:off x="1303958" y="4865394"/>
            <a:ext cx="883970" cy="862463"/>
          </a:xfrm>
          <a:prstGeom prst="ellipse">
            <a:avLst/>
          </a:prstGeom>
          <a:solidFill>
            <a:srgbClr val="652B9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3" name="타원 5"/>
          <p:cNvSpPr/>
          <p:nvPr/>
        </p:nvSpPr>
        <p:spPr>
          <a:xfrm rot="10844903">
            <a:off x="-403079" y="2267374"/>
            <a:ext cx="883987" cy="847205"/>
          </a:xfrm>
          <a:prstGeom prst="ellipse">
            <a:avLst/>
          </a:prstGeom>
          <a:solidFill>
            <a:srgbClr val="40BFE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4" name="타원 103"/>
          <p:cNvSpPr/>
          <p:nvPr/>
        </p:nvSpPr>
        <p:spPr>
          <a:xfrm rot="10844903">
            <a:off x="2047622" y="2745563"/>
            <a:ext cx="438035" cy="427397"/>
          </a:xfrm>
          <a:prstGeom prst="ellipse">
            <a:avLst/>
          </a:prstGeom>
          <a:solidFill>
            <a:srgbClr val="4859C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5" name="타원 104"/>
          <p:cNvSpPr/>
          <p:nvPr/>
        </p:nvSpPr>
        <p:spPr>
          <a:xfrm rot="10844903">
            <a:off x="761459" y="2909829"/>
            <a:ext cx="441994" cy="423603"/>
          </a:xfrm>
          <a:prstGeom prst="ellipse">
            <a:avLst/>
          </a:prstGeom>
          <a:solidFill>
            <a:srgbClr val="4859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6" name="타원 105"/>
          <p:cNvSpPr/>
          <p:nvPr/>
        </p:nvSpPr>
        <p:spPr>
          <a:xfrm rot="10844903">
            <a:off x="3278792" y="3305318"/>
            <a:ext cx="271996" cy="260679"/>
          </a:xfrm>
          <a:prstGeom prst="ellipse">
            <a:avLst/>
          </a:prstGeom>
          <a:solidFill>
            <a:schemeClr val="accent5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7" name="타원 106"/>
          <p:cNvSpPr/>
          <p:nvPr/>
        </p:nvSpPr>
        <p:spPr>
          <a:xfrm rot="10844903">
            <a:off x="695465" y="2712795"/>
            <a:ext cx="407994" cy="391018"/>
          </a:xfrm>
          <a:prstGeom prst="ellipse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8" name="타원 107"/>
          <p:cNvSpPr/>
          <p:nvPr/>
        </p:nvSpPr>
        <p:spPr>
          <a:xfrm rot="10844903">
            <a:off x="1066910" y="2883508"/>
            <a:ext cx="577992" cy="553942"/>
          </a:xfrm>
          <a:prstGeom prst="ellipse">
            <a:avLst/>
          </a:prstGeom>
          <a:solidFill>
            <a:srgbClr val="40BFEC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9" name="타원 108"/>
          <p:cNvSpPr/>
          <p:nvPr/>
        </p:nvSpPr>
        <p:spPr>
          <a:xfrm rot="10844903">
            <a:off x="-264556" y="3871064"/>
            <a:ext cx="985986" cy="944960"/>
          </a:xfrm>
          <a:prstGeom prst="ellipse">
            <a:avLst/>
          </a:prstGeom>
          <a:solidFill>
            <a:srgbClr val="8B5CD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0" name="타원 109"/>
          <p:cNvSpPr/>
          <p:nvPr/>
        </p:nvSpPr>
        <p:spPr>
          <a:xfrm rot="10844903">
            <a:off x="2432990" y="3288170"/>
            <a:ext cx="611991" cy="619112"/>
          </a:xfrm>
          <a:prstGeom prst="ellipse">
            <a:avLst/>
          </a:prstGeom>
          <a:solidFill>
            <a:srgbClr val="6345C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1" name="타원 110"/>
          <p:cNvSpPr/>
          <p:nvPr/>
        </p:nvSpPr>
        <p:spPr>
          <a:xfrm rot="10844903">
            <a:off x="1062119" y="4443875"/>
            <a:ext cx="339995" cy="325848"/>
          </a:xfrm>
          <a:prstGeom prst="ellipse">
            <a:avLst/>
          </a:prstGeom>
          <a:solidFill>
            <a:srgbClr val="455CE7">
              <a:alpha val="3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2" name="타원 111"/>
          <p:cNvSpPr/>
          <p:nvPr/>
        </p:nvSpPr>
        <p:spPr>
          <a:xfrm rot="10844903">
            <a:off x="2500422" y="3482860"/>
            <a:ext cx="373995" cy="358433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3" name="타원 112"/>
          <p:cNvSpPr/>
          <p:nvPr/>
        </p:nvSpPr>
        <p:spPr>
          <a:xfrm rot="10844903">
            <a:off x="2107287" y="3271203"/>
            <a:ext cx="339995" cy="325848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4" name="타원 113"/>
          <p:cNvSpPr/>
          <p:nvPr/>
        </p:nvSpPr>
        <p:spPr>
          <a:xfrm rot="10844903">
            <a:off x="1906356" y="2845733"/>
            <a:ext cx="543993" cy="521357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5" name="타원 114"/>
          <p:cNvSpPr/>
          <p:nvPr/>
        </p:nvSpPr>
        <p:spPr>
          <a:xfrm rot="10844903">
            <a:off x="773274" y="3949223"/>
            <a:ext cx="1087985" cy="1075300"/>
          </a:xfrm>
          <a:prstGeom prst="ellipse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6" name="타원 115"/>
          <p:cNvSpPr/>
          <p:nvPr/>
        </p:nvSpPr>
        <p:spPr>
          <a:xfrm rot="10844903">
            <a:off x="2289858" y="2032862"/>
            <a:ext cx="67999" cy="65170"/>
          </a:xfrm>
          <a:prstGeom prst="ellipse">
            <a:avLst/>
          </a:prstGeom>
          <a:solidFill>
            <a:srgbClr val="40BFEC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7" name="타원 116"/>
          <p:cNvSpPr/>
          <p:nvPr/>
        </p:nvSpPr>
        <p:spPr>
          <a:xfrm rot="10844903">
            <a:off x="2257242" y="1901597"/>
            <a:ext cx="33999" cy="32585"/>
          </a:xfrm>
          <a:prstGeom prst="ellipse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8" name="타원 117"/>
          <p:cNvSpPr/>
          <p:nvPr/>
        </p:nvSpPr>
        <p:spPr>
          <a:xfrm rot="10844903">
            <a:off x="2218860" y="2293704"/>
            <a:ext cx="203997" cy="195509"/>
          </a:xfrm>
          <a:prstGeom prst="ellipse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9" name="타원 118"/>
          <p:cNvSpPr/>
          <p:nvPr/>
        </p:nvSpPr>
        <p:spPr>
          <a:xfrm rot="10844903">
            <a:off x="408288" y="2373976"/>
            <a:ext cx="849988" cy="847205"/>
          </a:xfrm>
          <a:prstGeom prst="ellipse">
            <a:avLst/>
          </a:prstGeom>
          <a:solidFill>
            <a:schemeClr val="accent5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0" name="타원 119"/>
          <p:cNvSpPr/>
          <p:nvPr/>
        </p:nvSpPr>
        <p:spPr>
          <a:xfrm rot="10844903">
            <a:off x="900461" y="2489747"/>
            <a:ext cx="611991" cy="586527"/>
          </a:xfrm>
          <a:prstGeom prst="ellipse">
            <a:avLst/>
          </a:prstGeom>
          <a:solidFill>
            <a:srgbClr val="40BFE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1" name="타원 120"/>
          <p:cNvSpPr/>
          <p:nvPr/>
        </p:nvSpPr>
        <p:spPr>
          <a:xfrm rot="10844903">
            <a:off x="2317287" y="2590278"/>
            <a:ext cx="373995" cy="358433"/>
          </a:xfrm>
          <a:prstGeom prst="ellipse">
            <a:avLst/>
          </a:prstGeom>
          <a:solidFill>
            <a:schemeClr val="accent5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2" name="타원 121"/>
          <p:cNvSpPr/>
          <p:nvPr/>
        </p:nvSpPr>
        <p:spPr>
          <a:xfrm rot="10844903">
            <a:off x="419064" y="4211335"/>
            <a:ext cx="1084026" cy="1042715"/>
          </a:xfrm>
          <a:prstGeom prst="ellipse">
            <a:avLst/>
          </a:prstGeom>
          <a:solidFill>
            <a:srgbClr val="40BFE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3" name="타원 122"/>
          <p:cNvSpPr/>
          <p:nvPr/>
        </p:nvSpPr>
        <p:spPr>
          <a:xfrm rot="10844903">
            <a:off x="2452605" y="2636580"/>
            <a:ext cx="781989" cy="749451"/>
          </a:xfrm>
          <a:prstGeom prst="ellipse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4" name="타원 123"/>
          <p:cNvSpPr/>
          <p:nvPr/>
        </p:nvSpPr>
        <p:spPr>
          <a:xfrm rot="11303320">
            <a:off x="2628674" y="2237236"/>
            <a:ext cx="879676" cy="861674"/>
          </a:xfrm>
          <a:prstGeom prst="ellipse">
            <a:avLst/>
          </a:prstGeom>
          <a:solidFill>
            <a:srgbClr val="40BFEC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5" name="타원 124"/>
          <p:cNvSpPr/>
          <p:nvPr/>
        </p:nvSpPr>
        <p:spPr>
          <a:xfrm rot="10844903">
            <a:off x="220873" y="4358039"/>
            <a:ext cx="854087" cy="871598"/>
          </a:xfrm>
          <a:prstGeom prst="ellipse">
            <a:avLst/>
          </a:prstGeom>
          <a:solidFill>
            <a:schemeClr val="bg1">
              <a:lumMod val="9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6" name="타원 125"/>
          <p:cNvSpPr/>
          <p:nvPr/>
        </p:nvSpPr>
        <p:spPr>
          <a:xfrm rot="10844903">
            <a:off x="3246214" y="2546149"/>
            <a:ext cx="305654" cy="311241"/>
          </a:xfrm>
          <a:prstGeom prst="ellipse">
            <a:avLst/>
          </a:prstGeom>
          <a:solidFill>
            <a:srgbClr val="40BFE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7" name="타원 126"/>
          <p:cNvSpPr/>
          <p:nvPr/>
        </p:nvSpPr>
        <p:spPr>
          <a:xfrm rot="10844903">
            <a:off x="1920672" y="4645202"/>
            <a:ext cx="611524" cy="606109"/>
          </a:xfrm>
          <a:prstGeom prst="ellipse">
            <a:avLst/>
          </a:prstGeom>
          <a:solidFill>
            <a:srgbClr val="40D081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8" name="타원 87"/>
          <p:cNvSpPr/>
          <p:nvPr/>
        </p:nvSpPr>
        <p:spPr>
          <a:xfrm rot="10844903">
            <a:off x="6229114" y="1756193"/>
            <a:ext cx="216514" cy="216006"/>
          </a:xfrm>
          <a:prstGeom prst="ellipse">
            <a:avLst/>
          </a:prstGeom>
          <a:solidFill>
            <a:srgbClr val="58C7E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9" name="타원 88"/>
          <p:cNvSpPr/>
          <p:nvPr/>
        </p:nvSpPr>
        <p:spPr>
          <a:xfrm rot="10844903">
            <a:off x="4932986" y="1974527"/>
            <a:ext cx="142123" cy="145849"/>
          </a:xfrm>
          <a:prstGeom prst="ellipse">
            <a:avLst/>
          </a:prstGeom>
          <a:solidFill>
            <a:srgbClr val="61E5D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0" name="타원 89"/>
          <p:cNvSpPr/>
          <p:nvPr/>
        </p:nvSpPr>
        <p:spPr>
          <a:xfrm rot="10844903">
            <a:off x="7884426" y="1253536"/>
            <a:ext cx="144898" cy="143064"/>
          </a:xfrm>
          <a:prstGeom prst="ellipse">
            <a:avLst/>
          </a:prstGeom>
          <a:solidFill>
            <a:srgbClr val="0070C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1" name="타원 90"/>
          <p:cNvSpPr/>
          <p:nvPr/>
        </p:nvSpPr>
        <p:spPr>
          <a:xfrm rot="10844903">
            <a:off x="7453589" y="1974929"/>
            <a:ext cx="203997" cy="195509"/>
          </a:xfrm>
          <a:prstGeom prst="ellipse">
            <a:avLst/>
          </a:prstGeom>
          <a:solidFill>
            <a:schemeClr val="accent5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2" name="타원 91"/>
          <p:cNvSpPr/>
          <p:nvPr/>
        </p:nvSpPr>
        <p:spPr>
          <a:xfrm rot="10844903">
            <a:off x="8320002" y="1109951"/>
            <a:ext cx="67999" cy="65170"/>
          </a:xfrm>
          <a:prstGeom prst="ellipse">
            <a:avLst/>
          </a:prstGeom>
          <a:solidFill>
            <a:srgbClr val="40BFEC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3" name="타원 92"/>
          <p:cNvSpPr/>
          <p:nvPr/>
        </p:nvSpPr>
        <p:spPr>
          <a:xfrm rot="10844903">
            <a:off x="7817727" y="611020"/>
            <a:ext cx="857916" cy="827633"/>
          </a:xfrm>
          <a:prstGeom prst="ellipse">
            <a:avLst/>
          </a:prstGeom>
          <a:solidFill>
            <a:schemeClr val="accent5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4" name="타원 93"/>
          <p:cNvSpPr/>
          <p:nvPr/>
        </p:nvSpPr>
        <p:spPr>
          <a:xfrm rot="10844903">
            <a:off x="1118684" y="792191"/>
            <a:ext cx="497918" cy="473106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0468-B0AD-4336-8617-03E73AB1A3EE}" type="datetime1">
              <a:rPr lang="ko-KR" altLang="en-US" smtClean="0"/>
              <a:t>2024-05-25</a:t>
            </a:fld>
            <a:endParaRPr lang="ko-KR" altLang="en-US" dirty="0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981A1-2599-4732-A96D-D2EBAE4D264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소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1843696"/>
            <a:ext cx="91567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본문흰색"/>
          <p:cNvPicPr>
            <a:picLocks noChangeAspect="1" noChangeArrowheads="1"/>
          </p:cNvPicPr>
          <p:nvPr userDrawn="1"/>
        </p:nvPicPr>
        <p:blipFill>
          <a:blip r:embed="rId3" cstate="print">
            <a:lum bright="-100000" contrast="-100000"/>
          </a:blip>
          <a:srcRect/>
          <a:stretch>
            <a:fillRect/>
          </a:stretch>
        </p:blipFill>
        <p:spPr bwMode="auto">
          <a:xfrm>
            <a:off x="214611" y="6244378"/>
            <a:ext cx="792162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2868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그룹 71"/>
          <p:cNvGrpSpPr/>
          <p:nvPr userDrawn="1"/>
        </p:nvGrpSpPr>
        <p:grpSpPr>
          <a:xfrm rot="11661436">
            <a:off x="21749" y="4602"/>
            <a:ext cx="1875105" cy="1413792"/>
            <a:chOff x="-4373022" y="1392464"/>
            <a:chExt cx="7924890" cy="5812036"/>
          </a:xfrm>
        </p:grpSpPr>
        <p:sp>
          <p:nvSpPr>
            <p:cNvPr id="104" name="타원 103"/>
            <p:cNvSpPr/>
            <p:nvPr/>
          </p:nvSpPr>
          <p:spPr>
            <a:xfrm rot="10844903">
              <a:off x="966603" y="2342783"/>
              <a:ext cx="312240" cy="321080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05" name="그룹 56"/>
            <p:cNvGrpSpPr/>
            <p:nvPr/>
          </p:nvGrpSpPr>
          <p:grpSpPr>
            <a:xfrm>
              <a:off x="-4373022" y="2390588"/>
              <a:ext cx="7924890" cy="4813912"/>
              <a:chOff x="-7535627" y="-804647"/>
              <a:chExt cx="12896386" cy="7934186"/>
            </a:xfrm>
          </p:grpSpPr>
          <p:sp>
            <p:nvSpPr>
              <p:cNvPr id="108" name="타원 107"/>
              <p:cNvSpPr/>
              <p:nvPr/>
            </p:nvSpPr>
            <p:spPr>
              <a:xfrm rot="10844903">
                <a:off x="-2625052" y="-804647"/>
                <a:ext cx="4220601" cy="432340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09" name="타원 108"/>
              <p:cNvSpPr/>
              <p:nvPr/>
            </p:nvSpPr>
            <p:spPr>
              <a:xfrm rot="10844903">
                <a:off x="1918855" y="1999967"/>
                <a:ext cx="1715177" cy="171858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0" name="타원 109"/>
              <p:cNvSpPr/>
              <p:nvPr/>
            </p:nvSpPr>
            <p:spPr>
              <a:xfrm rot="10844903">
                <a:off x="-453262" y="3732469"/>
                <a:ext cx="2379117" cy="2357908"/>
              </a:xfrm>
              <a:prstGeom prst="ellipse">
                <a:avLst/>
              </a:prstGeom>
              <a:solidFill>
                <a:srgbClr val="36A6D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1" name="타원 110"/>
              <p:cNvSpPr/>
              <p:nvPr/>
            </p:nvSpPr>
            <p:spPr>
              <a:xfrm rot="10844903">
                <a:off x="1904765" y="1073803"/>
                <a:ext cx="1549192" cy="1503758"/>
              </a:xfrm>
              <a:prstGeom prst="ellipse">
                <a:avLst/>
              </a:prstGeom>
              <a:solidFill>
                <a:srgbClr val="40BFEC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2" name="타원 111"/>
              <p:cNvSpPr/>
              <p:nvPr/>
            </p:nvSpPr>
            <p:spPr>
              <a:xfrm rot="10844903">
                <a:off x="475181" y="2763646"/>
                <a:ext cx="1171054" cy="1177108"/>
              </a:xfrm>
              <a:prstGeom prst="ellipse">
                <a:avLst/>
              </a:prstGeom>
              <a:solidFill>
                <a:srgbClr val="4859C0">
                  <a:alpha val="8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3" name="타원 112"/>
              <p:cNvSpPr/>
              <p:nvPr/>
            </p:nvSpPr>
            <p:spPr>
              <a:xfrm rot="10844903">
                <a:off x="-7535627" y="6090712"/>
                <a:ext cx="934748" cy="1038827"/>
              </a:xfrm>
              <a:prstGeom prst="ellipse">
                <a:avLst/>
              </a:prstGeom>
              <a:solidFill>
                <a:srgbClr val="36A6D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4" name="타원 113"/>
              <p:cNvSpPr/>
              <p:nvPr/>
            </p:nvSpPr>
            <p:spPr>
              <a:xfrm rot="10844903">
                <a:off x="1483668" y="772962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5" name="타원 114"/>
              <p:cNvSpPr/>
              <p:nvPr/>
            </p:nvSpPr>
            <p:spPr>
              <a:xfrm rot="10844903">
                <a:off x="1702678" y="4302429"/>
                <a:ext cx="1438507" cy="1421493"/>
              </a:xfrm>
              <a:prstGeom prst="ellipse">
                <a:avLst/>
              </a:prstGeom>
              <a:solidFill>
                <a:srgbClr val="8B5CD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6" name="타원 5"/>
              <p:cNvSpPr/>
              <p:nvPr/>
            </p:nvSpPr>
            <p:spPr>
              <a:xfrm rot="10844903">
                <a:off x="-5001687" y="5247924"/>
                <a:ext cx="522282" cy="570889"/>
              </a:xfrm>
              <a:prstGeom prst="ellipse">
                <a:avLst/>
              </a:prstGeom>
              <a:solidFill>
                <a:srgbClr val="40BFEC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7" name="타원 116"/>
              <p:cNvSpPr/>
              <p:nvPr/>
            </p:nvSpPr>
            <p:spPr>
              <a:xfrm rot="10844903">
                <a:off x="2912862" y="808568"/>
                <a:ext cx="712826" cy="704426"/>
              </a:xfrm>
              <a:prstGeom prst="ellipse">
                <a:avLst/>
              </a:prstGeom>
              <a:solidFill>
                <a:srgbClr val="4859C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8" name="타원 117"/>
              <p:cNvSpPr/>
              <p:nvPr/>
            </p:nvSpPr>
            <p:spPr>
              <a:xfrm rot="10844903">
                <a:off x="819856" y="1079308"/>
                <a:ext cx="719268" cy="698173"/>
              </a:xfrm>
              <a:prstGeom prst="ellipse">
                <a:avLst/>
              </a:prstGeom>
              <a:solidFill>
                <a:srgbClr val="4859C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9" name="타원 118"/>
              <p:cNvSpPr/>
              <p:nvPr/>
            </p:nvSpPr>
            <p:spPr>
              <a:xfrm rot="10844903">
                <a:off x="712462" y="754560"/>
                <a:ext cx="663939" cy="64446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0" name="타원 119"/>
              <p:cNvSpPr/>
              <p:nvPr/>
            </p:nvSpPr>
            <p:spPr>
              <a:xfrm rot="10844903">
                <a:off x="1316924" y="1035926"/>
                <a:ext cx="940581" cy="912996"/>
              </a:xfrm>
              <a:prstGeom prst="ellipse">
                <a:avLst/>
              </a:prstGeom>
              <a:solidFill>
                <a:srgbClr val="40BFE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1" name="타원 120"/>
              <p:cNvSpPr/>
              <p:nvPr/>
            </p:nvSpPr>
            <p:spPr>
              <a:xfrm rot="10844903">
                <a:off x="-849804" y="2663595"/>
                <a:ext cx="1604520" cy="1557463"/>
              </a:xfrm>
              <a:prstGeom prst="ellipse">
                <a:avLst/>
              </a:prstGeom>
              <a:solidFill>
                <a:srgbClr val="8B5CD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2" name="타원 121"/>
              <p:cNvSpPr/>
              <p:nvPr/>
            </p:nvSpPr>
            <p:spPr>
              <a:xfrm rot="10844903">
                <a:off x="3539980" y="1702881"/>
                <a:ext cx="995909" cy="1020407"/>
              </a:xfrm>
              <a:prstGeom prst="ellipse">
                <a:avLst/>
              </a:prstGeom>
              <a:solidFill>
                <a:srgbClr val="6345C3">
                  <a:alpha val="4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3" name="타원 122"/>
              <p:cNvSpPr/>
              <p:nvPr/>
            </p:nvSpPr>
            <p:spPr>
              <a:xfrm rot="10844903">
                <a:off x="1309128" y="3607690"/>
                <a:ext cx="553283" cy="537056"/>
              </a:xfrm>
              <a:prstGeom prst="ellipse">
                <a:avLst/>
              </a:prstGeom>
              <a:solidFill>
                <a:srgbClr val="455CE7">
                  <a:alpha val="3176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4" name="타원 123"/>
              <p:cNvSpPr/>
              <p:nvPr/>
            </p:nvSpPr>
            <p:spPr>
              <a:xfrm rot="10844903">
                <a:off x="3649715" y="2023765"/>
                <a:ext cx="608611" cy="590762"/>
              </a:xfrm>
              <a:prstGeom prst="ellipse">
                <a:avLst/>
              </a:prstGeom>
              <a:solidFill>
                <a:schemeClr val="bg1"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5" name="타원 124"/>
              <p:cNvSpPr/>
              <p:nvPr/>
            </p:nvSpPr>
            <p:spPr>
              <a:xfrm rot="10844903">
                <a:off x="3009956" y="1674916"/>
                <a:ext cx="553283" cy="537056"/>
              </a:xfrm>
              <a:prstGeom prst="ellipse">
                <a:avLst/>
              </a:prstGeom>
              <a:solidFill>
                <a:schemeClr val="bg1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6" name="타원 125"/>
              <p:cNvSpPr/>
              <p:nvPr/>
            </p:nvSpPr>
            <p:spPr>
              <a:xfrm rot="10844903">
                <a:off x="2682976" y="973666"/>
                <a:ext cx="885253" cy="859290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7" name="타원 126"/>
              <p:cNvSpPr/>
              <p:nvPr/>
            </p:nvSpPr>
            <p:spPr>
              <a:xfrm rot="10844903">
                <a:off x="839083" y="2792415"/>
                <a:ext cx="1770505" cy="1772286"/>
              </a:xfrm>
              <a:prstGeom prst="ellipse">
                <a:avLst/>
              </a:pr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8" name="타원 127"/>
              <p:cNvSpPr/>
              <p:nvPr/>
            </p:nvSpPr>
            <p:spPr>
              <a:xfrm rot="10844903">
                <a:off x="3307059" y="-366091"/>
                <a:ext cx="110657" cy="107411"/>
              </a:xfrm>
              <a:prstGeom prst="ellipse">
                <a:avLst/>
              </a:prstGeom>
              <a:solidFill>
                <a:srgbClr val="40BFEC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9" name="타원 128"/>
              <p:cNvSpPr/>
              <p:nvPr/>
            </p:nvSpPr>
            <p:spPr>
              <a:xfrm rot="10844903">
                <a:off x="3253982" y="-582439"/>
                <a:ext cx="55328" cy="5370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0" name="타원 129"/>
              <p:cNvSpPr/>
              <p:nvPr/>
            </p:nvSpPr>
            <p:spPr>
              <a:xfrm rot="10844903">
                <a:off x="3191522" y="63823"/>
                <a:ext cx="331970" cy="32223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1" name="타원 130"/>
              <p:cNvSpPr/>
              <p:nvPr/>
            </p:nvSpPr>
            <p:spPr>
              <a:xfrm rot="10844903">
                <a:off x="245133" y="196126"/>
                <a:ext cx="1383207" cy="13963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2" name="타원 131"/>
              <p:cNvSpPr/>
              <p:nvPr/>
            </p:nvSpPr>
            <p:spPr>
              <a:xfrm rot="10844903">
                <a:off x="1046058" y="386938"/>
                <a:ext cx="995909" cy="966701"/>
              </a:xfrm>
              <a:prstGeom prst="ellipse">
                <a:avLst/>
              </a:prstGeom>
              <a:solidFill>
                <a:srgbClr val="40BFE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3" name="타원 132"/>
              <p:cNvSpPr/>
              <p:nvPr/>
            </p:nvSpPr>
            <p:spPr>
              <a:xfrm rot="10844903">
                <a:off x="3351695" y="552631"/>
                <a:ext cx="608611" cy="5907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4" name="타원 133"/>
              <p:cNvSpPr/>
              <p:nvPr/>
            </p:nvSpPr>
            <p:spPr>
              <a:xfrm rot="10844903">
                <a:off x="262669" y="3224423"/>
                <a:ext cx="1764063" cy="1718580"/>
              </a:xfrm>
              <a:prstGeom prst="ellipse">
                <a:avLst/>
              </a:prstGeom>
              <a:solidFill>
                <a:srgbClr val="40BFEC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5" name="타원 134"/>
              <p:cNvSpPr/>
              <p:nvPr/>
            </p:nvSpPr>
            <p:spPr>
              <a:xfrm rot="10844903">
                <a:off x="3571900" y="628945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6" name="타원 135"/>
              <p:cNvSpPr/>
              <p:nvPr/>
            </p:nvSpPr>
            <p:spPr>
              <a:xfrm rot="11303320">
                <a:off x="3858422" y="-29246"/>
                <a:ext cx="1431519" cy="1420193"/>
              </a:xfrm>
              <a:prstGeom prst="ellipse">
                <a:avLst/>
              </a:prstGeom>
              <a:solidFill>
                <a:srgbClr val="40BFEC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7" name="타원 136"/>
              <p:cNvSpPr/>
              <p:nvPr/>
            </p:nvSpPr>
            <p:spPr>
              <a:xfrm rot="10844903">
                <a:off x="-58798" y="3466226"/>
                <a:ext cx="1389878" cy="1273257"/>
              </a:xfrm>
              <a:prstGeom prst="ellipse">
                <a:avLst/>
              </a:prstGeom>
              <a:solidFill>
                <a:schemeClr val="bg1">
                  <a:lumMod val="9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8" name="타원 137"/>
              <p:cNvSpPr/>
              <p:nvPr/>
            </p:nvSpPr>
            <p:spPr>
              <a:xfrm rot="10844903">
                <a:off x="4863361" y="479898"/>
                <a:ext cx="497398" cy="512981"/>
              </a:xfrm>
              <a:prstGeom prst="ellipse">
                <a:avLst/>
              </a:prstGeom>
              <a:solidFill>
                <a:srgbClr val="40BFEC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9" name="타원 138"/>
              <p:cNvSpPr/>
              <p:nvPr/>
            </p:nvSpPr>
            <p:spPr>
              <a:xfrm rot="10844903">
                <a:off x="2706273" y="3939512"/>
                <a:ext cx="995148" cy="998976"/>
              </a:xfrm>
              <a:prstGeom prst="ellipse">
                <a:avLst/>
              </a:prstGeom>
              <a:solidFill>
                <a:srgbClr val="90E4D4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06" name="타원 105"/>
            <p:cNvSpPr/>
            <p:nvPr/>
          </p:nvSpPr>
          <p:spPr>
            <a:xfrm rot="10844903">
              <a:off x="229896" y="1905976"/>
              <a:ext cx="857914" cy="8276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7" name="타원 106"/>
            <p:cNvSpPr/>
            <p:nvPr/>
          </p:nvSpPr>
          <p:spPr>
            <a:xfrm rot="10844903">
              <a:off x="1613930" y="1392464"/>
              <a:ext cx="497917" cy="473106"/>
            </a:xfrm>
            <a:prstGeom prst="ellipse">
              <a:avLst/>
            </a:prstGeom>
            <a:solidFill>
              <a:srgbClr val="0070C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4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0DEB7-B29C-40C6-92EC-816BE2DAAC02}" type="datetime1">
              <a:rPr lang="ko-KR" altLang="en-US" smtClean="0"/>
              <a:t>2024-05-25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26C5-8C3D-4EC7-89C6-C8BFF7E8281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그룹 71"/>
          <p:cNvGrpSpPr/>
          <p:nvPr userDrawn="1"/>
        </p:nvGrpSpPr>
        <p:grpSpPr>
          <a:xfrm rot="11661436">
            <a:off x="56907" y="-27265"/>
            <a:ext cx="1586931" cy="1166533"/>
            <a:chOff x="-4373022" y="1392464"/>
            <a:chExt cx="7924890" cy="5812036"/>
          </a:xfrm>
        </p:grpSpPr>
        <p:sp>
          <p:nvSpPr>
            <p:cNvPr id="46" name="타원 45"/>
            <p:cNvSpPr/>
            <p:nvPr/>
          </p:nvSpPr>
          <p:spPr>
            <a:xfrm rot="10844903">
              <a:off x="966603" y="2342783"/>
              <a:ext cx="312240" cy="321080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47" name="그룹 56"/>
            <p:cNvGrpSpPr/>
            <p:nvPr/>
          </p:nvGrpSpPr>
          <p:grpSpPr>
            <a:xfrm>
              <a:off x="-4373022" y="2390588"/>
              <a:ext cx="7924890" cy="4813912"/>
              <a:chOff x="-7535627" y="-804647"/>
              <a:chExt cx="12896386" cy="7934186"/>
            </a:xfrm>
          </p:grpSpPr>
          <p:sp>
            <p:nvSpPr>
              <p:cNvPr id="50" name="타원 49"/>
              <p:cNvSpPr/>
              <p:nvPr/>
            </p:nvSpPr>
            <p:spPr>
              <a:xfrm rot="10844903">
                <a:off x="-2625052" y="-804647"/>
                <a:ext cx="4220601" cy="432340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1" name="타원 50"/>
              <p:cNvSpPr/>
              <p:nvPr/>
            </p:nvSpPr>
            <p:spPr>
              <a:xfrm rot="10844903">
                <a:off x="1918855" y="1999967"/>
                <a:ext cx="1715177" cy="171858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2" name="타원 51"/>
              <p:cNvSpPr/>
              <p:nvPr/>
            </p:nvSpPr>
            <p:spPr>
              <a:xfrm rot="10844903">
                <a:off x="-453262" y="3732469"/>
                <a:ext cx="2379117" cy="2357908"/>
              </a:xfrm>
              <a:prstGeom prst="ellipse">
                <a:avLst/>
              </a:prstGeom>
              <a:solidFill>
                <a:srgbClr val="36A6D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3" name="타원 52"/>
              <p:cNvSpPr/>
              <p:nvPr/>
            </p:nvSpPr>
            <p:spPr>
              <a:xfrm rot="10844903">
                <a:off x="1904765" y="1073803"/>
                <a:ext cx="1549192" cy="1503758"/>
              </a:xfrm>
              <a:prstGeom prst="ellipse">
                <a:avLst/>
              </a:prstGeom>
              <a:solidFill>
                <a:srgbClr val="40BFEC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4" name="타원 53"/>
              <p:cNvSpPr/>
              <p:nvPr/>
            </p:nvSpPr>
            <p:spPr>
              <a:xfrm rot="10844903">
                <a:off x="475181" y="2763646"/>
                <a:ext cx="1171054" cy="1177108"/>
              </a:xfrm>
              <a:prstGeom prst="ellipse">
                <a:avLst/>
              </a:prstGeom>
              <a:solidFill>
                <a:srgbClr val="4859C0">
                  <a:alpha val="8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5" name="타원 54"/>
              <p:cNvSpPr/>
              <p:nvPr/>
            </p:nvSpPr>
            <p:spPr>
              <a:xfrm rot="10844903">
                <a:off x="-7535627" y="6090712"/>
                <a:ext cx="934748" cy="1038827"/>
              </a:xfrm>
              <a:prstGeom prst="ellipse">
                <a:avLst/>
              </a:prstGeom>
              <a:solidFill>
                <a:srgbClr val="36A6D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6" name="타원 55"/>
              <p:cNvSpPr/>
              <p:nvPr/>
            </p:nvSpPr>
            <p:spPr>
              <a:xfrm rot="10844903">
                <a:off x="1483668" y="772962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7" name="타원 56"/>
              <p:cNvSpPr/>
              <p:nvPr/>
            </p:nvSpPr>
            <p:spPr>
              <a:xfrm rot="10844903">
                <a:off x="1702678" y="4302429"/>
                <a:ext cx="1438507" cy="1421493"/>
              </a:xfrm>
              <a:prstGeom prst="ellipse">
                <a:avLst/>
              </a:prstGeom>
              <a:solidFill>
                <a:srgbClr val="8B5CD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8" name="타원 5"/>
              <p:cNvSpPr/>
              <p:nvPr/>
            </p:nvSpPr>
            <p:spPr>
              <a:xfrm rot="10844903">
                <a:off x="-5001687" y="5247924"/>
                <a:ext cx="522282" cy="570889"/>
              </a:xfrm>
              <a:prstGeom prst="ellipse">
                <a:avLst/>
              </a:prstGeom>
              <a:solidFill>
                <a:srgbClr val="40BFEC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9" name="타원 58"/>
              <p:cNvSpPr/>
              <p:nvPr/>
            </p:nvSpPr>
            <p:spPr>
              <a:xfrm rot="10844903">
                <a:off x="2912862" y="808568"/>
                <a:ext cx="712826" cy="704426"/>
              </a:xfrm>
              <a:prstGeom prst="ellipse">
                <a:avLst/>
              </a:prstGeom>
              <a:solidFill>
                <a:srgbClr val="4859C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0" name="타원 59"/>
              <p:cNvSpPr/>
              <p:nvPr/>
            </p:nvSpPr>
            <p:spPr>
              <a:xfrm rot="10844903">
                <a:off x="819856" y="1079308"/>
                <a:ext cx="719268" cy="698173"/>
              </a:xfrm>
              <a:prstGeom prst="ellipse">
                <a:avLst/>
              </a:prstGeom>
              <a:solidFill>
                <a:srgbClr val="4859C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1" name="타원 60"/>
              <p:cNvSpPr/>
              <p:nvPr/>
            </p:nvSpPr>
            <p:spPr>
              <a:xfrm rot="10844903">
                <a:off x="712462" y="754560"/>
                <a:ext cx="663939" cy="64446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2" name="타원 61"/>
              <p:cNvSpPr/>
              <p:nvPr/>
            </p:nvSpPr>
            <p:spPr>
              <a:xfrm rot="10844903">
                <a:off x="1316924" y="1035926"/>
                <a:ext cx="940581" cy="912996"/>
              </a:xfrm>
              <a:prstGeom prst="ellipse">
                <a:avLst/>
              </a:prstGeom>
              <a:solidFill>
                <a:srgbClr val="40BFE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3" name="타원 62"/>
              <p:cNvSpPr/>
              <p:nvPr/>
            </p:nvSpPr>
            <p:spPr>
              <a:xfrm rot="10844903">
                <a:off x="-849804" y="2663595"/>
                <a:ext cx="1604520" cy="1557463"/>
              </a:xfrm>
              <a:prstGeom prst="ellipse">
                <a:avLst/>
              </a:prstGeom>
              <a:solidFill>
                <a:srgbClr val="8B5CD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4" name="타원 63"/>
              <p:cNvSpPr/>
              <p:nvPr/>
            </p:nvSpPr>
            <p:spPr>
              <a:xfrm rot="10844903">
                <a:off x="3539980" y="1702881"/>
                <a:ext cx="995909" cy="1020407"/>
              </a:xfrm>
              <a:prstGeom prst="ellipse">
                <a:avLst/>
              </a:prstGeom>
              <a:solidFill>
                <a:srgbClr val="6345C3">
                  <a:alpha val="4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5" name="타원 64"/>
              <p:cNvSpPr/>
              <p:nvPr/>
            </p:nvSpPr>
            <p:spPr>
              <a:xfrm rot="10844903">
                <a:off x="1309128" y="3607690"/>
                <a:ext cx="553283" cy="537056"/>
              </a:xfrm>
              <a:prstGeom prst="ellipse">
                <a:avLst/>
              </a:prstGeom>
              <a:solidFill>
                <a:srgbClr val="455CE7">
                  <a:alpha val="3176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6" name="타원 65"/>
              <p:cNvSpPr/>
              <p:nvPr/>
            </p:nvSpPr>
            <p:spPr>
              <a:xfrm rot="10844903">
                <a:off x="3649715" y="2023765"/>
                <a:ext cx="608611" cy="590762"/>
              </a:xfrm>
              <a:prstGeom prst="ellipse">
                <a:avLst/>
              </a:prstGeom>
              <a:solidFill>
                <a:schemeClr val="bg1"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7" name="타원 66"/>
              <p:cNvSpPr/>
              <p:nvPr/>
            </p:nvSpPr>
            <p:spPr>
              <a:xfrm rot="10844903">
                <a:off x="3009956" y="1674916"/>
                <a:ext cx="553283" cy="537056"/>
              </a:xfrm>
              <a:prstGeom prst="ellipse">
                <a:avLst/>
              </a:prstGeom>
              <a:solidFill>
                <a:schemeClr val="bg1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8" name="타원 67"/>
              <p:cNvSpPr/>
              <p:nvPr/>
            </p:nvSpPr>
            <p:spPr>
              <a:xfrm rot="10844903">
                <a:off x="2682976" y="973666"/>
                <a:ext cx="885253" cy="859290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9" name="타원 68"/>
              <p:cNvSpPr/>
              <p:nvPr/>
            </p:nvSpPr>
            <p:spPr>
              <a:xfrm rot="10844903">
                <a:off x="839083" y="2792415"/>
                <a:ext cx="1770505" cy="1772286"/>
              </a:xfrm>
              <a:prstGeom prst="ellipse">
                <a:avLst/>
              </a:pr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0" name="타원 69"/>
              <p:cNvSpPr/>
              <p:nvPr/>
            </p:nvSpPr>
            <p:spPr>
              <a:xfrm rot="10844903">
                <a:off x="3307059" y="-366091"/>
                <a:ext cx="110657" cy="107411"/>
              </a:xfrm>
              <a:prstGeom prst="ellipse">
                <a:avLst/>
              </a:prstGeom>
              <a:solidFill>
                <a:srgbClr val="40BFEC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1" name="타원 70"/>
              <p:cNvSpPr/>
              <p:nvPr/>
            </p:nvSpPr>
            <p:spPr>
              <a:xfrm rot="10844903">
                <a:off x="3253982" y="-582439"/>
                <a:ext cx="55328" cy="5370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2" name="타원 71"/>
              <p:cNvSpPr/>
              <p:nvPr/>
            </p:nvSpPr>
            <p:spPr>
              <a:xfrm rot="10844903">
                <a:off x="3191522" y="63823"/>
                <a:ext cx="331970" cy="32223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3" name="타원 72"/>
              <p:cNvSpPr/>
              <p:nvPr/>
            </p:nvSpPr>
            <p:spPr>
              <a:xfrm rot="10844903">
                <a:off x="245133" y="196126"/>
                <a:ext cx="1383207" cy="13963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4" name="타원 73"/>
              <p:cNvSpPr/>
              <p:nvPr/>
            </p:nvSpPr>
            <p:spPr>
              <a:xfrm rot="10844903">
                <a:off x="1046058" y="386938"/>
                <a:ext cx="995909" cy="966701"/>
              </a:xfrm>
              <a:prstGeom prst="ellipse">
                <a:avLst/>
              </a:prstGeom>
              <a:solidFill>
                <a:srgbClr val="40BFE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5" name="타원 74"/>
              <p:cNvSpPr/>
              <p:nvPr/>
            </p:nvSpPr>
            <p:spPr>
              <a:xfrm rot="10844903">
                <a:off x="3351695" y="552631"/>
                <a:ext cx="608611" cy="5907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6" name="타원 75"/>
              <p:cNvSpPr/>
              <p:nvPr/>
            </p:nvSpPr>
            <p:spPr>
              <a:xfrm rot="10844903">
                <a:off x="262669" y="3224423"/>
                <a:ext cx="1764063" cy="1718580"/>
              </a:xfrm>
              <a:prstGeom prst="ellipse">
                <a:avLst/>
              </a:prstGeom>
              <a:solidFill>
                <a:srgbClr val="40BFEC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7" name="타원 76"/>
              <p:cNvSpPr/>
              <p:nvPr/>
            </p:nvSpPr>
            <p:spPr>
              <a:xfrm rot="10844903">
                <a:off x="3571900" y="628945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8" name="타원 77"/>
              <p:cNvSpPr/>
              <p:nvPr/>
            </p:nvSpPr>
            <p:spPr>
              <a:xfrm rot="11303320">
                <a:off x="3858422" y="-29246"/>
                <a:ext cx="1431519" cy="1420193"/>
              </a:xfrm>
              <a:prstGeom prst="ellipse">
                <a:avLst/>
              </a:prstGeom>
              <a:solidFill>
                <a:srgbClr val="40BFEC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9" name="타원 78"/>
              <p:cNvSpPr/>
              <p:nvPr/>
            </p:nvSpPr>
            <p:spPr>
              <a:xfrm rot="10844903">
                <a:off x="-58798" y="3466226"/>
                <a:ext cx="1389878" cy="1273257"/>
              </a:xfrm>
              <a:prstGeom prst="ellipse">
                <a:avLst/>
              </a:prstGeom>
              <a:solidFill>
                <a:schemeClr val="bg1">
                  <a:lumMod val="9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0" name="타원 79"/>
              <p:cNvSpPr/>
              <p:nvPr/>
            </p:nvSpPr>
            <p:spPr>
              <a:xfrm rot="10844903">
                <a:off x="4863361" y="479898"/>
                <a:ext cx="497398" cy="512981"/>
              </a:xfrm>
              <a:prstGeom prst="ellipse">
                <a:avLst/>
              </a:prstGeom>
              <a:solidFill>
                <a:srgbClr val="40BFEC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1" name="타원 80"/>
              <p:cNvSpPr/>
              <p:nvPr/>
            </p:nvSpPr>
            <p:spPr>
              <a:xfrm rot="10844903">
                <a:off x="2706273" y="3939512"/>
                <a:ext cx="995148" cy="998976"/>
              </a:xfrm>
              <a:prstGeom prst="ellipse">
                <a:avLst/>
              </a:prstGeom>
              <a:solidFill>
                <a:srgbClr val="90E4D4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48" name="타원 47"/>
            <p:cNvSpPr/>
            <p:nvPr/>
          </p:nvSpPr>
          <p:spPr>
            <a:xfrm rot="10844903">
              <a:off x="229896" y="1905976"/>
              <a:ext cx="857914" cy="8276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타원 48"/>
            <p:cNvSpPr/>
            <p:nvPr/>
          </p:nvSpPr>
          <p:spPr>
            <a:xfrm rot="10844903">
              <a:off x="1613930" y="1392464"/>
              <a:ext cx="497917" cy="473106"/>
            </a:xfrm>
            <a:prstGeom prst="ellipse">
              <a:avLst/>
            </a:prstGeom>
            <a:solidFill>
              <a:srgbClr val="0070C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431EC-9BCE-45F2-982B-A6A7D247F440}" type="datetime1">
              <a:rPr lang="ko-KR" altLang="en-US" smtClean="0"/>
              <a:t>2024-05-25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E4522-DDCE-4402-9C93-AAD82BB6525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3C29F-8D7E-4B82-BB26-C2B60EC24008}" type="datetime1">
              <a:rPr lang="ko-KR" altLang="en-US" smtClean="0"/>
              <a:t>2024-05-25</a:t>
            </a:fld>
            <a:endParaRPr lang="ko-KR" altLang="en-US" dirty="0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B29B5-A038-480C-B445-C7981F7A1DB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  <p:grpSp>
        <p:nvGrpSpPr>
          <p:cNvPr id="44" name="그룹 71"/>
          <p:cNvGrpSpPr/>
          <p:nvPr userDrawn="1"/>
        </p:nvGrpSpPr>
        <p:grpSpPr>
          <a:xfrm rot="11661436">
            <a:off x="56907" y="-27265"/>
            <a:ext cx="1586931" cy="1166533"/>
            <a:chOff x="-4373022" y="1392464"/>
            <a:chExt cx="7924890" cy="5812036"/>
          </a:xfrm>
        </p:grpSpPr>
        <p:sp>
          <p:nvSpPr>
            <p:cNvPr id="45" name="타원 44"/>
            <p:cNvSpPr/>
            <p:nvPr/>
          </p:nvSpPr>
          <p:spPr>
            <a:xfrm rot="10844903">
              <a:off x="966603" y="2342783"/>
              <a:ext cx="312240" cy="321080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46" name="그룹 56"/>
            <p:cNvGrpSpPr/>
            <p:nvPr/>
          </p:nvGrpSpPr>
          <p:grpSpPr>
            <a:xfrm>
              <a:off x="-4373022" y="2390588"/>
              <a:ext cx="7924890" cy="4813912"/>
              <a:chOff x="-7535627" y="-804647"/>
              <a:chExt cx="12896386" cy="7934186"/>
            </a:xfrm>
          </p:grpSpPr>
          <p:sp>
            <p:nvSpPr>
              <p:cNvPr id="49" name="타원 48"/>
              <p:cNvSpPr/>
              <p:nvPr/>
            </p:nvSpPr>
            <p:spPr>
              <a:xfrm rot="10844903">
                <a:off x="-2625052" y="-804647"/>
                <a:ext cx="4220601" cy="432340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0" name="타원 49"/>
              <p:cNvSpPr/>
              <p:nvPr/>
            </p:nvSpPr>
            <p:spPr>
              <a:xfrm rot="10844903">
                <a:off x="1918855" y="1999967"/>
                <a:ext cx="1715177" cy="171858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1" name="타원 50"/>
              <p:cNvSpPr/>
              <p:nvPr/>
            </p:nvSpPr>
            <p:spPr>
              <a:xfrm rot="10844903">
                <a:off x="-453262" y="3732469"/>
                <a:ext cx="2379117" cy="2357908"/>
              </a:xfrm>
              <a:prstGeom prst="ellipse">
                <a:avLst/>
              </a:prstGeom>
              <a:solidFill>
                <a:srgbClr val="36A6D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2" name="타원 51"/>
              <p:cNvSpPr/>
              <p:nvPr/>
            </p:nvSpPr>
            <p:spPr>
              <a:xfrm rot="10844903">
                <a:off x="1904765" y="1073803"/>
                <a:ext cx="1549192" cy="1503758"/>
              </a:xfrm>
              <a:prstGeom prst="ellipse">
                <a:avLst/>
              </a:prstGeom>
              <a:solidFill>
                <a:srgbClr val="40BFEC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3" name="타원 52"/>
              <p:cNvSpPr/>
              <p:nvPr/>
            </p:nvSpPr>
            <p:spPr>
              <a:xfrm rot="10844903">
                <a:off x="475181" y="2763646"/>
                <a:ext cx="1171054" cy="1177108"/>
              </a:xfrm>
              <a:prstGeom prst="ellipse">
                <a:avLst/>
              </a:prstGeom>
              <a:solidFill>
                <a:srgbClr val="4859C0">
                  <a:alpha val="8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4" name="타원 53"/>
              <p:cNvSpPr/>
              <p:nvPr/>
            </p:nvSpPr>
            <p:spPr>
              <a:xfrm rot="10844903">
                <a:off x="-7535627" y="6090712"/>
                <a:ext cx="934748" cy="1038827"/>
              </a:xfrm>
              <a:prstGeom prst="ellipse">
                <a:avLst/>
              </a:prstGeom>
              <a:solidFill>
                <a:srgbClr val="36A6D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5" name="타원 54"/>
              <p:cNvSpPr/>
              <p:nvPr/>
            </p:nvSpPr>
            <p:spPr>
              <a:xfrm rot="10844903">
                <a:off x="1483668" y="772962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6" name="타원 55"/>
              <p:cNvSpPr/>
              <p:nvPr/>
            </p:nvSpPr>
            <p:spPr>
              <a:xfrm rot="10844903">
                <a:off x="1702678" y="4302429"/>
                <a:ext cx="1438507" cy="1421493"/>
              </a:xfrm>
              <a:prstGeom prst="ellipse">
                <a:avLst/>
              </a:prstGeom>
              <a:solidFill>
                <a:srgbClr val="8B5CD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7" name="타원 5"/>
              <p:cNvSpPr/>
              <p:nvPr/>
            </p:nvSpPr>
            <p:spPr>
              <a:xfrm rot="10844903">
                <a:off x="-5001687" y="5247924"/>
                <a:ext cx="522282" cy="570889"/>
              </a:xfrm>
              <a:prstGeom prst="ellipse">
                <a:avLst/>
              </a:prstGeom>
              <a:solidFill>
                <a:srgbClr val="40BFEC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8" name="타원 57"/>
              <p:cNvSpPr/>
              <p:nvPr/>
            </p:nvSpPr>
            <p:spPr>
              <a:xfrm rot="10844903">
                <a:off x="2912862" y="808568"/>
                <a:ext cx="712826" cy="704426"/>
              </a:xfrm>
              <a:prstGeom prst="ellipse">
                <a:avLst/>
              </a:prstGeom>
              <a:solidFill>
                <a:srgbClr val="4859C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9" name="타원 58"/>
              <p:cNvSpPr/>
              <p:nvPr/>
            </p:nvSpPr>
            <p:spPr>
              <a:xfrm rot="10844903">
                <a:off x="819856" y="1079308"/>
                <a:ext cx="719268" cy="698173"/>
              </a:xfrm>
              <a:prstGeom prst="ellipse">
                <a:avLst/>
              </a:prstGeom>
              <a:solidFill>
                <a:srgbClr val="4859C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0" name="타원 59"/>
              <p:cNvSpPr/>
              <p:nvPr/>
            </p:nvSpPr>
            <p:spPr>
              <a:xfrm rot="10844903">
                <a:off x="712462" y="754560"/>
                <a:ext cx="663939" cy="64446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1" name="타원 60"/>
              <p:cNvSpPr/>
              <p:nvPr/>
            </p:nvSpPr>
            <p:spPr>
              <a:xfrm rot="10844903">
                <a:off x="1316924" y="1035926"/>
                <a:ext cx="940581" cy="912996"/>
              </a:xfrm>
              <a:prstGeom prst="ellipse">
                <a:avLst/>
              </a:prstGeom>
              <a:solidFill>
                <a:srgbClr val="40BFE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2" name="타원 61"/>
              <p:cNvSpPr/>
              <p:nvPr/>
            </p:nvSpPr>
            <p:spPr>
              <a:xfrm rot="10844903">
                <a:off x="-849804" y="2663595"/>
                <a:ext cx="1604520" cy="1557463"/>
              </a:xfrm>
              <a:prstGeom prst="ellipse">
                <a:avLst/>
              </a:prstGeom>
              <a:solidFill>
                <a:srgbClr val="8B5CD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3" name="타원 62"/>
              <p:cNvSpPr/>
              <p:nvPr/>
            </p:nvSpPr>
            <p:spPr>
              <a:xfrm rot="10844903">
                <a:off x="3539980" y="1702881"/>
                <a:ext cx="995909" cy="1020407"/>
              </a:xfrm>
              <a:prstGeom prst="ellipse">
                <a:avLst/>
              </a:prstGeom>
              <a:solidFill>
                <a:srgbClr val="6345C3">
                  <a:alpha val="4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4" name="타원 63"/>
              <p:cNvSpPr/>
              <p:nvPr/>
            </p:nvSpPr>
            <p:spPr>
              <a:xfrm rot="10844903">
                <a:off x="1309128" y="3607690"/>
                <a:ext cx="553283" cy="537056"/>
              </a:xfrm>
              <a:prstGeom prst="ellipse">
                <a:avLst/>
              </a:prstGeom>
              <a:solidFill>
                <a:srgbClr val="455CE7">
                  <a:alpha val="3176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5" name="타원 64"/>
              <p:cNvSpPr/>
              <p:nvPr/>
            </p:nvSpPr>
            <p:spPr>
              <a:xfrm rot="10844903">
                <a:off x="3649715" y="2023765"/>
                <a:ext cx="608611" cy="590762"/>
              </a:xfrm>
              <a:prstGeom prst="ellipse">
                <a:avLst/>
              </a:prstGeom>
              <a:solidFill>
                <a:schemeClr val="bg1"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6" name="타원 65"/>
              <p:cNvSpPr/>
              <p:nvPr/>
            </p:nvSpPr>
            <p:spPr>
              <a:xfrm rot="10844903">
                <a:off x="3009956" y="1674916"/>
                <a:ext cx="553283" cy="537056"/>
              </a:xfrm>
              <a:prstGeom prst="ellipse">
                <a:avLst/>
              </a:prstGeom>
              <a:solidFill>
                <a:schemeClr val="bg1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7" name="타원 66"/>
              <p:cNvSpPr/>
              <p:nvPr/>
            </p:nvSpPr>
            <p:spPr>
              <a:xfrm rot="10844903">
                <a:off x="2682976" y="973666"/>
                <a:ext cx="885253" cy="859290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8" name="타원 67"/>
              <p:cNvSpPr/>
              <p:nvPr/>
            </p:nvSpPr>
            <p:spPr>
              <a:xfrm rot="10844903">
                <a:off x="839083" y="2792415"/>
                <a:ext cx="1770505" cy="1772286"/>
              </a:xfrm>
              <a:prstGeom prst="ellipse">
                <a:avLst/>
              </a:pr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9" name="타원 68"/>
              <p:cNvSpPr/>
              <p:nvPr/>
            </p:nvSpPr>
            <p:spPr>
              <a:xfrm rot="10844903">
                <a:off x="3307059" y="-366091"/>
                <a:ext cx="110657" cy="107411"/>
              </a:xfrm>
              <a:prstGeom prst="ellipse">
                <a:avLst/>
              </a:prstGeom>
              <a:solidFill>
                <a:srgbClr val="40BFEC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0" name="타원 69"/>
              <p:cNvSpPr/>
              <p:nvPr/>
            </p:nvSpPr>
            <p:spPr>
              <a:xfrm rot="10844903">
                <a:off x="3253982" y="-582439"/>
                <a:ext cx="55328" cy="5370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1" name="타원 70"/>
              <p:cNvSpPr/>
              <p:nvPr/>
            </p:nvSpPr>
            <p:spPr>
              <a:xfrm rot="10844903">
                <a:off x="3191522" y="63823"/>
                <a:ext cx="331970" cy="32223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2" name="타원 71"/>
              <p:cNvSpPr/>
              <p:nvPr/>
            </p:nvSpPr>
            <p:spPr>
              <a:xfrm rot="10844903">
                <a:off x="245133" y="196126"/>
                <a:ext cx="1383207" cy="13963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3" name="타원 72"/>
              <p:cNvSpPr/>
              <p:nvPr/>
            </p:nvSpPr>
            <p:spPr>
              <a:xfrm rot="10844903">
                <a:off x="1046058" y="386938"/>
                <a:ext cx="995909" cy="966701"/>
              </a:xfrm>
              <a:prstGeom prst="ellipse">
                <a:avLst/>
              </a:prstGeom>
              <a:solidFill>
                <a:srgbClr val="40BFE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4" name="타원 73"/>
              <p:cNvSpPr/>
              <p:nvPr/>
            </p:nvSpPr>
            <p:spPr>
              <a:xfrm rot="10844903">
                <a:off x="3351695" y="552631"/>
                <a:ext cx="608611" cy="5907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5" name="타원 74"/>
              <p:cNvSpPr/>
              <p:nvPr/>
            </p:nvSpPr>
            <p:spPr>
              <a:xfrm rot="10844903">
                <a:off x="262669" y="3224423"/>
                <a:ext cx="1764063" cy="1718580"/>
              </a:xfrm>
              <a:prstGeom prst="ellipse">
                <a:avLst/>
              </a:prstGeom>
              <a:solidFill>
                <a:srgbClr val="40BFEC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6" name="타원 75"/>
              <p:cNvSpPr/>
              <p:nvPr/>
            </p:nvSpPr>
            <p:spPr>
              <a:xfrm rot="10844903">
                <a:off x="3571900" y="628945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7" name="타원 76"/>
              <p:cNvSpPr/>
              <p:nvPr/>
            </p:nvSpPr>
            <p:spPr>
              <a:xfrm rot="11303320">
                <a:off x="3858422" y="-29246"/>
                <a:ext cx="1431519" cy="1420193"/>
              </a:xfrm>
              <a:prstGeom prst="ellipse">
                <a:avLst/>
              </a:prstGeom>
              <a:solidFill>
                <a:srgbClr val="40BFEC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8" name="타원 77"/>
              <p:cNvSpPr/>
              <p:nvPr/>
            </p:nvSpPr>
            <p:spPr>
              <a:xfrm rot="10844903">
                <a:off x="-58798" y="3466226"/>
                <a:ext cx="1389878" cy="1273257"/>
              </a:xfrm>
              <a:prstGeom prst="ellipse">
                <a:avLst/>
              </a:prstGeom>
              <a:solidFill>
                <a:schemeClr val="bg1">
                  <a:lumMod val="9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9" name="타원 78"/>
              <p:cNvSpPr/>
              <p:nvPr/>
            </p:nvSpPr>
            <p:spPr>
              <a:xfrm rot="10844903">
                <a:off x="4863361" y="479898"/>
                <a:ext cx="497398" cy="512981"/>
              </a:xfrm>
              <a:prstGeom prst="ellipse">
                <a:avLst/>
              </a:prstGeom>
              <a:solidFill>
                <a:srgbClr val="40BFEC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0" name="타원 79"/>
              <p:cNvSpPr/>
              <p:nvPr/>
            </p:nvSpPr>
            <p:spPr>
              <a:xfrm rot="10844903">
                <a:off x="2706273" y="3939512"/>
                <a:ext cx="995148" cy="998976"/>
              </a:xfrm>
              <a:prstGeom prst="ellipse">
                <a:avLst/>
              </a:prstGeom>
              <a:solidFill>
                <a:srgbClr val="90E4D4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47" name="타원 46"/>
            <p:cNvSpPr/>
            <p:nvPr/>
          </p:nvSpPr>
          <p:spPr>
            <a:xfrm rot="10844903">
              <a:off x="229896" y="1905976"/>
              <a:ext cx="857914" cy="8276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" name="타원 47"/>
            <p:cNvSpPr/>
            <p:nvPr/>
          </p:nvSpPr>
          <p:spPr>
            <a:xfrm rot="10844903">
              <a:off x="1613930" y="1392464"/>
              <a:ext cx="497917" cy="473106"/>
            </a:xfrm>
            <a:prstGeom prst="ellipse">
              <a:avLst/>
            </a:prstGeom>
            <a:solidFill>
              <a:srgbClr val="0070C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A7FF3-8162-401B-B085-5C93BE7BF3BE}" type="datetime1">
              <a:rPr lang="ko-KR" altLang="en-US" smtClean="0"/>
              <a:t>2024-05-25</a:t>
            </a:fld>
            <a:endParaRPr lang="ko-KR" altLang="en-US" dirty="0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981A1-2599-4732-A96D-D2EBAE4D264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그룹 132"/>
          <p:cNvGrpSpPr/>
          <p:nvPr userDrawn="1"/>
        </p:nvGrpSpPr>
        <p:grpSpPr>
          <a:xfrm>
            <a:off x="-986260" y="-509322"/>
            <a:ext cx="6880700" cy="7723349"/>
            <a:chOff x="-986260" y="-509322"/>
            <a:chExt cx="6880700" cy="7723349"/>
          </a:xfrm>
        </p:grpSpPr>
        <p:grpSp>
          <p:nvGrpSpPr>
            <p:cNvPr id="52" name="그룹 45"/>
            <p:cNvGrpSpPr/>
            <p:nvPr userDrawn="1"/>
          </p:nvGrpSpPr>
          <p:grpSpPr>
            <a:xfrm rot="11303320">
              <a:off x="-986260" y="-509322"/>
              <a:ext cx="5601260" cy="7723349"/>
              <a:chOff x="-2385048" y="-5662904"/>
              <a:chExt cx="7265257" cy="10355393"/>
            </a:xfrm>
          </p:grpSpPr>
          <p:sp>
            <p:nvSpPr>
              <p:cNvPr id="53" name="타원 52"/>
              <p:cNvSpPr/>
              <p:nvPr/>
            </p:nvSpPr>
            <p:spPr>
              <a:xfrm rot="21141583">
                <a:off x="1844297" y="-2357964"/>
                <a:ext cx="2232248" cy="230425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4" name="타원 53"/>
              <p:cNvSpPr/>
              <p:nvPr/>
            </p:nvSpPr>
            <p:spPr>
              <a:xfrm rot="21141583">
                <a:off x="796294" y="-1524093"/>
                <a:ext cx="3096345" cy="3161461"/>
              </a:xfrm>
              <a:prstGeom prst="ellipse">
                <a:avLst/>
              </a:prstGeom>
              <a:solidFill>
                <a:srgbClr val="36A6D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5" name="타원 54"/>
              <p:cNvSpPr/>
              <p:nvPr/>
            </p:nvSpPr>
            <p:spPr>
              <a:xfrm rot="21141583">
                <a:off x="1854532" y="-5662904"/>
                <a:ext cx="2016224" cy="2016224"/>
              </a:xfrm>
              <a:prstGeom prst="ellipse">
                <a:avLst/>
              </a:prstGeom>
              <a:solidFill>
                <a:srgbClr val="40BFEC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6" name="타원 55"/>
              <p:cNvSpPr/>
              <p:nvPr/>
            </p:nvSpPr>
            <p:spPr>
              <a:xfrm rot="21141583">
                <a:off x="1512355" y="900185"/>
                <a:ext cx="1896656" cy="1909907"/>
              </a:xfrm>
              <a:prstGeom prst="ellipse">
                <a:avLst/>
              </a:prstGeom>
              <a:solidFill>
                <a:srgbClr val="4859C0">
                  <a:alpha val="8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7" name="타원 56"/>
              <p:cNvSpPr/>
              <p:nvPr/>
            </p:nvSpPr>
            <p:spPr>
              <a:xfrm rot="21141583">
                <a:off x="3066631" y="2222853"/>
                <a:ext cx="1800200" cy="1872208"/>
              </a:xfrm>
              <a:prstGeom prst="ellipse">
                <a:avLst/>
              </a:prstGeom>
              <a:solidFill>
                <a:srgbClr val="36A6D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8" name="타원 57"/>
              <p:cNvSpPr/>
              <p:nvPr/>
            </p:nvSpPr>
            <p:spPr>
              <a:xfrm rot="21141583">
                <a:off x="-1776685" y="2934140"/>
                <a:ext cx="1459037" cy="1484464"/>
              </a:xfrm>
              <a:prstGeom prst="ellipse">
                <a:avLst/>
              </a:prstGeom>
              <a:solidFill>
                <a:srgbClr val="90E4D4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9" name="타원 58"/>
              <p:cNvSpPr/>
              <p:nvPr/>
            </p:nvSpPr>
            <p:spPr>
              <a:xfrm rot="21141583">
                <a:off x="1054585" y="2501449"/>
                <a:ext cx="1656184" cy="165618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0" name="타원 59"/>
              <p:cNvSpPr/>
              <p:nvPr/>
            </p:nvSpPr>
            <p:spPr>
              <a:xfrm rot="21141583">
                <a:off x="5815" y="1452998"/>
                <a:ext cx="2088232" cy="2172184"/>
              </a:xfrm>
              <a:prstGeom prst="ellipse">
                <a:avLst/>
              </a:prstGeom>
              <a:solidFill>
                <a:srgbClr val="8B5CD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1" name="타원 60"/>
              <p:cNvSpPr/>
              <p:nvPr/>
            </p:nvSpPr>
            <p:spPr>
              <a:xfrm rot="21141583">
                <a:off x="3008001" y="700176"/>
                <a:ext cx="1872208" cy="1872208"/>
              </a:xfrm>
              <a:prstGeom prst="ellipse">
                <a:avLst/>
              </a:prstGeom>
              <a:solidFill>
                <a:srgbClr val="40BFEC">
                  <a:alpha val="8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2" name="타원 61"/>
              <p:cNvSpPr/>
              <p:nvPr/>
            </p:nvSpPr>
            <p:spPr>
              <a:xfrm rot="21141583">
                <a:off x="2165278" y="-616794"/>
                <a:ext cx="645469" cy="663536"/>
              </a:xfrm>
              <a:prstGeom prst="ellipse">
                <a:avLst/>
              </a:prstGeom>
              <a:solidFill>
                <a:srgbClr val="4859C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3" name="타원 62"/>
              <p:cNvSpPr/>
              <p:nvPr/>
            </p:nvSpPr>
            <p:spPr>
              <a:xfrm rot="21141583">
                <a:off x="2618320" y="2627368"/>
                <a:ext cx="936104" cy="936104"/>
              </a:xfrm>
              <a:prstGeom prst="ellipse">
                <a:avLst/>
              </a:prstGeom>
              <a:solidFill>
                <a:srgbClr val="4859C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4" name="타원 63"/>
              <p:cNvSpPr/>
              <p:nvPr/>
            </p:nvSpPr>
            <p:spPr>
              <a:xfrm rot="21141583">
                <a:off x="-992588" y="1813232"/>
                <a:ext cx="576064" cy="576064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5" name="타원 64"/>
              <p:cNvSpPr/>
              <p:nvPr/>
            </p:nvSpPr>
            <p:spPr>
              <a:xfrm rot="21141583">
                <a:off x="2894975" y="3103334"/>
                <a:ext cx="864096" cy="86409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6" name="타원 65"/>
              <p:cNvSpPr/>
              <p:nvPr/>
            </p:nvSpPr>
            <p:spPr>
              <a:xfrm rot="21141583">
                <a:off x="1679674" y="2517294"/>
                <a:ext cx="1224136" cy="1224136"/>
              </a:xfrm>
              <a:prstGeom prst="ellipse">
                <a:avLst/>
              </a:prstGeom>
              <a:solidFill>
                <a:srgbClr val="40BFE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7" name="타원 66"/>
              <p:cNvSpPr/>
              <p:nvPr/>
            </p:nvSpPr>
            <p:spPr>
              <a:xfrm rot="21141583">
                <a:off x="2540101" y="-195069"/>
                <a:ext cx="2088232" cy="2088232"/>
              </a:xfrm>
              <a:prstGeom prst="ellipse">
                <a:avLst/>
              </a:prstGeom>
              <a:solidFill>
                <a:srgbClr val="8B5CD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8" name="타원 67"/>
              <p:cNvSpPr/>
              <p:nvPr/>
            </p:nvSpPr>
            <p:spPr>
              <a:xfrm rot="21141583">
                <a:off x="12637" y="847754"/>
                <a:ext cx="1296144" cy="1368152"/>
              </a:xfrm>
              <a:prstGeom prst="ellipse">
                <a:avLst/>
              </a:prstGeom>
              <a:solidFill>
                <a:srgbClr val="6345C3">
                  <a:alpha val="4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9" name="타원 68"/>
              <p:cNvSpPr/>
              <p:nvPr/>
            </p:nvSpPr>
            <p:spPr>
              <a:xfrm rot="21141583">
                <a:off x="1161881" y="1092590"/>
                <a:ext cx="720080" cy="720080"/>
              </a:xfrm>
              <a:prstGeom prst="ellipse">
                <a:avLst/>
              </a:prstGeom>
              <a:solidFill>
                <a:srgbClr val="455CE7">
                  <a:alpha val="3176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0" name="타원 69"/>
              <p:cNvSpPr/>
              <p:nvPr/>
            </p:nvSpPr>
            <p:spPr>
              <a:xfrm rot="21141583">
                <a:off x="352571" y="978688"/>
                <a:ext cx="792088" cy="792088"/>
              </a:xfrm>
              <a:prstGeom prst="ellipse">
                <a:avLst/>
              </a:prstGeom>
              <a:solidFill>
                <a:schemeClr val="bg1"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1" name="타원 70"/>
              <p:cNvSpPr/>
              <p:nvPr/>
            </p:nvSpPr>
            <p:spPr>
              <a:xfrm rot="21141583">
                <a:off x="1780973" y="-825248"/>
                <a:ext cx="720080" cy="720080"/>
              </a:xfrm>
              <a:prstGeom prst="ellipse">
                <a:avLst/>
              </a:prstGeom>
              <a:solidFill>
                <a:schemeClr val="bg1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2" name="타원 71"/>
              <p:cNvSpPr/>
              <p:nvPr/>
            </p:nvSpPr>
            <p:spPr>
              <a:xfrm rot="21141583">
                <a:off x="-1248269" y="-2004830"/>
                <a:ext cx="1152128" cy="1152128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3" name="타원 72"/>
              <p:cNvSpPr/>
              <p:nvPr/>
            </p:nvSpPr>
            <p:spPr>
              <a:xfrm rot="21141583">
                <a:off x="299316" y="-2786381"/>
                <a:ext cx="2304255" cy="2376264"/>
              </a:xfrm>
              <a:prstGeom prst="ellipse">
                <a:avLst/>
              </a:pr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4" name="타원 73"/>
              <p:cNvSpPr/>
              <p:nvPr/>
            </p:nvSpPr>
            <p:spPr>
              <a:xfrm rot="21141583">
                <a:off x="-1860733" y="1181367"/>
                <a:ext cx="288032" cy="288032"/>
              </a:xfrm>
              <a:prstGeom prst="ellipse">
                <a:avLst/>
              </a:prstGeom>
              <a:solidFill>
                <a:srgbClr val="40BFEC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5" name="타원 74"/>
              <p:cNvSpPr/>
              <p:nvPr/>
            </p:nvSpPr>
            <p:spPr>
              <a:xfrm rot="21141583">
                <a:off x="610561" y="-1819830"/>
                <a:ext cx="144016" cy="144016"/>
              </a:xfrm>
              <a:prstGeom prst="ellipse">
                <a:avLst/>
              </a:prstGeom>
              <a:solidFill>
                <a:srgbClr val="40BFEC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6" name="타원 75"/>
              <p:cNvSpPr/>
              <p:nvPr/>
            </p:nvSpPr>
            <p:spPr>
              <a:xfrm rot="21141583" flipV="1">
                <a:off x="-1442920" y="-4086496"/>
                <a:ext cx="276784" cy="27219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7" name="타원 76"/>
              <p:cNvSpPr/>
              <p:nvPr/>
            </p:nvSpPr>
            <p:spPr>
              <a:xfrm rot="21141583">
                <a:off x="1331059" y="-1907046"/>
                <a:ext cx="432048" cy="43204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8" name="타원 77"/>
              <p:cNvSpPr/>
              <p:nvPr/>
            </p:nvSpPr>
            <p:spPr>
              <a:xfrm rot="21141583">
                <a:off x="2600235" y="2820281"/>
                <a:ext cx="1800200" cy="187220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9" name="타원 78"/>
              <p:cNvSpPr/>
              <p:nvPr/>
            </p:nvSpPr>
            <p:spPr>
              <a:xfrm rot="21141583">
                <a:off x="2074927" y="3258948"/>
                <a:ext cx="1296144" cy="1296144"/>
              </a:xfrm>
              <a:prstGeom prst="ellipse">
                <a:avLst/>
              </a:prstGeom>
              <a:solidFill>
                <a:srgbClr val="40BFE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0" name="타원 79"/>
              <p:cNvSpPr/>
              <p:nvPr/>
            </p:nvSpPr>
            <p:spPr>
              <a:xfrm rot="21141583">
                <a:off x="1553867" y="-1942513"/>
                <a:ext cx="792088" cy="792088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1" name="타원 80"/>
              <p:cNvSpPr/>
              <p:nvPr/>
            </p:nvSpPr>
            <p:spPr>
              <a:xfrm rot="21141583">
                <a:off x="-2385048" y="7978"/>
                <a:ext cx="3808037" cy="381642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2" name="타원 81"/>
              <p:cNvSpPr/>
              <p:nvPr/>
            </p:nvSpPr>
            <p:spPr>
              <a:xfrm rot="21141583">
                <a:off x="902484" y="-61003"/>
                <a:ext cx="2295872" cy="2304256"/>
              </a:xfrm>
              <a:prstGeom prst="ellipse">
                <a:avLst/>
              </a:prstGeom>
              <a:solidFill>
                <a:srgbClr val="40BFEC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3" name="타원 82"/>
              <p:cNvSpPr/>
              <p:nvPr/>
            </p:nvSpPr>
            <p:spPr>
              <a:xfrm rot="21141583">
                <a:off x="498281" y="2739659"/>
                <a:ext cx="1656184" cy="165618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7" name="타원 86"/>
              <p:cNvSpPr/>
              <p:nvPr/>
            </p:nvSpPr>
            <p:spPr>
              <a:xfrm>
                <a:off x="-670348" y="2717057"/>
                <a:ext cx="1863076" cy="1904181"/>
              </a:xfrm>
              <a:prstGeom prst="ellipse">
                <a:avLst/>
              </a:prstGeom>
              <a:solidFill>
                <a:srgbClr val="40BFEC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8" name="타원 127"/>
              <p:cNvSpPr/>
              <p:nvPr/>
            </p:nvSpPr>
            <p:spPr>
              <a:xfrm rot="21141583">
                <a:off x="1797137" y="112672"/>
                <a:ext cx="1808882" cy="1707171"/>
              </a:xfrm>
              <a:prstGeom prst="ellipse">
                <a:avLst/>
              </a:prstGeom>
              <a:solidFill>
                <a:schemeClr val="bg1">
                  <a:lumMod val="9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29" name="타원 128"/>
            <p:cNvSpPr/>
            <p:nvPr userDrawn="1"/>
          </p:nvSpPr>
          <p:spPr>
            <a:xfrm rot="10844903">
              <a:off x="3855248" y="658556"/>
              <a:ext cx="497398" cy="512981"/>
            </a:xfrm>
            <a:prstGeom prst="ellipse">
              <a:avLst/>
            </a:prstGeom>
            <a:solidFill>
              <a:srgbClr val="40BFEC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0" name="타원 129"/>
            <p:cNvSpPr/>
            <p:nvPr userDrawn="1"/>
          </p:nvSpPr>
          <p:spPr>
            <a:xfrm rot="10844903">
              <a:off x="617427" y="4083070"/>
              <a:ext cx="924370" cy="904447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1" name="타원 130"/>
            <p:cNvSpPr/>
            <p:nvPr userDrawn="1"/>
          </p:nvSpPr>
          <p:spPr>
            <a:xfrm rot="10844903">
              <a:off x="4919" y="5450063"/>
              <a:ext cx="745739" cy="758085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2" name="타원 131"/>
            <p:cNvSpPr/>
            <p:nvPr userDrawn="1"/>
          </p:nvSpPr>
          <p:spPr>
            <a:xfrm rot="10844903">
              <a:off x="5582197" y="2206889"/>
              <a:ext cx="312243" cy="321080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1835696" y="3501008"/>
            <a:ext cx="6408712" cy="864096"/>
          </a:xfrm>
        </p:spPr>
        <p:txBody>
          <a:bodyPr/>
          <a:lstStyle>
            <a:lvl1pPr algn="r">
              <a:defRPr sz="3200">
                <a:solidFill>
                  <a:schemeClr val="tx1"/>
                </a:solidFill>
                <a:effectLst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0" name="부제목 2"/>
          <p:cNvSpPr>
            <a:spLocks noGrp="1"/>
          </p:cNvSpPr>
          <p:nvPr>
            <p:ph type="subTitle" idx="1"/>
          </p:nvPr>
        </p:nvSpPr>
        <p:spPr>
          <a:xfrm>
            <a:off x="1835696" y="4437112"/>
            <a:ext cx="6400800" cy="72008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164C4-59AD-43E6-B747-802C4998B0B6}" type="datetime1">
              <a:rPr lang="ko-KR" altLang="en-US" smtClean="0"/>
              <a:t>2024-05-25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A36A4-5838-4946-A871-C9615B7EF13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그룹 82"/>
          <p:cNvGrpSpPr/>
          <p:nvPr userDrawn="1"/>
        </p:nvGrpSpPr>
        <p:grpSpPr>
          <a:xfrm rot="12321118">
            <a:off x="-325570" y="-346971"/>
            <a:ext cx="2161447" cy="1599970"/>
            <a:chOff x="5284612" y="4229941"/>
            <a:chExt cx="4346998" cy="3140647"/>
          </a:xfrm>
        </p:grpSpPr>
        <p:sp>
          <p:nvSpPr>
            <p:cNvPr id="84" name="타원 83"/>
            <p:cNvSpPr/>
            <p:nvPr/>
          </p:nvSpPr>
          <p:spPr>
            <a:xfrm rot="10844903">
              <a:off x="8324184" y="4661176"/>
              <a:ext cx="1239074" cy="1197537"/>
            </a:xfrm>
            <a:prstGeom prst="ellipse">
              <a:avLst/>
            </a:prstGeom>
            <a:solidFill>
              <a:srgbClr val="4859C0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5" name="타원 84"/>
            <p:cNvSpPr/>
            <p:nvPr/>
          </p:nvSpPr>
          <p:spPr>
            <a:xfrm rot="10844903">
              <a:off x="7608787" y="5170321"/>
              <a:ext cx="2022823" cy="1919581"/>
            </a:xfrm>
            <a:prstGeom prst="ellipse">
              <a:avLst/>
            </a:prstGeom>
            <a:solidFill>
              <a:srgbClr val="36A6DE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6" name="타원 85"/>
            <p:cNvSpPr/>
            <p:nvPr/>
          </p:nvSpPr>
          <p:spPr>
            <a:xfrm rot="10844903">
              <a:off x="8180956" y="4229941"/>
              <a:ext cx="1364229" cy="1318910"/>
            </a:xfrm>
            <a:prstGeom prst="ellipse">
              <a:avLst/>
            </a:prstGeom>
            <a:solidFill>
              <a:srgbClr val="8B5CD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7" name="타원 86"/>
            <p:cNvSpPr/>
            <p:nvPr/>
          </p:nvSpPr>
          <p:spPr>
            <a:xfrm rot="10844903">
              <a:off x="7746198" y="4659322"/>
              <a:ext cx="953180" cy="901339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8" name="타원 87"/>
            <p:cNvSpPr/>
            <p:nvPr/>
          </p:nvSpPr>
          <p:spPr>
            <a:xfrm rot="10844903">
              <a:off x="6956203" y="5813814"/>
              <a:ext cx="1317187" cy="1224214"/>
            </a:xfrm>
            <a:prstGeom prst="ellipse">
              <a:avLst/>
            </a:prstGeom>
            <a:solidFill>
              <a:srgbClr val="40BFEC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9" name="타원 88"/>
            <p:cNvSpPr/>
            <p:nvPr/>
          </p:nvSpPr>
          <p:spPr>
            <a:xfrm rot="10844903">
              <a:off x="7954953" y="4876829"/>
              <a:ext cx="1181731" cy="1127906"/>
            </a:xfrm>
            <a:prstGeom prst="ellipse">
              <a:avLst/>
            </a:prstGeom>
            <a:solidFill>
              <a:schemeClr val="bg1">
                <a:lumMod val="95000"/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0" name="타원 89"/>
            <p:cNvSpPr/>
            <p:nvPr/>
          </p:nvSpPr>
          <p:spPr>
            <a:xfrm rot="10844903">
              <a:off x="6445592" y="6382735"/>
              <a:ext cx="216873" cy="213208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1" name="타원 90"/>
            <p:cNvSpPr/>
            <p:nvPr/>
          </p:nvSpPr>
          <p:spPr>
            <a:xfrm rot="10844903">
              <a:off x="5284612" y="7011281"/>
              <a:ext cx="355377" cy="359307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2" name="타원 91"/>
            <p:cNvSpPr/>
            <p:nvPr/>
          </p:nvSpPr>
          <p:spPr>
            <a:xfrm rot="10844903">
              <a:off x="7169267" y="5594430"/>
              <a:ext cx="799720" cy="767549"/>
            </a:xfrm>
            <a:prstGeom prst="ellipse">
              <a:avLst/>
            </a:prstGeom>
            <a:solidFill>
              <a:srgbClr val="40BFEC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44083" y="162073"/>
            <a:ext cx="7965040" cy="561111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515544" cy="5822937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5D92-B311-4B8C-AB55-7450B47E7828}" type="datetime1">
              <a:rPr lang="ko-KR" altLang="en-US" smtClean="0"/>
              <a:t>2024-05-25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26C5-8C3D-4EC7-89C6-C8BFF7E8281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45"/>
          <p:cNvGrpSpPr/>
          <p:nvPr userDrawn="1"/>
        </p:nvGrpSpPr>
        <p:grpSpPr>
          <a:xfrm rot="12321118">
            <a:off x="-325570" y="-346971"/>
            <a:ext cx="2161447" cy="1599970"/>
            <a:chOff x="5284612" y="4229941"/>
            <a:chExt cx="4346998" cy="3140647"/>
          </a:xfrm>
        </p:grpSpPr>
        <p:sp>
          <p:nvSpPr>
            <p:cNvPr id="48" name="타원 47"/>
            <p:cNvSpPr/>
            <p:nvPr/>
          </p:nvSpPr>
          <p:spPr>
            <a:xfrm rot="10844903">
              <a:off x="8324184" y="4661176"/>
              <a:ext cx="1239074" cy="1197537"/>
            </a:xfrm>
            <a:prstGeom prst="ellipse">
              <a:avLst/>
            </a:prstGeom>
            <a:solidFill>
              <a:srgbClr val="4859C0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타원 48"/>
            <p:cNvSpPr/>
            <p:nvPr/>
          </p:nvSpPr>
          <p:spPr>
            <a:xfrm rot="10844903">
              <a:off x="7608787" y="5170321"/>
              <a:ext cx="2022823" cy="1919581"/>
            </a:xfrm>
            <a:prstGeom prst="ellipse">
              <a:avLst/>
            </a:prstGeom>
            <a:solidFill>
              <a:srgbClr val="36A6DE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0" name="타원 49"/>
            <p:cNvSpPr/>
            <p:nvPr/>
          </p:nvSpPr>
          <p:spPr>
            <a:xfrm rot="10844903">
              <a:off x="8180956" y="4229941"/>
              <a:ext cx="1364229" cy="1318910"/>
            </a:xfrm>
            <a:prstGeom prst="ellipse">
              <a:avLst/>
            </a:prstGeom>
            <a:solidFill>
              <a:srgbClr val="8B5CD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1" name="타원 50"/>
            <p:cNvSpPr/>
            <p:nvPr/>
          </p:nvSpPr>
          <p:spPr>
            <a:xfrm rot="10844903">
              <a:off x="7746198" y="4659322"/>
              <a:ext cx="953180" cy="901339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2" name="타원 51"/>
            <p:cNvSpPr/>
            <p:nvPr/>
          </p:nvSpPr>
          <p:spPr>
            <a:xfrm rot="10844903">
              <a:off x="6956203" y="5813814"/>
              <a:ext cx="1317187" cy="1224214"/>
            </a:xfrm>
            <a:prstGeom prst="ellipse">
              <a:avLst/>
            </a:prstGeom>
            <a:solidFill>
              <a:srgbClr val="40BFEC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타원 52"/>
            <p:cNvSpPr/>
            <p:nvPr/>
          </p:nvSpPr>
          <p:spPr>
            <a:xfrm rot="10844903">
              <a:off x="7954953" y="4876829"/>
              <a:ext cx="1181731" cy="1127906"/>
            </a:xfrm>
            <a:prstGeom prst="ellipse">
              <a:avLst/>
            </a:prstGeom>
            <a:solidFill>
              <a:schemeClr val="bg1">
                <a:lumMod val="95000"/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4" name="타원 53"/>
            <p:cNvSpPr/>
            <p:nvPr/>
          </p:nvSpPr>
          <p:spPr>
            <a:xfrm rot="10844903">
              <a:off x="6445592" y="6382735"/>
              <a:ext cx="216873" cy="213208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" name="타원 54"/>
            <p:cNvSpPr/>
            <p:nvPr/>
          </p:nvSpPr>
          <p:spPr>
            <a:xfrm rot="10844903">
              <a:off x="5284612" y="7011281"/>
              <a:ext cx="355377" cy="359307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6" name="타원 55"/>
            <p:cNvSpPr/>
            <p:nvPr/>
          </p:nvSpPr>
          <p:spPr>
            <a:xfrm rot="10844903">
              <a:off x="7169267" y="5594430"/>
              <a:ext cx="799720" cy="767549"/>
            </a:xfrm>
            <a:prstGeom prst="ellipse">
              <a:avLst/>
            </a:prstGeom>
            <a:solidFill>
              <a:srgbClr val="40BFEC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52E83-F1EF-44A7-8D16-67AEF67EA6AB}" type="datetime1">
              <a:rPr lang="ko-KR" altLang="en-US" smtClean="0"/>
              <a:t>2024-05-25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E4522-DDCE-4402-9C93-AAD82BB6525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그룹 44"/>
          <p:cNvGrpSpPr/>
          <p:nvPr userDrawn="1"/>
        </p:nvGrpSpPr>
        <p:grpSpPr>
          <a:xfrm rot="12321118">
            <a:off x="-312693" y="-404236"/>
            <a:ext cx="1845341" cy="1589031"/>
            <a:chOff x="5920351" y="4229941"/>
            <a:chExt cx="3711259" cy="3119173"/>
          </a:xfrm>
        </p:grpSpPr>
        <p:sp>
          <p:nvSpPr>
            <p:cNvPr id="47" name="타원 46"/>
            <p:cNvSpPr/>
            <p:nvPr/>
          </p:nvSpPr>
          <p:spPr>
            <a:xfrm rot="10844903">
              <a:off x="8324184" y="4661176"/>
              <a:ext cx="1239074" cy="1197537"/>
            </a:xfrm>
            <a:prstGeom prst="ellipse">
              <a:avLst/>
            </a:prstGeom>
            <a:solidFill>
              <a:srgbClr val="4859C0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" name="타원 47"/>
            <p:cNvSpPr/>
            <p:nvPr/>
          </p:nvSpPr>
          <p:spPr>
            <a:xfrm rot="10844903">
              <a:off x="7608787" y="5170321"/>
              <a:ext cx="2022823" cy="1919581"/>
            </a:xfrm>
            <a:prstGeom prst="ellipse">
              <a:avLst/>
            </a:prstGeom>
            <a:solidFill>
              <a:srgbClr val="36A6DE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타원 48"/>
            <p:cNvSpPr/>
            <p:nvPr/>
          </p:nvSpPr>
          <p:spPr>
            <a:xfrm rot="10844903">
              <a:off x="8180956" y="4229941"/>
              <a:ext cx="1364229" cy="1318910"/>
            </a:xfrm>
            <a:prstGeom prst="ellipse">
              <a:avLst/>
            </a:prstGeom>
            <a:solidFill>
              <a:srgbClr val="8B5CD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0" name="타원 49"/>
            <p:cNvSpPr/>
            <p:nvPr/>
          </p:nvSpPr>
          <p:spPr>
            <a:xfrm rot="10844903">
              <a:off x="6705509" y="6549290"/>
              <a:ext cx="791915" cy="799824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1" name="타원 50"/>
            <p:cNvSpPr/>
            <p:nvPr/>
          </p:nvSpPr>
          <p:spPr>
            <a:xfrm rot="10844903">
              <a:off x="6956203" y="5813814"/>
              <a:ext cx="1317187" cy="1224214"/>
            </a:xfrm>
            <a:prstGeom prst="ellipse">
              <a:avLst/>
            </a:prstGeom>
            <a:solidFill>
              <a:srgbClr val="40BFEC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2" name="타원 51"/>
            <p:cNvSpPr/>
            <p:nvPr/>
          </p:nvSpPr>
          <p:spPr>
            <a:xfrm rot="10844903">
              <a:off x="7915211" y="4894515"/>
              <a:ext cx="1181731" cy="1127906"/>
            </a:xfrm>
            <a:prstGeom prst="ellipse">
              <a:avLst/>
            </a:prstGeom>
            <a:solidFill>
              <a:schemeClr val="bg1">
                <a:lumMod val="95000"/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타원 52"/>
            <p:cNvSpPr/>
            <p:nvPr/>
          </p:nvSpPr>
          <p:spPr>
            <a:xfrm rot="10844903">
              <a:off x="5920351" y="6929870"/>
              <a:ext cx="193764" cy="193799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4" name="타원 53"/>
            <p:cNvSpPr/>
            <p:nvPr/>
          </p:nvSpPr>
          <p:spPr>
            <a:xfrm rot="10844903">
              <a:off x="6536272" y="6948752"/>
              <a:ext cx="355377" cy="359307"/>
            </a:xfrm>
            <a:prstGeom prst="ellipse">
              <a:avLst/>
            </a:prstGeom>
            <a:solidFill>
              <a:srgbClr val="90E4D4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" name="타원 54"/>
            <p:cNvSpPr/>
            <p:nvPr/>
          </p:nvSpPr>
          <p:spPr>
            <a:xfrm rot="10844903">
              <a:off x="7169264" y="5594427"/>
              <a:ext cx="799720" cy="767549"/>
            </a:xfrm>
            <a:prstGeom prst="ellipse">
              <a:avLst/>
            </a:prstGeom>
            <a:solidFill>
              <a:srgbClr val="40BFEC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5019E-92C3-4956-9766-5892EF0129AE}" type="datetime1">
              <a:rPr lang="ko-KR" altLang="en-US" smtClean="0"/>
              <a:t>2024-05-25</a:t>
            </a:fld>
            <a:endParaRPr lang="ko-KR" altLang="en-US" dirty="0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B29B5-A038-480C-B445-C7981F7A1DB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4099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CA620AC-9ED8-4267-9829-5274C7C223F3}" type="datetime1">
              <a:rPr lang="ko-KR" altLang="en-US" smtClean="0"/>
              <a:t>2024-05-25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7168D60-8B16-44DA-BF2F-9276BD72B28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269" y="35028"/>
            <a:ext cx="1638732" cy="441644"/>
          </a:xfrm>
          <a:prstGeom prst="rect">
            <a:avLst/>
          </a:prstGeom>
        </p:spPr>
      </p:pic>
      <p:grpSp>
        <p:nvGrpSpPr>
          <p:cNvPr id="8" name="그룹 71"/>
          <p:cNvGrpSpPr/>
          <p:nvPr userDrawn="1"/>
        </p:nvGrpSpPr>
        <p:grpSpPr>
          <a:xfrm rot="11661436">
            <a:off x="21749" y="4602"/>
            <a:ext cx="1875105" cy="1413792"/>
            <a:chOff x="-4373022" y="1392464"/>
            <a:chExt cx="7924890" cy="5812036"/>
          </a:xfrm>
        </p:grpSpPr>
        <p:sp>
          <p:nvSpPr>
            <p:cNvPr id="9" name="타원 8"/>
            <p:cNvSpPr/>
            <p:nvPr/>
          </p:nvSpPr>
          <p:spPr>
            <a:xfrm rot="10844903">
              <a:off x="966603" y="2342783"/>
              <a:ext cx="312240" cy="321080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0" name="그룹 56"/>
            <p:cNvGrpSpPr/>
            <p:nvPr/>
          </p:nvGrpSpPr>
          <p:grpSpPr>
            <a:xfrm>
              <a:off x="-4373022" y="2390588"/>
              <a:ext cx="7924890" cy="4813912"/>
              <a:chOff x="-7535627" y="-804647"/>
              <a:chExt cx="12896386" cy="7934186"/>
            </a:xfrm>
          </p:grpSpPr>
          <p:sp>
            <p:nvSpPr>
              <p:cNvPr id="13" name="타원 12"/>
              <p:cNvSpPr/>
              <p:nvPr/>
            </p:nvSpPr>
            <p:spPr>
              <a:xfrm rot="10844903">
                <a:off x="-2625052" y="-804647"/>
                <a:ext cx="4220601" cy="432340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타원 13"/>
              <p:cNvSpPr/>
              <p:nvPr/>
            </p:nvSpPr>
            <p:spPr>
              <a:xfrm rot="10844903">
                <a:off x="1918855" y="1999967"/>
                <a:ext cx="1715177" cy="171858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타원 14"/>
              <p:cNvSpPr/>
              <p:nvPr/>
            </p:nvSpPr>
            <p:spPr>
              <a:xfrm rot="10844903">
                <a:off x="-453262" y="3732469"/>
                <a:ext cx="2379117" cy="2357908"/>
              </a:xfrm>
              <a:prstGeom prst="ellipse">
                <a:avLst/>
              </a:prstGeom>
              <a:solidFill>
                <a:srgbClr val="36A6D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타원 15"/>
              <p:cNvSpPr/>
              <p:nvPr/>
            </p:nvSpPr>
            <p:spPr>
              <a:xfrm rot="10844903">
                <a:off x="1904765" y="1073803"/>
                <a:ext cx="1549192" cy="1503758"/>
              </a:xfrm>
              <a:prstGeom prst="ellipse">
                <a:avLst/>
              </a:prstGeom>
              <a:solidFill>
                <a:srgbClr val="40BFEC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" name="타원 16"/>
              <p:cNvSpPr/>
              <p:nvPr/>
            </p:nvSpPr>
            <p:spPr>
              <a:xfrm rot="10844903">
                <a:off x="475181" y="2763646"/>
                <a:ext cx="1171054" cy="1177108"/>
              </a:xfrm>
              <a:prstGeom prst="ellipse">
                <a:avLst/>
              </a:prstGeom>
              <a:solidFill>
                <a:srgbClr val="4859C0">
                  <a:alpha val="8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8" name="타원 17"/>
              <p:cNvSpPr/>
              <p:nvPr/>
            </p:nvSpPr>
            <p:spPr>
              <a:xfrm rot="10844903">
                <a:off x="-7535627" y="6090712"/>
                <a:ext cx="934748" cy="1038827"/>
              </a:xfrm>
              <a:prstGeom prst="ellipse">
                <a:avLst/>
              </a:prstGeom>
              <a:solidFill>
                <a:srgbClr val="36A6D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9" name="타원 18"/>
              <p:cNvSpPr/>
              <p:nvPr/>
            </p:nvSpPr>
            <p:spPr>
              <a:xfrm rot="10844903">
                <a:off x="1483668" y="772962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0" name="타원 19"/>
              <p:cNvSpPr/>
              <p:nvPr/>
            </p:nvSpPr>
            <p:spPr>
              <a:xfrm rot="10844903">
                <a:off x="1702678" y="4302429"/>
                <a:ext cx="1438507" cy="1421493"/>
              </a:xfrm>
              <a:prstGeom prst="ellipse">
                <a:avLst/>
              </a:prstGeom>
              <a:solidFill>
                <a:srgbClr val="8B5CD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1" name="타원 5"/>
              <p:cNvSpPr/>
              <p:nvPr/>
            </p:nvSpPr>
            <p:spPr>
              <a:xfrm rot="10844903">
                <a:off x="-5001687" y="5247924"/>
                <a:ext cx="522282" cy="570889"/>
              </a:xfrm>
              <a:prstGeom prst="ellipse">
                <a:avLst/>
              </a:prstGeom>
              <a:solidFill>
                <a:srgbClr val="40BFEC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2" name="타원 21"/>
              <p:cNvSpPr/>
              <p:nvPr/>
            </p:nvSpPr>
            <p:spPr>
              <a:xfrm rot="10844903">
                <a:off x="2912862" y="808568"/>
                <a:ext cx="712826" cy="704426"/>
              </a:xfrm>
              <a:prstGeom prst="ellipse">
                <a:avLst/>
              </a:prstGeom>
              <a:solidFill>
                <a:srgbClr val="4859C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3" name="타원 22"/>
              <p:cNvSpPr/>
              <p:nvPr/>
            </p:nvSpPr>
            <p:spPr>
              <a:xfrm rot="10844903">
                <a:off x="819856" y="1079308"/>
                <a:ext cx="719268" cy="698173"/>
              </a:xfrm>
              <a:prstGeom prst="ellipse">
                <a:avLst/>
              </a:prstGeom>
              <a:solidFill>
                <a:srgbClr val="4859C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4" name="타원 23"/>
              <p:cNvSpPr/>
              <p:nvPr/>
            </p:nvSpPr>
            <p:spPr>
              <a:xfrm rot="10844903">
                <a:off x="712462" y="754560"/>
                <a:ext cx="663939" cy="64446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5" name="타원 24"/>
              <p:cNvSpPr/>
              <p:nvPr/>
            </p:nvSpPr>
            <p:spPr>
              <a:xfrm rot="10844903">
                <a:off x="1316924" y="1035926"/>
                <a:ext cx="940581" cy="912996"/>
              </a:xfrm>
              <a:prstGeom prst="ellipse">
                <a:avLst/>
              </a:prstGeom>
              <a:solidFill>
                <a:srgbClr val="40BFE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6" name="타원 25"/>
              <p:cNvSpPr/>
              <p:nvPr/>
            </p:nvSpPr>
            <p:spPr>
              <a:xfrm rot="10844903">
                <a:off x="-849804" y="2663595"/>
                <a:ext cx="1604520" cy="1557463"/>
              </a:xfrm>
              <a:prstGeom prst="ellipse">
                <a:avLst/>
              </a:prstGeom>
              <a:solidFill>
                <a:srgbClr val="8B5CD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7" name="타원 26"/>
              <p:cNvSpPr/>
              <p:nvPr/>
            </p:nvSpPr>
            <p:spPr>
              <a:xfrm rot="10844903">
                <a:off x="3539980" y="1702881"/>
                <a:ext cx="995909" cy="1020407"/>
              </a:xfrm>
              <a:prstGeom prst="ellipse">
                <a:avLst/>
              </a:prstGeom>
              <a:solidFill>
                <a:srgbClr val="6345C3">
                  <a:alpha val="4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8" name="타원 27"/>
              <p:cNvSpPr/>
              <p:nvPr/>
            </p:nvSpPr>
            <p:spPr>
              <a:xfrm rot="10844903">
                <a:off x="1309128" y="3607690"/>
                <a:ext cx="553283" cy="537056"/>
              </a:xfrm>
              <a:prstGeom prst="ellipse">
                <a:avLst/>
              </a:prstGeom>
              <a:solidFill>
                <a:srgbClr val="455CE7">
                  <a:alpha val="3176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타원 28"/>
              <p:cNvSpPr/>
              <p:nvPr/>
            </p:nvSpPr>
            <p:spPr>
              <a:xfrm rot="10844903">
                <a:off x="3649715" y="2023765"/>
                <a:ext cx="608611" cy="590762"/>
              </a:xfrm>
              <a:prstGeom prst="ellipse">
                <a:avLst/>
              </a:prstGeom>
              <a:solidFill>
                <a:schemeClr val="bg1"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타원 29"/>
              <p:cNvSpPr/>
              <p:nvPr/>
            </p:nvSpPr>
            <p:spPr>
              <a:xfrm rot="10844903">
                <a:off x="3009956" y="1674916"/>
                <a:ext cx="553283" cy="537056"/>
              </a:xfrm>
              <a:prstGeom prst="ellipse">
                <a:avLst/>
              </a:prstGeom>
              <a:solidFill>
                <a:schemeClr val="bg1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1" name="타원 30"/>
              <p:cNvSpPr/>
              <p:nvPr/>
            </p:nvSpPr>
            <p:spPr>
              <a:xfrm rot="10844903">
                <a:off x="2682976" y="973666"/>
                <a:ext cx="885253" cy="859290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2" name="타원 31"/>
              <p:cNvSpPr/>
              <p:nvPr/>
            </p:nvSpPr>
            <p:spPr>
              <a:xfrm rot="10844903">
                <a:off x="839083" y="2792415"/>
                <a:ext cx="1770505" cy="1772286"/>
              </a:xfrm>
              <a:prstGeom prst="ellipse">
                <a:avLst/>
              </a:pr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3" name="타원 32"/>
              <p:cNvSpPr/>
              <p:nvPr/>
            </p:nvSpPr>
            <p:spPr>
              <a:xfrm rot="10844903">
                <a:off x="3307059" y="-366091"/>
                <a:ext cx="110657" cy="107411"/>
              </a:xfrm>
              <a:prstGeom prst="ellipse">
                <a:avLst/>
              </a:prstGeom>
              <a:solidFill>
                <a:srgbClr val="40BFEC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4" name="타원 33"/>
              <p:cNvSpPr/>
              <p:nvPr/>
            </p:nvSpPr>
            <p:spPr>
              <a:xfrm rot="10844903">
                <a:off x="3253982" y="-582439"/>
                <a:ext cx="55328" cy="5370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5" name="타원 34"/>
              <p:cNvSpPr/>
              <p:nvPr/>
            </p:nvSpPr>
            <p:spPr>
              <a:xfrm rot="10844903">
                <a:off x="3191522" y="63823"/>
                <a:ext cx="331970" cy="32223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6" name="타원 35"/>
              <p:cNvSpPr/>
              <p:nvPr/>
            </p:nvSpPr>
            <p:spPr>
              <a:xfrm rot="10844903">
                <a:off x="245133" y="196126"/>
                <a:ext cx="1383207" cy="13963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7" name="타원 36"/>
              <p:cNvSpPr/>
              <p:nvPr/>
            </p:nvSpPr>
            <p:spPr>
              <a:xfrm rot="10844903">
                <a:off x="1046058" y="386938"/>
                <a:ext cx="995909" cy="966701"/>
              </a:xfrm>
              <a:prstGeom prst="ellipse">
                <a:avLst/>
              </a:prstGeom>
              <a:solidFill>
                <a:srgbClr val="40BFE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8" name="타원 37"/>
              <p:cNvSpPr/>
              <p:nvPr/>
            </p:nvSpPr>
            <p:spPr>
              <a:xfrm rot="10844903">
                <a:off x="3351695" y="552631"/>
                <a:ext cx="608611" cy="5907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9" name="타원 38"/>
              <p:cNvSpPr/>
              <p:nvPr/>
            </p:nvSpPr>
            <p:spPr>
              <a:xfrm rot="10844903">
                <a:off x="262669" y="3224423"/>
                <a:ext cx="1764063" cy="1718580"/>
              </a:xfrm>
              <a:prstGeom prst="ellipse">
                <a:avLst/>
              </a:prstGeom>
              <a:solidFill>
                <a:srgbClr val="40BFEC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0" name="타원 39"/>
              <p:cNvSpPr/>
              <p:nvPr/>
            </p:nvSpPr>
            <p:spPr>
              <a:xfrm rot="10844903">
                <a:off x="3571900" y="628945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1" name="타원 40"/>
              <p:cNvSpPr/>
              <p:nvPr/>
            </p:nvSpPr>
            <p:spPr>
              <a:xfrm rot="11303320">
                <a:off x="3858422" y="-29246"/>
                <a:ext cx="1431519" cy="1420193"/>
              </a:xfrm>
              <a:prstGeom prst="ellipse">
                <a:avLst/>
              </a:prstGeom>
              <a:solidFill>
                <a:srgbClr val="40BFEC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2" name="타원 41"/>
              <p:cNvSpPr/>
              <p:nvPr/>
            </p:nvSpPr>
            <p:spPr>
              <a:xfrm rot="10844903">
                <a:off x="-58798" y="3466226"/>
                <a:ext cx="1389878" cy="1273257"/>
              </a:xfrm>
              <a:prstGeom prst="ellipse">
                <a:avLst/>
              </a:prstGeom>
              <a:solidFill>
                <a:schemeClr val="bg1">
                  <a:lumMod val="9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3" name="타원 42"/>
              <p:cNvSpPr/>
              <p:nvPr/>
            </p:nvSpPr>
            <p:spPr>
              <a:xfrm rot="10844903">
                <a:off x="4863361" y="479898"/>
                <a:ext cx="497398" cy="512981"/>
              </a:xfrm>
              <a:prstGeom prst="ellipse">
                <a:avLst/>
              </a:prstGeom>
              <a:solidFill>
                <a:srgbClr val="40BFEC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4" name="타원 43"/>
              <p:cNvSpPr/>
              <p:nvPr/>
            </p:nvSpPr>
            <p:spPr>
              <a:xfrm rot="10844903">
                <a:off x="2706273" y="3939512"/>
                <a:ext cx="995148" cy="998976"/>
              </a:xfrm>
              <a:prstGeom prst="ellipse">
                <a:avLst/>
              </a:prstGeom>
              <a:solidFill>
                <a:srgbClr val="90E4D4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1" name="타원 10"/>
            <p:cNvSpPr/>
            <p:nvPr/>
          </p:nvSpPr>
          <p:spPr>
            <a:xfrm rot="10844903">
              <a:off x="229896" y="1905976"/>
              <a:ext cx="857914" cy="8276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타원 11"/>
            <p:cNvSpPr/>
            <p:nvPr/>
          </p:nvSpPr>
          <p:spPr>
            <a:xfrm rot="10844903">
              <a:off x="1613930" y="1392464"/>
              <a:ext cx="497917" cy="473106"/>
            </a:xfrm>
            <a:prstGeom prst="ellipse">
              <a:avLst/>
            </a:prstGeom>
            <a:solidFill>
              <a:srgbClr val="0070C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4002" r:id="rId2"/>
    <p:sldLayoutId id="2147484003" r:id="rId3"/>
    <p:sldLayoutId id="2147484001" r:id="rId4"/>
    <p:sldLayoutId id="2147483984" r:id="rId5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4099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A9B4038-323F-4082-89D5-8620CEC84005}" type="datetime1">
              <a:rPr lang="ko-KR" altLang="en-US" smtClean="0"/>
              <a:t>2024-05-25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7168D60-8B16-44DA-BF2F-9276BD72B28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269" y="35028"/>
            <a:ext cx="1638732" cy="441644"/>
          </a:xfrm>
          <a:prstGeom prst="rect">
            <a:avLst/>
          </a:prstGeom>
        </p:spPr>
      </p:pic>
      <p:grpSp>
        <p:nvGrpSpPr>
          <p:cNvPr id="8" name="그룹 71"/>
          <p:cNvGrpSpPr/>
          <p:nvPr userDrawn="1"/>
        </p:nvGrpSpPr>
        <p:grpSpPr>
          <a:xfrm rot="11661436">
            <a:off x="21749" y="4602"/>
            <a:ext cx="1875105" cy="1413792"/>
            <a:chOff x="-4373022" y="1392464"/>
            <a:chExt cx="7924890" cy="5812036"/>
          </a:xfrm>
        </p:grpSpPr>
        <p:sp>
          <p:nvSpPr>
            <p:cNvPr id="10" name="타원 9"/>
            <p:cNvSpPr/>
            <p:nvPr/>
          </p:nvSpPr>
          <p:spPr>
            <a:xfrm rot="10844903">
              <a:off x="966603" y="2342783"/>
              <a:ext cx="312240" cy="321080"/>
            </a:xfrm>
            <a:prstGeom prst="ellipse">
              <a:avLst/>
            </a:prstGeom>
            <a:solidFill>
              <a:srgbClr val="40BFEC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1" name="그룹 56"/>
            <p:cNvGrpSpPr/>
            <p:nvPr/>
          </p:nvGrpSpPr>
          <p:grpSpPr>
            <a:xfrm>
              <a:off x="-4373022" y="2390588"/>
              <a:ext cx="7924890" cy="4813912"/>
              <a:chOff x="-7535627" y="-804647"/>
              <a:chExt cx="12896386" cy="7934186"/>
            </a:xfrm>
          </p:grpSpPr>
          <p:sp>
            <p:nvSpPr>
              <p:cNvPr id="14" name="타원 13"/>
              <p:cNvSpPr/>
              <p:nvPr/>
            </p:nvSpPr>
            <p:spPr>
              <a:xfrm rot="10844903">
                <a:off x="-2625052" y="-804647"/>
                <a:ext cx="4220601" cy="432340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타원 14"/>
              <p:cNvSpPr/>
              <p:nvPr/>
            </p:nvSpPr>
            <p:spPr>
              <a:xfrm rot="10844903">
                <a:off x="1918855" y="1999967"/>
                <a:ext cx="1715177" cy="171858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타원 15"/>
              <p:cNvSpPr/>
              <p:nvPr/>
            </p:nvSpPr>
            <p:spPr>
              <a:xfrm rot="10844903">
                <a:off x="-453262" y="3732469"/>
                <a:ext cx="2379117" cy="2357908"/>
              </a:xfrm>
              <a:prstGeom prst="ellipse">
                <a:avLst/>
              </a:prstGeom>
              <a:solidFill>
                <a:srgbClr val="36A6D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" name="타원 16"/>
              <p:cNvSpPr/>
              <p:nvPr/>
            </p:nvSpPr>
            <p:spPr>
              <a:xfrm rot="10844903">
                <a:off x="1904765" y="1073803"/>
                <a:ext cx="1549192" cy="1503758"/>
              </a:xfrm>
              <a:prstGeom prst="ellipse">
                <a:avLst/>
              </a:prstGeom>
              <a:solidFill>
                <a:srgbClr val="40BFEC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8" name="타원 17"/>
              <p:cNvSpPr/>
              <p:nvPr/>
            </p:nvSpPr>
            <p:spPr>
              <a:xfrm rot="10844903">
                <a:off x="475181" y="2763646"/>
                <a:ext cx="1171054" cy="1177108"/>
              </a:xfrm>
              <a:prstGeom prst="ellipse">
                <a:avLst/>
              </a:prstGeom>
              <a:solidFill>
                <a:srgbClr val="4859C0">
                  <a:alpha val="8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9" name="타원 18"/>
              <p:cNvSpPr/>
              <p:nvPr/>
            </p:nvSpPr>
            <p:spPr>
              <a:xfrm rot="10844903">
                <a:off x="-7535627" y="6090712"/>
                <a:ext cx="934748" cy="1038827"/>
              </a:xfrm>
              <a:prstGeom prst="ellipse">
                <a:avLst/>
              </a:prstGeom>
              <a:solidFill>
                <a:srgbClr val="36A6D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0" name="타원 19"/>
              <p:cNvSpPr/>
              <p:nvPr/>
            </p:nvSpPr>
            <p:spPr>
              <a:xfrm rot="10844903">
                <a:off x="1483668" y="772962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1" name="타원 20"/>
              <p:cNvSpPr/>
              <p:nvPr/>
            </p:nvSpPr>
            <p:spPr>
              <a:xfrm rot="10844903">
                <a:off x="1702678" y="4302429"/>
                <a:ext cx="1438507" cy="1421493"/>
              </a:xfrm>
              <a:prstGeom prst="ellipse">
                <a:avLst/>
              </a:prstGeom>
              <a:solidFill>
                <a:srgbClr val="8B5CD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2" name="타원 5"/>
              <p:cNvSpPr/>
              <p:nvPr/>
            </p:nvSpPr>
            <p:spPr>
              <a:xfrm rot="10844903">
                <a:off x="-5001687" y="5247924"/>
                <a:ext cx="522282" cy="570889"/>
              </a:xfrm>
              <a:prstGeom prst="ellipse">
                <a:avLst/>
              </a:prstGeom>
              <a:solidFill>
                <a:srgbClr val="40BFEC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3" name="타원 22"/>
              <p:cNvSpPr/>
              <p:nvPr/>
            </p:nvSpPr>
            <p:spPr>
              <a:xfrm rot="10844903">
                <a:off x="2912862" y="808568"/>
                <a:ext cx="712826" cy="704426"/>
              </a:xfrm>
              <a:prstGeom prst="ellipse">
                <a:avLst/>
              </a:prstGeom>
              <a:solidFill>
                <a:srgbClr val="4859C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4" name="타원 23"/>
              <p:cNvSpPr/>
              <p:nvPr/>
            </p:nvSpPr>
            <p:spPr>
              <a:xfrm rot="10844903">
                <a:off x="819856" y="1079308"/>
                <a:ext cx="719268" cy="698173"/>
              </a:xfrm>
              <a:prstGeom prst="ellipse">
                <a:avLst/>
              </a:prstGeom>
              <a:solidFill>
                <a:srgbClr val="4859C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5" name="타원 24"/>
              <p:cNvSpPr/>
              <p:nvPr/>
            </p:nvSpPr>
            <p:spPr>
              <a:xfrm rot="10844903">
                <a:off x="712462" y="754560"/>
                <a:ext cx="663939" cy="64446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6" name="타원 25"/>
              <p:cNvSpPr/>
              <p:nvPr/>
            </p:nvSpPr>
            <p:spPr>
              <a:xfrm rot="10844903">
                <a:off x="1316924" y="1035926"/>
                <a:ext cx="940581" cy="912996"/>
              </a:xfrm>
              <a:prstGeom prst="ellipse">
                <a:avLst/>
              </a:prstGeom>
              <a:solidFill>
                <a:srgbClr val="40BFE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7" name="타원 26"/>
              <p:cNvSpPr/>
              <p:nvPr/>
            </p:nvSpPr>
            <p:spPr>
              <a:xfrm rot="10844903">
                <a:off x="-849804" y="2663595"/>
                <a:ext cx="1604520" cy="1557463"/>
              </a:xfrm>
              <a:prstGeom prst="ellipse">
                <a:avLst/>
              </a:prstGeom>
              <a:solidFill>
                <a:srgbClr val="8B5CD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8" name="타원 27"/>
              <p:cNvSpPr/>
              <p:nvPr/>
            </p:nvSpPr>
            <p:spPr>
              <a:xfrm rot="10844903">
                <a:off x="3539980" y="1702881"/>
                <a:ext cx="995909" cy="1020407"/>
              </a:xfrm>
              <a:prstGeom prst="ellipse">
                <a:avLst/>
              </a:prstGeom>
              <a:solidFill>
                <a:srgbClr val="6345C3">
                  <a:alpha val="4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타원 28"/>
              <p:cNvSpPr/>
              <p:nvPr/>
            </p:nvSpPr>
            <p:spPr>
              <a:xfrm rot="10844903">
                <a:off x="1309128" y="3607690"/>
                <a:ext cx="553283" cy="537056"/>
              </a:xfrm>
              <a:prstGeom prst="ellipse">
                <a:avLst/>
              </a:prstGeom>
              <a:solidFill>
                <a:srgbClr val="455CE7">
                  <a:alpha val="3176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타원 29"/>
              <p:cNvSpPr/>
              <p:nvPr/>
            </p:nvSpPr>
            <p:spPr>
              <a:xfrm rot="10844903">
                <a:off x="3649715" y="2023765"/>
                <a:ext cx="608611" cy="590762"/>
              </a:xfrm>
              <a:prstGeom prst="ellipse">
                <a:avLst/>
              </a:prstGeom>
              <a:solidFill>
                <a:schemeClr val="bg1">
                  <a:alpha val="1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1" name="타원 30"/>
              <p:cNvSpPr/>
              <p:nvPr/>
            </p:nvSpPr>
            <p:spPr>
              <a:xfrm rot="10844903">
                <a:off x="3009956" y="1674916"/>
                <a:ext cx="553283" cy="537056"/>
              </a:xfrm>
              <a:prstGeom prst="ellipse">
                <a:avLst/>
              </a:prstGeom>
              <a:solidFill>
                <a:schemeClr val="bg1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2" name="타원 31"/>
              <p:cNvSpPr/>
              <p:nvPr/>
            </p:nvSpPr>
            <p:spPr>
              <a:xfrm rot="10844903">
                <a:off x="2682976" y="973666"/>
                <a:ext cx="885253" cy="859290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3" name="타원 32"/>
              <p:cNvSpPr/>
              <p:nvPr/>
            </p:nvSpPr>
            <p:spPr>
              <a:xfrm rot="10844903">
                <a:off x="839083" y="2792415"/>
                <a:ext cx="1770505" cy="1772286"/>
              </a:xfrm>
              <a:prstGeom prst="ellipse">
                <a:avLst/>
              </a:prstGeom>
              <a:solidFill>
                <a:schemeClr val="bg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4" name="타원 33"/>
              <p:cNvSpPr/>
              <p:nvPr/>
            </p:nvSpPr>
            <p:spPr>
              <a:xfrm rot="10844903">
                <a:off x="3307059" y="-366091"/>
                <a:ext cx="110657" cy="107411"/>
              </a:xfrm>
              <a:prstGeom prst="ellipse">
                <a:avLst/>
              </a:prstGeom>
              <a:solidFill>
                <a:srgbClr val="40BFEC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5" name="타원 34"/>
              <p:cNvSpPr/>
              <p:nvPr/>
            </p:nvSpPr>
            <p:spPr>
              <a:xfrm rot="10844903">
                <a:off x="3253982" y="-582439"/>
                <a:ext cx="55328" cy="5370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6" name="타원 35"/>
              <p:cNvSpPr/>
              <p:nvPr/>
            </p:nvSpPr>
            <p:spPr>
              <a:xfrm rot="10844903">
                <a:off x="3191522" y="63823"/>
                <a:ext cx="331970" cy="322234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7" name="타원 36"/>
              <p:cNvSpPr/>
              <p:nvPr/>
            </p:nvSpPr>
            <p:spPr>
              <a:xfrm rot="10844903">
                <a:off x="245133" y="196126"/>
                <a:ext cx="1383207" cy="13963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8" name="타원 37"/>
              <p:cNvSpPr/>
              <p:nvPr/>
            </p:nvSpPr>
            <p:spPr>
              <a:xfrm rot="10844903">
                <a:off x="1046058" y="386938"/>
                <a:ext cx="995909" cy="966701"/>
              </a:xfrm>
              <a:prstGeom prst="ellipse">
                <a:avLst/>
              </a:prstGeom>
              <a:solidFill>
                <a:srgbClr val="40BFE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9" name="타원 38"/>
              <p:cNvSpPr/>
              <p:nvPr/>
            </p:nvSpPr>
            <p:spPr>
              <a:xfrm rot="10844903">
                <a:off x="3351695" y="552631"/>
                <a:ext cx="608611" cy="5907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0" name="타원 39"/>
              <p:cNvSpPr/>
              <p:nvPr/>
            </p:nvSpPr>
            <p:spPr>
              <a:xfrm rot="10844903">
                <a:off x="262669" y="3224423"/>
                <a:ext cx="1764063" cy="1718580"/>
              </a:xfrm>
              <a:prstGeom prst="ellipse">
                <a:avLst/>
              </a:prstGeom>
              <a:solidFill>
                <a:srgbClr val="40BFEC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1" name="타원 40"/>
              <p:cNvSpPr/>
              <p:nvPr/>
            </p:nvSpPr>
            <p:spPr>
              <a:xfrm rot="10844903">
                <a:off x="3571900" y="628945"/>
                <a:ext cx="1272551" cy="123522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2" name="타원 41"/>
              <p:cNvSpPr/>
              <p:nvPr/>
            </p:nvSpPr>
            <p:spPr>
              <a:xfrm rot="11303320">
                <a:off x="3858422" y="-29246"/>
                <a:ext cx="1431519" cy="1420193"/>
              </a:xfrm>
              <a:prstGeom prst="ellipse">
                <a:avLst/>
              </a:prstGeom>
              <a:solidFill>
                <a:srgbClr val="40BFEC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3" name="타원 42"/>
              <p:cNvSpPr/>
              <p:nvPr/>
            </p:nvSpPr>
            <p:spPr>
              <a:xfrm rot="10844903">
                <a:off x="-58798" y="3466226"/>
                <a:ext cx="1389878" cy="1273257"/>
              </a:xfrm>
              <a:prstGeom prst="ellipse">
                <a:avLst/>
              </a:prstGeom>
              <a:solidFill>
                <a:schemeClr val="bg1">
                  <a:lumMod val="95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4" name="타원 43"/>
              <p:cNvSpPr/>
              <p:nvPr/>
            </p:nvSpPr>
            <p:spPr>
              <a:xfrm rot="10844903">
                <a:off x="4863361" y="479898"/>
                <a:ext cx="497398" cy="512981"/>
              </a:xfrm>
              <a:prstGeom prst="ellipse">
                <a:avLst/>
              </a:prstGeom>
              <a:solidFill>
                <a:srgbClr val="40BFEC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5" name="타원 44"/>
              <p:cNvSpPr/>
              <p:nvPr/>
            </p:nvSpPr>
            <p:spPr>
              <a:xfrm rot="10844903">
                <a:off x="2706273" y="3939512"/>
                <a:ext cx="995148" cy="998976"/>
              </a:xfrm>
              <a:prstGeom prst="ellipse">
                <a:avLst/>
              </a:prstGeom>
              <a:solidFill>
                <a:srgbClr val="90E4D4">
                  <a:alpha val="2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2" name="타원 11"/>
            <p:cNvSpPr/>
            <p:nvPr/>
          </p:nvSpPr>
          <p:spPr>
            <a:xfrm rot="10844903">
              <a:off x="229896" y="1905976"/>
              <a:ext cx="857914" cy="8276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" name="타원 12"/>
            <p:cNvSpPr/>
            <p:nvPr/>
          </p:nvSpPr>
          <p:spPr>
            <a:xfrm rot="10844903">
              <a:off x="1613930" y="1392464"/>
              <a:ext cx="497917" cy="473106"/>
            </a:xfrm>
            <a:prstGeom prst="ellipse">
              <a:avLst/>
            </a:prstGeom>
            <a:solidFill>
              <a:srgbClr val="0070C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타원 50"/>
          <p:cNvSpPr/>
          <p:nvPr/>
        </p:nvSpPr>
        <p:spPr>
          <a:xfrm rot="10844903">
            <a:off x="4212902" y="3645955"/>
            <a:ext cx="143453" cy="144944"/>
          </a:xfrm>
          <a:prstGeom prst="ellipse">
            <a:avLst/>
          </a:prstGeom>
          <a:solidFill>
            <a:srgbClr val="8B5CD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" name="타원 52"/>
          <p:cNvSpPr/>
          <p:nvPr/>
        </p:nvSpPr>
        <p:spPr>
          <a:xfrm rot="10844903">
            <a:off x="4933443" y="3286388"/>
            <a:ext cx="216514" cy="216006"/>
          </a:xfrm>
          <a:prstGeom prst="ellipse">
            <a:avLst/>
          </a:prstGeom>
          <a:solidFill>
            <a:srgbClr val="58C7EE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" name="타원 53"/>
          <p:cNvSpPr/>
          <p:nvPr/>
        </p:nvSpPr>
        <p:spPr>
          <a:xfrm rot="10844903">
            <a:off x="8029331" y="3429921"/>
            <a:ext cx="142123" cy="145849"/>
          </a:xfrm>
          <a:prstGeom prst="ellipse">
            <a:avLst/>
          </a:prstGeom>
          <a:solidFill>
            <a:srgbClr val="61E5D2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" name="타원 54"/>
          <p:cNvSpPr/>
          <p:nvPr/>
        </p:nvSpPr>
        <p:spPr>
          <a:xfrm rot="10844903">
            <a:off x="7236764" y="2565365"/>
            <a:ext cx="71074" cy="71977"/>
          </a:xfrm>
          <a:prstGeom prst="ellipse">
            <a:avLst/>
          </a:prstGeom>
          <a:solidFill>
            <a:srgbClr val="0070C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" name="직사각형 8"/>
          <p:cNvSpPr>
            <a:spLocks noChangeArrowheads="1"/>
          </p:cNvSpPr>
          <p:nvPr/>
        </p:nvSpPr>
        <p:spPr bwMode="auto">
          <a:xfrm>
            <a:off x="-43387" y="1916779"/>
            <a:ext cx="913800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altLang="ko-KR" sz="4000" b="1" noProof="1" smtClean="0">
                <a:latin typeface="맑은 고딕" pitchFamily="50" charset="-127"/>
                <a:ea typeface="맑은 고딕" pitchFamily="50" charset="-127"/>
              </a:rPr>
              <a:t>Chapter </a:t>
            </a:r>
            <a:r>
              <a:rPr kumimoji="0" lang="en-US" altLang="ko-KR" sz="4000" b="1" noProof="1" smtClean="0">
                <a:latin typeface="맑은 고딕" pitchFamily="50" charset="-127"/>
                <a:ea typeface="맑은 고딕" pitchFamily="50" charset="-127"/>
              </a:rPr>
              <a:t>18</a:t>
            </a:r>
          </a:p>
          <a:p>
            <a:pPr algn="ctr">
              <a:lnSpc>
                <a:spcPct val="150000"/>
              </a:lnSpc>
            </a:pPr>
            <a:r>
              <a:rPr kumimoji="0" lang="ko-KR" altLang="en-US" sz="4000" b="1" noProof="1" smtClean="0">
                <a:latin typeface="맑은 고딕" pitchFamily="50" charset="-127"/>
                <a:ea typeface="맑은 고딕" pitchFamily="50" charset="-127"/>
              </a:rPr>
              <a:t>세계의 음식문화</a:t>
            </a:r>
            <a:endParaRPr kumimoji="0" lang="en-US" altLang="ko-KR" sz="4000" b="1" noProof="1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8072462" y="5399046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8072462" y="5857892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714744" y="4714884"/>
            <a:ext cx="4320480" cy="454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latinLnBrk="0" hangingPunct="0">
              <a:lnSpc>
                <a:spcPct val="150000"/>
              </a:lnSpc>
              <a:defRPr/>
            </a:pP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8064970" y="4929198"/>
            <a:ext cx="142876" cy="14287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1"/>
          <p:cNvGrpSpPr/>
          <p:nvPr/>
        </p:nvGrpSpPr>
        <p:grpSpPr>
          <a:xfrm>
            <a:off x="2233060" y="1280875"/>
            <a:ext cx="4248472" cy="765145"/>
            <a:chOff x="3983994" y="953844"/>
            <a:chExt cx="4248472" cy="765145"/>
          </a:xfrm>
        </p:grpSpPr>
        <p:cxnSp>
          <p:nvCxnSpPr>
            <p:cNvPr id="15" name="직선 연결선 14"/>
            <p:cNvCxnSpPr/>
            <p:nvPr/>
          </p:nvCxnSpPr>
          <p:spPr>
            <a:xfrm>
              <a:off x="3983994" y="1718989"/>
              <a:ext cx="4248472" cy="0"/>
            </a:xfrm>
            <a:prstGeom prst="line">
              <a:avLst/>
            </a:prstGeom>
            <a:ln w="15875" cmpd="thinThick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550" y="953844"/>
              <a:ext cx="786945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인도네시아의 대표적인 음식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682546" cy="5822937"/>
          </a:xfrm>
        </p:spPr>
        <p:txBody>
          <a:bodyPr/>
          <a:lstStyle/>
          <a:p>
            <a:pPr marL="0" indent="0">
              <a:buNone/>
            </a:pPr>
            <a:r>
              <a:rPr lang="ko-KR" altLang="en-US" b="1" dirty="0" err="1"/>
              <a:t>뻼뻭</a:t>
            </a:r>
            <a:r>
              <a:rPr lang="en-US" altLang="ko-KR" b="1" dirty="0"/>
              <a:t>(PEMPEK, </a:t>
            </a:r>
            <a:r>
              <a:rPr lang="ko-KR" altLang="en-US" b="1" dirty="0"/>
              <a:t>녹말을 섞은 생선튀김</a:t>
            </a:r>
            <a:r>
              <a:rPr lang="en-US" altLang="ko-KR" b="1" dirty="0" smtClean="0"/>
              <a:t>)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생선과 </a:t>
            </a:r>
            <a:r>
              <a:rPr lang="ko-KR" altLang="en-US" dirty="0" err="1"/>
              <a:t>타피오카</a:t>
            </a:r>
            <a:r>
              <a:rPr lang="en-US" altLang="ko-KR" dirty="0"/>
              <a:t>(</a:t>
            </a:r>
            <a:r>
              <a:rPr lang="ko-KR" altLang="en-US" dirty="0"/>
              <a:t>인도네시아어 </a:t>
            </a:r>
            <a:r>
              <a:rPr lang="en-US" altLang="ko-KR" dirty="0"/>
              <a:t>Sago) </a:t>
            </a:r>
            <a:r>
              <a:rPr lang="ko-KR" altLang="en-US" dirty="0"/>
              <a:t>녹말을 섞어서 튀기거나 삶은 음식으로 우리의 어묵과 비슷하며</a:t>
            </a:r>
            <a:r>
              <a:rPr lang="en-US" altLang="ko-KR" dirty="0"/>
              <a:t>, </a:t>
            </a:r>
            <a:r>
              <a:rPr lang="ko-KR" altLang="en-US" dirty="0" err="1"/>
              <a:t>야자설탕과</a:t>
            </a:r>
            <a:r>
              <a:rPr lang="ko-KR" altLang="en-US" dirty="0"/>
              <a:t> 식초를 섞은 새콤달콤한 소스와 말린 새우 가루</a:t>
            </a:r>
            <a:r>
              <a:rPr lang="en-US" altLang="ko-KR" dirty="0"/>
              <a:t>, </a:t>
            </a:r>
            <a:r>
              <a:rPr lang="ko-KR" altLang="en-US" dirty="0" err="1"/>
              <a:t>노락색</a:t>
            </a:r>
            <a:r>
              <a:rPr lang="ko-KR" altLang="en-US" dirty="0"/>
              <a:t> 국수와 함께 먹는다</a:t>
            </a:r>
            <a:r>
              <a:rPr lang="en-US" altLang="ko-KR" dirty="0"/>
              <a:t>. </a:t>
            </a:r>
            <a:r>
              <a:rPr lang="ko-KR" altLang="en-US" dirty="0" err="1"/>
              <a:t>빨렘방</a:t>
            </a:r>
            <a:r>
              <a:rPr lang="ko-KR" altLang="en-US" dirty="0"/>
              <a:t> 전통음식이며</a:t>
            </a:r>
            <a:r>
              <a:rPr lang="en-US" altLang="ko-KR" dirty="0"/>
              <a:t>, </a:t>
            </a:r>
            <a:r>
              <a:rPr lang="ko-KR" altLang="en-US" dirty="0"/>
              <a:t>음식의 이름은 </a:t>
            </a:r>
            <a:r>
              <a:rPr lang="ko-KR" altLang="en-US" dirty="0" err="1"/>
              <a:t>뻼뻭을</a:t>
            </a:r>
            <a:r>
              <a:rPr lang="ko-KR" altLang="en-US" dirty="0"/>
              <a:t> 팔러 다니던 나이든 남자 상인을 일컫는 중국어 호칭 </a:t>
            </a:r>
            <a:r>
              <a:rPr lang="en-US" altLang="ko-KR" dirty="0" err="1"/>
              <a:t>pek-apek</a:t>
            </a:r>
            <a:r>
              <a:rPr lang="ko-KR" altLang="en-US" dirty="0"/>
              <a:t>에서 유래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10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068960"/>
            <a:ext cx="6725286" cy="37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91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인도네시아의 대표적인 음식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682546" cy="5822937"/>
          </a:xfrm>
        </p:spPr>
        <p:txBody>
          <a:bodyPr/>
          <a:lstStyle/>
          <a:p>
            <a:pPr marL="0" indent="0">
              <a:buNone/>
            </a:pPr>
            <a:r>
              <a:rPr lang="ko-KR" altLang="en-US" b="1" dirty="0"/>
              <a:t>가도가도</a:t>
            </a:r>
            <a:r>
              <a:rPr lang="en-US" altLang="ko-KR" b="1" dirty="0"/>
              <a:t>(GADO-GADO, </a:t>
            </a:r>
            <a:r>
              <a:rPr lang="ko-KR" altLang="en-US" b="1" dirty="0" err="1"/>
              <a:t>땅콩소스에</a:t>
            </a:r>
            <a:r>
              <a:rPr lang="ko-KR" altLang="en-US" b="1" dirty="0"/>
              <a:t> 버무린 샐러드</a:t>
            </a:r>
            <a:r>
              <a:rPr lang="en-US" altLang="ko-KR" b="1" dirty="0" smtClean="0"/>
              <a:t>)</a:t>
            </a:r>
          </a:p>
          <a:p>
            <a:pPr marL="0" indent="0">
              <a:buNone/>
            </a:pPr>
            <a:r>
              <a:rPr lang="ko-KR" altLang="en-US" dirty="0"/>
              <a:t>삶거나 데치거나 쪄서 익힌 채소</a:t>
            </a:r>
            <a:r>
              <a:rPr lang="en-US" altLang="ko-KR" dirty="0"/>
              <a:t>, </a:t>
            </a:r>
            <a:r>
              <a:rPr lang="ko-KR" altLang="en-US" dirty="0"/>
              <a:t>완숙 달걀</a:t>
            </a:r>
            <a:r>
              <a:rPr lang="en-US" altLang="ko-KR" dirty="0"/>
              <a:t>, </a:t>
            </a:r>
            <a:r>
              <a:rPr lang="ko-KR" altLang="en-US" dirty="0"/>
              <a:t>삶은 감자</a:t>
            </a:r>
            <a:r>
              <a:rPr lang="en-US" altLang="ko-KR" dirty="0"/>
              <a:t>, </a:t>
            </a:r>
            <a:r>
              <a:rPr lang="ko-KR" altLang="en-US" dirty="0" err="1"/>
              <a:t>론똥</a:t>
            </a:r>
            <a:r>
              <a:rPr lang="en-US" altLang="ko-KR" dirty="0"/>
              <a:t>(</a:t>
            </a:r>
            <a:r>
              <a:rPr lang="en-US" altLang="ko-KR" dirty="0" err="1"/>
              <a:t>lontong</a:t>
            </a:r>
            <a:r>
              <a:rPr lang="en-US" altLang="ko-KR" dirty="0"/>
              <a:t>), </a:t>
            </a:r>
            <a:r>
              <a:rPr lang="ko-KR" altLang="en-US" dirty="0"/>
              <a:t>튀긴 두부</a:t>
            </a:r>
            <a:r>
              <a:rPr lang="en-US" altLang="ko-KR" dirty="0"/>
              <a:t>, </a:t>
            </a:r>
            <a:r>
              <a:rPr lang="ko-KR" altLang="en-US" dirty="0" err="1"/>
              <a:t>뗌뻬</a:t>
            </a:r>
            <a:r>
              <a:rPr lang="en-US" altLang="ko-KR" dirty="0"/>
              <a:t>(tempeh) </a:t>
            </a:r>
            <a:r>
              <a:rPr lang="ko-KR" altLang="en-US" dirty="0"/>
              <a:t>등을 </a:t>
            </a:r>
            <a:r>
              <a:rPr lang="ko-KR" altLang="en-US" dirty="0" err="1"/>
              <a:t>땅콩소스에</a:t>
            </a:r>
            <a:r>
              <a:rPr lang="ko-KR" altLang="en-US" dirty="0"/>
              <a:t> 버무려 먹는 샐러드의 일종</a:t>
            </a:r>
            <a:r>
              <a:rPr lang="en-US" altLang="ko-KR" dirty="0"/>
              <a:t>. </a:t>
            </a:r>
            <a:r>
              <a:rPr lang="ko-KR" altLang="en-US" dirty="0" err="1"/>
              <a:t>론똥은</a:t>
            </a:r>
            <a:r>
              <a:rPr lang="ko-KR" altLang="en-US" dirty="0"/>
              <a:t> 쌀로 만든 떡이고</a:t>
            </a:r>
            <a:r>
              <a:rPr lang="en-US" altLang="ko-KR" dirty="0"/>
              <a:t>, </a:t>
            </a:r>
            <a:r>
              <a:rPr lang="ko-KR" altLang="en-US" dirty="0" err="1"/>
              <a:t>뗌뻬는</a:t>
            </a:r>
            <a:r>
              <a:rPr lang="ko-KR" altLang="en-US" dirty="0"/>
              <a:t> 콩을 단기간에 발효시켜 만든 음식</a:t>
            </a:r>
            <a:endParaRPr lang="en-US" altLang="ko-KR" b="1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11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776" y="2620968"/>
            <a:ext cx="7225653" cy="42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65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4. </a:t>
            </a:r>
            <a:r>
              <a:rPr lang="ko-KR" altLang="en-US" dirty="0" smtClean="0"/>
              <a:t>인도의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인도인들은 음식문화 안에 ‘무엇을’</a:t>
            </a:r>
            <a:r>
              <a:rPr lang="en-US" altLang="ko-KR" dirty="0"/>
              <a:t>, ‘</a:t>
            </a:r>
            <a:r>
              <a:rPr lang="ko-KR" altLang="en-US" dirty="0" err="1"/>
              <a:t>어떻게’뿐만</a:t>
            </a:r>
            <a:r>
              <a:rPr lang="ko-KR" altLang="en-US" dirty="0"/>
              <a:t> 아니라 ‘누구와’</a:t>
            </a:r>
            <a:r>
              <a:rPr lang="en-US" altLang="ko-KR" dirty="0"/>
              <a:t>, ‘</a:t>
            </a:r>
            <a:r>
              <a:rPr lang="ko-KR" altLang="en-US" dirty="0" err="1"/>
              <a:t>어디에서’도</a:t>
            </a:r>
            <a:r>
              <a:rPr lang="ko-KR" altLang="en-US" dirty="0"/>
              <a:t> 첨가하고 엄격한 규율과 관례로 음식 재료</a:t>
            </a:r>
            <a:r>
              <a:rPr lang="en-US" altLang="ko-KR" dirty="0"/>
              <a:t>, </a:t>
            </a:r>
            <a:r>
              <a:rPr lang="ko-KR" altLang="en-US" dirty="0"/>
              <a:t>만드는 사람</a:t>
            </a:r>
            <a:r>
              <a:rPr lang="en-US" altLang="ko-KR" dirty="0"/>
              <a:t>, </a:t>
            </a:r>
            <a:r>
              <a:rPr lang="ko-KR" altLang="en-US" dirty="0"/>
              <a:t>만드는 법</a:t>
            </a:r>
            <a:r>
              <a:rPr lang="en-US" altLang="ko-KR" dirty="0"/>
              <a:t>, </a:t>
            </a:r>
            <a:r>
              <a:rPr lang="ko-KR" altLang="en-US" dirty="0"/>
              <a:t>먹는 사람</a:t>
            </a:r>
            <a:r>
              <a:rPr lang="en-US" altLang="ko-KR" dirty="0"/>
              <a:t>, </a:t>
            </a:r>
            <a:r>
              <a:rPr lang="ko-KR" altLang="en-US" dirty="0"/>
              <a:t>먹는 장소 등을 규제하는 등 음식문화를 카스트 제도와 유기적으로 연관</a:t>
            </a:r>
          </a:p>
          <a:p>
            <a:r>
              <a:rPr lang="ko-KR" altLang="en-US" dirty="0"/>
              <a:t>인도에서 채식이 발달할 수 있었던 중요한 요인 중에 하나는 산스크리트라는 인도 사회의 특징과 함께 ‘채식은 정</a:t>
            </a:r>
            <a:r>
              <a:rPr lang="en-US" altLang="ko-KR" dirty="0"/>
              <a:t>(</a:t>
            </a:r>
            <a:r>
              <a:rPr lang="ko-KR" altLang="en-US" dirty="0"/>
              <a:t>淨</a:t>
            </a:r>
            <a:r>
              <a:rPr lang="en-US" altLang="ko-KR" dirty="0"/>
              <a:t>)</a:t>
            </a:r>
            <a:r>
              <a:rPr lang="ko-KR" altLang="en-US" dirty="0"/>
              <a:t>한 </a:t>
            </a:r>
            <a:r>
              <a:rPr lang="ko-KR" altLang="en-US" dirty="0" err="1"/>
              <a:t>것’이라는</a:t>
            </a:r>
            <a:r>
              <a:rPr lang="ko-KR" altLang="en-US" dirty="0"/>
              <a:t> 생각 </a:t>
            </a:r>
            <a:r>
              <a:rPr lang="ko-KR" altLang="en-US" dirty="0" smtClean="0"/>
              <a:t>때문에</a:t>
            </a:r>
            <a:r>
              <a:rPr lang="en-US" altLang="ko-KR" dirty="0" smtClean="0"/>
              <a:t>(</a:t>
            </a:r>
            <a:r>
              <a:rPr lang="ko-KR" altLang="en-US" dirty="0" smtClean="0"/>
              <a:t>전체 국민의 </a:t>
            </a:r>
            <a:r>
              <a:rPr lang="en-US" altLang="ko-KR" dirty="0" smtClean="0"/>
              <a:t>30%</a:t>
            </a:r>
            <a:r>
              <a:rPr lang="ko-KR" altLang="en-US" dirty="0" smtClean="0"/>
              <a:t>정도가 채식주의자로 구성됨</a:t>
            </a:r>
            <a:r>
              <a:rPr lang="en-US" altLang="ko-KR" dirty="0" smtClean="0"/>
              <a:t>)</a:t>
            </a:r>
            <a:endParaRPr lang="ko-KR" altLang="en-US" dirty="0"/>
          </a:p>
          <a:p>
            <a:r>
              <a:rPr lang="ko-KR" altLang="en-US" dirty="0"/>
              <a:t>인도의 음식문화에서 떼어 놓을 수 없는 특징 중 하나가 유제품이 갖는 중요성</a:t>
            </a:r>
          </a:p>
          <a:p>
            <a:r>
              <a:rPr lang="ko-KR" altLang="en-US" dirty="0"/>
              <a:t>자연</a:t>
            </a:r>
            <a:r>
              <a:rPr lang="en-US" altLang="ko-KR" dirty="0"/>
              <a:t>=</a:t>
            </a:r>
            <a:r>
              <a:rPr lang="ko-KR" altLang="en-US" dirty="0"/>
              <a:t>정</a:t>
            </a:r>
            <a:r>
              <a:rPr lang="en-US" altLang="ko-KR" dirty="0"/>
              <a:t>, </a:t>
            </a:r>
            <a:r>
              <a:rPr lang="ko-KR" altLang="en-US" dirty="0"/>
              <a:t>가공</a:t>
            </a:r>
            <a:r>
              <a:rPr lang="en-US" altLang="ko-KR" dirty="0"/>
              <a:t>=</a:t>
            </a:r>
            <a:r>
              <a:rPr lang="ko-KR" altLang="en-US" dirty="0"/>
              <a:t>부정이라는 단순한 정</a:t>
            </a:r>
            <a:r>
              <a:rPr lang="en-US" altLang="ko-KR" dirty="0"/>
              <a:t>·</a:t>
            </a:r>
            <a:r>
              <a:rPr lang="ko-KR" altLang="en-US" dirty="0"/>
              <a:t>부정의 생각과 음식을 위생적으로 다루려는 실질적인 필요성은 변화하는 역사적인 상황</a:t>
            </a:r>
            <a:r>
              <a:rPr lang="en-US" altLang="ko-KR" dirty="0"/>
              <a:t>, </a:t>
            </a:r>
            <a:r>
              <a:rPr lang="ko-KR" altLang="en-US" dirty="0"/>
              <a:t>엘리트 계층의 사회</a:t>
            </a:r>
            <a:r>
              <a:rPr lang="en-US" altLang="ko-KR" dirty="0"/>
              <a:t>·</a:t>
            </a:r>
            <a:r>
              <a:rPr lang="ko-KR" altLang="en-US" dirty="0"/>
              <a:t>문화적인 욕구</a:t>
            </a:r>
            <a:r>
              <a:rPr lang="en-US" altLang="ko-KR" dirty="0"/>
              <a:t>, </a:t>
            </a:r>
            <a:r>
              <a:rPr lang="ko-KR" altLang="en-US" dirty="0"/>
              <a:t>힌두교와 카스트 제도라는 종교적</a:t>
            </a:r>
            <a:r>
              <a:rPr lang="en-US" altLang="ko-KR" dirty="0"/>
              <a:t>·</a:t>
            </a:r>
            <a:r>
              <a:rPr lang="ko-KR" altLang="en-US" dirty="0"/>
              <a:t>사회적 사상</a:t>
            </a:r>
            <a:r>
              <a:rPr lang="en-US" altLang="ko-KR" dirty="0"/>
              <a:t>, </a:t>
            </a:r>
            <a:r>
              <a:rPr lang="ko-KR" altLang="en-US" dirty="0"/>
              <a:t>이념</a:t>
            </a:r>
            <a:r>
              <a:rPr lang="en-US" altLang="ko-KR" dirty="0"/>
              <a:t>, </a:t>
            </a:r>
            <a:r>
              <a:rPr lang="ko-KR" altLang="en-US" dirty="0"/>
              <a:t>규범 등과 합쳐져 복잡한 음식문화로 전환되었으며 이것이 외국인들이 특히 조심해야 할 인도의 생활 문화가 되었다고 할 수 있음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5230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4. </a:t>
            </a:r>
            <a:r>
              <a:rPr lang="ko-KR" altLang="en-US" dirty="0" smtClean="0"/>
              <a:t>인도의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인도 북부지역 </a:t>
            </a:r>
            <a:r>
              <a:rPr lang="en-US" altLang="ko-KR" dirty="0" smtClean="0"/>
              <a:t>- </a:t>
            </a:r>
            <a:r>
              <a:rPr lang="ko-KR" altLang="en-US" dirty="0"/>
              <a:t>채식주의자가 많으며 빵을 주식으로 하고 있다</a:t>
            </a:r>
            <a:r>
              <a:rPr lang="en-US" altLang="ko-KR" dirty="0"/>
              <a:t>. </a:t>
            </a:r>
            <a:r>
              <a:rPr lang="ko-KR" altLang="en-US" dirty="0"/>
              <a:t>북부지역은 회교도들이 많아 돼지고기를 활용하지 않으며 음식에 요구르트와 기이</a:t>
            </a:r>
            <a:r>
              <a:rPr lang="en-US" altLang="ko-KR" dirty="0"/>
              <a:t>(</a:t>
            </a:r>
            <a:r>
              <a:rPr lang="ko-KR" altLang="en-US" dirty="0"/>
              <a:t>연한 버터</a:t>
            </a:r>
            <a:r>
              <a:rPr lang="en-US" altLang="ko-KR" dirty="0"/>
              <a:t>)</a:t>
            </a:r>
            <a:r>
              <a:rPr lang="ko-KR" altLang="en-US" dirty="0"/>
              <a:t>를 많이 사용한다</a:t>
            </a:r>
            <a:r>
              <a:rPr lang="en-US" altLang="ko-KR" dirty="0"/>
              <a:t>. </a:t>
            </a:r>
            <a:r>
              <a:rPr lang="ko-KR" altLang="en-US" dirty="0"/>
              <a:t>또한 남부와 달리 식기는 금속제를 사용하는 것이 </a:t>
            </a:r>
            <a:r>
              <a:rPr lang="ko-KR" altLang="en-US" dirty="0" smtClean="0"/>
              <a:t>특징 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로티</a:t>
            </a:r>
            <a:r>
              <a:rPr lang="en-US" altLang="ko-KR" dirty="0" smtClean="0"/>
              <a:t>(</a:t>
            </a:r>
            <a:r>
              <a:rPr lang="ko-KR" altLang="en-US" dirty="0" smtClean="0"/>
              <a:t>밀가루 반죽하여 얇게 빚어 구운 빵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남부지역 </a:t>
            </a:r>
            <a:r>
              <a:rPr lang="en-US" altLang="ko-KR" dirty="0" smtClean="0"/>
              <a:t>-</a:t>
            </a:r>
            <a:r>
              <a:rPr lang="ko-KR" altLang="en-US" dirty="0" smtClean="0"/>
              <a:t> </a:t>
            </a:r>
            <a:r>
              <a:rPr lang="ko-KR" altLang="en-US" dirty="0"/>
              <a:t>쌀농사를 많이 하여 쌀을 주식으로 하고 있으며 힌두교도들이 많아 쇠고기를 사용하지 않는다</a:t>
            </a:r>
            <a:r>
              <a:rPr lang="en-US" altLang="ko-KR" dirty="0"/>
              <a:t>. </a:t>
            </a:r>
            <a:r>
              <a:rPr lang="ko-KR" altLang="en-US" dirty="0"/>
              <a:t>음식은 일반적으로 매우며 튀긴 음식이 많고 음식에 코코넛 </a:t>
            </a:r>
            <a:r>
              <a:rPr lang="ko-KR" altLang="en-US" dirty="0" smtClean="0"/>
              <a:t>밀크와 </a:t>
            </a:r>
            <a:r>
              <a:rPr lang="ko-KR" altLang="en-US" dirty="0"/>
              <a:t>크림을 많이 </a:t>
            </a:r>
            <a:r>
              <a:rPr lang="ko-KR" altLang="en-US" dirty="0" smtClean="0"/>
              <a:t>사용함</a:t>
            </a:r>
            <a:r>
              <a:rPr lang="en-US" altLang="ko-KR" dirty="0" smtClean="0"/>
              <a:t>, </a:t>
            </a:r>
            <a:r>
              <a:rPr lang="ko-KR" altLang="en-US" dirty="0"/>
              <a:t>식기로는 바나나 잎을 많이 사용하고 일반적으로 방바닥에 앉아 식사하는 것이 특징 </a:t>
            </a:r>
            <a:endParaRPr lang="en-US" altLang="ko-KR" dirty="0" smtClean="0"/>
          </a:p>
          <a:p>
            <a:r>
              <a:rPr lang="ko-KR" altLang="en-US" dirty="0" smtClean="0"/>
              <a:t>인도식사예절</a:t>
            </a:r>
            <a:r>
              <a:rPr lang="en-US" altLang="ko-KR" dirty="0" smtClean="0"/>
              <a:t>- </a:t>
            </a:r>
            <a:r>
              <a:rPr lang="ko-KR" altLang="en-US" dirty="0"/>
              <a:t>인도인들은 식사를 할 때 일반적으로 작고 낮은 의자를 사용하거나 바닥에 앉아 식사를 한다</a:t>
            </a:r>
            <a:r>
              <a:rPr lang="en-US" altLang="ko-KR" dirty="0"/>
              <a:t>. </a:t>
            </a:r>
            <a:r>
              <a:rPr lang="ko-KR" altLang="en-US" dirty="0"/>
              <a:t>식사 자리는 제일 오른쪽에 주인이 앉고 주인을 중심으로 왼쪽으로 연령순으로 </a:t>
            </a:r>
            <a:r>
              <a:rPr lang="ko-KR" altLang="en-US" dirty="0" smtClean="0"/>
              <a:t>앉음</a:t>
            </a:r>
            <a:r>
              <a:rPr lang="en-US" altLang="ko-KR" dirty="0" smtClean="0"/>
              <a:t>/ </a:t>
            </a:r>
            <a:r>
              <a:rPr lang="ko-KR" altLang="en-US" dirty="0"/>
              <a:t>대부분의 인도인들은 손을 사용하여식사를 하는데 왼손은 화장실에서 사용하기 때문에 식사 때에는 사용하지 않으며 오른손을 사용하여 식사를 한다</a:t>
            </a:r>
            <a:r>
              <a:rPr lang="en-US" altLang="ko-KR" dirty="0"/>
              <a:t>. </a:t>
            </a:r>
            <a:r>
              <a:rPr lang="ko-KR" altLang="en-US" dirty="0"/>
              <a:t>식사 전에 항상 물로 양손을 씻은 후 식사를 시작하는데</a:t>
            </a:r>
            <a:r>
              <a:rPr lang="en-US" altLang="ko-KR" dirty="0"/>
              <a:t>, </a:t>
            </a:r>
            <a:r>
              <a:rPr lang="ko-KR" altLang="en-US" dirty="0"/>
              <a:t>인도의 식당에는 입구나 화장실부근에 손 씻는 곳이 준비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3355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B29B5-A038-480C-B445-C7981F7A1DBA}" type="slidenum">
              <a:rPr lang="ko-KR" altLang="en-US" smtClean="0"/>
              <a:pPr>
                <a:defRPr/>
              </a:pPr>
              <a:t>14</a:t>
            </a:fld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0" y="-1"/>
            <a:ext cx="7197121" cy="6858001"/>
            <a:chOff x="887744" y="0"/>
            <a:chExt cx="7197121" cy="6858001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744" y="0"/>
              <a:ext cx="7197121" cy="3577879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744" y="3345725"/>
              <a:ext cx="7197121" cy="3512276"/>
            </a:xfrm>
            <a:prstGeom prst="rect">
              <a:avLst/>
            </a:prstGeom>
          </p:spPr>
        </p:pic>
      </p:grpSp>
      <p:sp>
        <p:nvSpPr>
          <p:cNvPr id="7" name="직사각형 6"/>
          <p:cNvSpPr/>
          <p:nvPr/>
        </p:nvSpPr>
        <p:spPr>
          <a:xfrm>
            <a:off x="7524328" y="692696"/>
            <a:ext cx="1512168" cy="17281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b="1" dirty="0" smtClean="0"/>
              <a:t>인도의 대표적인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가지 요리</a:t>
            </a:r>
            <a:endParaRPr lang="ko-KR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60480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B29B5-A038-480C-B445-C7981F7A1DBA}" type="slidenum">
              <a:rPr lang="ko-KR" altLang="en-US" smtClean="0"/>
              <a:pPr>
                <a:defRPr/>
              </a:pPr>
              <a:t>15</a:t>
            </a:fld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7524328" y="692696"/>
            <a:ext cx="1512168" cy="17281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b="1" dirty="0" smtClean="0"/>
              <a:t>인도의 대표적인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가지 요리</a:t>
            </a:r>
            <a:endParaRPr lang="ko-KR" altLang="en-US" b="1" dirty="0" smtClean="0"/>
          </a:p>
        </p:txBody>
      </p:sp>
      <p:grpSp>
        <p:nvGrpSpPr>
          <p:cNvPr id="9" name="그룹 8"/>
          <p:cNvGrpSpPr/>
          <p:nvPr/>
        </p:nvGrpSpPr>
        <p:grpSpPr>
          <a:xfrm>
            <a:off x="15711" y="0"/>
            <a:ext cx="7575310" cy="6869699"/>
            <a:chOff x="15711" y="0"/>
            <a:chExt cx="7575310" cy="6869699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11" y="0"/>
              <a:ext cx="7496953" cy="3573016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7" y="3586031"/>
              <a:ext cx="7499474" cy="3283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7371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B29B5-A038-480C-B445-C7981F7A1DBA}" type="slidenum">
              <a:rPr lang="ko-KR" altLang="en-US" smtClean="0"/>
              <a:pPr>
                <a:defRPr/>
              </a:pPr>
              <a:t>16</a:t>
            </a:fld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7524328" y="692696"/>
            <a:ext cx="1512168" cy="17281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b="1" dirty="0" smtClean="0"/>
              <a:t>인도의 대표적인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가지 요리</a:t>
            </a:r>
            <a:endParaRPr lang="ko-KR" altLang="en-US" b="1" dirty="0" smtClean="0"/>
          </a:p>
        </p:txBody>
      </p:sp>
      <p:grpSp>
        <p:nvGrpSpPr>
          <p:cNvPr id="5" name="그룹 4"/>
          <p:cNvGrpSpPr/>
          <p:nvPr/>
        </p:nvGrpSpPr>
        <p:grpSpPr>
          <a:xfrm>
            <a:off x="-11102" y="0"/>
            <a:ext cx="7535430" cy="6858000"/>
            <a:chOff x="-11102" y="0"/>
            <a:chExt cx="7535430" cy="6858000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524328" cy="3398083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102" y="3398083"/>
              <a:ext cx="7280242" cy="345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742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B29B5-A038-480C-B445-C7981F7A1DBA}" type="slidenum">
              <a:rPr lang="ko-KR" altLang="en-US" smtClean="0"/>
              <a:pPr>
                <a:defRPr/>
              </a:pPr>
              <a:t>17</a:t>
            </a:fld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7524328" y="692696"/>
            <a:ext cx="1512168" cy="17281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b="1" dirty="0" smtClean="0"/>
              <a:t>인도의 대표적인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가지 요리</a:t>
            </a:r>
            <a:endParaRPr lang="ko-KR" altLang="en-US" b="1" dirty="0" smtClean="0"/>
          </a:p>
        </p:txBody>
      </p:sp>
      <p:grpSp>
        <p:nvGrpSpPr>
          <p:cNvPr id="9" name="그룹 8"/>
          <p:cNvGrpSpPr/>
          <p:nvPr/>
        </p:nvGrpSpPr>
        <p:grpSpPr>
          <a:xfrm>
            <a:off x="0" y="0"/>
            <a:ext cx="7371826" cy="6858000"/>
            <a:chOff x="0" y="0"/>
            <a:chExt cx="7371826" cy="685800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371826" cy="3429000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42" y="3429000"/>
              <a:ext cx="7185546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1292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B29B5-A038-480C-B445-C7981F7A1DBA}" type="slidenum">
              <a:rPr lang="ko-KR" altLang="en-US" smtClean="0"/>
              <a:pPr>
                <a:defRPr/>
              </a:pPr>
              <a:t>18</a:t>
            </a:fld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7524328" y="692696"/>
            <a:ext cx="1512168" cy="17281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b="1" dirty="0" smtClean="0"/>
              <a:t>인도의 대표적인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가지 요리</a:t>
            </a:r>
            <a:endParaRPr lang="ko-KR" altLang="en-US" b="1" dirty="0" smtClean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10816" cy="350100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3" y="3356992"/>
            <a:ext cx="7280858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59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en-US" altLang="ko-KR" dirty="0" smtClean="0"/>
              <a:t>. </a:t>
            </a:r>
            <a:r>
              <a:rPr lang="ko-KR" altLang="en-US" dirty="0" smtClean="0"/>
              <a:t>태국의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8831" y="715975"/>
            <a:ext cx="8515544" cy="5822937"/>
          </a:xfrm>
        </p:spPr>
        <p:txBody>
          <a:bodyPr/>
          <a:lstStyle/>
          <a:p>
            <a:r>
              <a:rPr lang="ko-KR" altLang="en-US" dirty="0"/>
              <a:t>태국은 주변국가와는 달리 식민지가 된 적이 없기 때문에 나름대로 독자적인 문화를 이어왔으며 이는 </a:t>
            </a:r>
            <a:r>
              <a:rPr lang="ko-KR" altLang="en-US" dirty="0" err="1"/>
              <a:t>식문화에도</a:t>
            </a:r>
            <a:r>
              <a:rPr lang="ko-KR" altLang="en-US" dirty="0"/>
              <a:t> 잘 나타나 </a:t>
            </a:r>
            <a:r>
              <a:rPr lang="ko-KR" altLang="en-US" dirty="0" smtClean="0"/>
              <a:t>있음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인도의 </a:t>
            </a:r>
            <a:r>
              <a:rPr lang="ko-KR" altLang="en-US" dirty="0"/>
              <a:t>영향을 많이 받았는데 식생활의 측면에서 향신료를 많이 사용한다는 점</a:t>
            </a:r>
          </a:p>
          <a:p>
            <a:r>
              <a:rPr lang="ko-KR" altLang="en-US" dirty="0"/>
              <a:t>태국의 음식은 국제적인 음식이며 세계적으로 많은 사람들이 즐기는 음식</a:t>
            </a:r>
          </a:p>
          <a:p>
            <a:r>
              <a:rPr lang="ko-KR" altLang="en-US" dirty="0"/>
              <a:t>태국의 </a:t>
            </a:r>
            <a:r>
              <a:rPr lang="ko-KR" altLang="en-US" dirty="0" err="1"/>
              <a:t>푸켓과</a:t>
            </a:r>
            <a:r>
              <a:rPr lang="ko-KR" altLang="en-US" dirty="0"/>
              <a:t> </a:t>
            </a:r>
            <a:r>
              <a:rPr lang="ko-KR" altLang="en-US" dirty="0" err="1"/>
              <a:t>남쪽지방의</a:t>
            </a:r>
            <a:r>
              <a:rPr lang="ko-KR" altLang="en-US" dirty="0"/>
              <a:t> 음식은 아만다 바다의 풍부하고 신선한 해산물 수확에 영향을 받았는데</a:t>
            </a:r>
            <a:r>
              <a:rPr lang="en-US" altLang="ko-KR" dirty="0"/>
              <a:t>, </a:t>
            </a:r>
            <a:r>
              <a:rPr lang="ko-KR" altLang="en-US" dirty="0"/>
              <a:t>특히 </a:t>
            </a:r>
            <a:r>
              <a:rPr lang="ko-KR" altLang="en-US" dirty="0" err="1"/>
              <a:t>남쪽지방의</a:t>
            </a:r>
            <a:r>
              <a:rPr lang="ko-KR" altLang="en-US" dirty="0"/>
              <a:t> 해산물요리는 특이하여 </a:t>
            </a:r>
            <a:r>
              <a:rPr lang="ko-KR" altLang="en-US" dirty="0" err="1"/>
              <a:t>바베큐를</a:t>
            </a:r>
            <a:r>
              <a:rPr lang="ko-KR" altLang="en-US" dirty="0"/>
              <a:t> 한 것 같고   여러 가지의 약초와 향신료</a:t>
            </a:r>
            <a:r>
              <a:rPr lang="en-US" altLang="ko-KR" dirty="0"/>
              <a:t>, </a:t>
            </a:r>
            <a:r>
              <a:rPr lang="ko-KR" altLang="en-US" dirty="0"/>
              <a:t>마늘</a:t>
            </a:r>
            <a:r>
              <a:rPr lang="en-US" altLang="ko-KR" dirty="0"/>
              <a:t>, </a:t>
            </a:r>
            <a:r>
              <a:rPr lang="ko-KR" altLang="en-US" dirty="0"/>
              <a:t>레몬</a:t>
            </a:r>
            <a:r>
              <a:rPr lang="en-US" altLang="ko-KR" dirty="0"/>
              <a:t>, </a:t>
            </a:r>
            <a:r>
              <a:rPr lang="ko-KR" altLang="en-US" dirty="0"/>
              <a:t>칠리</a:t>
            </a:r>
            <a:r>
              <a:rPr lang="en-US" altLang="ko-KR" dirty="0"/>
              <a:t>, </a:t>
            </a:r>
            <a:r>
              <a:rPr lang="ko-KR" altLang="en-US" dirty="0"/>
              <a:t>박하</a:t>
            </a:r>
            <a:r>
              <a:rPr lang="en-US" altLang="ko-KR" dirty="0"/>
              <a:t>, </a:t>
            </a:r>
            <a:r>
              <a:rPr lang="ko-KR" altLang="en-US" dirty="0" err="1"/>
              <a:t>커민</a:t>
            </a:r>
            <a:r>
              <a:rPr lang="en-US" altLang="ko-KR" dirty="0"/>
              <a:t>, </a:t>
            </a:r>
            <a:r>
              <a:rPr lang="ko-KR" altLang="en-US" dirty="0"/>
              <a:t>바실</a:t>
            </a:r>
            <a:r>
              <a:rPr lang="en-US" altLang="ko-KR" dirty="0"/>
              <a:t>, </a:t>
            </a:r>
            <a:r>
              <a:rPr lang="ko-KR" altLang="en-US" dirty="0" err="1"/>
              <a:t>코리앤더와</a:t>
            </a:r>
            <a:r>
              <a:rPr lang="ko-KR" altLang="en-US" dirty="0"/>
              <a:t> 새우 반죽한 것을 </a:t>
            </a:r>
            <a:r>
              <a:rPr lang="ko-KR" altLang="en-US" dirty="0" smtClean="0"/>
              <a:t>넣음</a:t>
            </a:r>
            <a:r>
              <a:rPr lang="en-US" altLang="ko-KR" dirty="0" smtClean="0"/>
              <a:t>. </a:t>
            </a:r>
            <a:r>
              <a:rPr lang="ko-KR" altLang="en-US" dirty="0" smtClean="0"/>
              <a:t>또한 </a:t>
            </a:r>
            <a:r>
              <a:rPr lang="ko-KR" altLang="en-US" dirty="0"/>
              <a:t>대부분의 </a:t>
            </a:r>
            <a:r>
              <a:rPr lang="ko-KR" altLang="en-US" dirty="0" err="1"/>
              <a:t>태국음식은</a:t>
            </a:r>
            <a:r>
              <a:rPr lang="ko-KR" altLang="en-US" dirty="0"/>
              <a:t> 짜거나 맵지 않음</a:t>
            </a:r>
          </a:p>
          <a:p>
            <a:r>
              <a:rPr lang="ko-KR" altLang="en-US" dirty="0"/>
              <a:t>음식과 함께 나오는 양념이나 소스</a:t>
            </a:r>
            <a:r>
              <a:rPr lang="en-US" altLang="ko-KR" dirty="0"/>
              <a:t>(</a:t>
            </a:r>
            <a:r>
              <a:rPr lang="ko-KR" altLang="en-US" dirty="0"/>
              <a:t>대부분 음식을 찍어서 먹는</a:t>
            </a:r>
            <a:r>
              <a:rPr lang="en-US" altLang="ko-KR" dirty="0"/>
              <a:t>)</a:t>
            </a:r>
            <a:r>
              <a:rPr lang="ko-KR" altLang="en-US" dirty="0"/>
              <a:t>가 아주 맵거나 짤 수 있다</a:t>
            </a:r>
            <a:r>
              <a:rPr lang="en-US" altLang="ko-KR" dirty="0"/>
              <a:t>. </a:t>
            </a:r>
            <a:r>
              <a:rPr lang="ko-KR" altLang="en-US" dirty="0"/>
              <a:t>태국 음식 이름으로 종류를 구별하는 법은 </a:t>
            </a:r>
            <a:r>
              <a:rPr lang="ko-KR" altLang="en-US" dirty="0" err="1"/>
              <a:t>팟</a:t>
            </a:r>
            <a:r>
              <a:rPr lang="en-US" altLang="ko-KR" dirty="0"/>
              <a:t>(</a:t>
            </a:r>
            <a:r>
              <a:rPr lang="ko-KR" altLang="en-US" dirty="0"/>
              <a:t>볶음</a:t>
            </a:r>
            <a:r>
              <a:rPr lang="en-US" altLang="ko-KR" dirty="0"/>
              <a:t>), </a:t>
            </a:r>
            <a:r>
              <a:rPr lang="ko-KR" altLang="en-US" dirty="0" err="1"/>
              <a:t>얌</a:t>
            </a:r>
            <a:r>
              <a:rPr lang="en-US" altLang="ko-KR" dirty="0"/>
              <a:t>(</a:t>
            </a:r>
            <a:r>
              <a:rPr lang="ko-KR" altLang="en-US" dirty="0"/>
              <a:t>샐러드</a:t>
            </a:r>
            <a:r>
              <a:rPr lang="en-US" altLang="ko-KR" dirty="0"/>
              <a:t>), </a:t>
            </a:r>
            <a:r>
              <a:rPr lang="ko-KR" altLang="en-US" dirty="0"/>
              <a:t>깽</a:t>
            </a:r>
            <a:r>
              <a:rPr lang="en-US" altLang="ko-KR" dirty="0"/>
              <a:t>(</a:t>
            </a:r>
            <a:r>
              <a:rPr lang="ko-KR" altLang="en-US" dirty="0"/>
              <a:t>국</a:t>
            </a:r>
            <a:r>
              <a:rPr lang="en-US" altLang="ko-KR" dirty="0"/>
              <a:t>), </a:t>
            </a:r>
            <a:r>
              <a:rPr lang="ko-KR" altLang="en-US" dirty="0" err="1"/>
              <a:t>똠</a:t>
            </a:r>
            <a:r>
              <a:rPr lang="en-US" altLang="ko-KR" dirty="0"/>
              <a:t>(</a:t>
            </a:r>
            <a:r>
              <a:rPr lang="ko-KR" altLang="en-US" dirty="0"/>
              <a:t>찌개</a:t>
            </a:r>
            <a:r>
              <a:rPr lang="en-US" altLang="ko-KR" dirty="0"/>
              <a:t>)</a:t>
            </a:r>
            <a:r>
              <a:rPr lang="ko-KR" altLang="en-US" dirty="0"/>
              <a:t>로 나눌 수 있음</a:t>
            </a:r>
          </a:p>
          <a:p>
            <a:r>
              <a:rPr lang="ko-KR" altLang="en-US" dirty="0" err="1"/>
              <a:t>태국음식은</a:t>
            </a:r>
            <a:r>
              <a:rPr lang="ko-KR" altLang="en-US" dirty="0"/>
              <a:t> 한마디로 표현하면 향기가 있는 </a:t>
            </a:r>
            <a:r>
              <a:rPr lang="ko-KR" altLang="en-US" dirty="0" smtClean="0"/>
              <a:t>음식</a:t>
            </a:r>
            <a:r>
              <a:rPr lang="en-US" altLang="ko-KR" dirty="0" smtClean="0"/>
              <a:t>. </a:t>
            </a:r>
            <a:r>
              <a:rPr lang="ko-KR" altLang="en-US" dirty="0" smtClean="0"/>
              <a:t>우리 </a:t>
            </a:r>
            <a:r>
              <a:rPr lang="ko-KR" altLang="en-US" dirty="0"/>
              <a:t>음식에 마늘</a:t>
            </a:r>
            <a:r>
              <a:rPr lang="en-US" altLang="ko-KR" dirty="0"/>
              <a:t>, </a:t>
            </a:r>
            <a:r>
              <a:rPr lang="ko-KR" altLang="en-US" dirty="0"/>
              <a:t>간장</a:t>
            </a:r>
            <a:r>
              <a:rPr lang="en-US" altLang="ko-KR" dirty="0"/>
              <a:t>, </a:t>
            </a:r>
            <a:r>
              <a:rPr lang="ko-KR" altLang="en-US" dirty="0"/>
              <a:t>고추</a:t>
            </a:r>
            <a:r>
              <a:rPr lang="en-US" altLang="ko-KR" dirty="0"/>
              <a:t>, </a:t>
            </a:r>
            <a:r>
              <a:rPr lang="ko-KR" altLang="en-US" dirty="0"/>
              <a:t>젓갈이 빠지지 않고 들어가듯이 태국음식에도 </a:t>
            </a:r>
            <a:r>
              <a:rPr lang="ko-KR" altLang="en-US" dirty="0" err="1"/>
              <a:t>코코넛밀크</a:t>
            </a:r>
            <a:r>
              <a:rPr lang="en-US" altLang="ko-KR" dirty="0"/>
              <a:t>, </a:t>
            </a:r>
            <a:r>
              <a:rPr lang="ko-KR" altLang="en-US" dirty="0"/>
              <a:t>생선 소스인 </a:t>
            </a:r>
            <a:r>
              <a:rPr lang="ko-KR" altLang="en-US" dirty="0" err="1"/>
              <a:t>남플라</a:t>
            </a:r>
            <a:r>
              <a:rPr lang="en-US" altLang="ko-KR" dirty="0"/>
              <a:t>(</a:t>
            </a:r>
            <a:r>
              <a:rPr lang="en-US" altLang="ko-KR" dirty="0" err="1"/>
              <a:t>nampla</a:t>
            </a:r>
            <a:r>
              <a:rPr lang="en-US" altLang="ko-KR" dirty="0"/>
              <a:t>), </a:t>
            </a:r>
            <a:r>
              <a:rPr lang="ko-KR" altLang="en-US" dirty="0"/>
              <a:t>향신료들이 빠지지 않음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0035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6097" y="1979413"/>
            <a:ext cx="8289749" cy="558438"/>
          </a:xfrm>
          <a:prstGeom prst="rect">
            <a:avLst/>
          </a:prstGeom>
          <a:noFill/>
        </p:spPr>
        <p:txBody>
          <a:bodyPr wrap="none" lIns="0" tIns="36000" rIns="0" bIns="0" rtlCol="0" anchor="ctr">
            <a:noAutofit/>
          </a:bodyPr>
          <a:lstStyle>
            <a:defPPr>
              <a:defRPr lang="ko-KR"/>
            </a:defPPr>
            <a:lvl1pPr algn="ctr">
              <a:defRPr sz="3200" b="1" spc="-60">
                <a:blipFill dpi="0" rotWithShape="1">
                  <a:blip r:embed="rId2"/>
                  <a:srcRect/>
                  <a:tile tx="0" ty="0" sx="20000" sy="20000" flip="none" algn="tl"/>
                </a:blipFill>
                <a:latin typeface="+mn-ea"/>
              </a:defRPr>
            </a:lvl1pPr>
          </a:lstStyle>
          <a:p>
            <a:pPr lvl="0"/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동양의 음식문화</a:t>
            </a:r>
            <a:endParaRPr lang="en-US" altLang="ko-KR" sz="36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43508" y="6273316"/>
            <a:ext cx="1116124" cy="39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74C5CB-B336-4C5F-97CD-1AA1A4E4559D}"/>
              </a:ext>
            </a:extLst>
          </p:cNvPr>
          <p:cNvSpPr txBox="1"/>
          <p:nvPr/>
        </p:nvSpPr>
        <p:spPr>
          <a:xfrm>
            <a:off x="4581556" y="2888940"/>
            <a:ext cx="4454940" cy="34522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457200" indent="-457200">
              <a:lnSpc>
                <a:spcPct val="150000"/>
              </a:lnSpc>
              <a:buFont typeface="Wingdings" panose="05000000000000000000" pitchFamily="2" charset="2"/>
              <a:buAutoNum type="arabicPeriod"/>
              <a:defRPr kumimoji="0" sz="2400" b="1" spc="-10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일본의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중국의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인도네시아의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인도의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베트남의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태국의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몽골의 음식문화</a:t>
            </a:r>
            <a:endParaRPr lang="en-US" altLang="ko-KR" sz="2000" spc="-50" dirty="0" smtClean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chemeClr val="tx1"/>
              </a:buClr>
            </a:pPr>
            <a:r>
              <a:rPr lang="ko-KR" altLang="en-US" sz="2000" spc="-50" dirty="0" smtClean="0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말레이시아의 음식문화</a:t>
            </a:r>
            <a:endParaRPr lang="en-US" altLang="ko-KR" sz="2000" spc="-50" dirty="0">
              <a:solidFill>
                <a:schemeClr val="tx1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537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en-US" altLang="ko-KR" dirty="0" smtClean="0"/>
              <a:t>. </a:t>
            </a:r>
            <a:r>
              <a:rPr lang="ko-KR" altLang="en-US" dirty="0" smtClean="0"/>
              <a:t>태국의 음식문화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20</a:t>
            </a:fld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281942" y="836713"/>
            <a:ext cx="8515544" cy="1440160"/>
          </a:xfrm>
        </p:spPr>
        <p:txBody>
          <a:bodyPr/>
          <a:lstStyle/>
          <a:p>
            <a:r>
              <a:rPr lang="ko-KR" altLang="en-US" dirty="0" smtClean="0"/>
              <a:t>중국요리의 영향을 받아서 튀김이나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볶음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찜 등의 </a:t>
            </a:r>
            <a:r>
              <a:rPr lang="ko-KR" altLang="en-US" dirty="0" err="1" smtClean="0"/>
              <a:t>조리방법이</a:t>
            </a:r>
            <a:r>
              <a:rPr lang="ko-KR" altLang="en-US" dirty="0" smtClean="0"/>
              <a:t> 파생되었고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과일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야채 등 재료를 많이 사용함</a:t>
            </a:r>
            <a:r>
              <a:rPr lang="en-US" altLang="ko-KR" dirty="0" smtClean="0"/>
              <a:t>/ </a:t>
            </a:r>
            <a:r>
              <a:rPr lang="ko-KR" altLang="en-US" dirty="0" smtClean="0"/>
              <a:t>새콤함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매콤함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짭조름한 맛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달짝지근한 맛이 특징이고 기후의 영향을 받아 태국 현지인들은 </a:t>
            </a:r>
            <a:r>
              <a:rPr lang="ko-KR" altLang="en-US" dirty="0" err="1" smtClean="0"/>
              <a:t>매콤한과</a:t>
            </a:r>
            <a:r>
              <a:rPr lang="ko-KR" altLang="en-US" dirty="0" smtClean="0"/>
              <a:t> 새콤한 맛을 선호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2" y="2708919"/>
            <a:ext cx="8591898" cy="414754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95371" y="2067236"/>
            <a:ext cx="796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/>
              <a:t>태국 전통 요리의 특징으로 </a:t>
            </a:r>
            <a:r>
              <a:rPr lang="ko-KR" altLang="en-US" b="1" dirty="0" err="1"/>
              <a:t>똠</a:t>
            </a:r>
            <a:r>
              <a:rPr lang="en-US" altLang="ko-KR" b="1" dirty="0"/>
              <a:t>(</a:t>
            </a:r>
            <a:r>
              <a:rPr lang="ko-KR" altLang="en-US" b="1" dirty="0"/>
              <a:t>삶은 요리</a:t>
            </a:r>
            <a:r>
              <a:rPr lang="en-US" altLang="ko-KR" b="1" dirty="0"/>
              <a:t>), </a:t>
            </a:r>
            <a:r>
              <a:rPr lang="ko-KR" altLang="en-US" b="1" dirty="0" err="1"/>
              <a:t>얌</a:t>
            </a:r>
            <a:r>
              <a:rPr lang="en-US" altLang="ko-KR" b="1" dirty="0"/>
              <a:t>(</a:t>
            </a:r>
            <a:r>
              <a:rPr lang="ko-KR" altLang="en-US" b="1" dirty="0"/>
              <a:t>매운 샐러드</a:t>
            </a:r>
            <a:r>
              <a:rPr lang="en-US" altLang="ko-KR" b="1" dirty="0"/>
              <a:t>), </a:t>
            </a:r>
            <a:r>
              <a:rPr lang="ko-KR" altLang="en-US" b="1" dirty="0"/>
              <a:t>탐</a:t>
            </a:r>
            <a:r>
              <a:rPr lang="en-US" altLang="ko-KR" b="1" dirty="0"/>
              <a:t>(</a:t>
            </a:r>
            <a:r>
              <a:rPr lang="ko-KR" altLang="en-US" b="1" dirty="0"/>
              <a:t>두들긴 음식</a:t>
            </a:r>
            <a:r>
              <a:rPr lang="en-US" altLang="ko-KR" b="1" dirty="0"/>
              <a:t>), </a:t>
            </a:r>
            <a:r>
              <a:rPr lang="ko-KR" altLang="en-US" b="1" dirty="0"/>
              <a:t>캥</a:t>
            </a:r>
            <a:r>
              <a:rPr lang="en-US" altLang="ko-KR" b="1" dirty="0"/>
              <a:t>(</a:t>
            </a:r>
            <a:r>
              <a:rPr lang="ko-KR" altLang="en-US" b="1" dirty="0"/>
              <a:t>카레</a:t>
            </a:r>
            <a:r>
              <a:rPr lang="en-US" altLang="ko-KR" b="1" dirty="0"/>
              <a:t>) </a:t>
            </a:r>
            <a:r>
              <a:rPr lang="ko-KR" altLang="en-US" b="1" dirty="0"/>
              <a:t>등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373329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/>
              <a:t>똠얌꿍</a:t>
            </a:r>
            <a:r>
              <a:rPr lang="ko-KR" altLang="en-US" dirty="0" err="1"/>
              <a:t>은</a:t>
            </a:r>
            <a:r>
              <a:rPr lang="ko-KR" altLang="en-US" dirty="0"/>
              <a:t> 향기로운 </a:t>
            </a:r>
            <a:r>
              <a:rPr lang="ko-KR" altLang="en-US" dirty="0" err="1"/>
              <a:t>레몬그라스</a:t>
            </a:r>
            <a:r>
              <a:rPr lang="en-US" altLang="ko-KR" dirty="0"/>
              <a:t>, </a:t>
            </a:r>
            <a:r>
              <a:rPr lang="ko-KR" altLang="en-US" dirty="0"/>
              <a:t>고추</a:t>
            </a:r>
            <a:r>
              <a:rPr lang="en-US" altLang="ko-KR" dirty="0"/>
              <a:t>, </a:t>
            </a:r>
            <a:r>
              <a:rPr lang="ko-KR" altLang="en-US" dirty="0"/>
              <a:t>양강근</a:t>
            </a:r>
            <a:r>
              <a:rPr lang="en-US" altLang="ko-KR" dirty="0"/>
              <a:t>, </a:t>
            </a:r>
            <a:r>
              <a:rPr lang="ko-KR" altLang="en-US" dirty="0" err="1"/>
              <a:t>카피르</a:t>
            </a:r>
            <a:r>
              <a:rPr lang="ko-KR" altLang="en-US" dirty="0"/>
              <a:t> 라임 잎</a:t>
            </a:r>
            <a:r>
              <a:rPr lang="en-US" altLang="ko-KR" dirty="0"/>
              <a:t>, </a:t>
            </a:r>
            <a:r>
              <a:rPr lang="ko-KR" altLang="en-US" dirty="0" err="1"/>
              <a:t>샬롯</a:t>
            </a:r>
            <a:r>
              <a:rPr lang="en-US" altLang="ko-KR" dirty="0"/>
              <a:t>, </a:t>
            </a:r>
            <a:r>
              <a:rPr lang="ko-KR" altLang="en-US" dirty="0" err="1"/>
              <a:t>라임즙</a:t>
            </a:r>
            <a:r>
              <a:rPr lang="en-US" altLang="ko-KR" dirty="0"/>
              <a:t>, </a:t>
            </a:r>
            <a:r>
              <a:rPr lang="ko-KR" altLang="en-US" dirty="0" err="1"/>
              <a:t>피시소스를</a:t>
            </a:r>
            <a:r>
              <a:rPr lang="ko-KR" altLang="en-US" dirty="0"/>
              <a:t> 과감하게 혼합한 상큼한 음식이에요</a:t>
            </a:r>
            <a:r>
              <a:rPr lang="en-US" altLang="ko-KR" dirty="0"/>
              <a:t>. </a:t>
            </a:r>
            <a:r>
              <a:rPr lang="ko-KR" altLang="en-US" dirty="0"/>
              <a:t>즙이 풍부한 </a:t>
            </a:r>
            <a:r>
              <a:rPr lang="ko-KR" altLang="en-US" dirty="0" err="1"/>
              <a:t>강새우와</a:t>
            </a:r>
            <a:r>
              <a:rPr lang="ko-KR" altLang="en-US" dirty="0"/>
              <a:t> </a:t>
            </a:r>
            <a:r>
              <a:rPr lang="ko-KR" altLang="en-US" dirty="0" err="1"/>
              <a:t>풀버섯이</a:t>
            </a:r>
            <a:r>
              <a:rPr lang="ko-KR" altLang="en-US" dirty="0"/>
              <a:t> 들어가며 매우면서도 신맛의 국물이 </a:t>
            </a:r>
            <a:r>
              <a:rPr lang="ko-KR" altLang="en-US" dirty="0" smtClean="0"/>
              <a:t>쌀밥과 잘 어울림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21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886" y="3890164"/>
            <a:ext cx="4499114" cy="296783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2" y="2174061"/>
            <a:ext cx="4788868" cy="314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89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솜탐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매운 그린 파파야 샐러드</a:t>
            </a:r>
            <a:r>
              <a:rPr lang="en-US" altLang="ko-KR" b="1" dirty="0" smtClean="0"/>
              <a:t>)</a:t>
            </a:r>
            <a:r>
              <a:rPr lang="ko-KR" altLang="en-US" dirty="0"/>
              <a:t>은 태국 북동부 지역인 이산의 </a:t>
            </a:r>
            <a:r>
              <a:rPr lang="ko-KR" altLang="en-US" dirty="0" smtClean="0"/>
              <a:t>음식으로</a:t>
            </a:r>
            <a:r>
              <a:rPr lang="en-US" altLang="ko-KR" dirty="0" smtClean="0"/>
              <a:t> </a:t>
            </a:r>
            <a:r>
              <a:rPr lang="ko-KR" altLang="en-US" dirty="0"/>
              <a:t>마늘</a:t>
            </a:r>
            <a:r>
              <a:rPr lang="en-US" altLang="ko-KR" dirty="0"/>
              <a:t>, </a:t>
            </a:r>
            <a:r>
              <a:rPr lang="ko-KR" altLang="en-US" dirty="0"/>
              <a:t>고추</a:t>
            </a:r>
            <a:r>
              <a:rPr lang="en-US" altLang="ko-KR" dirty="0"/>
              <a:t>, </a:t>
            </a:r>
            <a:r>
              <a:rPr lang="ko-KR" altLang="en-US" dirty="0" err="1"/>
              <a:t>그린빈</a:t>
            </a:r>
            <a:r>
              <a:rPr lang="en-US" altLang="ko-KR" dirty="0"/>
              <a:t>, </a:t>
            </a:r>
            <a:r>
              <a:rPr lang="ko-KR" altLang="en-US" dirty="0"/>
              <a:t>방울토마토와 </a:t>
            </a:r>
            <a:r>
              <a:rPr lang="ko-KR" altLang="en-US" dirty="0" err="1"/>
              <a:t>채썬</a:t>
            </a:r>
            <a:r>
              <a:rPr lang="ko-KR" altLang="en-US" dirty="0"/>
              <a:t> 생 파파야를 절구와 </a:t>
            </a:r>
            <a:r>
              <a:rPr lang="ko-KR" altLang="en-US" dirty="0" err="1"/>
              <a:t>절구공이를</a:t>
            </a:r>
            <a:r>
              <a:rPr lang="ko-KR" altLang="en-US" dirty="0"/>
              <a:t> 사용해서 찧어서 </a:t>
            </a:r>
            <a:r>
              <a:rPr lang="ko-KR" altLang="en-US" dirty="0" smtClean="0"/>
              <a:t>만드는데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상당히 </a:t>
            </a:r>
            <a:r>
              <a:rPr lang="ko-KR" altLang="en-US" dirty="0"/>
              <a:t>독특한 </a:t>
            </a:r>
            <a:r>
              <a:rPr lang="ko-KR" altLang="en-US" dirty="0" err="1"/>
              <a:t>새콤</a:t>
            </a:r>
            <a:r>
              <a:rPr lang="ko-KR" altLang="en-US" dirty="0"/>
              <a:t> </a:t>
            </a:r>
            <a:r>
              <a:rPr lang="ko-KR" altLang="en-US" dirty="0" err="1"/>
              <a:t>달콤</a:t>
            </a:r>
            <a:r>
              <a:rPr lang="ko-KR" altLang="en-US" dirty="0"/>
              <a:t> 매콤한 </a:t>
            </a:r>
            <a:r>
              <a:rPr lang="ko-KR" altLang="en-US" dirty="0" smtClean="0"/>
              <a:t>맛이 특징이며</a:t>
            </a:r>
            <a:r>
              <a:rPr lang="en-US" altLang="ko-KR" dirty="0" smtClean="0"/>
              <a:t>, </a:t>
            </a:r>
            <a:r>
              <a:rPr lang="ko-KR" altLang="en-US" dirty="0"/>
              <a:t>지역에 따라 땅콩</a:t>
            </a:r>
            <a:r>
              <a:rPr lang="en-US" altLang="ko-KR" dirty="0"/>
              <a:t>, </a:t>
            </a:r>
            <a:r>
              <a:rPr lang="ko-KR" altLang="en-US" dirty="0"/>
              <a:t>마른 새우</a:t>
            </a:r>
            <a:r>
              <a:rPr lang="en-US" altLang="ko-KR" dirty="0"/>
              <a:t>, </a:t>
            </a:r>
            <a:r>
              <a:rPr lang="ko-KR" altLang="en-US" dirty="0"/>
              <a:t>소금에 절인 게를 </a:t>
            </a:r>
            <a:r>
              <a:rPr lang="ko-KR" altLang="en-US" dirty="0" smtClean="0"/>
              <a:t>넣기도 함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22</a:t>
            </a:fld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4904"/>
            <a:ext cx="5095875" cy="336232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3221446"/>
            <a:ext cx="48577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08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똠카까이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똠얌의</a:t>
            </a:r>
            <a:r>
              <a:rPr lang="ko-KR" altLang="en-US" b="1" dirty="0" smtClean="0"/>
              <a:t> 순한 맛</a:t>
            </a:r>
            <a:r>
              <a:rPr lang="en-US" altLang="ko-KR" b="1" dirty="0" smtClean="0"/>
              <a:t>?)</a:t>
            </a:r>
            <a:r>
              <a:rPr lang="ko-KR" altLang="en-US" dirty="0"/>
              <a:t>은 </a:t>
            </a:r>
            <a:r>
              <a:rPr lang="ko-KR" altLang="en-US" dirty="0" smtClean="0"/>
              <a:t>아주 </a:t>
            </a:r>
            <a:r>
              <a:rPr lang="ko-KR" altLang="en-US" dirty="0"/>
              <a:t>매운 고추</a:t>
            </a:r>
            <a:r>
              <a:rPr lang="en-US" altLang="ko-KR" dirty="0"/>
              <a:t>, </a:t>
            </a:r>
            <a:r>
              <a:rPr lang="ko-KR" altLang="en-US" dirty="0"/>
              <a:t>얇게 썬 어린 </a:t>
            </a:r>
            <a:r>
              <a:rPr lang="ko-KR" altLang="en-US" dirty="0" smtClean="0"/>
              <a:t>양강근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서양생강</a:t>
            </a:r>
            <a:r>
              <a:rPr lang="en-US" altLang="ko-KR" dirty="0" smtClean="0"/>
              <a:t>), </a:t>
            </a:r>
            <a:r>
              <a:rPr lang="ko-KR" altLang="en-US" dirty="0"/>
              <a:t>으깬 </a:t>
            </a:r>
            <a:r>
              <a:rPr lang="ko-KR" altLang="en-US" dirty="0" err="1"/>
              <a:t>샬롯</a:t>
            </a:r>
            <a:r>
              <a:rPr lang="en-US" altLang="ko-KR" dirty="0"/>
              <a:t>, </a:t>
            </a:r>
            <a:r>
              <a:rPr lang="ko-KR" altLang="en-US" dirty="0" err="1"/>
              <a:t>레몬그라스</a:t>
            </a:r>
            <a:r>
              <a:rPr lang="ko-KR" altLang="en-US" dirty="0"/>
              <a:t> 줄기</a:t>
            </a:r>
            <a:r>
              <a:rPr lang="en-US" altLang="ko-KR" dirty="0"/>
              <a:t>, </a:t>
            </a:r>
            <a:r>
              <a:rPr lang="ko-KR" altLang="en-US" dirty="0"/>
              <a:t>부드러운 닭고기 조각을 넣어서 </a:t>
            </a:r>
            <a:r>
              <a:rPr lang="ko-KR" altLang="en-US" dirty="0" smtClean="0"/>
              <a:t>만들며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매운맛을 </a:t>
            </a:r>
            <a:r>
              <a:rPr lang="ko-KR" altLang="en-US" dirty="0"/>
              <a:t>줄이기 위해 코코넛 우유를 넣은 후 신선한 라임 잎으로 </a:t>
            </a:r>
            <a:r>
              <a:rPr lang="ko-KR" altLang="en-US" dirty="0" err="1" smtClean="0"/>
              <a:t>토핑하고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대부분의 </a:t>
            </a:r>
            <a:r>
              <a:rPr lang="ko-KR" altLang="en-US" dirty="0"/>
              <a:t>태국 스타일 수프와 마찬가지로 부드러운 </a:t>
            </a:r>
            <a:r>
              <a:rPr lang="ko-KR" altLang="en-US" dirty="0" err="1" smtClean="0"/>
              <a:t>똠카까이와</a:t>
            </a:r>
            <a:r>
              <a:rPr lang="ko-KR" altLang="en-US" dirty="0" smtClean="0"/>
              <a:t> 쌀밥과 먹음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23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602299"/>
            <a:ext cx="6080405" cy="40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90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깽댕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레드 카레의 일종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고기</a:t>
            </a:r>
            <a:r>
              <a:rPr lang="en-US" altLang="ko-KR" dirty="0"/>
              <a:t>, </a:t>
            </a:r>
            <a:r>
              <a:rPr lang="ko-KR" altLang="en-US" dirty="0"/>
              <a:t>레드 카레 </a:t>
            </a:r>
            <a:r>
              <a:rPr lang="ko-KR" altLang="en-US" dirty="0" err="1"/>
              <a:t>페이스트</a:t>
            </a:r>
            <a:r>
              <a:rPr lang="en-US" altLang="ko-KR" dirty="0"/>
              <a:t>, </a:t>
            </a:r>
            <a:r>
              <a:rPr lang="ko-KR" altLang="en-US" dirty="0"/>
              <a:t>부드러운 코코넛 밀크를 넣은 향기로운 레드 카레에 얇게 </a:t>
            </a:r>
            <a:r>
              <a:rPr lang="ko-KR" altLang="en-US" dirty="0" err="1"/>
              <a:t>슬라이스한</a:t>
            </a:r>
            <a:r>
              <a:rPr lang="ko-KR" altLang="en-US" dirty="0"/>
              <a:t> </a:t>
            </a:r>
            <a:r>
              <a:rPr lang="ko-KR" altLang="en-US" dirty="0" err="1"/>
              <a:t>카피르</a:t>
            </a:r>
            <a:r>
              <a:rPr lang="ko-KR" altLang="en-US" dirty="0"/>
              <a:t> 라임 잎을 </a:t>
            </a:r>
            <a:r>
              <a:rPr lang="ko-KR" altLang="en-US" dirty="0" err="1"/>
              <a:t>토핑한</a:t>
            </a:r>
            <a:r>
              <a:rPr lang="ko-KR" altLang="en-US" dirty="0"/>
              <a:t> </a:t>
            </a:r>
            <a:r>
              <a:rPr lang="ko-KR" altLang="en-US" dirty="0" smtClean="0"/>
              <a:t>요리로서 눈에 </a:t>
            </a:r>
            <a:r>
              <a:rPr lang="ko-KR" altLang="en-US" dirty="0"/>
              <a:t>띄는 색상에도 불구하고 </a:t>
            </a:r>
            <a:r>
              <a:rPr lang="ko-KR" altLang="en-US" dirty="0" err="1"/>
              <a:t>깽댕의</a:t>
            </a:r>
            <a:r>
              <a:rPr lang="ko-KR" altLang="en-US" dirty="0"/>
              <a:t> 맛은 상당히 </a:t>
            </a:r>
            <a:r>
              <a:rPr lang="ko-KR" altLang="en-US" dirty="0" smtClean="0"/>
              <a:t>순한 맛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24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155605"/>
            <a:ext cx="6840760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45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팟다이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태국식</a:t>
            </a:r>
            <a:r>
              <a:rPr lang="ko-KR" altLang="en-US" b="1" dirty="0" smtClean="0"/>
              <a:t> 볶음국수</a:t>
            </a:r>
            <a:r>
              <a:rPr lang="en-US" altLang="ko-KR" b="1" dirty="0" smtClean="0"/>
              <a:t>)</a:t>
            </a:r>
            <a:r>
              <a:rPr lang="ko-KR" altLang="en-US" dirty="0"/>
              <a:t>은 작고 가늘거나 넓은 국수 한 줌을 바삭바삭한 숙주나물</a:t>
            </a:r>
            <a:r>
              <a:rPr lang="en-US" altLang="ko-KR" dirty="0"/>
              <a:t>, </a:t>
            </a:r>
            <a:r>
              <a:rPr lang="ko-KR" altLang="en-US" dirty="0"/>
              <a:t>양파</a:t>
            </a:r>
            <a:r>
              <a:rPr lang="en-US" altLang="ko-KR" dirty="0"/>
              <a:t>, </a:t>
            </a:r>
            <a:r>
              <a:rPr lang="ko-KR" altLang="en-US" dirty="0"/>
              <a:t>계란과 함께 지글거리는 뜨거운 </a:t>
            </a:r>
            <a:r>
              <a:rPr lang="ko-KR" altLang="en-US" dirty="0" err="1"/>
              <a:t>웍에</a:t>
            </a:r>
            <a:r>
              <a:rPr lang="ko-KR" altLang="en-US" dirty="0"/>
              <a:t> 볶아내는 </a:t>
            </a:r>
            <a:r>
              <a:rPr lang="ko-KR" altLang="en-US" dirty="0" smtClean="0"/>
              <a:t>요리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이 </a:t>
            </a:r>
            <a:r>
              <a:rPr lang="ko-KR" altLang="en-US" dirty="0"/>
              <a:t>요리는 피시소스</a:t>
            </a:r>
            <a:r>
              <a:rPr lang="en-US" altLang="ko-KR" dirty="0"/>
              <a:t>, </a:t>
            </a:r>
            <a:r>
              <a:rPr lang="ko-KR" altLang="en-US" dirty="0"/>
              <a:t>말린 새우</a:t>
            </a:r>
            <a:r>
              <a:rPr lang="en-US" altLang="ko-KR" dirty="0"/>
              <a:t>, </a:t>
            </a:r>
            <a:r>
              <a:rPr lang="ko-KR" altLang="en-US" dirty="0"/>
              <a:t>마늘</a:t>
            </a:r>
            <a:r>
              <a:rPr lang="en-US" altLang="ko-KR" dirty="0"/>
              <a:t>, </a:t>
            </a:r>
            <a:r>
              <a:rPr lang="ko-KR" altLang="en-US" dirty="0" err="1"/>
              <a:t>샬롯</a:t>
            </a:r>
            <a:r>
              <a:rPr lang="en-US" altLang="ko-KR" dirty="0"/>
              <a:t>, </a:t>
            </a:r>
            <a:r>
              <a:rPr lang="ko-KR" altLang="en-US" dirty="0"/>
              <a:t>붉은 고추</a:t>
            </a:r>
            <a:r>
              <a:rPr lang="en-US" altLang="ko-KR" dirty="0"/>
              <a:t>, </a:t>
            </a:r>
            <a:r>
              <a:rPr lang="ko-KR" altLang="en-US" dirty="0" err="1" smtClean="0"/>
              <a:t>종려당</a:t>
            </a:r>
            <a:r>
              <a:rPr lang="en-US" altLang="ko-KR" dirty="0" smtClean="0"/>
              <a:t>(</a:t>
            </a:r>
            <a:r>
              <a:rPr lang="ko-KR" altLang="en-US" dirty="0" smtClean="0"/>
              <a:t>코코넛 설탕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r>
              <a:rPr lang="ko-KR" altLang="en-US" dirty="0"/>
              <a:t>같은 조미료로도 맛을 </a:t>
            </a:r>
            <a:r>
              <a:rPr lang="ko-KR" altLang="en-US" dirty="0" smtClean="0"/>
              <a:t>내며</a:t>
            </a:r>
            <a:r>
              <a:rPr lang="en-US" altLang="ko-KR" dirty="0" smtClean="0"/>
              <a:t>, </a:t>
            </a:r>
            <a:r>
              <a:rPr lang="ko-KR" altLang="en-US" dirty="0" err="1"/>
              <a:t>팟타이에는</a:t>
            </a:r>
            <a:r>
              <a:rPr lang="ko-KR" altLang="en-US" dirty="0"/>
              <a:t> 일반적으로 해산물</a:t>
            </a:r>
            <a:r>
              <a:rPr lang="en-US" altLang="ko-KR" dirty="0"/>
              <a:t>, </a:t>
            </a:r>
            <a:r>
              <a:rPr lang="ko-KR" altLang="en-US" dirty="0"/>
              <a:t>특히 신선한 새우</a:t>
            </a:r>
            <a:r>
              <a:rPr lang="en-US" altLang="ko-KR" dirty="0"/>
              <a:t>, </a:t>
            </a:r>
            <a:r>
              <a:rPr lang="ko-KR" altLang="en-US" dirty="0"/>
              <a:t>게 또는 오징어가 들어가지만 어떤 곳에서는 닭고기</a:t>
            </a:r>
            <a:r>
              <a:rPr lang="en-US" altLang="ko-KR" dirty="0"/>
              <a:t>, </a:t>
            </a:r>
            <a:r>
              <a:rPr lang="ko-KR" altLang="en-US" dirty="0"/>
              <a:t>쇠고기</a:t>
            </a:r>
            <a:r>
              <a:rPr lang="en-US" altLang="ko-KR" dirty="0"/>
              <a:t>, </a:t>
            </a:r>
            <a:r>
              <a:rPr lang="ko-KR" altLang="en-US" dirty="0"/>
              <a:t>돼지고기를 </a:t>
            </a:r>
            <a:r>
              <a:rPr lang="ko-KR" altLang="en-US" dirty="0" err="1" smtClean="0"/>
              <a:t>넣기함</a:t>
            </a:r>
            <a:r>
              <a:rPr lang="en-US" altLang="ko-KR" dirty="0" smtClean="0"/>
              <a:t>. </a:t>
            </a:r>
            <a:r>
              <a:rPr lang="ko-KR" altLang="en-US" dirty="0" smtClean="0"/>
              <a:t>볶은 </a:t>
            </a:r>
            <a:r>
              <a:rPr lang="ko-KR" altLang="en-US" dirty="0"/>
              <a:t>국수는 라임 조각</a:t>
            </a:r>
            <a:r>
              <a:rPr lang="en-US" altLang="ko-KR" dirty="0"/>
              <a:t>, </a:t>
            </a:r>
            <a:r>
              <a:rPr lang="ko-KR" altLang="en-US" dirty="0"/>
              <a:t>으깬 구운 땅콩</a:t>
            </a:r>
            <a:r>
              <a:rPr lang="en-US" altLang="ko-KR" dirty="0"/>
              <a:t>, </a:t>
            </a:r>
            <a:r>
              <a:rPr lang="ko-KR" altLang="en-US" dirty="0"/>
              <a:t>숙주나물</a:t>
            </a:r>
            <a:r>
              <a:rPr lang="en-US" altLang="ko-KR" dirty="0"/>
              <a:t>, </a:t>
            </a:r>
            <a:r>
              <a:rPr lang="ko-KR" altLang="en-US" dirty="0"/>
              <a:t>신선한 허브와 함께 접시에 </a:t>
            </a:r>
            <a:r>
              <a:rPr lang="ko-KR" altLang="en-US" dirty="0" err="1" smtClean="0"/>
              <a:t>담아냄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25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253" y="3602672"/>
            <a:ext cx="3507998" cy="32553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835151"/>
            <a:ext cx="4624701" cy="302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17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카오팟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태국식</a:t>
            </a:r>
            <a:r>
              <a:rPr lang="ko-KR" altLang="en-US" b="1" dirty="0" smtClean="0"/>
              <a:t> 일반 볶음밥</a:t>
            </a:r>
            <a:r>
              <a:rPr lang="en-US" altLang="ko-KR" b="1" dirty="0" smtClean="0"/>
              <a:t>)</a:t>
            </a:r>
            <a:r>
              <a:rPr lang="ko-KR" altLang="en-US" dirty="0"/>
              <a:t>은 방콕에서 점심식사로 많이 먹는 </a:t>
            </a:r>
            <a:r>
              <a:rPr lang="ko-KR" altLang="en-US" dirty="0" smtClean="0"/>
              <a:t>음식이고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쌀</a:t>
            </a:r>
            <a:r>
              <a:rPr lang="en-US" altLang="ko-KR" dirty="0"/>
              <a:t>, </a:t>
            </a:r>
            <a:r>
              <a:rPr lang="ko-KR" altLang="en-US" dirty="0"/>
              <a:t>계란과 양파를 기본으로 해서 새우</a:t>
            </a:r>
            <a:r>
              <a:rPr lang="en-US" altLang="ko-KR" dirty="0"/>
              <a:t>, </a:t>
            </a:r>
            <a:r>
              <a:rPr lang="ko-KR" altLang="en-US" dirty="0"/>
              <a:t>게 또는 닭고기부터 두부</a:t>
            </a:r>
            <a:r>
              <a:rPr lang="en-US" altLang="ko-KR" dirty="0"/>
              <a:t>, </a:t>
            </a:r>
            <a:r>
              <a:rPr lang="ko-KR" altLang="en-US" dirty="0"/>
              <a:t>바질</a:t>
            </a:r>
            <a:r>
              <a:rPr lang="en-US" altLang="ko-KR" dirty="0"/>
              <a:t>, </a:t>
            </a:r>
            <a:r>
              <a:rPr lang="ko-KR" altLang="en-US" dirty="0"/>
              <a:t>남은 채소까지 다양한 재료를 선택하여 </a:t>
            </a:r>
            <a:r>
              <a:rPr lang="ko-KR" altLang="en-US" dirty="0" smtClean="0"/>
              <a:t>넣어 만든 </a:t>
            </a:r>
            <a:r>
              <a:rPr lang="ko-KR" altLang="en-US" dirty="0" err="1" smtClean="0"/>
              <a:t>태국식</a:t>
            </a:r>
            <a:r>
              <a:rPr lang="ko-KR" altLang="en-US" dirty="0" smtClean="0"/>
              <a:t> 전통 볶음밥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26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45" y="3206375"/>
            <a:ext cx="5038725" cy="332422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170" y="3214686"/>
            <a:ext cx="3905510" cy="33242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3170" y="6530600"/>
            <a:ext cx="390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카오팟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샤프롯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4388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smtClean="0"/>
              <a:t>팟크라파오무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바질 돼지고기 볶음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</a:t>
            </a:r>
            <a:r>
              <a:rPr lang="ko-KR" altLang="en-US" dirty="0"/>
              <a:t>점심 또는 저녁 식사로 즐길 수 있는 태국 </a:t>
            </a:r>
            <a:r>
              <a:rPr lang="ko-KR" altLang="en-US" dirty="0" smtClean="0"/>
              <a:t>일품요리</a:t>
            </a:r>
            <a:r>
              <a:rPr lang="ko-KR" altLang="en-US" dirty="0"/>
              <a:t>로</a:t>
            </a:r>
            <a:r>
              <a:rPr lang="en-US" altLang="ko-KR" dirty="0" smtClean="0"/>
              <a:t> </a:t>
            </a:r>
            <a:r>
              <a:rPr lang="ko-KR" altLang="en-US" dirty="0"/>
              <a:t>다진 돼지고기</a:t>
            </a:r>
            <a:r>
              <a:rPr lang="en-US" altLang="ko-KR" dirty="0"/>
              <a:t>, </a:t>
            </a:r>
            <a:r>
              <a:rPr lang="ko-KR" altLang="en-US" dirty="0"/>
              <a:t>홀리 바질 잎</a:t>
            </a:r>
            <a:r>
              <a:rPr lang="en-US" altLang="ko-KR" dirty="0"/>
              <a:t>, </a:t>
            </a:r>
            <a:r>
              <a:rPr lang="ko-KR" altLang="en-US" dirty="0"/>
              <a:t>크고 신선한 고추</a:t>
            </a:r>
            <a:r>
              <a:rPr lang="en-US" altLang="ko-KR" dirty="0"/>
              <a:t>, </a:t>
            </a:r>
            <a:r>
              <a:rPr lang="ko-KR" altLang="en-US" dirty="0" err="1"/>
              <a:t>그린빈</a:t>
            </a:r>
            <a:r>
              <a:rPr lang="en-US" altLang="ko-KR" dirty="0"/>
              <a:t>, </a:t>
            </a:r>
            <a:r>
              <a:rPr lang="ko-KR" altLang="en-US" dirty="0"/>
              <a:t>간장</a:t>
            </a:r>
            <a:r>
              <a:rPr lang="en-US" altLang="ko-KR" dirty="0"/>
              <a:t>, </a:t>
            </a:r>
            <a:r>
              <a:rPr lang="ko-KR" altLang="en-US" dirty="0"/>
              <a:t>설탕을 넣고 </a:t>
            </a:r>
            <a:r>
              <a:rPr lang="ko-KR" altLang="en-US" dirty="0" err="1"/>
              <a:t>웍에</a:t>
            </a:r>
            <a:r>
              <a:rPr lang="ko-KR" altLang="en-US" dirty="0"/>
              <a:t> 볶은 다음</a:t>
            </a:r>
            <a:r>
              <a:rPr lang="en-US" altLang="ko-KR" dirty="0"/>
              <a:t>, </a:t>
            </a:r>
            <a:r>
              <a:rPr lang="ko-KR" altLang="en-US" dirty="0"/>
              <a:t>조리된 혼합 재료를 쌀밥에 계란 </a:t>
            </a:r>
            <a:r>
              <a:rPr lang="ko-KR" altLang="en-US" dirty="0" err="1"/>
              <a:t>후라이</a:t>
            </a:r>
            <a:r>
              <a:rPr lang="ko-KR" altLang="en-US" dirty="0"/>
              <a:t> </a:t>
            </a:r>
            <a:r>
              <a:rPr lang="ko-KR" altLang="en-US" i="1" dirty="0" err="1"/>
              <a:t>카이다오</a:t>
            </a:r>
            <a:r>
              <a:rPr lang="ko-KR" altLang="en-US" dirty="0" err="1"/>
              <a:t>가</a:t>
            </a:r>
            <a:r>
              <a:rPr lang="ko-KR" altLang="en-US" dirty="0"/>
              <a:t> </a:t>
            </a:r>
            <a:r>
              <a:rPr lang="ko-KR" altLang="en-US" dirty="0" err="1"/>
              <a:t>토핑된</a:t>
            </a:r>
            <a:r>
              <a:rPr lang="ko-KR" altLang="en-US" dirty="0"/>
              <a:t> 접시 위에 </a:t>
            </a:r>
            <a:r>
              <a:rPr lang="ko-KR" altLang="en-US" dirty="0" err="1" smtClean="0"/>
              <a:t>담아냄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27</a:t>
            </a:fld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229632" y="2780928"/>
            <a:ext cx="8457168" cy="3330744"/>
            <a:chOff x="-740420" y="3516087"/>
            <a:chExt cx="9537906" cy="3346614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5976" y="3516087"/>
              <a:ext cx="4441510" cy="3341913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0420" y="3516087"/>
              <a:ext cx="5076825" cy="3346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4044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smtClean="0"/>
              <a:t>깽케우완카이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그린 치킨 카레</a:t>
            </a:r>
            <a:r>
              <a:rPr lang="en-US" altLang="ko-KR" b="1" dirty="0" smtClean="0"/>
              <a:t>)</a:t>
            </a:r>
            <a:r>
              <a:rPr lang="ko-KR" altLang="en-US" dirty="0"/>
              <a:t>은 </a:t>
            </a:r>
            <a:r>
              <a:rPr lang="ko-KR" altLang="en-US" dirty="0" smtClean="0"/>
              <a:t>코코넛 </a:t>
            </a:r>
            <a:r>
              <a:rPr lang="ko-KR" altLang="en-US" dirty="0"/>
              <a:t>밀크</a:t>
            </a:r>
            <a:r>
              <a:rPr lang="en-US" altLang="ko-KR" dirty="0"/>
              <a:t>, </a:t>
            </a:r>
            <a:r>
              <a:rPr lang="ko-KR" altLang="en-US" dirty="0"/>
              <a:t>체리 크기의 가지</a:t>
            </a:r>
            <a:r>
              <a:rPr lang="en-US" altLang="ko-KR" dirty="0"/>
              <a:t>, </a:t>
            </a:r>
            <a:r>
              <a:rPr lang="ko-KR" altLang="en-US" dirty="0"/>
              <a:t>죽순</a:t>
            </a:r>
            <a:r>
              <a:rPr lang="en-US" altLang="ko-KR" dirty="0"/>
              <a:t>, </a:t>
            </a:r>
            <a:r>
              <a:rPr lang="ko-KR" altLang="en-US" dirty="0" smtClean="0"/>
              <a:t>양강근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서양당근</a:t>
            </a:r>
            <a:r>
              <a:rPr lang="en-US" altLang="ko-KR" dirty="0" smtClean="0"/>
              <a:t>), </a:t>
            </a:r>
            <a:r>
              <a:rPr lang="ko-KR" altLang="en-US" dirty="0" err="1"/>
              <a:t>레몬그라스</a:t>
            </a:r>
            <a:r>
              <a:rPr lang="en-US" altLang="ko-KR" dirty="0"/>
              <a:t>, </a:t>
            </a:r>
            <a:r>
              <a:rPr lang="ko-KR" altLang="en-US" dirty="0" err="1"/>
              <a:t>고수풀</a:t>
            </a:r>
            <a:r>
              <a:rPr lang="en-US" altLang="ko-KR" dirty="0"/>
              <a:t>, </a:t>
            </a:r>
            <a:r>
              <a:rPr lang="ko-KR" altLang="en-US" dirty="0"/>
              <a:t>스위트 </a:t>
            </a:r>
            <a:r>
              <a:rPr lang="ko-KR" altLang="en-US" dirty="0" err="1" smtClean="0"/>
              <a:t>바질을</a:t>
            </a:r>
            <a:r>
              <a:rPr lang="ko-KR" altLang="en-US" dirty="0" smtClean="0"/>
              <a:t> 넣어 조리하며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클래식한 </a:t>
            </a:r>
            <a:r>
              <a:rPr lang="ko-KR" altLang="en-US" dirty="0" err="1"/>
              <a:t>똠얌보다</a:t>
            </a:r>
            <a:r>
              <a:rPr lang="ko-KR" altLang="en-US" dirty="0"/>
              <a:t> 더 풍부하고 단맛이 나며</a:t>
            </a:r>
            <a:r>
              <a:rPr lang="en-US" altLang="ko-KR" dirty="0"/>
              <a:t>, </a:t>
            </a:r>
            <a:r>
              <a:rPr lang="ko-KR" altLang="en-US" dirty="0" smtClean="0"/>
              <a:t>플랫 </a:t>
            </a:r>
            <a:r>
              <a:rPr lang="ko-KR" altLang="en-US" dirty="0" err="1" smtClean="0"/>
              <a:t>브레드나</a:t>
            </a:r>
            <a:r>
              <a:rPr lang="ko-KR" altLang="en-US" dirty="0" smtClean="0"/>
              <a:t> 쌀밥과 잘 어울림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28</a:t>
            </a:fld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177786" y="2780928"/>
            <a:ext cx="8723855" cy="2914774"/>
            <a:chOff x="281942" y="3429000"/>
            <a:chExt cx="8723855" cy="2914774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42" y="3429000"/>
              <a:ext cx="4559661" cy="2914774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4786" y="3429000"/>
              <a:ext cx="4131011" cy="2914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4184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얌누아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매운 쇠고기 샐러드</a:t>
            </a:r>
            <a:r>
              <a:rPr lang="en-US" altLang="ko-KR" b="1" dirty="0" smtClean="0"/>
              <a:t>)</a:t>
            </a:r>
            <a:r>
              <a:rPr lang="ko-KR" altLang="en-US" dirty="0"/>
              <a:t>은 </a:t>
            </a:r>
            <a:r>
              <a:rPr lang="ko-KR" altLang="en-US" dirty="0" smtClean="0"/>
              <a:t>부드러운 </a:t>
            </a:r>
            <a:r>
              <a:rPr lang="ko-KR" altLang="en-US" dirty="0"/>
              <a:t>쇠고기 조각을 얹은 상큼한 태국 </a:t>
            </a:r>
            <a:r>
              <a:rPr lang="ko-KR" altLang="en-US" dirty="0" smtClean="0"/>
              <a:t>샐러드의 일종으로</a:t>
            </a:r>
            <a:r>
              <a:rPr lang="en-US" altLang="ko-KR" dirty="0" smtClean="0"/>
              <a:t> </a:t>
            </a:r>
            <a:r>
              <a:rPr lang="ko-KR" altLang="en-US" dirty="0" err="1"/>
              <a:t>라임즙</a:t>
            </a:r>
            <a:r>
              <a:rPr lang="en-US" altLang="ko-KR" dirty="0"/>
              <a:t>, </a:t>
            </a:r>
            <a:r>
              <a:rPr lang="ko-KR" altLang="en-US" dirty="0"/>
              <a:t>참기름</a:t>
            </a:r>
            <a:r>
              <a:rPr lang="en-US" altLang="ko-KR" dirty="0"/>
              <a:t>, </a:t>
            </a:r>
            <a:r>
              <a:rPr lang="ko-KR" altLang="en-US" dirty="0"/>
              <a:t>간장</a:t>
            </a:r>
            <a:r>
              <a:rPr lang="en-US" altLang="ko-KR" dirty="0"/>
              <a:t>, </a:t>
            </a:r>
            <a:r>
              <a:rPr lang="ko-KR" altLang="en-US" dirty="0"/>
              <a:t>생강</a:t>
            </a:r>
            <a:r>
              <a:rPr lang="en-US" altLang="ko-KR" dirty="0"/>
              <a:t>, </a:t>
            </a:r>
            <a:r>
              <a:rPr lang="ko-KR" altLang="en-US" dirty="0"/>
              <a:t>마늘</a:t>
            </a:r>
            <a:r>
              <a:rPr lang="en-US" altLang="ko-KR" dirty="0"/>
              <a:t>, </a:t>
            </a:r>
            <a:r>
              <a:rPr lang="ko-KR" altLang="en-US" dirty="0"/>
              <a:t>피시소스</a:t>
            </a:r>
            <a:r>
              <a:rPr lang="en-US" altLang="ko-KR" dirty="0"/>
              <a:t>, </a:t>
            </a:r>
            <a:r>
              <a:rPr lang="ko-KR" altLang="en-US" dirty="0" err="1" smtClean="0"/>
              <a:t>종려당</a:t>
            </a:r>
            <a:r>
              <a:rPr lang="en-US" altLang="ko-KR" dirty="0" smtClean="0"/>
              <a:t>(</a:t>
            </a:r>
            <a:r>
              <a:rPr lang="ko-KR" altLang="en-US" dirty="0" smtClean="0"/>
              <a:t>코코넛 설탕</a:t>
            </a:r>
            <a:r>
              <a:rPr lang="en-US" altLang="ko-KR" dirty="0" smtClean="0"/>
              <a:t>)</a:t>
            </a:r>
            <a:r>
              <a:rPr lang="ko-KR" altLang="en-US" dirty="0" smtClean="0"/>
              <a:t>으로 </a:t>
            </a:r>
            <a:r>
              <a:rPr lang="ko-KR" altLang="en-US" dirty="0"/>
              <a:t>만든 풍미가 진한 드레싱을 </a:t>
            </a:r>
            <a:r>
              <a:rPr lang="ko-KR" altLang="en-US" dirty="0" smtClean="0"/>
              <a:t>사용함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29</a:t>
            </a:fld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130020" y="2996953"/>
            <a:ext cx="8819388" cy="3245870"/>
            <a:chOff x="170698" y="2917550"/>
            <a:chExt cx="9692298" cy="3490653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698" y="2917550"/>
              <a:ext cx="4549126" cy="346498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9265" y="2917550"/>
              <a:ext cx="5143731" cy="3490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886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일본의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일본은 벼를 경작하여 쌀을 중심으로 한 식생활이 발전</a:t>
            </a:r>
          </a:p>
          <a:p>
            <a:r>
              <a:rPr lang="ko-KR" altLang="en-US" dirty="0"/>
              <a:t>풍부한 해산물</a:t>
            </a:r>
            <a:r>
              <a:rPr lang="en-US" altLang="ko-KR" dirty="0"/>
              <a:t>, </a:t>
            </a:r>
            <a:r>
              <a:rPr lang="ko-KR" altLang="en-US" dirty="0"/>
              <a:t>사계절의 다양한 농산물</a:t>
            </a:r>
            <a:r>
              <a:rPr lang="en-US" altLang="ko-KR" dirty="0"/>
              <a:t>, </a:t>
            </a:r>
            <a:r>
              <a:rPr lang="ko-KR" altLang="en-US" dirty="0"/>
              <a:t>높은 습도의 기후 풍토에서 발생한 </a:t>
            </a:r>
            <a:r>
              <a:rPr lang="ko-KR" altLang="en-US" dirty="0" err="1"/>
              <a:t>양조식품</a:t>
            </a:r>
            <a:r>
              <a:rPr lang="en-US" altLang="ko-KR" dirty="0"/>
              <a:t>(</a:t>
            </a:r>
            <a:r>
              <a:rPr lang="ko-KR" altLang="en-US" dirty="0"/>
              <a:t>된장</a:t>
            </a:r>
            <a:r>
              <a:rPr lang="en-US" altLang="ko-KR" dirty="0"/>
              <a:t>, </a:t>
            </a:r>
            <a:r>
              <a:rPr lang="ko-KR" altLang="en-US" dirty="0"/>
              <a:t>간장</a:t>
            </a:r>
            <a:r>
              <a:rPr lang="en-US" altLang="ko-KR" dirty="0"/>
              <a:t>) </a:t>
            </a:r>
            <a:r>
              <a:rPr lang="ko-KR" altLang="en-US" dirty="0"/>
              <a:t>등 식품 자체가 지닌 독특한 맛을 살린 요리가 발전</a:t>
            </a:r>
          </a:p>
          <a:p>
            <a:r>
              <a:rPr lang="ko-KR" altLang="en-US" dirty="0"/>
              <a:t>일본요리의 특징을 나열해 보면 우선 어패류를 생식하여 먹고 </a:t>
            </a:r>
            <a:r>
              <a:rPr lang="ko-KR" altLang="en-US" dirty="0" err="1"/>
              <a:t>손님상과</a:t>
            </a:r>
            <a:r>
              <a:rPr lang="ko-KR" altLang="en-US" dirty="0"/>
              <a:t> 행사 시에는 필수적으로 놓는다</a:t>
            </a:r>
            <a:r>
              <a:rPr lang="en-US" altLang="ko-KR" dirty="0"/>
              <a:t>. </a:t>
            </a:r>
            <a:r>
              <a:rPr lang="ko-KR" altLang="en-US" dirty="0"/>
              <a:t>조리 시에는 물이 열 매체가 되는 것이 많고 주로 완만히 가열하는 조림 방법이 많이 쓰임</a:t>
            </a:r>
          </a:p>
          <a:p>
            <a:r>
              <a:rPr lang="ko-KR" altLang="en-US" dirty="0"/>
              <a:t>식품의 형</a:t>
            </a:r>
            <a:r>
              <a:rPr lang="en-US" altLang="ko-KR" dirty="0"/>
              <a:t>, </a:t>
            </a:r>
            <a:r>
              <a:rPr lang="ko-KR" altLang="en-US" dirty="0"/>
              <a:t>색채</a:t>
            </a:r>
            <a:r>
              <a:rPr lang="en-US" altLang="ko-KR" dirty="0"/>
              <a:t>, </a:t>
            </a:r>
            <a:r>
              <a:rPr lang="ko-KR" altLang="en-US" dirty="0"/>
              <a:t>접는 방법도 중요하게 생각하고</a:t>
            </a:r>
            <a:r>
              <a:rPr lang="en-US" altLang="ko-KR" dirty="0"/>
              <a:t>, </a:t>
            </a:r>
            <a:r>
              <a:rPr lang="ko-KR" altLang="en-US" dirty="0"/>
              <a:t>음식을 담을 때에도 풍성하게 담지 않고 여백을 두어 요리의 일부로 삼음</a:t>
            </a:r>
          </a:p>
          <a:p>
            <a:r>
              <a:rPr lang="ko-KR" altLang="en-US" dirty="0"/>
              <a:t> ‘일본요리는 눈으로 먹는 </a:t>
            </a:r>
            <a:r>
              <a:rPr lang="ko-KR" altLang="en-US" dirty="0" err="1"/>
              <a:t>요리이다’는</a:t>
            </a:r>
            <a:r>
              <a:rPr lang="ko-KR" altLang="en-US" dirty="0"/>
              <a:t> 말이 있음</a:t>
            </a:r>
          </a:p>
          <a:p>
            <a:r>
              <a:rPr lang="ko-KR" altLang="en-US" dirty="0"/>
              <a:t>일본 </a:t>
            </a:r>
            <a:r>
              <a:rPr lang="ko-KR" altLang="en-US" dirty="0" err="1"/>
              <a:t>전통요리는</a:t>
            </a:r>
            <a:r>
              <a:rPr lang="ko-KR" altLang="en-US" dirty="0"/>
              <a:t> 크게 </a:t>
            </a:r>
            <a:r>
              <a:rPr lang="en-US" altLang="ko-KR" dirty="0"/>
              <a:t>3</a:t>
            </a:r>
            <a:r>
              <a:rPr lang="ko-KR" altLang="en-US" dirty="0"/>
              <a:t>가지로 </a:t>
            </a:r>
            <a:r>
              <a:rPr lang="ko-KR" altLang="en-US" dirty="0" err="1"/>
              <a:t>본선요리</a:t>
            </a:r>
            <a:r>
              <a:rPr lang="en-US" altLang="ko-KR" dirty="0"/>
              <a:t>(</a:t>
            </a:r>
            <a:r>
              <a:rPr lang="ko-KR" altLang="en-US" dirty="0"/>
              <a:t>本膳料理</a:t>
            </a:r>
            <a:r>
              <a:rPr lang="en-US" altLang="ko-KR" dirty="0"/>
              <a:t>), </a:t>
            </a:r>
            <a:r>
              <a:rPr lang="ko-KR" altLang="en-US" dirty="0" err="1"/>
              <a:t>정진요리</a:t>
            </a:r>
            <a:r>
              <a:rPr lang="en-US" altLang="ko-KR" dirty="0"/>
              <a:t>(</a:t>
            </a:r>
            <a:r>
              <a:rPr lang="ko-KR" altLang="en-US" dirty="0"/>
              <a:t>精進料理</a:t>
            </a:r>
            <a:r>
              <a:rPr lang="en-US" altLang="ko-KR" dirty="0"/>
              <a:t>), </a:t>
            </a:r>
            <a:r>
              <a:rPr lang="ko-KR" altLang="en-US" dirty="0" err="1"/>
              <a:t>회석요리</a:t>
            </a:r>
            <a:r>
              <a:rPr lang="en-US" altLang="ko-KR" dirty="0"/>
              <a:t>(</a:t>
            </a:r>
            <a:r>
              <a:rPr lang="ko-KR" altLang="en-US" dirty="0"/>
              <a:t>懷石料理</a:t>
            </a:r>
            <a:r>
              <a:rPr lang="en-US" altLang="ko-KR" dirty="0"/>
              <a:t>)</a:t>
            </a:r>
            <a:r>
              <a:rPr lang="ko-KR" altLang="en-US" dirty="0"/>
              <a:t>로 나누어짐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0191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태국의 대표적인 음식 </a:t>
            </a:r>
            <a:r>
              <a:rPr lang="en-US" altLang="ko-KR" dirty="0" smtClean="0"/>
              <a:t>10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smtClean="0"/>
              <a:t>카이팟 </a:t>
            </a:r>
            <a:r>
              <a:rPr lang="ko-KR" altLang="en-US" b="1" dirty="0" err="1" smtClean="0"/>
              <a:t>멧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마무앙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캐슈넛트</a:t>
            </a:r>
            <a:r>
              <a:rPr lang="ko-KR" altLang="en-US" b="1" dirty="0" smtClean="0"/>
              <a:t> 닭고기 볶음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</a:t>
            </a:r>
            <a:r>
              <a:rPr lang="ko-KR" altLang="en-US" dirty="0"/>
              <a:t>기본적으로 </a:t>
            </a:r>
            <a:r>
              <a:rPr lang="ko-KR" altLang="en-US" dirty="0" err="1"/>
              <a:t>캐슈너트를</a:t>
            </a:r>
            <a:r>
              <a:rPr lang="ko-KR" altLang="en-US" dirty="0"/>
              <a:t> 넣은 닭고기 </a:t>
            </a:r>
            <a:r>
              <a:rPr lang="ko-KR" altLang="en-US" dirty="0" smtClean="0"/>
              <a:t>볶음으로</a:t>
            </a:r>
            <a:r>
              <a:rPr lang="en-US" altLang="ko-KR" dirty="0" smtClean="0"/>
              <a:t> </a:t>
            </a:r>
            <a:r>
              <a:rPr lang="ko-KR" altLang="en-US" dirty="0"/>
              <a:t>간장</a:t>
            </a:r>
            <a:r>
              <a:rPr lang="en-US" altLang="ko-KR" dirty="0"/>
              <a:t>, </a:t>
            </a:r>
            <a:r>
              <a:rPr lang="ko-KR" altLang="en-US" dirty="0"/>
              <a:t>꿀</a:t>
            </a:r>
            <a:r>
              <a:rPr lang="en-US" altLang="ko-KR" dirty="0"/>
              <a:t>, </a:t>
            </a:r>
            <a:r>
              <a:rPr lang="ko-KR" altLang="en-US" dirty="0"/>
              <a:t>양파</a:t>
            </a:r>
            <a:r>
              <a:rPr lang="en-US" altLang="ko-KR" dirty="0"/>
              <a:t>, </a:t>
            </a:r>
            <a:r>
              <a:rPr lang="ko-KR" altLang="en-US" dirty="0"/>
              <a:t>고추</a:t>
            </a:r>
            <a:r>
              <a:rPr lang="en-US" altLang="ko-KR" dirty="0"/>
              <a:t>, </a:t>
            </a:r>
            <a:r>
              <a:rPr lang="ko-KR" altLang="en-US" dirty="0" smtClean="0"/>
              <a:t>후추 뿐만 </a:t>
            </a:r>
            <a:r>
              <a:rPr lang="ko-KR" altLang="en-US" dirty="0"/>
              <a:t>아니라 다진 피망이나 당근 등 다양한 </a:t>
            </a:r>
            <a:r>
              <a:rPr lang="ko-KR" altLang="en-US" dirty="0" smtClean="0"/>
              <a:t>채소가 들어가며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닭고기</a:t>
            </a:r>
            <a:r>
              <a:rPr lang="en-US" altLang="ko-KR" dirty="0"/>
              <a:t>, </a:t>
            </a:r>
            <a:r>
              <a:rPr lang="ko-KR" altLang="en-US" dirty="0" err="1"/>
              <a:t>캐슈너트와</a:t>
            </a:r>
            <a:r>
              <a:rPr lang="ko-KR" altLang="en-US" dirty="0"/>
              <a:t> 함께 말린 고추도 들어가지만 매운맛은 거의 나지 않아서 매운 음식을 못 드시는 분이나 어린이에게 적합한 </a:t>
            </a:r>
            <a:r>
              <a:rPr lang="ko-KR" altLang="en-US" dirty="0" smtClean="0"/>
              <a:t>음식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30</a:t>
            </a:fld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259740" y="3045552"/>
            <a:ext cx="8676343" cy="3310798"/>
            <a:chOff x="348510" y="3045552"/>
            <a:chExt cx="8676343" cy="3310798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510" y="3045552"/>
              <a:ext cx="5010150" cy="3310797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8660" y="3045553"/>
              <a:ext cx="3666193" cy="3310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7168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베트남의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베트남인의 주식은 ‘</a:t>
            </a:r>
            <a:r>
              <a:rPr lang="ko-KR" altLang="en-US" dirty="0" err="1"/>
              <a:t>껌’이고</a:t>
            </a:r>
            <a:r>
              <a:rPr lang="ko-KR" altLang="en-US" dirty="0"/>
              <a:t> 가끔 ‘</a:t>
            </a:r>
            <a:r>
              <a:rPr lang="ko-KR" altLang="en-US" dirty="0" err="1"/>
              <a:t>퍼’를</a:t>
            </a:r>
            <a:r>
              <a:rPr lang="ko-KR" altLang="en-US" dirty="0"/>
              <a:t> 즐긴다</a:t>
            </a:r>
            <a:r>
              <a:rPr lang="en-US" altLang="ko-KR" dirty="0"/>
              <a:t>. </a:t>
            </a:r>
            <a:r>
              <a:rPr lang="ko-KR" altLang="en-US" dirty="0" smtClean="0"/>
              <a:t>껌</a:t>
            </a:r>
            <a:r>
              <a:rPr lang="en-US" altLang="ko-KR" dirty="0"/>
              <a:t>(Com)</a:t>
            </a:r>
            <a:r>
              <a:rPr lang="ko-KR" altLang="en-US" dirty="0"/>
              <a:t>은 ‘</a:t>
            </a:r>
            <a:r>
              <a:rPr lang="ko-KR" altLang="en-US" dirty="0" err="1"/>
              <a:t>밥’을</a:t>
            </a:r>
            <a:r>
              <a:rPr lang="ko-KR" altLang="en-US" dirty="0"/>
              <a:t> 뜻하고 ‘</a:t>
            </a:r>
            <a:r>
              <a:rPr lang="ko-KR" altLang="en-US" dirty="0" err="1"/>
              <a:t>퍼’는</a:t>
            </a:r>
            <a:r>
              <a:rPr lang="ko-KR" altLang="en-US" dirty="0"/>
              <a:t> 쌀 국수이다</a:t>
            </a:r>
            <a:r>
              <a:rPr lang="en-US" altLang="ko-KR" dirty="0"/>
              <a:t>. </a:t>
            </a:r>
            <a:r>
              <a:rPr lang="ko-KR" altLang="en-US" dirty="0"/>
              <a:t>프랑스 바게트 빵 같은 것은 ‘</a:t>
            </a:r>
            <a:r>
              <a:rPr lang="ko-KR" altLang="en-US" dirty="0" err="1"/>
              <a:t>반미’라고</a:t>
            </a:r>
            <a:r>
              <a:rPr lang="ko-KR" altLang="en-US" dirty="0"/>
              <a:t> </a:t>
            </a:r>
            <a:r>
              <a:rPr lang="ko-KR" altLang="en-US" dirty="0" smtClean="0"/>
              <a:t>불림</a:t>
            </a:r>
            <a:endParaRPr lang="en-US" altLang="ko-KR" dirty="0" smtClean="0"/>
          </a:p>
          <a:p>
            <a:r>
              <a:rPr lang="ko-KR" altLang="en-US" dirty="0" smtClean="0"/>
              <a:t>태국 전통 요리의 특징으로 </a:t>
            </a:r>
            <a:r>
              <a:rPr lang="ko-KR" altLang="en-US" dirty="0" err="1" smtClean="0"/>
              <a:t>똠</a:t>
            </a:r>
            <a:r>
              <a:rPr lang="en-US" altLang="ko-KR" dirty="0" smtClean="0"/>
              <a:t>(</a:t>
            </a:r>
            <a:r>
              <a:rPr lang="ko-KR" altLang="en-US" dirty="0" smtClean="0"/>
              <a:t>삶은 요리</a:t>
            </a:r>
            <a:r>
              <a:rPr lang="en-US" altLang="ko-KR" dirty="0" smtClean="0"/>
              <a:t>), </a:t>
            </a:r>
            <a:r>
              <a:rPr lang="ko-KR" altLang="en-US" dirty="0" err="1" smtClean="0"/>
              <a:t>얌</a:t>
            </a:r>
            <a:r>
              <a:rPr lang="en-US" altLang="ko-KR" dirty="0" smtClean="0"/>
              <a:t>(</a:t>
            </a:r>
            <a:r>
              <a:rPr lang="ko-KR" altLang="en-US" dirty="0" smtClean="0"/>
              <a:t>매운 샐러드</a:t>
            </a:r>
            <a:r>
              <a:rPr lang="en-US" altLang="ko-KR" dirty="0" smtClean="0"/>
              <a:t>), </a:t>
            </a:r>
            <a:r>
              <a:rPr lang="ko-KR" altLang="en-US" dirty="0" smtClean="0"/>
              <a:t>탐</a:t>
            </a:r>
            <a:r>
              <a:rPr lang="en-US" altLang="ko-KR" dirty="0" smtClean="0"/>
              <a:t>(</a:t>
            </a:r>
            <a:r>
              <a:rPr lang="ko-KR" altLang="en-US" dirty="0" smtClean="0"/>
              <a:t>두들긴 음식</a:t>
            </a:r>
            <a:r>
              <a:rPr lang="en-US" altLang="ko-KR" dirty="0" smtClean="0"/>
              <a:t>), </a:t>
            </a:r>
            <a:r>
              <a:rPr lang="ko-KR" altLang="en-US" dirty="0" smtClean="0"/>
              <a:t>캥</a:t>
            </a:r>
            <a:r>
              <a:rPr lang="en-US" altLang="ko-KR" dirty="0" smtClean="0"/>
              <a:t>(</a:t>
            </a:r>
            <a:r>
              <a:rPr lang="ko-KR" altLang="en-US" dirty="0" smtClean="0"/>
              <a:t>카레</a:t>
            </a:r>
            <a:r>
              <a:rPr lang="en-US" altLang="ko-KR" dirty="0" smtClean="0"/>
              <a:t>) </a:t>
            </a:r>
            <a:r>
              <a:rPr lang="ko-KR" altLang="en-US" dirty="0" smtClean="0"/>
              <a:t>등</a:t>
            </a:r>
            <a:endParaRPr lang="ko-KR" altLang="en-US" dirty="0"/>
          </a:p>
          <a:p>
            <a:r>
              <a:rPr lang="ko-KR" altLang="en-US" dirty="0"/>
              <a:t>베트남도 한국처럼 쌀이 주식이다</a:t>
            </a:r>
            <a:r>
              <a:rPr lang="en-US" altLang="ko-KR" dirty="0"/>
              <a:t>. </a:t>
            </a:r>
            <a:r>
              <a:rPr lang="ko-KR" altLang="en-US" dirty="0"/>
              <a:t>베트남 쌀은 우리나라 쌀과 달리 찰기가 없는 동남아 지방의 쌀이며</a:t>
            </a:r>
            <a:r>
              <a:rPr lang="en-US" altLang="ko-KR" dirty="0"/>
              <a:t>, </a:t>
            </a:r>
            <a:r>
              <a:rPr lang="ko-KR" altLang="en-US" dirty="0"/>
              <a:t>반찬은 주로 고기</a:t>
            </a:r>
            <a:r>
              <a:rPr lang="en-US" altLang="ko-KR" dirty="0"/>
              <a:t>(</a:t>
            </a:r>
            <a:r>
              <a:rPr lang="ko-KR" altLang="en-US" dirty="0"/>
              <a:t>생선</a:t>
            </a:r>
            <a:r>
              <a:rPr lang="en-US" altLang="ko-KR" dirty="0"/>
              <a:t>), </a:t>
            </a:r>
            <a:r>
              <a:rPr lang="ko-KR" altLang="en-US" dirty="0"/>
              <a:t>생채</a:t>
            </a:r>
            <a:r>
              <a:rPr lang="en-US" altLang="ko-KR" dirty="0"/>
              <a:t>, </a:t>
            </a:r>
            <a:r>
              <a:rPr lang="ko-KR" altLang="en-US" dirty="0"/>
              <a:t>국으로 이루어짐</a:t>
            </a:r>
          </a:p>
          <a:p>
            <a:r>
              <a:rPr lang="ko-KR" altLang="en-US" dirty="0"/>
              <a:t>고기는 보통 돼지고기 구이</a:t>
            </a:r>
            <a:r>
              <a:rPr lang="en-US" altLang="ko-KR" dirty="0"/>
              <a:t>, </a:t>
            </a:r>
            <a:r>
              <a:rPr lang="ko-KR" altLang="en-US" dirty="0"/>
              <a:t>조림이나 닭고기 요리이고 </a:t>
            </a:r>
            <a:r>
              <a:rPr lang="ko-KR" altLang="en-US" dirty="0" err="1"/>
              <a:t>라우</a:t>
            </a:r>
            <a:r>
              <a:rPr lang="en-US" altLang="ko-KR" dirty="0"/>
              <a:t>(</a:t>
            </a:r>
            <a:r>
              <a:rPr lang="en-US" altLang="ko-KR" dirty="0" err="1"/>
              <a:t>rau</a:t>
            </a:r>
            <a:r>
              <a:rPr lang="en-US" altLang="ko-KR" dirty="0"/>
              <a:t>)</a:t>
            </a:r>
            <a:r>
              <a:rPr lang="ko-KR" altLang="en-US" dirty="0"/>
              <a:t>라 불리는 채소와 상추</a:t>
            </a:r>
            <a:r>
              <a:rPr lang="en-US" altLang="ko-KR" dirty="0"/>
              <a:t>, </a:t>
            </a:r>
            <a:r>
              <a:rPr lang="ko-KR" altLang="en-US" dirty="0"/>
              <a:t>오이</a:t>
            </a:r>
            <a:r>
              <a:rPr lang="en-US" altLang="ko-KR" dirty="0"/>
              <a:t>, </a:t>
            </a:r>
            <a:r>
              <a:rPr lang="ko-KR" altLang="en-US" dirty="0"/>
              <a:t>향기가 독특한 </a:t>
            </a:r>
            <a:r>
              <a:rPr lang="ko-KR" altLang="en-US" dirty="0" err="1"/>
              <a:t>라우텀</a:t>
            </a:r>
            <a:r>
              <a:rPr lang="en-US" altLang="ko-KR" dirty="0"/>
              <a:t>(</a:t>
            </a:r>
            <a:r>
              <a:rPr lang="en-US" altLang="ko-KR" dirty="0" err="1"/>
              <a:t>rau</a:t>
            </a:r>
            <a:r>
              <a:rPr lang="en-US" altLang="ko-KR" dirty="0"/>
              <a:t> </a:t>
            </a:r>
            <a:r>
              <a:rPr lang="en-US" altLang="ko-KR" dirty="0" err="1"/>
              <a:t>thom</a:t>
            </a:r>
            <a:r>
              <a:rPr lang="en-US" altLang="ko-KR" dirty="0"/>
              <a:t>)</a:t>
            </a:r>
            <a:r>
              <a:rPr lang="ko-KR" altLang="en-US" dirty="0"/>
              <a:t>을 생채로 먹는다</a:t>
            </a:r>
            <a:r>
              <a:rPr lang="en-US" altLang="ko-KR" dirty="0"/>
              <a:t>. </a:t>
            </a:r>
            <a:r>
              <a:rPr lang="ko-KR" altLang="en-US" dirty="0"/>
              <a:t>깐</a:t>
            </a:r>
            <a:r>
              <a:rPr lang="en-US" altLang="ko-KR" dirty="0"/>
              <a:t>(</a:t>
            </a:r>
            <a:r>
              <a:rPr lang="en-US" altLang="ko-KR" dirty="0" err="1"/>
              <a:t>canh</a:t>
            </a:r>
            <a:r>
              <a:rPr lang="en-US" altLang="ko-KR" dirty="0"/>
              <a:t>)</a:t>
            </a:r>
            <a:r>
              <a:rPr lang="ko-KR" altLang="en-US" dirty="0"/>
              <a:t>이라 불리는 국에는 고기와 나물이 들어가며 </a:t>
            </a:r>
            <a:r>
              <a:rPr lang="ko-KR" altLang="en-US" dirty="0" err="1"/>
              <a:t>베트남인도</a:t>
            </a:r>
            <a:r>
              <a:rPr lang="ko-KR" altLang="en-US" dirty="0"/>
              <a:t> 한국인같이 간장과 마늘</a:t>
            </a:r>
            <a:r>
              <a:rPr lang="en-US" altLang="ko-KR" dirty="0"/>
              <a:t>, </a:t>
            </a:r>
            <a:r>
              <a:rPr lang="ko-KR" altLang="en-US" dirty="0"/>
              <a:t>고추를 즐겨 먹음</a:t>
            </a:r>
          </a:p>
          <a:p>
            <a:r>
              <a:rPr lang="ko-KR" altLang="en-US" dirty="0"/>
              <a:t>퍼</a:t>
            </a:r>
            <a:r>
              <a:rPr lang="en-US" altLang="ko-KR" dirty="0"/>
              <a:t>(pho)</a:t>
            </a:r>
            <a:r>
              <a:rPr lang="ko-KR" altLang="en-US" dirty="0"/>
              <a:t>는 뜨거운 쌀국수이며</a:t>
            </a:r>
            <a:r>
              <a:rPr lang="en-US" altLang="ko-KR" dirty="0"/>
              <a:t>, </a:t>
            </a:r>
            <a:r>
              <a:rPr lang="ko-KR" altLang="en-US" dirty="0"/>
              <a:t>첨가되는 고기 종류에 따라서 </a:t>
            </a:r>
            <a:r>
              <a:rPr lang="ko-KR" altLang="en-US" dirty="0" err="1"/>
              <a:t>퍼의</a:t>
            </a:r>
            <a:r>
              <a:rPr lang="ko-KR" altLang="en-US" dirty="0"/>
              <a:t> 종류가 나뉘어진다</a:t>
            </a:r>
            <a:r>
              <a:rPr lang="en-US" altLang="ko-KR" dirty="0"/>
              <a:t>. </a:t>
            </a:r>
            <a:r>
              <a:rPr lang="ko-KR" altLang="en-US" dirty="0"/>
              <a:t>현지인은 주로 아침 식사나 간단히 요기를 할 때 </a:t>
            </a:r>
            <a:r>
              <a:rPr lang="ko-KR" altLang="en-US" dirty="0" err="1"/>
              <a:t>퍼를</a:t>
            </a:r>
            <a:r>
              <a:rPr lang="ko-KR" altLang="en-US" dirty="0"/>
              <a:t> 먹음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3603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/>
              <a:t>베트남 </a:t>
            </a:r>
            <a:r>
              <a:rPr lang="ko-KR" altLang="en-US" b="1" dirty="0" smtClean="0"/>
              <a:t>포</a:t>
            </a:r>
            <a:r>
              <a:rPr lang="en-US" altLang="ko-KR" b="1" dirty="0" smtClean="0"/>
              <a:t>(Pho)</a:t>
            </a:r>
            <a:r>
              <a:rPr lang="ko-KR" altLang="en-US" dirty="0" smtClean="0"/>
              <a:t>는 </a:t>
            </a:r>
            <a:r>
              <a:rPr lang="ko-KR" altLang="en-US" dirty="0"/>
              <a:t>하노이에서 가장 오래된 베트남특산품 중 </a:t>
            </a:r>
            <a:r>
              <a:rPr lang="ko-KR" altLang="en-US" dirty="0" smtClean="0"/>
              <a:t>하나로서 베트남 </a:t>
            </a:r>
            <a:r>
              <a:rPr lang="ko-KR" altLang="en-US" dirty="0"/>
              <a:t>포</a:t>
            </a:r>
            <a:r>
              <a:rPr lang="en-US" altLang="ko-KR" dirty="0"/>
              <a:t>, </a:t>
            </a:r>
            <a:r>
              <a:rPr lang="ko-KR" altLang="en-US" dirty="0"/>
              <a:t>특히 하노이 포는 </a:t>
            </a:r>
            <a:r>
              <a:rPr lang="en-US" altLang="ko-KR" dirty="0"/>
              <a:t>2018</a:t>
            </a:r>
            <a:r>
              <a:rPr lang="ko-KR" altLang="en-US" dirty="0"/>
              <a:t>년 </a:t>
            </a:r>
            <a:r>
              <a:rPr lang="en-US" altLang="ko-KR" dirty="0"/>
              <a:t>3</a:t>
            </a:r>
            <a:r>
              <a:rPr lang="ko-KR" altLang="en-US" dirty="0"/>
              <a:t>월 </a:t>
            </a:r>
            <a:r>
              <a:rPr lang="en-US" altLang="ko-KR" dirty="0"/>
              <a:t>CNN</a:t>
            </a:r>
            <a:r>
              <a:rPr lang="ko-KR" altLang="en-US" dirty="0"/>
              <a:t>이 선정한 세계 </a:t>
            </a:r>
            <a:r>
              <a:rPr lang="en-US" altLang="ko-KR" dirty="0"/>
              <a:t>50</a:t>
            </a:r>
            <a:r>
              <a:rPr lang="ko-KR" altLang="en-US" dirty="0"/>
              <a:t>대 미식 목록에 </a:t>
            </a:r>
            <a:r>
              <a:rPr lang="ko-KR" altLang="en-US" dirty="0" smtClean="0"/>
              <a:t>포함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쌀국수</a:t>
            </a:r>
            <a:r>
              <a:rPr lang="en-US" altLang="ko-KR" dirty="0" smtClean="0"/>
              <a:t> </a:t>
            </a:r>
            <a:r>
              <a:rPr lang="ko-KR" altLang="en-US" dirty="0"/>
              <a:t>육수</a:t>
            </a:r>
            <a:r>
              <a:rPr lang="en-US" altLang="ko-KR" dirty="0"/>
              <a:t>, </a:t>
            </a:r>
            <a:r>
              <a:rPr lang="ko-KR" altLang="en-US" dirty="0"/>
              <a:t>소고기</a:t>
            </a:r>
            <a:r>
              <a:rPr lang="en-US" altLang="ko-KR" dirty="0"/>
              <a:t>, </a:t>
            </a:r>
            <a:r>
              <a:rPr lang="ko-KR" altLang="en-US" dirty="0"/>
              <a:t>닭고기 등 소박하고 친숙한 재료를 오랜 시간 </a:t>
            </a:r>
            <a:r>
              <a:rPr lang="ko-KR" altLang="en-US" dirty="0" err="1"/>
              <a:t>유리사의</a:t>
            </a:r>
            <a:r>
              <a:rPr lang="ko-KR" altLang="en-US" dirty="0"/>
              <a:t> 숙련된 손으로 만들어낸 양념이 어우러져 독특한 </a:t>
            </a:r>
            <a:r>
              <a:rPr lang="ko-KR" altLang="en-US" dirty="0" smtClean="0"/>
              <a:t>맛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32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3" y="2557601"/>
            <a:ext cx="6373425" cy="42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3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분짜</a:t>
            </a:r>
            <a:r>
              <a:rPr lang="en-US" altLang="ko-KR" b="1" dirty="0" smtClean="0"/>
              <a:t>(Bun Cha)</a:t>
            </a:r>
            <a:r>
              <a:rPr lang="ko-KR" altLang="en-US" dirty="0"/>
              <a:t>는  하노이 등 북부 지역의 대표적인 요리로서 일반적인 </a:t>
            </a:r>
            <a:r>
              <a:rPr lang="ko-KR" altLang="en-US" dirty="0" err="1"/>
              <a:t>면요리에</a:t>
            </a:r>
            <a:r>
              <a:rPr lang="ko-KR" altLang="en-US" dirty="0"/>
              <a:t> 불에 구운 돼지고기를 곁들여 먹는 </a:t>
            </a:r>
            <a:r>
              <a:rPr lang="ko-KR" altLang="en-US" dirty="0" smtClean="0"/>
              <a:t>음식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분짜</a:t>
            </a:r>
            <a:r>
              <a:rPr lang="ko-KR" altLang="en-US" dirty="0" smtClean="0"/>
              <a:t> </a:t>
            </a:r>
            <a:r>
              <a:rPr lang="ko-KR" altLang="en-US" dirty="0"/>
              <a:t>가격은 한 </a:t>
            </a:r>
            <a:r>
              <a:rPr lang="en-US" altLang="ko-KR" dirty="0"/>
              <a:t>35.000 VND (1.700 KRW)</a:t>
            </a:r>
            <a:r>
              <a:rPr lang="ko-KR" altLang="en-US" dirty="0"/>
              <a:t>이며 어느 식당이나 가도 가격이 다 </a:t>
            </a:r>
            <a:r>
              <a:rPr lang="ko-KR" altLang="en-US" dirty="0" smtClean="0"/>
              <a:t>마찬가지임</a:t>
            </a:r>
            <a:r>
              <a:rPr lang="en-US" altLang="ko-KR" dirty="0" smtClean="0"/>
              <a:t>. </a:t>
            </a:r>
            <a:r>
              <a:rPr lang="ko-KR" altLang="en-US" dirty="0" smtClean="0"/>
              <a:t>냉면 </a:t>
            </a:r>
            <a:r>
              <a:rPr lang="ko-KR" altLang="en-US" dirty="0"/>
              <a:t>위에 고명 </a:t>
            </a:r>
            <a:r>
              <a:rPr lang="ko-KR" altLang="en-US" dirty="0" smtClean="0"/>
              <a:t>놓은 듯 </a:t>
            </a:r>
            <a:r>
              <a:rPr lang="ko-KR" altLang="en-US" dirty="0"/>
              <a:t>갈비를 올려 먹는것과 </a:t>
            </a:r>
            <a:r>
              <a:rPr lang="ko-KR" altLang="en-US" dirty="0" smtClean="0"/>
              <a:t>비슷한데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분짜는</a:t>
            </a:r>
            <a:r>
              <a:rPr lang="ko-KR" altLang="en-US" dirty="0" smtClean="0"/>
              <a:t> </a:t>
            </a:r>
            <a:r>
              <a:rPr lang="ko-KR" altLang="en-US" dirty="0"/>
              <a:t>다른 </a:t>
            </a:r>
            <a:r>
              <a:rPr lang="ko-KR" altLang="en-US" dirty="0" err="1"/>
              <a:t>면류과</a:t>
            </a:r>
            <a:r>
              <a:rPr lang="ko-KR" altLang="en-US" dirty="0"/>
              <a:t> 달리 국물이 </a:t>
            </a:r>
            <a:r>
              <a:rPr lang="ko-KR" altLang="en-US" dirty="0" err="1"/>
              <a:t>뜨껍지</a:t>
            </a:r>
            <a:r>
              <a:rPr lang="ko-KR" altLang="en-US" dirty="0"/>
              <a:t> 않아서 애기나 어른이 다 즐겨 먹을 수 </a:t>
            </a:r>
            <a:r>
              <a:rPr lang="ko-KR" altLang="en-US" dirty="0" smtClean="0"/>
              <a:t>있음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33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989588"/>
            <a:ext cx="6126485" cy="386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61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껌땀</a:t>
            </a:r>
            <a:r>
              <a:rPr lang="ko-KR" altLang="en-US" b="1" dirty="0" smtClean="0"/>
              <a:t> </a:t>
            </a:r>
            <a:r>
              <a:rPr lang="ko-KR" altLang="en-US" b="1" dirty="0"/>
              <a:t>사이공</a:t>
            </a:r>
            <a:r>
              <a:rPr lang="en-US" altLang="ko-KR" b="1" dirty="0"/>
              <a:t>( Com tam Saigon </a:t>
            </a:r>
            <a:r>
              <a:rPr lang="en-US" altLang="ko-KR" b="1" dirty="0" smtClean="0"/>
              <a:t>)</a:t>
            </a:r>
            <a:r>
              <a:rPr lang="ko-KR" altLang="en-US" dirty="0"/>
              <a:t>은  </a:t>
            </a:r>
            <a:r>
              <a:rPr lang="ko-KR" altLang="en-US" dirty="0" smtClean="0"/>
              <a:t>사이공에서 유명함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껌땀은</a:t>
            </a:r>
            <a:r>
              <a:rPr lang="ko-KR" altLang="en-US" dirty="0" smtClean="0"/>
              <a:t> </a:t>
            </a:r>
            <a:r>
              <a:rPr lang="ko-KR" altLang="en-US" dirty="0"/>
              <a:t>일반적으로 </a:t>
            </a:r>
            <a:r>
              <a:rPr lang="ko-KR" altLang="en-US" dirty="0" err="1"/>
              <a:t>계란말이</a:t>
            </a:r>
            <a:r>
              <a:rPr lang="en-US" altLang="ko-KR" dirty="0"/>
              <a:t>, </a:t>
            </a:r>
            <a:r>
              <a:rPr lang="ko-KR" altLang="en-US" dirty="0"/>
              <a:t>돼지 껍질 및 커틀릿 갈비와 함께 만들어 집니다</a:t>
            </a:r>
            <a:r>
              <a:rPr lang="en-US" altLang="ko-KR" dirty="0"/>
              <a:t>. </a:t>
            </a:r>
            <a:r>
              <a:rPr lang="ko-KR" altLang="en-US" dirty="0"/>
              <a:t>베트남은 다른 동남아 나라 마찬가지라서 쌀로 만든 음식이 아주 특별하게 </a:t>
            </a:r>
            <a:r>
              <a:rPr lang="ko-KR" altLang="en-US" dirty="0" smtClean="0"/>
              <a:t>맛있음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껌땀을</a:t>
            </a:r>
            <a:r>
              <a:rPr lang="ko-KR" altLang="en-US" dirty="0" smtClean="0"/>
              <a:t> </a:t>
            </a:r>
            <a:r>
              <a:rPr lang="ko-KR" altLang="en-US" dirty="0"/>
              <a:t>먹을 때 숟가락과 포크를 자주 </a:t>
            </a:r>
            <a:r>
              <a:rPr lang="ko-KR" altLang="en-US" dirty="0" smtClean="0"/>
              <a:t>사용함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34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533044"/>
            <a:ext cx="5626563" cy="43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25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분팃느엉</a:t>
            </a:r>
            <a:r>
              <a:rPr lang="ko-KR" altLang="en-US" b="1" dirty="0"/>
              <a:t> </a:t>
            </a:r>
            <a:r>
              <a:rPr lang="ko-KR" altLang="en-US" dirty="0" smtClean="0"/>
              <a:t>숯불양념돼지고기와 </a:t>
            </a:r>
            <a:r>
              <a:rPr lang="ko-KR" altLang="en-US" dirty="0"/>
              <a:t>국수</a:t>
            </a:r>
            <a:r>
              <a:rPr lang="en-US" altLang="ko-KR" dirty="0"/>
              <a:t>•</a:t>
            </a:r>
            <a:r>
              <a:rPr lang="ko-KR" altLang="en-US" dirty="0"/>
              <a:t>채소</a:t>
            </a:r>
            <a:r>
              <a:rPr lang="en-US" altLang="ko-KR" dirty="0"/>
              <a:t>•</a:t>
            </a:r>
            <a:r>
              <a:rPr lang="ko-KR" altLang="en-US" dirty="0" err="1"/>
              <a:t>향채를</a:t>
            </a:r>
            <a:r>
              <a:rPr lang="ko-KR" altLang="en-US" dirty="0"/>
              <a:t> </a:t>
            </a:r>
            <a:r>
              <a:rPr lang="ko-KR" altLang="en-US" dirty="0" err="1"/>
              <a:t>생선소스인</a:t>
            </a:r>
            <a:r>
              <a:rPr lang="ko-KR" altLang="en-US" dirty="0"/>
              <a:t> </a:t>
            </a:r>
            <a:r>
              <a:rPr lang="ko-KR" altLang="en-US" dirty="0" err="1"/>
              <a:t>느억맘</a:t>
            </a:r>
            <a:r>
              <a:rPr lang="en-US" altLang="ko-KR" dirty="0"/>
              <a:t>(</a:t>
            </a:r>
            <a:r>
              <a:rPr lang="en-US" altLang="ko-KR" dirty="0" err="1"/>
              <a:t>Nuoc</a:t>
            </a:r>
            <a:r>
              <a:rPr lang="en-US" altLang="ko-KR" dirty="0"/>
              <a:t> Mom)</a:t>
            </a:r>
            <a:r>
              <a:rPr lang="ko-KR" altLang="en-US" dirty="0"/>
              <a:t>과 함께 비벼먹는 일종의 </a:t>
            </a:r>
            <a:r>
              <a:rPr lang="ko-KR" altLang="en-US" dirty="0" smtClean="0"/>
              <a:t>비빔 국수로</a:t>
            </a:r>
            <a:r>
              <a:rPr lang="en-US" altLang="ko-KR" dirty="0"/>
              <a:t>, </a:t>
            </a:r>
            <a:r>
              <a:rPr lang="ko-KR" altLang="en-US" dirty="0"/>
              <a:t>남부지방에서는 대표적인 아침식사 메뉴의 하나</a:t>
            </a:r>
          </a:p>
          <a:p>
            <a:pPr marL="0" indent="0">
              <a:buNone/>
            </a:pP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35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65" y="4362698"/>
            <a:ext cx="4391132" cy="249530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797" y="2852936"/>
            <a:ext cx="4295764" cy="27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23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/>
              <a:t> </a:t>
            </a:r>
            <a:r>
              <a:rPr lang="ko-KR" altLang="en-US" b="1" dirty="0" smtClean="0"/>
              <a:t>반미</a:t>
            </a:r>
            <a:r>
              <a:rPr lang="en-US" altLang="ko-KR" b="1" dirty="0" smtClean="0"/>
              <a:t>(Banh mi)</a:t>
            </a:r>
            <a:r>
              <a:rPr lang="ko-KR" altLang="en-US" dirty="0"/>
              <a:t>은 향신료를 묻히거나 향신료에 재워 맛을 입힌 후 구운 돼지고기 혹은 </a:t>
            </a:r>
            <a:r>
              <a:rPr lang="ko-KR" altLang="en-US" dirty="0" err="1"/>
              <a:t>새우완자에</a:t>
            </a:r>
            <a:r>
              <a:rPr lang="ko-KR" altLang="en-US" dirty="0"/>
              <a:t> 당근</a:t>
            </a:r>
            <a:r>
              <a:rPr lang="en-US" altLang="ko-KR" dirty="0"/>
              <a:t>, </a:t>
            </a:r>
            <a:r>
              <a:rPr lang="ko-KR" altLang="en-US" dirty="0"/>
              <a:t>쪽파 등 각종 채소 등의 </a:t>
            </a:r>
            <a:r>
              <a:rPr lang="ko-KR" altLang="en-US" dirty="0" err="1"/>
              <a:t>속재료를</a:t>
            </a:r>
            <a:r>
              <a:rPr lang="ko-KR" altLang="en-US" dirty="0"/>
              <a:t> </a:t>
            </a:r>
            <a:r>
              <a:rPr lang="ko-KR" altLang="en-US" dirty="0" err="1" smtClean="0"/>
              <a:t>바케트빵</a:t>
            </a:r>
            <a:r>
              <a:rPr lang="ko-KR" altLang="en-US" dirty="0" smtClean="0"/>
              <a:t> </a:t>
            </a:r>
            <a:r>
              <a:rPr lang="ko-KR" altLang="en-US" dirty="0"/>
              <a:t>사이로 넣고 </a:t>
            </a:r>
            <a:r>
              <a:rPr lang="ko-KR" altLang="en-US" dirty="0" err="1"/>
              <a:t>속재료</a:t>
            </a:r>
            <a:r>
              <a:rPr lang="ko-KR" altLang="en-US" dirty="0"/>
              <a:t> 위에 매운 간장이나 </a:t>
            </a:r>
            <a:r>
              <a:rPr lang="ko-KR" altLang="en-US" dirty="0" err="1"/>
              <a:t>느억맘</a:t>
            </a:r>
            <a:r>
              <a:rPr lang="ko-KR" altLang="en-US" dirty="0"/>
              <a:t> 등의 소스를 쳐서 </a:t>
            </a:r>
            <a:r>
              <a:rPr lang="ko-KR" altLang="en-US" dirty="0" smtClean="0"/>
              <a:t>먹음</a:t>
            </a:r>
            <a:r>
              <a:rPr lang="en-US" altLang="ko-KR" dirty="0" smtClean="0"/>
              <a:t>. </a:t>
            </a:r>
            <a:r>
              <a:rPr lang="ko-KR" altLang="en-US" dirty="0"/>
              <a:t>채소는 고수</a:t>
            </a:r>
            <a:r>
              <a:rPr lang="en-US" altLang="ko-KR" dirty="0"/>
              <a:t>, </a:t>
            </a:r>
            <a:r>
              <a:rPr lang="ko-KR" altLang="en-US" dirty="0"/>
              <a:t>고추</a:t>
            </a:r>
            <a:r>
              <a:rPr lang="en-US" altLang="ko-KR" dirty="0"/>
              <a:t>, </a:t>
            </a:r>
            <a:r>
              <a:rPr lang="ko-KR" altLang="en-US" dirty="0"/>
              <a:t>당근</a:t>
            </a:r>
            <a:r>
              <a:rPr lang="en-US" altLang="ko-KR" dirty="0"/>
              <a:t>, </a:t>
            </a:r>
            <a:r>
              <a:rPr lang="ko-KR" altLang="en-US" dirty="0"/>
              <a:t>무 등이 들어가는데 특히 고추가 꽤나 매워서 평범한 </a:t>
            </a:r>
            <a:r>
              <a:rPr lang="ko-KR" altLang="en-US" dirty="0" smtClean="0"/>
              <a:t>샌드위치가 아님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36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154984"/>
            <a:ext cx="67818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48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월남쌈</a:t>
            </a:r>
            <a:r>
              <a:rPr lang="ko-KR" altLang="en-US" b="1" dirty="0" smtClean="0"/>
              <a:t> </a:t>
            </a:r>
            <a:r>
              <a:rPr lang="en-US" altLang="ko-KR" b="1" dirty="0"/>
              <a:t>- </a:t>
            </a:r>
            <a:r>
              <a:rPr lang="ko-KR" altLang="en-US" b="1" dirty="0" err="1"/>
              <a:t>고이꾸온</a:t>
            </a:r>
            <a:r>
              <a:rPr lang="en-US" altLang="ko-KR" b="1" dirty="0"/>
              <a:t>(</a:t>
            </a:r>
            <a:r>
              <a:rPr lang="en-US" altLang="ko-KR" b="1" dirty="0" err="1"/>
              <a:t>Goi</a:t>
            </a:r>
            <a:r>
              <a:rPr lang="en-US" altLang="ko-KR" b="1" dirty="0"/>
              <a:t> </a:t>
            </a:r>
            <a:r>
              <a:rPr lang="en-US" altLang="ko-KR" b="1" dirty="0" err="1"/>
              <a:t>Cuon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은 </a:t>
            </a:r>
            <a:r>
              <a:rPr lang="ko-KR" altLang="en-US" dirty="0"/>
              <a:t>라이스 페이퍼에 돼지 고기와 해산물</a:t>
            </a:r>
            <a:r>
              <a:rPr lang="en-US" altLang="ko-KR" dirty="0"/>
              <a:t>, </a:t>
            </a:r>
            <a:br>
              <a:rPr lang="en-US" altLang="ko-KR" dirty="0"/>
            </a:br>
            <a:r>
              <a:rPr lang="ko-KR" altLang="en-US" dirty="0"/>
              <a:t>야채</a:t>
            </a:r>
            <a:r>
              <a:rPr lang="en-US" altLang="ko-KR" dirty="0"/>
              <a:t>, </a:t>
            </a:r>
            <a:r>
              <a:rPr lang="ko-KR" altLang="en-US" dirty="0"/>
              <a:t>쌀국수 등을 감아 싸낸 </a:t>
            </a:r>
            <a:r>
              <a:rPr lang="ko-KR" altLang="en-US" dirty="0" err="1"/>
              <a:t>월남쌈</a:t>
            </a:r>
            <a:r>
              <a:rPr lang="en-US" altLang="ko-KR" dirty="0"/>
              <a:t>.</a:t>
            </a:r>
            <a:br>
              <a:rPr lang="en-US" altLang="ko-KR" dirty="0"/>
            </a:b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37</a:t>
            </a:fld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2060848"/>
            <a:ext cx="625792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78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/>
              <a:t>짜조</a:t>
            </a:r>
            <a:r>
              <a:rPr lang="en-US" altLang="ko-KR" b="1" dirty="0"/>
              <a:t>(Cha </a:t>
            </a:r>
            <a:r>
              <a:rPr lang="en-US" altLang="ko-KR" b="1" dirty="0" err="1"/>
              <a:t>Gio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</a:t>
            </a:r>
            <a:r>
              <a:rPr lang="ko-KR" altLang="en-US" dirty="0" err="1" smtClean="0"/>
              <a:t>베트남식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춘권으로서</a:t>
            </a:r>
            <a:r>
              <a:rPr lang="ko-KR" altLang="en-US" dirty="0"/>
              <a:t> 라이스 페이퍼에 새우 어묵과 </a:t>
            </a:r>
            <a:r>
              <a:rPr lang="ko-KR" altLang="en-US" dirty="0" smtClean="0"/>
              <a:t>돼지 </a:t>
            </a:r>
            <a:r>
              <a:rPr lang="ko-KR" altLang="en-US" dirty="0"/>
              <a:t>간 고기 등을 싸서 튀긴 스낵 같은 메뉴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호치민</a:t>
            </a:r>
            <a:r>
              <a:rPr lang="ko-KR" altLang="en-US" dirty="0" smtClean="0"/>
              <a:t> </a:t>
            </a:r>
            <a:r>
              <a:rPr lang="ko-KR" altLang="en-US" dirty="0"/>
              <a:t>등 베트남의 명물 요리</a:t>
            </a: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38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839" y="1877248"/>
            <a:ext cx="63817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54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베트남의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/>
              <a:t>반쎄오</a:t>
            </a:r>
            <a:r>
              <a:rPr lang="ko-KR" altLang="en-US" b="1" dirty="0"/>
              <a:t> </a:t>
            </a:r>
            <a:r>
              <a:rPr lang="en-US" altLang="ko-KR" b="1" dirty="0"/>
              <a:t>(Banh </a:t>
            </a:r>
            <a:r>
              <a:rPr lang="en-US" altLang="ko-KR" b="1" dirty="0" err="1"/>
              <a:t>Xeo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은</a:t>
            </a:r>
            <a:r>
              <a:rPr lang="ko-KR" altLang="en-US" dirty="0" smtClean="0"/>
              <a:t> </a:t>
            </a:r>
            <a:r>
              <a:rPr lang="ko-KR" altLang="en-US" dirty="0"/>
              <a:t>베트남 스타일의 </a:t>
            </a:r>
            <a:r>
              <a:rPr lang="ko-KR" altLang="en-US" dirty="0" smtClean="0"/>
              <a:t>해물 </a:t>
            </a:r>
            <a:r>
              <a:rPr lang="ko-KR" altLang="en-US" dirty="0" err="1" smtClean="0"/>
              <a:t>빈대떡이랑</a:t>
            </a:r>
            <a:r>
              <a:rPr lang="ko-KR" altLang="en-US" dirty="0" smtClean="0"/>
              <a:t> 비슷함</a:t>
            </a:r>
            <a:r>
              <a:rPr lang="en-US" altLang="ko-KR" dirty="0" smtClean="0"/>
              <a:t>.</a:t>
            </a:r>
            <a:r>
              <a:rPr lang="ko-KR" altLang="en-US" dirty="0" smtClean="0"/>
              <a:t> 실제로는</a:t>
            </a:r>
            <a:r>
              <a:rPr lang="ko-KR" altLang="en-US" dirty="0"/>
              <a:t> 쌀가루와 코코넛 밀크의 원단으로 </a:t>
            </a:r>
            <a:r>
              <a:rPr lang="ko-KR" altLang="en-US" dirty="0" smtClean="0"/>
              <a:t>야채와 해물을</a:t>
            </a:r>
            <a:r>
              <a:rPr lang="ko-KR" altLang="en-US" dirty="0"/>
              <a:t> 끼운 요리</a:t>
            </a:r>
            <a:r>
              <a:rPr lang="en-US" altLang="ko-KR" dirty="0"/>
              <a:t>. </a:t>
            </a: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39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916832"/>
            <a:ext cx="7208422" cy="45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36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중국의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북경요리</a:t>
            </a:r>
            <a:r>
              <a:rPr lang="ko-KR" altLang="en-US" dirty="0" err="1" smtClean="0"/>
              <a:t>는</a:t>
            </a:r>
            <a:r>
              <a:rPr lang="ko-KR" altLang="en-US" dirty="0" smtClean="0"/>
              <a:t> </a:t>
            </a:r>
            <a:r>
              <a:rPr lang="ko-KR" altLang="en-US" dirty="0"/>
              <a:t>중국의 전형적인 </a:t>
            </a:r>
            <a:r>
              <a:rPr lang="ko-KR" altLang="en-US" dirty="0" err="1"/>
              <a:t>북방음식을</a:t>
            </a:r>
            <a:r>
              <a:rPr lang="ko-KR" altLang="en-US" dirty="0"/>
              <a:t> 의미하며 북경은 오랜 기간 동안 중국의 </a:t>
            </a:r>
            <a:r>
              <a:rPr lang="ko-KR" altLang="en-US" dirty="0" err="1"/>
              <a:t>수도였으므로</a:t>
            </a:r>
            <a:r>
              <a:rPr lang="ko-KR" altLang="en-US" dirty="0"/>
              <a:t> </a:t>
            </a:r>
            <a:r>
              <a:rPr lang="ko-KR" altLang="en-US" dirty="0" err="1"/>
              <a:t>궁중요리의</a:t>
            </a:r>
            <a:r>
              <a:rPr lang="ko-KR" altLang="en-US" dirty="0"/>
              <a:t> 영향을 받아 발전하였다</a:t>
            </a:r>
            <a:r>
              <a:rPr lang="en-US" altLang="ko-KR" dirty="0"/>
              <a:t>. </a:t>
            </a:r>
            <a:r>
              <a:rPr lang="ko-KR" altLang="en-US" dirty="0"/>
              <a:t>대표적인 요리는 </a:t>
            </a:r>
            <a:r>
              <a:rPr lang="ko-KR" altLang="en-US" dirty="0" err="1"/>
              <a:t>북경오리</a:t>
            </a:r>
            <a:r>
              <a:rPr lang="ko-KR" altLang="en-US" dirty="0"/>
              <a:t> 요리</a:t>
            </a:r>
            <a:r>
              <a:rPr lang="en-US" altLang="ko-KR" dirty="0"/>
              <a:t>, </a:t>
            </a:r>
            <a:r>
              <a:rPr lang="ko-KR" altLang="en-US" dirty="0"/>
              <a:t>탕수육</a:t>
            </a:r>
            <a:r>
              <a:rPr lang="en-US" altLang="ko-KR" dirty="0"/>
              <a:t>, </a:t>
            </a:r>
            <a:r>
              <a:rPr lang="ko-KR" altLang="en-US" dirty="0"/>
              <a:t>스프링 롤 등이 있다</a:t>
            </a:r>
            <a:r>
              <a:rPr lang="en-US" altLang="ko-KR" dirty="0"/>
              <a:t>.</a:t>
            </a:r>
          </a:p>
          <a:p>
            <a:r>
              <a:rPr lang="ko-KR" altLang="en-US" b="1" dirty="0" err="1" smtClean="0"/>
              <a:t>산동요리</a:t>
            </a:r>
            <a:r>
              <a:rPr lang="ko-KR" altLang="en-US" dirty="0" err="1" smtClean="0"/>
              <a:t>는</a:t>
            </a:r>
            <a:r>
              <a:rPr lang="ko-KR" altLang="en-US" dirty="0" smtClean="0"/>
              <a:t> </a:t>
            </a:r>
            <a:r>
              <a:rPr lang="ko-KR" altLang="en-US" dirty="0"/>
              <a:t>산동 </a:t>
            </a:r>
            <a:r>
              <a:rPr lang="ko-KR" altLang="en-US" dirty="0" err="1"/>
              <a:t>제남과</a:t>
            </a:r>
            <a:r>
              <a:rPr lang="ko-KR" altLang="en-US" dirty="0"/>
              <a:t> 교동 지방의 요리를 대표하는 음식이며 때로는 </a:t>
            </a:r>
            <a:r>
              <a:rPr lang="ko-KR" altLang="en-US" dirty="0" err="1"/>
              <a:t>북경요리를</a:t>
            </a:r>
            <a:r>
              <a:rPr lang="ko-KR" altLang="en-US" dirty="0"/>
              <a:t> </a:t>
            </a:r>
            <a:r>
              <a:rPr lang="ko-KR" altLang="en-US" dirty="0" err="1"/>
              <a:t>산동요리에</a:t>
            </a:r>
            <a:r>
              <a:rPr lang="ko-KR" altLang="en-US" dirty="0"/>
              <a:t> 포함시키기도 한다</a:t>
            </a:r>
            <a:r>
              <a:rPr lang="en-US" altLang="ko-KR" dirty="0"/>
              <a:t>. </a:t>
            </a:r>
            <a:r>
              <a:rPr lang="ko-KR" altLang="en-US" dirty="0"/>
              <a:t>지리적으로 </a:t>
            </a:r>
            <a:r>
              <a:rPr lang="ko-KR" altLang="en-US" dirty="0" err="1"/>
              <a:t>산동지역의</a:t>
            </a:r>
            <a:r>
              <a:rPr lang="ko-KR" altLang="en-US" dirty="0"/>
              <a:t> 동부는 황해에 접해 있으므로 해삼</a:t>
            </a:r>
            <a:r>
              <a:rPr lang="en-US" altLang="ko-KR" dirty="0"/>
              <a:t>, </a:t>
            </a:r>
            <a:r>
              <a:rPr lang="ko-KR" altLang="en-US" dirty="0"/>
              <a:t>생선</a:t>
            </a:r>
            <a:r>
              <a:rPr lang="en-US" altLang="ko-KR" dirty="0"/>
              <a:t>, </a:t>
            </a:r>
            <a:r>
              <a:rPr lang="ko-KR" altLang="en-US" dirty="0"/>
              <a:t>조개류와 같은 해산물이 식재료로 많이 쓰인다</a:t>
            </a:r>
            <a:r>
              <a:rPr lang="en-US" altLang="ko-KR" dirty="0"/>
              <a:t>. </a:t>
            </a:r>
            <a:r>
              <a:rPr lang="ko-KR" altLang="en-US" dirty="0"/>
              <a:t>대표적인 음식으로는 채소를 소금에 절여 발효시킨 ‘</a:t>
            </a:r>
            <a:r>
              <a:rPr lang="ko-KR" altLang="en-US" dirty="0" err="1"/>
              <a:t>차사이’가</a:t>
            </a:r>
            <a:r>
              <a:rPr lang="ko-KR" altLang="en-US" dirty="0"/>
              <a:t> 유명하다</a:t>
            </a:r>
            <a:r>
              <a:rPr lang="en-US" altLang="ko-KR" dirty="0"/>
              <a:t>.</a:t>
            </a:r>
          </a:p>
          <a:p>
            <a:r>
              <a:rPr lang="ko-KR" altLang="en-US" b="1" dirty="0" err="1" smtClean="0"/>
              <a:t>사천요리</a:t>
            </a:r>
            <a:r>
              <a:rPr lang="ko-KR" altLang="en-US" dirty="0" err="1" smtClean="0"/>
              <a:t>는</a:t>
            </a:r>
            <a:r>
              <a:rPr lang="ko-KR" altLang="en-US" dirty="0" smtClean="0"/>
              <a:t> </a:t>
            </a:r>
            <a:r>
              <a:rPr lang="ko-KR" altLang="en-US" dirty="0"/>
              <a:t>사천성의 중심지인 성도를 중심으로 발전하였다</a:t>
            </a:r>
            <a:r>
              <a:rPr lang="en-US" altLang="ko-KR" dirty="0"/>
              <a:t>. </a:t>
            </a:r>
            <a:r>
              <a:rPr lang="ko-KR" altLang="en-US" dirty="0" err="1"/>
              <a:t>사천지역은</a:t>
            </a:r>
            <a:r>
              <a:rPr lang="ko-KR" altLang="en-US" dirty="0"/>
              <a:t> </a:t>
            </a:r>
            <a:r>
              <a:rPr lang="ko-KR" altLang="en-US" dirty="0" err="1"/>
              <a:t>분지지형에</a:t>
            </a:r>
            <a:r>
              <a:rPr lang="ko-KR" altLang="en-US" dirty="0"/>
              <a:t> 따른 기후의 영향으로 자극성이 있는 식재료인 고추</a:t>
            </a:r>
            <a:r>
              <a:rPr lang="en-US" altLang="ko-KR" dirty="0"/>
              <a:t>, </a:t>
            </a:r>
            <a:r>
              <a:rPr lang="ko-KR" altLang="en-US" dirty="0"/>
              <a:t>생강</a:t>
            </a:r>
            <a:r>
              <a:rPr lang="en-US" altLang="ko-KR" dirty="0"/>
              <a:t>, </a:t>
            </a:r>
            <a:r>
              <a:rPr lang="ko-KR" altLang="en-US" dirty="0"/>
              <a:t>후추 등을 많이 쓰며 기름의 소비량도 많아 맵고 기름진 음식을 만들어 낸다</a:t>
            </a:r>
            <a:r>
              <a:rPr lang="en-US" altLang="ko-KR" dirty="0"/>
              <a:t>.</a:t>
            </a:r>
          </a:p>
          <a:p>
            <a:r>
              <a:rPr lang="ko-KR" altLang="en-US" b="1" dirty="0" smtClean="0"/>
              <a:t>광동요리</a:t>
            </a:r>
            <a:r>
              <a:rPr lang="ko-KR" altLang="en-US" dirty="0" smtClean="0"/>
              <a:t>는 </a:t>
            </a:r>
            <a:r>
              <a:rPr lang="ko-KR" altLang="en-US" dirty="0" err="1"/>
              <a:t>광동성의</a:t>
            </a:r>
            <a:r>
              <a:rPr lang="ko-KR" altLang="en-US" dirty="0"/>
              <a:t> </a:t>
            </a:r>
            <a:r>
              <a:rPr lang="en-US" altLang="ko-KR" dirty="0"/>
              <a:t>3</a:t>
            </a:r>
            <a:r>
              <a:rPr lang="ko-KR" altLang="en-US" dirty="0"/>
              <a:t>개 도시인 광주</a:t>
            </a:r>
            <a:r>
              <a:rPr lang="en-US" altLang="ko-KR" dirty="0"/>
              <a:t>, </a:t>
            </a:r>
            <a:r>
              <a:rPr lang="ko-KR" altLang="en-US" dirty="0" err="1"/>
              <a:t>조주</a:t>
            </a:r>
            <a:r>
              <a:rPr lang="en-US" altLang="ko-KR" dirty="0"/>
              <a:t>, </a:t>
            </a:r>
            <a:r>
              <a:rPr lang="ko-KR" altLang="en-US" dirty="0"/>
              <a:t>동강 등에서 체계가 성립되었다</a:t>
            </a:r>
            <a:r>
              <a:rPr lang="en-US" altLang="ko-KR" dirty="0"/>
              <a:t>. </a:t>
            </a:r>
            <a:r>
              <a:rPr lang="ko-KR" altLang="en-US" dirty="0"/>
              <a:t>광동요리의 특징은 식용 가능한 모든 재료를 음식을 조리하는 데 사용하여 중국음식의 대표적인 위치를 차지하고 있다</a:t>
            </a:r>
            <a:r>
              <a:rPr lang="en-US" altLang="ko-KR" dirty="0"/>
              <a:t>. </a:t>
            </a:r>
            <a:r>
              <a:rPr lang="ko-KR" altLang="en-US" dirty="0" err="1"/>
              <a:t>제비집</a:t>
            </a:r>
            <a:r>
              <a:rPr lang="ko-KR" altLang="en-US" dirty="0"/>
              <a:t> 요리</a:t>
            </a:r>
            <a:r>
              <a:rPr lang="en-US" altLang="ko-KR" dirty="0"/>
              <a:t>, </a:t>
            </a:r>
            <a:r>
              <a:rPr lang="ko-KR" altLang="en-US" dirty="0" err="1"/>
              <a:t>샥스핀</a:t>
            </a:r>
            <a:r>
              <a:rPr lang="en-US" altLang="ko-KR" dirty="0"/>
              <a:t>, </a:t>
            </a:r>
            <a:r>
              <a:rPr lang="ko-KR" altLang="en-US" dirty="0" err="1"/>
              <a:t>딤섬</a:t>
            </a:r>
            <a:r>
              <a:rPr lang="ko-KR" altLang="en-US" dirty="0"/>
              <a:t> 등이 대표적인 요리에 해당한다</a:t>
            </a:r>
            <a:r>
              <a:rPr lang="en-US" altLang="ko-KR" dirty="0"/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9315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몽골의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3464" indent="-283464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ko-KR" altLang="ko-KR" dirty="0">
                <a:solidFill>
                  <a:srgbClr val="000000"/>
                </a:solidFill>
                <a:latin typeface="+mn-ea"/>
              </a:rPr>
              <a:t>몽골 사람은 돼지고기나 닭고기를 거의 먹지 </a:t>
            </a:r>
            <a:r>
              <a:rPr lang="ko-KR" altLang="ko-KR" dirty="0" smtClean="0">
                <a:solidFill>
                  <a:srgbClr val="000000"/>
                </a:solidFill>
                <a:latin typeface="+mn-ea"/>
              </a:rPr>
              <a:t>않음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</a:rPr>
              <a:t>양고기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</a:rPr>
              <a:t>말 등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</a:rPr>
              <a:t>)</a:t>
            </a:r>
            <a:endParaRPr lang="ko-KR" altLang="ko-KR" dirty="0">
              <a:latin typeface="+mn-ea"/>
            </a:endParaRPr>
          </a:p>
          <a:p>
            <a:pPr marL="283464" indent="-283464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ko-KR" dirty="0">
                <a:solidFill>
                  <a:srgbClr val="000000"/>
                </a:solidFill>
                <a:latin typeface="+mn-ea"/>
              </a:rPr>
              <a:t>몽골 사람이 돼지고기나 닭고기를 적게 먹는 것은 신앙과 무관</a:t>
            </a:r>
            <a:endParaRPr lang="ko-KR" altLang="ko-KR" dirty="0">
              <a:latin typeface="+mn-ea"/>
            </a:endParaRPr>
          </a:p>
          <a:p>
            <a:pPr marL="283464" indent="-283464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ko-KR" dirty="0">
                <a:solidFill>
                  <a:srgbClr val="000000"/>
                </a:solidFill>
                <a:latin typeface="+mn-ea"/>
              </a:rPr>
              <a:t>전통적으로 생업이 유목이고 돼지나 닭은 유목에 적당치 않아 기르지 </a:t>
            </a:r>
            <a:r>
              <a:rPr lang="ko-KR" altLang="ko-KR" dirty="0" err="1">
                <a:solidFill>
                  <a:srgbClr val="000000"/>
                </a:solidFill>
                <a:latin typeface="+mn-ea"/>
              </a:rPr>
              <a:t>않다보니</a:t>
            </a:r>
            <a:r>
              <a:rPr lang="ko-KR" altLang="ko-KR" dirty="0">
                <a:solidFill>
                  <a:srgbClr val="000000"/>
                </a:solidFill>
                <a:latin typeface="+mn-ea"/>
              </a:rPr>
              <a:t> 먹지도 않게 되었을 뿐</a:t>
            </a:r>
            <a:endParaRPr lang="ko-KR" altLang="ko-KR" dirty="0">
              <a:latin typeface="+mn-ea"/>
            </a:endParaRPr>
          </a:p>
          <a:p>
            <a:pPr marL="283464" indent="-283464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ko-KR" dirty="0">
                <a:solidFill>
                  <a:srgbClr val="000000"/>
                </a:solidFill>
                <a:latin typeface="+mn-ea"/>
              </a:rPr>
              <a:t>바다가 없기 때문에 김</a:t>
            </a:r>
            <a:r>
              <a:rPr lang="en-US" altLang="ko-KR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ko-KR" dirty="0">
                <a:solidFill>
                  <a:srgbClr val="000000"/>
                </a:solidFill>
                <a:latin typeface="+mn-ea"/>
              </a:rPr>
              <a:t>미역 따위의 해조류나 패류의 소비도 없음</a:t>
            </a:r>
            <a:endParaRPr lang="ko-KR" altLang="ko-KR" dirty="0">
              <a:latin typeface="+mn-ea"/>
            </a:endParaRPr>
          </a:p>
          <a:p>
            <a:pPr marL="283464" indent="-283464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ko-KR" dirty="0">
                <a:solidFill>
                  <a:srgbClr val="000000"/>
                </a:solidFill>
                <a:latin typeface="+mn-ea"/>
              </a:rPr>
              <a:t>몽골 사람들이 물고기를 먹지 않는 것은 티베트 불교의 </a:t>
            </a:r>
            <a:r>
              <a:rPr lang="ko-KR" altLang="ko-KR" dirty="0" err="1">
                <a:solidFill>
                  <a:srgbClr val="000000"/>
                </a:solidFill>
                <a:latin typeface="+mn-ea"/>
              </a:rPr>
              <a:t>성물이기</a:t>
            </a:r>
            <a:r>
              <a:rPr lang="ko-KR" altLang="ko-KR" dirty="0">
                <a:solidFill>
                  <a:srgbClr val="000000"/>
                </a:solidFill>
                <a:latin typeface="+mn-ea"/>
              </a:rPr>
              <a:t> 때문이라고 하는 사람들도 있음</a:t>
            </a:r>
            <a:endParaRPr lang="ko-KR" altLang="ko-KR" dirty="0">
              <a:latin typeface="+mn-ea"/>
            </a:endParaRPr>
          </a:p>
          <a:p>
            <a:pPr marL="283464" indent="-283464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ko-KR" dirty="0">
                <a:solidFill>
                  <a:srgbClr val="000000"/>
                </a:solidFill>
                <a:latin typeface="+mn-ea"/>
              </a:rPr>
              <a:t>연간 달걀 소비가 미미한데 이유는 종교의 영향 때문이 아니라 닭이 계절 유목 방식을 영위하던 몽골 사람들이 그 동안 기르지 않던 짐승이고 지금도 많이 기르지 않는 짐승이기 때문</a:t>
            </a:r>
            <a:endParaRPr lang="ko-KR" altLang="ko-KR" dirty="0">
              <a:latin typeface="+mn-ea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11510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610538" cy="5822937"/>
          </a:xfrm>
        </p:spPr>
        <p:txBody>
          <a:bodyPr/>
          <a:lstStyle/>
          <a:p>
            <a:r>
              <a:rPr lang="ko-KR" altLang="en-US" b="1" dirty="0" smtClean="0"/>
              <a:t>후슈르</a:t>
            </a:r>
            <a:r>
              <a:rPr lang="en-US" altLang="ko-KR" b="1" dirty="0" smtClean="0"/>
              <a:t>(</a:t>
            </a:r>
            <a:r>
              <a:rPr lang="en-US" altLang="ko-KR" b="1" dirty="0" err="1"/>
              <a:t>Khuushuur</a:t>
            </a:r>
            <a:r>
              <a:rPr lang="en-US" altLang="ko-KR" b="1" dirty="0" smtClean="0"/>
              <a:t>)</a:t>
            </a:r>
            <a:r>
              <a:rPr lang="ko-KR" altLang="en-US" dirty="0"/>
              <a:t>은  </a:t>
            </a:r>
            <a:r>
              <a:rPr lang="ko-KR" altLang="en-US" dirty="0" smtClean="0"/>
              <a:t>몽골의 </a:t>
            </a:r>
            <a:r>
              <a:rPr lang="ko-KR" altLang="en-US" dirty="0"/>
              <a:t>전통적인 튀김 요리로</a:t>
            </a:r>
            <a:r>
              <a:rPr lang="en-US" altLang="ko-KR" dirty="0"/>
              <a:t>, </a:t>
            </a:r>
            <a:r>
              <a:rPr lang="ko-KR" altLang="en-US" dirty="0"/>
              <a:t>주로 소고기나 양고기를 넣은 반달 모양의 빵을 기름에 </a:t>
            </a:r>
            <a:r>
              <a:rPr lang="ko-KR" altLang="en-US" dirty="0" smtClean="0"/>
              <a:t>튀겨 </a:t>
            </a:r>
            <a:r>
              <a:rPr lang="ko-KR" altLang="en-US" dirty="0" err="1" smtClean="0"/>
              <a:t>만듬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후슈르는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크리스피한</a:t>
            </a:r>
            <a:r>
              <a:rPr lang="ko-KR" altLang="en-US" dirty="0" smtClean="0"/>
              <a:t> </a:t>
            </a:r>
            <a:r>
              <a:rPr lang="ko-KR" altLang="en-US" dirty="0" err="1"/>
              <a:t>식감과</a:t>
            </a:r>
            <a:r>
              <a:rPr lang="ko-KR" altLang="en-US" dirty="0"/>
              <a:t> 고소한 맛으로 몽골 사람들뿐만 아니라 외국인들에게도 인기가 </a:t>
            </a:r>
            <a:r>
              <a:rPr lang="ko-KR" altLang="en-US" dirty="0" smtClean="0"/>
              <a:t>많음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</a:t>
            </a:r>
            <a:r>
              <a:rPr lang="ko-KR" altLang="en-US" dirty="0"/>
              <a:t>음식은 대부분의 몽골 축제에서 찾아볼 수 있으며</a:t>
            </a:r>
            <a:r>
              <a:rPr lang="en-US" altLang="ko-KR" dirty="0"/>
              <a:t>, </a:t>
            </a:r>
            <a:r>
              <a:rPr lang="ko-KR" altLang="en-US" dirty="0"/>
              <a:t>크기와 모양 때문에 손잡이 같이 들고 먹을 수 있어 간편하게 즐길 수 있는 </a:t>
            </a:r>
            <a:r>
              <a:rPr lang="ko-KR" altLang="en-US" dirty="0" smtClean="0"/>
              <a:t>장점이 있음</a:t>
            </a:r>
            <a:r>
              <a:rPr lang="en-US" altLang="ko-KR" dirty="0" smtClean="0"/>
              <a:t>.</a:t>
            </a:r>
            <a:endParaRPr lang="en-US" altLang="ko-KR" dirty="0"/>
          </a:p>
          <a:p>
            <a:r>
              <a:rPr lang="ko-KR" altLang="en-US" dirty="0"/>
              <a:t>보통 밀가루 반죽 안에 소금과 양파</a:t>
            </a:r>
            <a:r>
              <a:rPr lang="en-US" altLang="ko-KR" dirty="0"/>
              <a:t>, </a:t>
            </a:r>
            <a:r>
              <a:rPr lang="ko-KR" altLang="en-US" dirty="0"/>
              <a:t>다양한 허브와 함께 손질된 고기를 넣고 접은 후 기름에 튀기는데</a:t>
            </a:r>
            <a:r>
              <a:rPr lang="en-US" altLang="ko-KR" dirty="0"/>
              <a:t>, </a:t>
            </a:r>
            <a:r>
              <a:rPr lang="ko-KR" altLang="en-US" dirty="0"/>
              <a:t>이렇게 만들어진 </a:t>
            </a:r>
            <a:r>
              <a:rPr lang="ko-KR" altLang="en-US" dirty="0" err="1"/>
              <a:t>후슈르는</a:t>
            </a:r>
            <a:r>
              <a:rPr lang="ko-KR" altLang="en-US" dirty="0"/>
              <a:t> 바깥은 바삭하면서도 안은 부드럽고 </a:t>
            </a:r>
            <a:r>
              <a:rPr lang="ko-KR" altLang="en-US" dirty="0" smtClean="0"/>
              <a:t>촉촉함</a:t>
            </a:r>
            <a:r>
              <a:rPr lang="en-US" altLang="ko-KR" dirty="0" smtClean="0"/>
              <a:t>.. </a:t>
            </a:r>
            <a:r>
              <a:rPr lang="ko-KR" altLang="en-US" dirty="0"/>
              <a:t>특히 따뜻한 차와 함께 또는 </a:t>
            </a:r>
            <a:r>
              <a:rPr lang="ko-KR" altLang="en-US" dirty="0" err="1"/>
              <a:t>달큰한</a:t>
            </a:r>
            <a:r>
              <a:rPr lang="ko-KR" altLang="en-US" dirty="0"/>
              <a:t> 칠리소스와 함께 </a:t>
            </a:r>
            <a:r>
              <a:rPr lang="ko-KR" altLang="en-US" dirty="0" smtClean="0"/>
              <a:t>먹음</a:t>
            </a: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41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4218254"/>
            <a:ext cx="4206523" cy="25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94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610538" cy="5822937"/>
          </a:xfrm>
        </p:spPr>
        <p:txBody>
          <a:bodyPr/>
          <a:lstStyle/>
          <a:p>
            <a:r>
              <a:rPr lang="ko-KR" altLang="en-US" b="1" dirty="0" err="1" smtClean="0"/>
              <a:t>수테</a:t>
            </a:r>
            <a:r>
              <a:rPr lang="ko-KR" altLang="en-US" b="1" dirty="0" smtClean="0"/>
              <a:t> </a:t>
            </a:r>
            <a:r>
              <a:rPr lang="ko-KR" altLang="en-US" b="1" dirty="0"/>
              <a:t>차이 </a:t>
            </a:r>
            <a:r>
              <a:rPr lang="en-US" altLang="ko-KR" b="1" dirty="0"/>
              <a:t>(</a:t>
            </a:r>
            <a:r>
              <a:rPr lang="en-US" altLang="ko-KR" b="1" dirty="0" err="1"/>
              <a:t>Suutei</a:t>
            </a:r>
            <a:r>
              <a:rPr lang="en-US" altLang="ko-KR" b="1" dirty="0"/>
              <a:t> Tsai</a:t>
            </a:r>
            <a:r>
              <a:rPr lang="en-US" altLang="ko-KR" b="1" dirty="0" smtClean="0"/>
              <a:t>)</a:t>
            </a:r>
            <a:r>
              <a:rPr lang="ko-KR" altLang="en-US" b="1" dirty="0"/>
              <a:t>은 </a:t>
            </a:r>
            <a:r>
              <a:rPr lang="ko-KR" altLang="en-US" dirty="0"/>
              <a:t>몽골의 </a:t>
            </a:r>
            <a:r>
              <a:rPr lang="ko-KR" altLang="en-US" dirty="0" err="1"/>
              <a:t>전통차로</a:t>
            </a:r>
            <a:r>
              <a:rPr lang="en-US" altLang="ko-KR" dirty="0"/>
              <a:t>, </a:t>
            </a:r>
            <a:r>
              <a:rPr lang="ko-KR" altLang="en-US" dirty="0"/>
              <a:t>보통 우유와 물</a:t>
            </a:r>
            <a:r>
              <a:rPr lang="en-US" altLang="ko-KR" dirty="0"/>
              <a:t>, </a:t>
            </a:r>
            <a:r>
              <a:rPr lang="ko-KR" altLang="en-US" dirty="0"/>
              <a:t>찻잎</a:t>
            </a:r>
            <a:r>
              <a:rPr lang="en-US" altLang="ko-KR" dirty="0"/>
              <a:t>, </a:t>
            </a:r>
            <a:r>
              <a:rPr lang="ko-KR" altLang="en-US" dirty="0"/>
              <a:t>소금을 섞어 </a:t>
            </a:r>
            <a:r>
              <a:rPr lang="ko-KR" altLang="en-US" dirty="0" err="1" smtClean="0"/>
              <a:t>만듬</a:t>
            </a:r>
            <a:r>
              <a:rPr lang="en-US" altLang="ko-KR" dirty="0" smtClean="0"/>
              <a:t>. </a:t>
            </a:r>
            <a:r>
              <a:rPr lang="ko-KR" altLang="en-US" dirty="0"/>
              <a:t>이 음료는 몽골 사람들의 일상 생활에서 빠질 수 없는 중요한 요소로 여겨지며</a:t>
            </a:r>
            <a:r>
              <a:rPr lang="en-US" altLang="ko-KR" dirty="0"/>
              <a:t>, </a:t>
            </a:r>
            <a:r>
              <a:rPr lang="ko-KR" altLang="en-US" dirty="0"/>
              <a:t>하루를 시작하거나 식사를 마치는 데 주로 마시게 </a:t>
            </a:r>
            <a:r>
              <a:rPr lang="ko-KR" altLang="en-US" dirty="0" smtClean="0"/>
              <a:t>됨</a:t>
            </a:r>
            <a:endParaRPr lang="en-US" altLang="ko-KR" dirty="0" smtClean="0"/>
          </a:p>
          <a:p>
            <a:r>
              <a:rPr lang="ko-KR" altLang="en-US" dirty="0" err="1" smtClean="0"/>
              <a:t>수테</a:t>
            </a:r>
            <a:r>
              <a:rPr lang="ko-KR" altLang="en-US" dirty="0" smtClean="0"/>
              <a:t> </a:t>
            </a:r>
            <a:r>
              <a:rPr lang="ko-KR" altLang="en-US" dirty="0"/>
              <a:t>차이의 맛은 달지 않고 약간 짭짤하며 우유와 </a:t>
            </a:r>
            <a:r>
              <a:rPr lang="ko-KR" altLang="en-US" dirty="0" err="1"/>
              <a:t>차잎의</a:t>
            </a:r>
            <a:r>
              <a:rPr lang="ko-KR" altLang="en-US" dirty="0"/>
              <a:t> 조화가 </a:t>
            </a:r>
            <a:r>
              <a:rPr lang="ko-KR" altLang="en-US" dirty="0" err="1" smtClean="0"/>
              <a:t>독특람</a:t>
            </a:r>
            <a:r>
              <a:rPr lang="en-US" altLang="ko-KR" dirty="0" smtClean="0"/>
              <a:t>. </a:t>
            </a:r>
            <a:br>
              <a:rPr lang="en-US" altLang="ko-KR" dirty="0" smtClean="0"/>
            </a:br>
            <a:r>
              <a:rPr lang="ko-KR" altLang="en-US" dirty="0" smtClean="0"/>
              <a:t>일반적으로 </a:t>
            </a:r>
            <a:r>
              <a:rPr lang="ko-KR" altLang="en-US" dirty="0"/>
              <a:t>그린 티를 사용하지만 다른 종류의 차도 사용할 수 </a:t>
            </a:r>
            <a:r>
              <a:rPr lang="ko-KR" altLang="en-US" dirty="0" smtClean="0"/>
              <a:t>있고</a:t>
            </a:r>
            <a:r>
              <a:rPr lang="en-US" altLang="ko-KR" dirty="0"/>
              <a:t>,</a:t>
            </a:r>
            <a:r>
              <a:rPr lang="en-US" altLang="ko-KR" dirty="0" smtClean="0"/>
              <a:t> </a:t>
            </a:r>
            <a:r>
              <a:rPr lang="ko-KR" altLang="en-US" dirty="0"/>
              <a:t>이 음료는 보통 큼직한 메탈 포트에서 </a:t>
            </a:r>
            <a:r>
              <a:rPr lang="ko-KR" altLang="en-US" dirty="0" err="1"/>
              <a:t>조리되며</a:t>
            </a:r>
            <a:r>
              <a:rPr lang="ko-KR" altLang="en-US" dirty="0"/>
              <a:t> </a:t>
            </a:r>
            <a:r>
              <a:rPr lang="ko-KR" altLang="en-US" dirty="0" smtClean="0"/>
              <a:t>가열한 후에 </a:t>
            </a:r>
            <a:r>
              <a:rPr lang="ko-KR" altLang="en-US" dirty="0"/>
              <a:t>손님들에게 </a:t>
            </a:r>
            <a:r>
              <a:rPr lang="ko-KR" altLang="en-US" dirty="0" smtClean="0"/>
              <a:t>제공됨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42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498212"/>
            <a:ext cx="4330581" cy="33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338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610538" cy="5822937"/>
          </a:xfrm>
        </p:spPr>
        <p:txBody>
          <a:bodyPr/>
          <a:lstStyle/>
          <a:p>
            <a:r>
              <a:rPr lang="ko-KR" altLang="en-US" b="1" dirty="0" err="1" smtClean="0"/>
              <a:t>아이락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(</a:t>
            </a:r>
            <a:r>
              <a:rPr lang="en-US" altLang="ko-KR" b="1" dirty="0" err="1" smtClean="0"/>
              <a:t>Airag</a:t>
            </a:r>
            <a:r>
              <a:rPr lang="en-US" altLang="ko-KR" b="1" dirty="0" smtClean="0"/>
              <a:t>)</a:t>
            </a:r>
            <a:r>
              <a:rPr lang="ko-KR" altLang="en-US" b="1" dirty="0"/>
              <a:t>은 </a:t>
            </a:r>
            <a:r>
              <a:rPr lang="ko-KR" altLang="en-US" dirty="0" err="1"/>
              <a:t>아이락은</a:t>
            </a:r>
            <a:r>
              <a:rPr lang="ko-KR" altLang="en-US" dirty="0"/>
              <a:t> 몽골의 전통적인 발효 음료로</a:t>
            </a:r>
            <a:r>
              <a:rPr lang="en-US" altLang="ko-KR" dirty="0"/>
              <a:t>, </a:t>
            </a:r>
            <a:r>
              <a:rPr lang="ko-KR" altLang="en-US" dirty="0"/>
              <a:t>대개 말의 우유를 사용하여 </a:t>
            </a:r>
            <a:r>
              <a:rPr lang="ko-KR" altLang="en-US" dirty="0" err="1" smtClean="0"/>
              <a:t>만듬</a:t>
            </a:r>
            <a:r>
              <a:rPr lang="en-US" altLang="ko-KR" dirty="0" smtClean="0"/>
              <a:t>. </a:t>
            </a:r>
            <a:r>
              <a:rPr lang="ko-KR" altLang="en-US" dirty="0"/>
              <a:t>이 음료는 몽골의 여름 축제인 </a:t>
            </a:r>
            <a:r>
              <a:rPr lang="en-US" altLang="ko-KR" dirty="0"/>
              <a:t>'</a:t>
            </a:r>
            <a:r>
              <a:rPr lang="ko-KR" altLang="en-US" dirty="0" err="1"/>
              <a:t>나담</a:t>
            </a:r>
            <a:r>
              <a:rPr lang="en-US" altLang="ko-KR" dirty="0"/>
              <a:t>' </a:t>
            </a:r>
            <a:r>
              <a:rPr lang="ko-KR" altLang="en-US" dirty="0"/>
              <a:t>기간에 특히 인기가 있으며</a:t>
            </a:r>
            <a:r>
              <a:rPr lang="en-US" altLang="ko-KR" dirty="0"/>
              <a:t>, </a:t>
            </a:r>
            <a:r>
              <a:rPr lang="ko-KR" altLang="en-US" dirty="0"/>
              <a:t>몽골 사람들이 가장 선호하는 음료 중 </a:t>
            </a:r>
            <a:r>
              <a:rPr lang="ko-KR" altLang="en-US" dirty="0" smtClean="0"/>
              <a:t>하나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아이락은</a:t>
            </a:r>
            <a:r>
              <a:rPr lang="ko-KR" altLang="en-US" dirty="0" smtClean="0"/>
              <a:t> </a:t>
            </a:r>
            <a:r>
              <a:rPr lang="ko-KR" altLang="en-US" dirty="0"/>
              <a:t>말의 우유를 발효시켜 알코올을 생성하며</a:t>
            </a:r>
            <a:r>
              <a:rPr lang="en-US" altLang="ko-KR" dirty="0"/>
              <a:t>, </a:t>
            </a:r>
            <a:r>
              <a:rPr lang="ko-KR" altLang="en-US" dirty="0"/>
              <a:t>그 과정에서 생기는 천연 버블이 이 음료에 독특한 </a:t>
            </a:r>
            <a:r>
              <a:rPr lang="ko-KR" altLang="en-US" dirty="0" err="1"/>
              <a:t>식감을</a:t>
            </a:r>
            <a:r>
              <a:rPr lang="ko-KR" altLang="en-US" dirty="0"/>
              <a:t> </a:t>
            </a:r>
            <a:r>
              <a:rPr lang="ko-KR" altLang="en-US" dirty="0" smtClean="0"/>
              <a:t>제공됨</a:t>
            </a:r>
            <a:r>
              <a:rPr lang="en-US" altLang="ko-KR" dirty="0" smtClean="0"/>
              <a:t>. </a:t>
            </a:r>
            <a:r>
              <a:rPr lang="ko-KR" altLang="en-US" dirty="0"/>
              <a:t>비록 알코올 함량은 낮지만 그래도 약간의 술 </a:t>
            </a:r>
            <a:r>
              <a:rPr lang="ko-KR" altLang="en-US" dirty="0" err="1"/>
              <a:t>취감을</a:t>
            </a:r>
            <a:r>
              <a:rPr lang="ko-KR" altLang="en-US" dirty="0"/>
              <a:t> 느낄 수 </a:t>
            </a:r>
            <a:r>
              <a:rPr lang="ko-KR" altLang="en-US" dirty="0" smtClean="0"/>
              <a:t>있으며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아이락의</a:t>
            </a:r>
            <a:r>
              <a:rPr lang="ko-KR" altLang="en-US" dirty="0" smtClean="0"/>
              <a:t> </a:t>
            </a:r>
            <a:r>
              <a:rPr lang="ko-KR" altLang="en-US" dirty="0"/>
              <a:t>맛은 살짝 신맛이 나며</a:t>
            </a:r>
            <a:r>
              <a:rPr lang="en-US" altLang="ko-KR" dirty="0"/>
              <a:t>, </a:t>
            </a:r>
            <a:r>
              <a:rPr lang="ko-KR" altLang="en-US" dirty="0" err="1"/>
              <a:t>크리미하고</a:t>
            </a:r>
            <a:r>
              <a:rPr lang="ko-KR" altLang="en-US" dirty="0"/>
              <a:t> 부드러운 특징을 </a:t>
            </a:r>
            <a:r>
              <a:rPr lang="ko-KR" altLang="en-US" dirty="0" smtClean="0"/>
              <a:t>가지고 있음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43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875712"/>
            <a:ext cx="4632176" cy="300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30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4434074" cy="5822937"/>
          </a:xfrm>
        </p:spPr>
        <p:txBody>
          <a:bodyPr/>
          <a:lstStyle/>
          <a:p>
            <a:r>
              <a:rPr lang="ko-KR" altLang="en-US" b="1" dirty="0" err="1" smtClean="0"/>
              <a:t>보도그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(</a:t>
            </a:r>
            <a:r>
              <a:rPr lang="en-US" altLang="ko-KR" b="1" dirty="0" err="1" smtClean="0"/>
              <a:t>Boodog</a:t>
            </a:r>
            <a:r>
              <a:rPr lang="en-US" altLang="ko-KR" b="1" dirty="0" smtClean="0"/>
              <a:t>)</a:t>
            </a:r>
            <a:r>
              <a:rPr lang="ko-KR" altLang="en-US" b="1" dirty="0"/>
              <a:t>은 </a:t>
            </a:r>
            <a:r>
              <a:rPr lang="ko-KR" altLang="en-US" dirty="0"/>
              <a:t>몽골의 전통적인 구이 요리이며</a:t>
            </a:r>
            <a:r>
              <a:rPr lang="en-US" altLang="ko-KR" dirty="0"/>
              <a:t>, </a:t>
            </a:r>
            <a:r>
              <a:rPr lang="ko-KR" altLang="en-US" dirty="0"/>
              <a:t>일반적으로 양고기나 소고기를 </a:t>
            </a:r>
            <a:r>
              <a:rPr lang="ko-KR" altLang="en-US" dirty="0" smtClean="0"/>
              <a:t>사용</a:t>
            </a:r>
            <a:r>
              <a:rPr lang="ko-KR" altLang="en-US" dirty="0"/>
              <a:t>한</a:t>
            </a:r>
            <a:r>
              <a:rPr lang="ko-KR" altLang="en-US" dirty="0" smtClean="0"/>
              <a:t> </a:t>
            </a:r>
            <a:r>
              <a:rPr lang="ko-KR" altLang="en-US" dirty="0"/>
              <a:t>음식은 몽골의 대표적인 음식 중 하나로 야외에서 즐기는 바비큐 스타일의 </a:t>
            </a:r>
            <a:r>
              <a:rPr lang="ko-KR" altLang="en-US" dirty="0" smtClean="0"/>
              <a:t>요리</a:t>
            </a:r>
            <a:endParaRPr lang="en-US" altLang="ko-KR" dirty="0"/>
          </a:p>
          <a:p>
            <a:r>
              <a:rPr lang="ko-KR" altLang="en-US" dirty="0" err="1"/>
              <a:t>보도그를</a:t>
            </a:r>
            <a:r>
              <a:rPr lang="ko-KR" altLang="en-US" dirty="0"/>
              <a:t> 만들기 위해 먼저 동물</a:t>
            </a:r>
            <a:r>
              <a:rPr lang="en-US" altLang="ko-KR" dirty="0"/>
              <a:t>(</a:t>
            </a:r>
            <a:r>
              <a:rPr lang="ko-KR" altLang="en-US" dirty="0"/>
              <a:t>양 또는 소</a:t>
            </a:r>
            <a:r>
              <a:rPr lang="en-US" altLang="ko-KR" dirty="0"/>
              <a:t>)</a:t>
            </a:r>
            <a:r>
              <a:rPr lang="ko-KR" altLang="en-US" dirty="0"/>
              <a:t>을 잡아내어 내장과 함께 </a:t>
            </a:r>
            <a:r>
              <a:rPr lang="ko-KR" altLang="en-US" dirty="0" smtClean="0"/>
              <a:t>사용함</a:t>
            </a:r>
            <a:r>
              <a:rPr lang="en-US" altLang="ko-KR" dirty="0" smtClean="0"/>
              <a:t>.</a:t>
            </a:r>
            <a:r>
              <a:rPr lang="ko-KR" altLang="en-US" dirty="0" smtClean="0"/>
              <a:t>동물의 </a:t>
            </a:r>
            <a:r>
              <a:rPr lang="ko-KR" altLang="en-US" dirty="0"/>
              <a:t>고기와 잘게 썬 야채</a:t>
            </a:r>
            <a:r>
              <a:rPr lang="en-US" altLang="ko-KR" dirty="0"/>
              <a:t>, </a:t>
            </a:r>
            <a:r>
              <a:rPr lang="ko-KR" altLang="en-US" dirty="0"/>
              <a:t>양파</a:t>
            </a:r>
            <a:r>
              <a:rPr lang="en-US" altLang="ko-KR" dirty="0"/>
              <a:t>, </a:t>
            </a:r>
            <a:r>
              <a:rPr lang="ko-KR" altLang="en-US" dirty="0"/>
              <a:t>마늘 등이 준비되면</a:t>
            </a:r>
            <a:r>
              <a:rPr lang="en-US" altLang="ko-KR" dirty="0"/>
              <a:t>, </a:t>
            </a:r>
            <a:r>
              <a:rPr lang="ko-KR" altLang="en-US" dirty="0"/>
              <a:t>그것들을 동물의 가죽으로 감싸서 굽거나 트레이에 올려 </a:t>
            </a:r>
            <a:r>
              <a:rPr lang="ko-KR" altLang="en-US" dirty="0" err="1" smtClean="0"/>
              <a:t>구워줌</a:t>
            </a:r>
            <a:r>
              <a:rPr lang="en-US" altLang="ko-KR" dirty="0" smtClean="0"/>
              <a:t>. </a:t>
            </a:r>
            <a:r>
              <a:rPr lang="ko-KR" altLang="en-US" dirty="0"/>
              <a:t>이 과정에서 고기와 야채는 자연스럽게 </a:t>
            </a:r>
            <a:r>
              <a:rPr lang="ko-KR" altLang="en-US" dirty="0" err="1"/>
              <a:t>조리되어</a:t>
            </a:r>
            <a:r>
              <a:rPr lang="ko-KR" altLang="en-US" dirty="0"/>
              <a:t> 풍부한 맛과 향을 내며</a:t>
            </a:r>
            <a:r>
              <a:rPr lang="en-US" altLang="ko-KR" dirty="0"/>
              <a:t>, </a:t>
            </a:r>
            <a:r>
              <a:rPr lang="ko-KR" altLang="en-US" dirty="0"/>
              <a:t>가죽은 바삭하고 겉면은 담백한 </a:t>
            </a:r>
            <a:r>
              <a:rPr lang="ko-KR" altLang="en-US" dirty="0" err="1"/>
              <a:t>식감을</a:t>
            </a:r>
            <a:r>
              <a:rPr lang="ko-KR" altLang="en-US" dirty="0"/>
              <a:t> </a:t>
            </a:r>
            <a:r>
              <a:rPr lang="ko-KR" altLang="en-US" dirty="0" smtClean="0"/>
              <a:t>제공함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44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603" y="1700808"/>
            <a:ext cx="4132466" cy="302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84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754554" cy="5822937"/>
          </a:xfrm>
        </p:spPr>
        <p:txBody>
          <a:bodyPr/>
          <a:lstStyle/>
          <a:p>
            <a:r>
              <a:rPr lang="ko-KR" altLang="en-US" b="1" dirty="0" err="1"/>
              <a:t>추이왕</a:t>
            </a:r>
            <a:r>
              <a:rPr lang="ko-KR" altLang="en-US" b="1" dirty="0"/>
              <a:t> </a:t>
            </a:r>
            <a:r>
              <a:rPr lang="en-US" altLang="ko-KR" b="1" dirty="0"/>
              <a:t>(</a:t>
            </a:r>
            <a:r>
              <a:rPr lang="en-US" altLang="ko-KR" b="1" dirty="0" err="1" smtClean="0"/>
              <a:t>Tsuivan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</a:t>
            </a:r>
            <a:r>
              <a:rPr lang="en-US" altLang="ko-KR" dirty="0" smtClean="0"/>
              <a:t> </a:t>
            </a:r>
            <a:r>
              <a:rPr lang="ko-KR" altLang="en-US" dirty="0"/>
              <a:t>몽골의 전통 면 요리로</a:t>
            </a:r>
            <a:r>
              <a:rPr lang="en-US" altLang="ko-KR" dirty="0"/>
              <a:t>, </a:t>
            </a:r>
            <a:r>
              <a:rPr lang="ko-KR" altLang="en-US" dirty="0"/>
              <a:t>보통 소고기나 양고기</a:t>
            </a:r>
            <a:r>
              <a:rPr lang="en-US" altLang="ko-KR" dirty="0"/>
              <a:t>, </a:t>
            </a:r>
            <a:r>
              <a:rPr lang="ko-KR" altLang="en-US" dirty="0"/>
              <a:t>그리고 다양한 채소와 함께 </a:t>
            </a:r>
            <a:r>
              <a:rPr lang="ko-KR" altLang="en-US" dirty="0" smtClean="0"/>
              <a:t>만들어지며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특히 </a:t>
            </a:r>
            <a:r>
              <a:rPr lang="ko-KR" altLang="en-US" dirty="0"/>
              <a:t>추운 계절에 사랑받으며</a:t>
            </a:r>
            <a:r>
              <a:rPr lang="en-US" altLang="ko-KR" dirty="0"/>
              <a:t>, </a:t>
            </a:r>
            <a:r>
              <a:rPr lang="ko-KR" altLang="en-US" dirty="0"/>
              <a:t>그 진하고 풍부한 맛으로 몽골 가정에서 자주 </a:t>
            </a:r>
            <a:r>
              <a:rPr lang="ko-KR" altLang="en-US" dirty="0" smtClean="0"/>
              <a:t>만들어짐</a:t>
            </a:r>
            <a:r>
              <a:rPr lang="en-US" altLang="ko-KR" dirty="0" smtClean="0"/>
              <a:t>.</a:t>
            </a:r>
            <a:endParaRPr lang="en-US" altLang="ko-KR" dirty="0"/>
          </a:p>
          <a:p>
            <a:r>
              <a:rPr lang="ko-KR" altLang="en-US" dirty="0" err="1"/>
              <a:t>추이왕을</a:t>
            </a:r>
            <a:r>
              <a:rPr lang="ko-KR" altLang="en-US" dirty="0"/>
              <a:t> 만드는 방법은 다양하지만</a:t>
            </a:r>
            <a:r>
              <a:rPr lang="en-US" altLang="ko-KR" dirty="0"/>
              <a:t>, </a:t>
            </a:r>
            <a:r>
              <a:rPr lang="ko-KR" altLang="en-US" dirty="0"/>
              <a:t>기본적으로는 밀가루 반죽을 얇게 평평하게 치고 잘게 썰어서 면처럼 </a:t>
            </a:r>
            <a:r>
              <a:rPr lang="ko-KR" altLang="en-US" dirty="0" smtClean="0"/>
              <a:t>사용함</a:t>
            </a:r>
            <a:r>
              <a:rPr lang="en-US" altLang="ko-KR" dirty="0" smtClean="0"/>
              <a:t>. </a:t>
            </a:r>
            <a:r>
              <a:rPr lang="ko-KR" altLang="en-US" dirty="0"/>
              <a:t>이렇게 준비된 면과 고기</a:t>
            </a:r>
            <a:r>
              <a:rPr lang="en-US" altLang="ko-KR" dirty="0"/>
              <a:t>, </a:t>
            </a:r>
            <a:r>
              <a:rPr lang="ko-KR" altLang="en-US" dirty="0"/>
              <a:t>그리고 양파</a:t>
            </a:r>
            <a:r>
              <a:rPr lang="en-US" altLang="ko-KR" dirty="0"/>
              <a:t>, </a:t>
            </a:r>
            <a:r>
              <a:rPr lang="ko-KR" altLang="en-US" dirty="0"/>
              <a:t>당근 등의 채소를 팬에 넣고 볶아서 </a:t>
            </a:r>
            <a:r>
              <a:rPr lang="ko-KR" altLang="en-US" dirty="0" smtClean="0"/>
              <a:t>만들며</a:t>
            </a:r>
            <a:r>
              <a:rPr lang="en-US" altLang="ko-KR" dirty="0" smtClean="0"/>
              <a:t>, </a:t>
            </a:r>
            <a:r>
              <a:rPr lang="ko-KR" altLang="en-US" dirty="0"/>
              <a:t>마지막으로 물이나 육수를 첨가하여 재료들이 충분히 익도록 함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45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919" y="3448050"/>
            <a:ext cx="58197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98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754554" cy="5822937"/>
          </a:xfrm>
        </p:spPr>
        <p:txBody>
          <a:bodyPr/>
          <a:lstStyle/>
          <a:p>
            <a:r>
              <a:rPr lang="ko-KR" altLang="en-US" b="1" dirty="0" err="1"/>
              <a:t>고릴태</a:t>
            </a:r>
            <a:r>
              <a:rPr lang="ko-KR" altLang="en-US" b="1" dirty="0"/>
              <a:t> </a:t>
            </a:r>
            <a:r>
              <a:rPr lang="ko-KR" altLang="en-US" b="1" dirty="0" err="1"/>
              <a:t>슐</a:t>
            </a:r>
            <a:r>
              <a:rPr lang="ko-KR" altLang="en-US" b="1" dirty="0"/>
              <a:t> </a:t>
            </a:r>
            <a:r>
              <a:rPr lang="en-US" altLang="ko-KR" b="1" dirty="0"/>
              <a:t>(</a:t>
            </a:r>
            <a:r>
              <a:rPr lang="en-US" altLang="ko-KR" b="1" dirty="0" err="1"/>
              <a:t>Guriltai</a:t>
            </a:r>
            <a:r>
              <a:rPr lang="en-US" altLang="ko-KR" b="1" dirty="0"/>
              <a:t> Shul</a:t>
            </a:r>
            <a:r>
              <a:rPr lang="en-US" altLang="ko-KR" b="1" dirty="0" smtClean="0"/>
              <a:t>)</a:t>
            </a:r>
            <a:r>
              <a:rPr lang="ko-KR" altLang="en-US" dirty="0"/>
              <a:t>은 양고기를 물과 함께 끓여서 만드는 </a:t>
            </a:r>
            <a:r>
              <a:rPr lang="ko-KR" altLang="en-US" dirty="0" smtClean="0"/>
              <a:t>수프</a:t>
            </a:r>
            <a:r>
              <a:rPr lang="en-US" altLang="ko-KR" dirty="0" smtClean="0"/>
              <a:t>. </a:t>
            </a:r>
            <a:r>
              <a:rPr lang="ko-KR" altLang="en-US" dirty="0" smtClean="0"/>
              <a:t>몽골의 </a:t>
            </a:r>
            <a:r>
              <a:rPr lang="ko-KR" altLang="en-US" dirty="0"/>
              <a:t>전통적인 고기 수프로</a:t>
            </a:r>
            <a:r>
              <a:rPr lang="en-US" altLang="ko-KR" dirty="0"/>
              <a:t>, </a:t>
            </a:r>
            <a:r>
              <a:rPr lang="ko-KR" altLang="en-US" dirty="0"/>
              <a:t>대개 양고기를 사용하여 </a:t>
            </a:r>
            <a:r>
              <a:rPr lang="ko-KR" altLang="en-US" dirty="0" smtClean="0"/>
              <a:t>만들고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양고기는 </a:t>
            </a:r>
            <a:r>
              <a:rPr lang="ko-KR" altLang="en-US" dirty="0"/>
              <a:t>작게 잘라지거나 </a:t>
            </a:r>
            <a:r>
              <a:rPr lang="ko-KR" altLang="en-US" dirty="0" err="1"/>
              <a:t>소숫가루</a:t>
            </a:r>
            <a:r>
              <a:rPr lang="ko-KR" altLang="en-US" dirty="0"/>
              <a:t> 형태로 준비되며</a:t>
            </a:r>
            <a:r>
              <a:rPr lang="en-US" altLang="ko-KR" dirty="0"/>
              <a:t>, </a:t>
            </a:r>
            <a:r>
              <a:rPr lang="ko-KR" altLang="en-US" dirty="0"/>
              <a:t>그리고 다양한 채소와 함께 끓이면서 고기의 풍미와 채소의 신선한 맛이 </a:t>
            </a:r>
            <a:r>
              <a:rPr lang="ko-KR" altLang="en-US" dirty="0" err="1" smtClean="0"/>
              <a:t>조화룸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고릴태</a:t>
            </a:r>
            <a:r>
              <a:rPr lang="ko-KR" altLang="en-US" dirty="0" smtClean="0"/>
              <a:t> </a:t>
            </a:r>
            <a:r>
              <a:rPr lang="ko-KR" altLang="en-US" dirty="0" err="1"/>
              <a:t>슐은</a:t>
            </a:r>
            <a:r>
              <a:rPr lang="ko-KR" altLang="en-US" dirty="0"/>
              <a:t> 그 진한 육수와 풍부한 재료들로 인해 몽골 사람들 사이에서 꾸준한 인기를 </a:t>
            </a:r>
            <a:r>
              <a:rPr lang="ko-KR" altLang="en-US" dirty="0" smtClean="0"/>
              <a:t>유지하는 </a:t>
            </a:r>
            <a:r>
              <a:rPr lang="ko-KR" altLang="en-US" dirty="0"/>
              <a:t>음식은 보통 큰 그릇에 담겨 가족이나 친구들과 함께 나누어 먹으며</a:t>
            </a:r>
            <a:r>
              <a:rPr lang="en-US" altLang="ko-KR" dirty="0"/>
              <a:t>, </a:t>
            </a:r>
            <a:r>
              <a:rPr lang="ko-KR" altLang="en-US" dirty="0"/>
              <a:t>추운 겨울 날씨에서 몸을 따뜻하게 해주는 것으로 알려져 </a:t>
            </a:r>
            <a:r>
              <a:rPr lang="ko-KR" altLang="en-US" dirty="0" smtClean="0"/>
              <a:t>있음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46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48" y="3861048"/>
            <a:ext cx="4922341" cy="298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62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754554" cy="5822937"/>
          </a:xfrm>
        </p:spPr>
        <p:txBody>
          <a:bodyPr/>
          <a:lstStyle/>
          <a:p>
            <a:r>
              <a:rPr lang="ko-KR" altLang="en-US" b="1" dirty="0" err="1" smtClean="0"/>
              <a:t>호르호그</a:t>
            </a:r>
            <a:r>
              <a:rPr lang="ko-KR" altLang="en-US" b="1" dirty="0" smtClean="0"/>
              <a:t> </a:t>
            </a:r>
            <a:r>
              <a:rPr lang="en-US" altLang="ko-KR" b="1" dirty="0"/>
              <a:t>(</a:t>
            </a:r>
            <a:r>
              <a:rPr lang="en-US" altLang="ko-KR" b="1" dirty="0" err="1"/>
              <a:t>Khorhog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몽골의 </a:t>
            </a:r>
            <a:r>
              <a:rPr lang="ko-KR" altLang="en-US" dirty="0"/>
              <a:t>전통적인 구이 요리 중 하나이며</a:t>
            </a:r>
            <a:r>
              <a:rPr lang="en-US" altLang="ko-KR" dirty="0"/>
              <a:t>, </a:t>
            </a:r>
            <a:r>
              <a:rPr lang="ko-KR" altLang="en-US" dirty="0"/>
              <a:t>양고기를 주로 </a:t>
            </a:r>
            <a:r>
              <a:rPr lang="ko-KR" altLang="en-US" dirty="0" smtClean="0"/>
              <a:t>사용함</a:t>
            </a:r>
            <a:r>
              <a:rPr lang="en-US" altLang="ko-KR" dirty="0" smtClean="0"/>
              <a:t>. </a:t>
            </a:r>
            <a:r>
              <a:rPr lang="ko-KR" altLang="en-US" dirty="0"/>
              <a:t>이 요리는 특별한 기법으로 </a:t>
            </a:r>
            <a:r>
              <a:rPr lang="ko-KR" altLang="en-US" dirty="0" smtClean="0"/>
              <a:t>조리 되며</a:t>
            </a:r>
            <a:r>
              <a:rPr lang="en-US" altLang="ko-KR" dirty="0"/>
              <a:t>, </a:t>
            </a:r>
            <a:r>
              <a:rPr lang="ko-KR" altLang="en-US" dirty="0"/>
              <a:t>그 결과로 나오는 부드럽고 촉촉한 고기와 진한 맛</a:t>
            </a:r>
            <a:r>
              <a:rPr lang="en-US" altLang="ko-KR" dirty="0"/>
              <a:t>, </a:t>
            </a:r>
            <a:r>
              <a:rPr lang="ko-KR" altLang="en-US" dirty="0"/>
              <a:t>그리고 입 안 가득히 차는 고유의 향미 때문에 몽골 사람들에게 인기가 </a:t>
            </a:r>
            <a:r>
              <a:rPr lang="ko-KR" altLang="en-US" dirty="0" smtClean="0"/>
              <a:t>높음</a:t>
            </a:r>
            <a:r>
              <a:rPr lang="en-US" altLang="ko-KR" dirty="0" smtClean="0"/>
              <a:t>. </a:t>
            </a:r>
          </a:p>
          <a:p>
            <a:r>
              <a:rPr lang="ko-KR" altLang="en-US" dirty="0" err="1" smtClean="0"/>
              <a:t>호르호그를</a:t>
            </a:r>
            <a:r>
              <a:rPr lang="ko-KR" altLang="en-US" dirty="0" smtClean="0"/>
              <a:t> </a:t>
            </a:r>
            <a:r>
              <a:rPr lang="ko-KR" altLang="en-US" dirty="0"/>
              <a:t>만들기 위해서는 먼저 양고기와 다양한 채소를 큼직하게 잘라서 대형 금속 용기에 </a:t>
            </a:r>
            <a:r>
              <a:rPr lang="ko-KR" altLang="en-US" dirty="0" smtClean="0"/>
              <a:t>넣은 후</a:t>
            </a:r>
            <a:r>
              <a:rPr lang="en-US" altLang="ko-KR" dirty="0" smtClean="0"/>
              <a:t> </a:t>
            </a:r>
            <a:r>
              <a:rPr lang="ko-KR" altLang="en-US" dirty="0"/>
              <a:t>그 다음</a:t>
            </a:r>
            <a:r>
              <a:rPr lang="en-US" altLang="ko-KR" dirty="0"/>
              <a:t>, </a:t>
            </a:r>
            <a:r>
              <a:rPr lang="ko-KR" altLang="en-US" dirty="0"/>
              <a:t>뜨거운 돌을 용기 안에 넣어 고온에서 고기와 채소가 천천히 익도록 합니다</a:t>
            </a:r>
            <a:r>
              <a:rPr lang="en-US" altLang="ko-KR" dirty="0"/>
              <a:t>. </a:t>
            </a:r>
            <a:r>
              <a:rPr lang="ko-KR" altLang="en-US" dirty="0"/>
              <a:t>이렇게 하면 독특하게 조리된 고기에서 나오는 풍미가 수프에 스며들어 깊은 </a:t>
            </a:r>
            <a:r>
              <a:rPr lang="ko-KR" altLang="en-US" dirty="0" smtClean="0"/>
              <a:t>맛을 제공함</a:t>
            </a: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47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504" y="4077072"/>
            <a:ext cx="4450865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34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몽골의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754554" cy="5822937"/>
          </a:xfrm>
        </p:spPr>
        <p:txBody>
          <a:bodyPr/>
          <a:lstStyle/>
          <a:p>
            <a:r>
              <a:rPr lang="ko-KR" altLang="en-US" b="1" dirty="0" err="1"/>
              <a:t>야크젖</a:t>
            </a:r>
            <a:r>
              <a:rPr lang="ko-KR" altLang="en-US" b="1" dirty="0"/>
              <a:t> </a:t>
            </a:r>
            <a:r>
              <a:rPr lang="en-US" altLang="ko-KR" b="1" dirty="0"/>
              <a:t>(Yak Milk</a:t>
            </a:r>
            <a:r>
              <a:rPr lang="en-US" altLang="ko-KR" b="1" dirty="0" smtClean="0"/>
              <a:t>)</a:t>
            </a:r>
            <a:r>
              <a:rPr lang="ko-KR" altLang="en-US" dirty="0"/>
              <a:t>은 </a:t>
            </a:r>
            <a:r>
              <a:rPr lang="ko-KR" altLang="en-US" dirty="0" err="1"/>
              <a:t>야크젖</a:t>
            </a:r>
            <a:r>
              <a:rPr lang="en-US" altLang="ko-KR" dirty="0"/>
              <a:t>, </a:t>
            </a:r>
            <a:r>
              <a:rPr lang="ko-KR" altLang="en-US" dirty="0"/>
              <a:t>또는 </a:t>
            </a:r>
            <a:r>
              <a:rPr lang="ko-KR" altLang="en-US" dirty="0" err="1"/>
              <a:t>야크</a:t>
            </a:r>
            <a:r>
              <a:rPr lang="ko-KR" altLang="en-US" dirty="0"/>
              <a:t> 우유로도 불리는 이것은 몽골에서 흔히 마시는 음료로</a:t>
            </a:r>
            <a:r>
              <a:rPr lang="en-US" altLang="ko-KR" dirty="0"/>
              <a:t>, </a:t>
            </a:r>
            <a:r>
              <a:rPr lang="ko-KR" altLang="en-US" dirty="0" err="1"/>
              <a:t>야크로부터</a:t>
            </a:r>
            <a:r>
              <a:rPr lang="ko-KR" altLang="en-US" dirty="0"/>
              <a:t> 짜낸 젖을 </a:t>
            </a:r>
            <a:r>
              <a:rPr lang="ko-KR" altLang="en-US" dirty="0" smtClean="0"/>
              <a:t>사용</a:t>
            </a:r>
            <a:r>
              <a:rPr lang="en-US" altLang="ko-KR" dirty="0" smtClean="0"/>
              <a:t>. </a:t>
            </a:r>
            <a:r>
              <a:rPr lang="ko-KR" altLang="en-US" dirty="0"/>
              <a:t>이 음료는 몽골 고원에서 사는 사람들에게 필수적인 영양소를 </a:t>
            </a:r>
            <a:r>
              <a:rPr lang="ko-KR" altLang="en-US" dirty="0" smtClean="0"/>
              <a:t>제공</a:t>
            </a:r>
            <a:endParaRPr lang="en-US" altLang="ko-KR" dirty="0" smtClean="0"/>
          </a:p>
          <a:p>
            <a:r>
              <a:rPr lang="ko-KR" altLang="en-US" dirty="0" err="1" smtClean="0"/>
              <a:t>야크젖은</a:t>
            </a:r>
            <a:r>
              <a:rPr lang="ko-KR" altLang="en-US" dirty="0" smtClean="0"/>
              <a:t> </a:t>
            </a:r>
            <a:r>
              <a:rPr lang="ko-KR" altLang="en-US" dirty="0"/>
              <a:t>담백하고 부드러운 맛이 특징이며</a:t>
            </a:r>
            <a:r>
              <a:rPr lang="en-US" altLang="ko-KR" dirty="0"/>
              <a:t>, </a:t>
            </a:r>
            <a:r>
              <a:rPr lang="ko-KR" altLang="en-US" dirty="0"/>
              <a:t>소나 양의 우유보다 더욱 고소하고 풍미가 있습니다</a:t>
            </a:r>
            <a:r>
              <a:rPr lang="en-US" altLang="ko-KR" dirty="0"/>
              <a:t>. </a:t>
            </a:r>
            <a:r>
              <a:rPr lang="ko-KR" altLang="en-US" dirty="0"/>
              <a:t>이 우유는 그대로 마시거나 다른 음식을 만드는데 사용되기도 하는데</a:t>
            </a:r>
            <a:r>
              <a:rPr lang="en-US" altLang="ko-KR" dirty="0"/>
              <a:t>, </a:t>
            </a:r>
            <a:r>
              <a:rPr lang="ko-KR" altLang="en-US" dirty="0"/>
              <a:t>예를 들어 앞서 소개한 </a:t>
            </a:r>
            <a:r>
              <a:rPr lang="en-US" altLang="ko-KR" dirty="0"/>
              <a:t>'</a:t>
            </a:r>
            <a:r>
              <a:rPr lang="ko-KR" altLang="en-US" dirty="0" err="1"/>
              <a:t>아이락</a:t>
            </a:r>
            <a:r>
              <a:rPr lang="en-US" altLang="ko-KR" dirty="0"/>
              <a:t>'</a:t>
            </a:r>
            <a:r>
              <a:rPr lang="ko-KR" altLang="en-US" dirty="0"/>
              <a:t>이라고 하는 전통적인 </a:t>
            </a:r>
            <a:r>
              <a:rPr lang="ko-KR" altLang="en-US" dirty="0" err="1"/>
              <a:t>발효말을</a:t>
            </a:r>
            <a:r>
              <a:rPr lang="ko-KR" altLang="en-US" dirty="0"/>
              <a:t> 만들기 위해 쓰이기도 하며</a:t>
            </a:r>
            <a:r>
              <a:rPr lang="en-US" altLang="ko-KR" dirty="0"/>
              <a:t>, '</a:t>
            </a:r>
            <a:r>
              <a:rPr lang="ko-KR" altLang="en-US" dirty="0" err="1"/>
              <a:t>바타르</a:t>
            </a:r>
            <a:r>
              <a:rPr lang="en-US" altLang="ko-KR" dirty="0"/>
              <a:t>' </a:t>
            </a:r>
            <a:r>
              <a:rPr lang="ko-KR" altLang="en-US" dirty="0"/>
              <a:t>라고 하는 버터나 치즈를 </a:t>
            </a:r>
            <a:r>
              <a:rPr lang="ko-KR" altLang="en-US" dirty="0" smtClean="0"/>
              <a:t>만드는데도 활용됨</a:t>
            </a:r>
            <a:r>
              <a:rPr lang="en-US" altLang="ko-KR" dirty="0" smtClean="0"/>
              <a:t>.</a:t>
            </a: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48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894222"/>
            <a:ext cx="4055696" cy="29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08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8</a:t>
            </a:r>
            <a:r>
              <a:rPr lang="en-US" altLang="ko-KR" dirty="0" smtClean="0"/>
              <a:t>. </a:t>
            </a:r>
            <a:r>
              <a:rPr lang="ko-KR" altLang="en-US" dirty="0" smtClean="0"/>
              <a:t>말레이시아의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말레이시아인들은 기능과 중요성에 의거하여 음식을 </a:t>
            </a:r>
            <a:r>
              <a:rPr lang="ko-KR" altLang="en-US" dirty="0" smtClean="0"/>
              <a:t>분류하며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말레이시아 </a:t>
            </a:r>
            <a:r>
              <a:rPr lang="ko-KR" altLang="en-US" dirty="0"/>
              <a:t>사회에서 가장 기본적이고 중요시되는 음식은 </a:t>
            </a:r>
            <a:r>
              <a:rPr lang="ko-KR" altLang="en-US" dirty="0" smtClean="0"/>
              <a:t>밥이고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말레이시아인들은 </a:t>
            </a:r>
            <a:r>
              <a:rPr lang="ko-KR" altLang="en-US" dirty="0"/>
              <a:t>아무리 많은 생선을 먹었다고 해도 밥을 아직 먹지 않았다면 포만감을 느낄 수 </a:t>
            </a:r>
            <a:r>
              <a:rPr lang="ko-KR" altLang="en-US" dirty="0" smtClean="0"/>
              <a:t>없음</a:t>
            </a:r>
            <a:r>
              <a:rPr lang="en-US" altLang="ko-KR" dirty="0" smtClean="0"/>
              <a:t>.</a:t>
            </a:r>
            <a:endParaRPr lang="ko-KR" altLang="en-US" dirty="0"/>
          </a:p>
          <a:p>
            <a:r>
              <a:rPr lang="ko-KR" altLang="en-US" dirty="0"/>
              <a:t>생선은 부차적 에너지를 얻는 부식일 </a:t>
            </a:r>
            <a:r>
              <a:rPr lang="ko-KR" altLang="en-US" dirty="0" smtClean="0"/>
              <a:t>뿐이고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채소는 </a:t>
            </a:r>
            <a:r>
              <a:rPr lang="ko-KR" altLang="en-US" dirty="0"/>
              <a:t>밥을 먹는 데 입맛을 돋우어 주는 단순한 음식의 역할을 할 뿐이고 과일은 입술을 씻어 주는 후식일 </a:t>
            </a:r>
            <a:r>
              <a:rPr lang="ko-KR" altLang="en-US" dirty="0" smtClean="0"/>
              <a:t>뿐이며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밥은 </a:t>
            </a:r>
            <a:r>
              <a:rPr lang="ko-KR" altLang="en-US" dirty="0"/>
              <a:t>생존을 위하여 반드시 먹어야 할 음식인 반면 생선은 부차적인 힘을 얻기 위하여 </a:t>
            </a:r>
            <a:r>
              <a:rPr lang="ko-KR" altLang="en-US" dirty="0" smtClean="0"/>
              <a:t>섭취하는 </a:t>
            </a:r>
            <a:r>
              <a:rPr lang="ko-KR" altLang="en-US" dirty="0"/>
              <a:t>보조 식품이 되는 것</a:t>
            </a:r>
          </a:p>
          <a:p>
            <a:r>
              <a:rPr lang="ko-KR" altLang="en-US" dirty="0"/>
              <a:t>말레이시아인들이 식품을 선택하는 데 중요하게 생각하는 기준은 그것이 더운 것인가  </a:t>
            </a:r>
            <a:r>
              <a:rPr lang="ko-KR" altLang="en-US" dirty="0" smtClean="0"/>
              <a:t>혹은 </a:t>
            </a:r>
            <a:r>
              <a:rPr lang="ko-KR" altLang="en-US" dirty="0"/>
              <a:t>그 반대인가 하는 </a:t>
            </a:r>
            <a:r>
              <a:rPr lang="ko-KR" altLang="en-US" dirty="0" smtClean="0"/>
              <a:t>점이며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말레이시아 </a:t>
            </a:r>
            <a:r>
              <a:rPr lang="ko-KR" altLang="en-US" dirty="0"/>
              <a:t>사회에서 음식이 덥거나 차다고 하는 것은 그 음식이 신체에 대해 갖는 영향력을 말함</a:t>
            </a:r>
          </a:p>
          <a:p>
            <a:r>
              <a:rPr lang="ko-KR" altLang="en-US" dirty="0"/>
              <a:t>즉</a:t>
            </a:r>
            <a:r>
              <a:rPr lang="en-US" altLang="ko-KR" dirty="0"/>
              <a:t>, </a:t>
            </a:r>
            <a:r>
              <a:rPr lang="ko-KR" altLang="en-US" dirty="0"/>
              <a:t>더운 음식이라 함은 그것을 섭취함으로써 몸이 더워지는 음식을 지칭하며 찬 음식은 이와 반대되는 개념인 것들을 </a:t>
            </a:r>
            <a:r>
              <a:rPr lang="ko-KR" altLang="en-US" dirty="0" smtClean="0"/>
              <a:t>지칭하며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더운 </a:t>
            </a:r>
            <a:r>
              <a:rPr lang="ko-KR" altLang="en-US" dirty="0"/>
              <a:t>음식으로는 대체로 동물성 단백질</a:t>
            </a:r>
            <a:r>
              <a:rPr lang="en-US" altLang="ko-KR" dirty="0"/>
              <a:t>, </a:t>
            </a:r>
            <a:r>
              <a:rPr lang="ko-KR" altLang="en-US" dirty="0"/>
              <a:t>튀긴 음식</a:t>
            </a:r>
            <a:r>
              <a:rPr lang="en-US" altLang="ko-KR" dirty="0"/>
              <a:t>, </a:t>
            </a:r>
            <a:r>
              <a:rPr lang="ko-KR" altLang="en-US" dirty="0"/>
              <a:t>향신료를 넣은 음식 및 몇몇 과일이  꼽히고 찬 음식으로는 과일과 채소가 </a:t>
            </a:r>
            <a:r>
              <a:rPr lang="ko-KR" altLang="en-US" dirty="0" smtClean="0"/>
              <a:t>대부분임</a:t>
            </a:r>
            <a:r>
              <a:rPr lang="en-US" altLang="ko-KR" dirty="0" smtClean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51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인도네시아의 음식문화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인도네시아 문화는 다양성 그 자체이므로 이 나라의 수많은 종족들의 </a:t>
            </a:r>
            <a:r>
              <a:rPr lang="ko-KR" altLang="en-US" dirty="0" smtClean="0"/>
              <a:t>음식문화를 </a:t>
            </a:r>
            <a:r>
              <a:rPr lang="ko-KR" altLang="en-US" dirty="0"/>
              <a:t>포괄적으로 설명하기 위해서는 중요한 관점을 몇 가지로 </a:t>
            </a:r>
            <a:r>
              <a:rPr lang="ko-KR" altLang="en-US" dirty="0" smtClean="0"/>
              <a:t>정리할 </a:t>
            </a:r>
            <a:r>
              <a:rPr lang="ko-KR" altLang="en-US" dirty="0"/>
              <a:t>필요가 있음</a:t>
            </a:r>
          </a:p>
          <a:p>
            <a:r>
              <a:rPr lang="ko-KR" altLang="en-US" dirty="0"/>
              <a:t>첫째</a:t>
            </a:r>
            <a:r>
              <a:rPr lang="en-US" altLang="ko-KR" dirty="0"/>
              <a:t>, </a:t>
            </a:r>
            <a:r>
              <a:rPr lang="ko-KR" altLang="en-US" dirty="0"/>
              <a:t>인도네시아 군도에 넓게 분포되어 있는 양질의 각종 향료가 이 </a:t>
            </a:r>
            <a:r>
              <a:rPr lang="ko-KR" altLang="en-US" dirty="0" smtClean="0"/>
              <a:t>나라의 음식문화에 </a:t>
            </a:r>
            <a:r>
              <a:rPr lang="ko-KR" altLang="en-US" dirty="0"/>
              <a:t>지대한 영향을 미쳤음</a:t>
            </a:r>
          </a:p>
          <a:p>
            <a:r>
              <a:rPr lang="ko-KR" altLang="en-US" dirty="0"/>
              <a:t>둘째</a:t>
            </a:r>
            <a:r>
              <a:rPr lang="en-US" altLang="ko-KR" dirty="0"/>
              <a:t>, </a:t>
            </a:r>
            <a:r>
              <a:rPr lang="ko-KR" altLang="en-US" dirty="0"/>
              <a:t>외형상 세계 최대의 이슬람 국가인 인도네시아의 음식문화는 </a:t>
            </a:r>
            <a:r>
              <a:rPr lang="en-US" altLang="ko-KR" dirty="0" smtClean="0"/>
              <a:t>12</a:t>
            </a:r>
            <a:r>
              <a:rPr lang="ko-KR" altLang="en-US" dirty="0"/>
              <a:t>세기 이래로 끊임없이 발전되어 나온 이슬람 종교의 영향을 피할 수 </a:t>
            </a:r>
            <a:r>
              <a:rPr lang="ko-KR" altLang="en-US" dirty="0" smtClean="0"/>
              <a:t>없었음</a:t>
            </a:r>
            <a:r>
              <a:rPr lang="en-US" altLang="ko-KR" dirty="0" smtClean="0"/>
              <a:t>(</a:t>
            </a:r>
            <a:r>
              <a:rPr lang="ko-KR" altLang="en-US" dirty="0" smtClean="0"/>
              <a:t>돼지고기 </a:t>
            </a:r>
            <a:r>
              <a:rPr lang="en-US" altLang="ko-KR" dirty="0" smtClean="0"/>
              <a:t>X, </a:t>
            </a:r>
            <a:r>
              <a:rPr lang="en-US" altLang="ko-KR" dirty="0" err="1" smtClean="0"/>
              <a:t>Halald</a:t>
            </a:r>
            <a:r>
              <a:rPr lang="ko-KR" altLang="en-US" dirty="0" smtClean="0"/>
              <a:t>의식이 끝난 음식을 먹음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셋째 </a:t>
            </a:r>
            <a:r>
              <a:rPr lang="ko-KR" altLang="en-US" dirty="0"/>
              <a:t>다양한 종족의 서로 상이한 </a:t>
            </a:r>
            <a:r>
              <a:rPr lang="ko-KR" altLang="en-US" dirty="0" err="1"/>
              <a:t>식관습으로부터</a:t>
            </a:r>
            <a:r>
              <a:rPr lang="ko-KR" altLang="en-US" dirty="0"/>
              <a:t> 통일된 하나의 국가인 인도네시아를 대표할 수 있는 음식문화가 자연스레 생겨났다는 </a:t>
            </a:r>
            <a:r>
              <a:rPr lang="ko-KR" altLang="en-US" dirty="0" smtClean="0"/>
              <a:t>점</a:t>
            </a:r>
            <a:endParaRPr lang="en-US" altLang="ko-KR" dirty="0" smtClean="0"/>
          </a:p>
          <a:p>
            <a:r>
              <a:rPr lang="ko-KR" altLang="en-US" dirty="0"/>
              <a:t>손을 사용해서 음식을 먹는 인도네시아인들은 흰 밥과 ‘</a:t>
            </a:r>
            <a:r>
              <a:rPr lang="en-US" altLang="ko-KR" dirty="0"/>
              <a:t>Sambal’ </a:t>
            </a:r>
            <a:r>
              <a:rPr lang="ko-KR" altLang="en-US" dirty="0"/>
              <a:t>이라는 고추장과 같은 소스에 밥을 비벼서 동그랗게 말아 입에 </a:t>
            </a:r>
            <a:r>
              <a:rPr lang="ko-KR" altLang="en-US" dirty="0" smtClean="0"/>
              <a:t>넣음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6163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말레시아의</a:t>
            </a:r>
            <a:r>
              <a:rPr lang="ko-KR" altLang="en-US" dirty="0" smtClean="0"/>
              <a:t>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/>
              <a:t> 나시 </a:t>
            </a:r>
            <a:r>
              <a:rPr lang="ko-KR" altLang="en-US" b="1" dirty="0" err="1"/>
              <a:t>고렝</a:t>
            </a:r>
            <a:r>
              <a:rPr lang="en-US" altLang="ko-KR" b="1" dirty="0"/>
              <a:t>(</a:t>
            </a:r>
            <a:r>
              <a:rPr lang="en-US" altLang="ko-KR" b="1" dirty="0" err="1"/>
              <a:t>Nasi</a:t>
            </a:r>
            <a:r>
              <a:rPr lang="en-US" altLang="ko-KR" b="1" dirty="0"/>
              <a:t> </a:t>
            </a:r>
            <a:r>
              <a:rPr lang="en-US" altLang="ko-KR" b="1" dirty="0" err="1"/>
              <a:t>Goreng</a:t>
            </a:r>
            <a:r>
              <a:rPr lang="en-US" altLang="ko-KR" b="1" dirty="0" smtClean="0"/>
              <a:t>)</a:t>
            </a:r>
            <a:r>
              <a:rPr lang="ko-KR" altLang="en-US" dirty="0"/>
              <a:t>은 </a:t>
            </a:r>
            <a:r>
              <a:rPr lang="ko-KR" altLang="en-US" dirty="0" err="1" smtClean="0"/>
              <a:t>말레시아식</a:t>
            </a:r>
            <a:r>
              <a:rPr lang="ko-KR" altLang="en-US" dirty="0"/>
              <a:t> 볶음밥으로  </a:t>
            </a:r>
            <a:r>
              <a:rPr lang="ko-KR" altLang="en-US" dirty="0" err="1"/>
              <a:t>마인어로</a:t>
            </a:r>
            <a:r>
              <a:rPr lang="ko-KR" altLang="en-US" dirty="0"/>
              <a:t> 볶아 만든</a:t>
            </a:r>
            <a:r>
              <a:rPr lang="en-US" altLang="ko-KR" dirty="0"/>
              <a:t>(</a:t>
            </a:r>
            <a:r>
              <a:rPr lang="ko-KR" altLang="en-US" dirty="0" err="1"/>
              <a:t>고렝</a:t>
            </a:r>
            <a:r>
              <a:rPr lang="en-US" altLang="ko-KR" dirty="0"/>
              <a:t>) </a:t>
            </a:r>
            <a:r>
              <a:rPr lang="ko-KR" altLang="en-US" dirty="0"/>
              <a:t>밥</a:t>
            </a:r>
            <a:r>
              <a:rPr lang="en-US" altLang="ko-KR" dirty="0"/>
              <a:t>(</a:t>
            </a:r>
            <a:r>
              <a:rPr lang="ko-KR" altLang="en-US" dirty="0"/>
              <a:t>나시</a:t>
            </a:r>
            <a:r>
              <a:rPr lang="en-US" altLang="ko-KR" dirty="0"/>
              <a:t>)</a:t>
            </a:r>
            <a:r>
              <a:rPr lang="ko-KR" altLang="en-US" dirty="0"/>
              <a:t>이란 </a:t>
            </a:r>
            <a:r>
              <a:rPr lang="ko-KR" altLang="en-US" dirty="0" smtClean="0"/>
              <a:t>뜻</a:t>
            </a:r>
            <a:r>
              <a:rPr lang="en-US" altLang="ko-KR" dirty="0" smtClean="0"/>
              <a:t>. </a:t>
            </a:r>
            <a:r>
              <a:rPr lang="ko-KR" altLang="en-US" dirty="0"/>
              <a:t>케찹 </a:t>
            </a:r>
            <a:r>
              <a:rPr lang="ko-KR" altLang="en-US" dirty="0" err="1"/>
              <a:t>마니스</a:t>
            </a:r>
            <a:r>
              <a:rPr lang="en-US" altLang="ko-KR" dirty="0"/>
              <a:t>(</a:t>
            </a:r>
            <a:r>
              <a:rPr lang="en-US" altLang="ko-KR" dirty="0" err="1"/>
              <a:t>Kecap</a:t>
            </a:r>
            <a:r>
              <a:rPr lang="en-US" altLang="ko-KR" dirty="0"/>
              <a:t> </a:t>
            </a:r>
            <a:r>
              <a:rPr lang="en-US" altLang="ko-KR" dirty="0" err="1"/>
              <a:t>Manis</a:t>
            </a:r>
            <a:r>
              <a:rPr lang="en-US" altLang="ko-KR" dirty="0"/>
              <a:t>)[2]</a:t>
            </a:r>
            <a:r>
              <a:rPr lang="ko-KR" altLang="en-US" dirty="0"/>
              <a:t>를 기초로 하여 </a:t>
            </a:r>
            <a:r>
              <a:rPr lang="ko-KR" altLang="en-US" dirty="0" err="1"/>
              <a:t>삼발</a:t>
            </a:r>
            <a:r>
              <a:rPr lang="ko-KR" altLang="en-US" dirty="0"/>
              <a:t> 소스를 더 넣어 볶아 만드는데 약간 달콤한 맛부터 무진장 매운맛까지 </a:t>
            </a:r>
            <a:r>
              <a:rPr lang="ko-KR" altLang="en-US" dirty="0" smtClean="0"/>
              <a:t>다양함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닭고기를 </a:t>
            </a:r>
            <a:r>
              <a:rPr lang="ko-KR" altLang="en-US" dirty="0"/>
              <a:t>넣은 나시 </a:t>
            </a:r>
            <a:r>
              <a:rPr lang="ko-KR" altLang="en-US" dirty="0" err="1"/>
              <a:t>고렝</a:t>
            </a:r>
            <a:r>
              <a:rPr lang="ko-KR" altLang="en-US" dirty="0"/>
              <a:t> </a:t>
            </a:r>
            <a:r>
              <a:rPr lang="ko-KR" altLang="en-US" dirty="0" err="1"/>
              <a:t>아얌</a:t>
            </a:r>
            <a:r>
              <a:rPr lang="en-US" altLang="ko-KR" dirty="0"/>
              <a:t>(</a:t>
            </a:r>
            <a:r>
              <a:rPr lang="en-US" altLang="ko-KR" dirty="0" err="1"/>
              <a:t>Nasi</a:t>
            </a:r>
            <a:r>
              <a:rPr lang="en-US" altLang="ko-KR" dirty="0"/>
              <a:t> </a:t>
            </a:r>
            <a:r>
              <a:rPr lang="en-US" altLang="ko-KR" dirty="0" err="1"/>
              <a:t>Goreng</a:t>
            </a:r>
            <a:r>
              <a:rPr lang="en-US" altLang="ko-KR" dirty="0"/>
              <a:t> </a:t>
            </a:r>
            <a:r>
              <a:rPr lang="en-US" altLang="ko-KR" dirty="0" err="1"/>
              <a:t>Ayam</a:t>
            </a:r>
            <a:r>
              <a:rPr lang="en-US" altLang="ko-KR" dirty="0"/>
              <a:t>), </a:t>
            </a:r>
            <a:r>
              <a:rPr lang="ko-KR" altLang="en-US" dirty="0"/>
              <a:t>염소 고기를 넣은 나시 </a:t>
            </a:r>
            <a:r>
              <a:rPr lang="ko-KR" altLang="en-US" dirty="0" err="1"/>
              <a:t>고렝</a:t>
            </a:r>
            <a:r>
              <a:rPr lang="ko-KR" altLang="en-US" dirty="0"/>
              <a:t> </a:t>
            </a:r>
            <a:r>
              <a:rPr lang="ko-KR" altLang="en-US" dirty="0" err="1"/>
              <a:t>캄빙</a:t>
            </a:r>
            <a:r>
              <a:rPr lang="en-US" altLang="ko-KR" dirty="0"/>
              <a:t>(</a:t>
            </a:r>
            <a:r>
              <a:rPr lang="en-US" altLang="ko-KR" dirty="0" err="1"/>
              <a:t>Nasi</a:t>
            </a:r>
            <a:r>
              <a:rPr lang="en-US" altLang="ko-KR" dirty="0"/>
              <a:t> </a:t>
            </a:r>
            <a:r>
              <a:rPr lang="en-US" altLang="ko-KR" dirty="0" err="1"/>
              <a:t>Goreng</a:t>
            </a:r>
            <a:r>
              <a:rPr lang="en-US" altLang="ko-KR" dirty="0"/>
              <a:t> </a:t>
            </a:r>
            <a:r>
              <a:rPr lang="en-US" altLang="ko-KR" dirty="0" err="1"/>
              <a:t>Kambing</a:t>
            </a:r>
            <a:r>
              <a:rPr lang="en-US" altLang="ko-KR" dirty="0"/>
              <a:t>), </a:t>
            </a:r>
            <a:r>
              <a:rPr lang="ko-KR" altLang="en-US" dirty="0"/>
              <a:t>새우를 넣은 나시 </a:t>
            </a:r>
            <a:r>
              <a:rPr lang="ko-KR" altLang="en-US" dirty="0" err="1"/>
              <a:t>고렝</a:t>
            </a:r>
            <a:r>
              <a:rPr lang="ko-KR" altLang="en-US" dirty="0"/>
              <a:t> 우당</a:t>
            </a:r>
            <a:r>
              <a:rPr lang="en-US" altLang="ko-KR" dirty="0"/>
              <a:t>(</a:t>
            </a:r>
            <a:r>
              <a:rPr lang="en-US" altLang="ko-KR" dirty="0" err="1"/>
              <a:t>Nasi</a:t>
            </a:r>
            <a:r>
              <a:rPr lang="en-US" altLang="ko-KR" dirty="0"/>
              <a:t> </a:t>
            </a:r>
            <a:r>
              <a:rPr lang="en-US" altLang="ko-KR" dirty="0" err="1"/>
              <a:t>Goreng</a:t>
            </a:r>
            <a:r>
              <a:rPr lang="en-US" altLang="ko-KR" dirty="0"/>
              <a:t> </a:t>
            </a:r>
            <a:r>
              <a:rPr lang="en-US" altLang="ko-KR" dirty="0" err="1"/>
              <a:t>Udang</a:t>
            </a:r>
            <a:r>
              <a:rPr lang="en-US" altLang="ko-KR" dirty="0" smtClean="0"/>
              <a:t>)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080535"/>
            <a:ext cx="5688631" cy="366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205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말레시아의</a:t>
            </a:r>
            <a:r>
              <a:rPr lang="ko-KR" altLang="en-US" dirty="0" smtClean="0"/>
              <a:t>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/>
              <a:t> </a:t>
            </a:r>
            <a:r>
              <a:rPr lang="ko-KR" altLang="en-US" b="1" dirty="0" err="1"/>
              <a:t>삼발</a:t>
            </a:r>
            <a:r>
              <a:rPr lang="ko-KR" altLang="en-US" dirty="0"/>
              <a:t> </a:t>
            </a:r>
            <a:r>
              <a:rPr lang="en-US" altLang="ko-KR" dirty="0"/>
              <a:t>(Sambal</a:t>
            </a:r>
            <a:r>
              <a:rPr lang="en-US" altLang="ko-KR" dirty="0" smtClean="0"/>
              <a:t>)</a:t>
            </a:r>
            <a:r>
              <a:rPr lang="ko-KR" altLang="en-US" dirty="0" smtClean="0"/>
              <a:t>소스는</a:t>
            </a:r>
            <a:r>
              <a:rPr lang="en-US" altLang="ko-KR" dirty="0"/>
              <a:t> </a:t>
            </a:r>
            <a:r>
              <a:rPr lang="ko-KR" altLang="en-US" dirty="0" smtClean="0"/>
              <a:t>고추장과 </a:t>
            </a:r>
            <a:r>
              <a:rPr lang="ko-KR" altLang="en-US" dirty="0"/>
              <a:t>비슷하게 주로 다양한 고추와 후추 종류를 맷돌로 빻아 섞고 </a:t>
            </a:r>
            <a:r>
              <a:rPr lang="ko-KR" altLang="en-US" dirty="0" smtClean="0"/>
              <a:t>다진 양파</a:t>
            </a:r>
            <a:r>
              <a:rPr lang="en-US" altLang="ko-KR" dirty="0"/>
              <a:t>, </a:t>
            </a:r>
            <a:r>
              <a:rPr lang="ko-KR" altLang="en-US" dirty="0"/>
              <a:t>민트</a:t>
            </a:r>
            <a:r>
              <a:rPr lang="en-US" altLang="ko-KR" dirty="0"/>
              <a:t>, </a:t>
            </a:r>
            <a:r>
              <a:rPr lang="ko-KR" altLang="en-US" dirty="0"/>
              <a:t>마늘 그리고 새우로 만든 젓갈</a:t>
            </a:r>
            <a:r>
              <a:rPr lang="en-US" altLang="ko-KR" dirty="0"/>
              <a:t>, </a:t>
            </a:r>
            <a:r>
              <a:rPr lang="ko-KR" altLang="en-US" dirty="0"/>
              <a:t>식초</a:t>
            </a:r>
            <a:r>
              <a:rPr lang="en-US" altLang="ko-KR" dirty="0"/>
              <a:t>, </a:t>
            </a:r>
            <a:r>
              <a:rPr lang="ko-KR" altLang="en-US" dirty="0"/>
              <a:t>소금을 넣고 만들어 매운맛이 난다</a:t>
            </a:r>
            <a:r>
              <a:rPr lang="en-US" altLang="ko-KR" dirty="0"/>
              <a:t>. </a:t>
            </a:r>
            <a:r>
              <a:rPr lang="ko-KR" altLang="en-US" dirty="0" err="1"/>
              <a:t>생고추를</a:t>
            </a:r>
            <a:r>
              <a:rPr lang="ko-KR" altLang="en-US" dirty="0"/>
              <a:t> </a:t>
            </a:r>
            <a:r>
              <a:rPr lang="ko-KR" altLang="en-US" dirty="0" smtClean="0"/>
              <a:t>빻아 섞어서 먹음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187624" y="2184575"/>
            <a:ext cx="6879518" cy="4673425"/>
            <a:chOff x="1187624" y="2184575"/>
            <a:chExt cx="6879518" cy="4673425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624" y="2184575"/>
              <a:ext cx="3221009" cy="4516611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8952" y="2348880"/>
              <a:ext cx="3458190" cy="4509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47601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말레시아의</a:t>
            </a:r>
            <a:r>
              <a:rPr lang="ko-KR" altLang="en-US" dirty="0" smtClean="0"/>
              <a:t>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나시르막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Nasi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lemak</a:t>
            </a:r>
            <a:r>
              <a:rPr lang="en-US" altLang="ko-KR" dirty="0" smtClean="0"/>
              <a:t>)</a:t>
            </a:r>
            <a:r>
              <a:rPr lang="ko-KR" altLang="en-US" dirty="0" smtClean="0"/>
              <a:t>은 나시</a:t>
            </a:r>
            <a:r>
              <a:rPr lang="en-US" altLang="ko-KR" dirty="0"/>
              <a:t>(</a:t>
            </a:r>
            <a:r>
              <a:rPr lang="en-US" altLang="ko-KR" dirty="0" err="1"/>
              <a:t>Nasi</a:t>
            </a:r>
            <a:r>
              <a:rPr lang="en-US" altLang="ko-KR" dirty="0"/>
              <a:t>)</a:t>
            </a:r>
            <a:r>
              <a:rPr lang="ko-KR" altLang="en-US" dirty="0"/>
              <a:t>는 밥</a:t>
            </a:r>
            <a:r>
              <a:rPr lang="en-US" altLang="ko-KR" dirty="0"/>
              <a:t>, </a:t>
            </a:r>
            <a:r>
              <a:rPr lang="ko-KR" altLang="en-US" dirty="0" err="1"/>
              <a:t>르막</a:t>
            </a:r>
            <a:r>
              <a:rPr lang="en-US" altLang="ko-KR" dirty="0"/>
              <a:t>(</a:t>
            </a:r>
            <a:r>
              <a:rPr lang="en-US" altLang="ko-KR" dirty="0" err="1"/>
              <a:t>Lemak</a:t>
            </a:r>
            <a:r>
              <a:rPr lang="en-US" altLang="ko-KR" dirty="0"/>
              <a:t>)</a:t>
            </a:r>
            <a:r>
              <a:rPr lang="ko-KR" altLang="en-US" dirty="0"/>
              <a:t>은 기름</a:t>
            </a:r>
            <a:r>
              <a:rPr lang="en-US" altLang="ko-KR" dirty="0"/>
              <a:t>, </a:t>
            </a:r>
            <a:r>
              <a:rPr lang="ko-KR" altLang="en-US" dirty="0"/>
              <a:t>지방을 의미한다</a:t>
            </a:r>
            <a:r>
              <a:rPr lang="en-US" altLang="ko-KR" dirty="0"/>
              <a:t>. </a:t>
            </a:r>
            <a:r>
              <a:rPr lang="ko-KR" altLang="en-US" dirty="0" err="1"/>
              <a:t>나시르막을</a:t>
            </a:r>
            <a:r>
              <a:rPr lang="ko-KR" altLang="en-US" dirty="0"/>
              <a:t> 만들 때 쓰는 밥을 코코넛 밀크를 넣어 지어서 이름 그대로 기름진 밥이 되기 </a:t>
            </a:r>
            <a:r>
              <a:rPr lang="ko-KR" altLang="en-US" dirty="0" smtClean="0"/>
              <a:t>때문에 조리한 </a:t>
            </a:r>
            <a:r>
              <a:rPr lang="ko-KR" altLang="en-US" dirty="0"/>
              <a:t>밥에 튀긴 멸치</a:t>
            </a:r>
            <a:r>
              <a:rPr lang="en-US" altLang="ko-KR" dirty="0"/>
              <a:t>, </a:t>
            </a:r>
            <a:r>
              <a:rPr lang="ko-KR" altLang="en-US" dirty="0"/>
              <a:t>오이</a:t>
            </a:r>
            <a:r>
              <a:rPr lang="en-US" altLang="ko-KR" dirty="0"/>
              <a:t>, </a:t>
            </a:r>
            <a:r>
              <a:rPr lang="ko-KR" altLang="en-US" dirty="0"/>
              <a:t>볶은 땅콩</a:t>
            </a:r>
            <a:r>
              <a:rPr lang="en-US" altLang="ko-KR" dirty="0"/>
              <a:t>, </a:t>
            </a:r>
            <a:r>
              <a:rPr lang="ko-KR" altLang="en-US" dirty="0"/>
              <a:t>삶은 계란 그리고 </a:t>
            </a:r>
            <a:r>
              <a:rPr lang="ko-KR" altLang="en-US" dirty="0" err="1"/>
              <a:t>삼발</a:t>
            </a:r>
            <a:r>
              <a:rPr lang="en-US" altLang="ko-KR" dirty="0"/>
              <a:t>(Sambal) </a:t>
            </a:r>
            <a:r>
              <a:rPr lang="ko-KR" altLang="en-US" dirty="0"/>
              <a:t>소스를 넣어 다 같이 비벼 </a:t>
            </a:r>
            <a:r>
              <a:rPr lang="ko-KR" altLang="en-US" dirty="0" smtClean="0"/>
              <a:t>먹음</a:t>
            </a:r>
            <a:r>
              <a:rPr lang="en-US" altLang="ko-KR" dirty="0" smtClean="0"/>
              <a:t>. </a:t>
            </a:r>
            <a:r>
              <a:rPr lang="ko-KR" altLang="en-US" dirty="0"/>
              <a:t>취향에 따라 튀김과 다른 야채를 얹어 </a:t>
            </a:r>
            <a:r>
              <a:rPr lang="ko-KR" altLang="en-US" dirty="0" smtClean="0"/>
              <a:t>먹기도 하며</a:t>
            </a:r>
            <a:r>
              <a:rPr lang="en-US" altLang="ko-KR" dirty="0" smtClean="0"/>
              <a:t>. </a:t>
            </a:r>
            <a:r>
              <a:rPr lang="ko-KR" altLang="en-US" dirty="0"/>
              <a:t>그릇에 담아 먹거나 바나나 잎에 싸서 길거리에서 팔기도 </a:t>
            </a:r>
            <a:r>
              <a:rPr lang="ko-KR" altLang="en-US" dirty="0" smtClean="0"/>
              <a:t>함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911684"/>
            <a:ext cx="5994345" cy="386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146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말레시아의</a:t>
            </a:r>
            <a:r>
              <a:rPr lang="ko-KR" altLang="en-US" dirty="0" smtClean="0"/>
              <a:t>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미고렝</a:t>
            </a:r>
            <a:r>
              <a:rPr lang="en-US" altLang="ko-KR" b="1" dirty="0" smtClean="0"/>
              <a:t>(Mie </a:t>
            </a:r>
            <a:r>
              <a:rPr lang="en-US" altLang="ko-KR" b="1" dirty="0" err="1" smtClean="0"/>
              <a:t>Goreng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케찹 </a:t>
            </a:r>
            <a:r>
              <a:rPr lang="ko-KR" altLang="en-US" dirty="0" err="1"/>
              <a:t>마니스</a:t>
            </a:r>
            <a:r>
              <a:rPr lang="en-US" altLang="ko-KR" dirty="0"/>
              <a:t>(</a:t>
            </a:r>
            <a:r>
              <a:rPr lang="en-US" altLang="ko-KR" dirty="0" err="1"/>
              <a:t>Kecap</a:t>
            </a:r>
            <a:r>
              <a:rPr lang="en-US" altLang="ko-KR" dirty="0"/>
              <a:t> </a:t>
            </a:r>
            <a:r>
              <a:rPr lang="en-US" altLang="ko-KR" dirty="0" err="1"/>
              <a:t>Manis</a:t>
            </a:r>
            <a:r>
              <a:rPr lang="en-US" altLang="ko-KR" dirty="0"/>
              <a:t>) </a:t>
            </a:r>
            <a:r>
              <a:rPr lang="ko-KR" altLang="en-US" dirty="0"/>
              <a:t>베이스의 소스를 사용하고</a:t>
            </a:r>
            <a:r>
              <a:rPr lang="en-US" altLang="ko-KR" dirty="0"/>
              <a:t>, </a:t>
            </a:r>
            <a:r>
              <a:rPr lang="ko-KR" altLang="en-US" dirty="0"/>
              <a:t>면을 각종 고명과 함께 볶아서 만드는 요리이다</a:t>
            </a:r>
            <a:r>
              <a:rPr lang="en-US" altLang="ko-KR" dirty="0"/>
              <a:t>. </a:t>
            </a:r>
            <a:r>
              <a:rPr lang="ko-KR" altLang="en-US" dirty="0"/>
              <a:t>소스의 비율은 케찹 </a:t>
            </a:r>
            <a:r>
              <a:rPr lang="ko-KR" altLang="en-US" dirty="0" err="1"/>
              <a:t>마니스</a:t>
            </a:r>
            <a:r>
              <a:rPr lang="ko-KR" altLang="en-US" dirty="0"/>
              <a:t> </a:t>
            </a:r>
            <a:r>
              <a:rPr lang="en-US" altLang="ko-KR" dirty="0"/>
              <a:t>3</a:t>
            </a:r>
            <a:r>
              <a:rPr lang="ko-KR" altLang="en-US" dirty="0" err="1"/>
              <a:t>큰술</a:t>
            </a:r>
            <a:r>
              <a:rPr lang="en-US" altLang="ko-KR" dirty="0"/>
              <a:t>, </a:t>
            </a:r>
            <a:r>
              <a:rPr lang="ko-KR" altLang="en-US" dirty="0" err="1"/>
              <a:t>굴소스</a:t>
            </a:r>
            <a:r>
              <a:rPr lang="ko-KR" altLang="en-US" dirty="0"/>
              <a:t> </a:t>
            </a:r>
            <a:r>
              <a:rPr lang="en-US" altLang="ko-KR" dirty="0"/>
              <a:t>1</a:t>
            </a:r>
            <a:r>
              <a:rPr lang="ko-KR" altLang="en-US" dirty="0" err="1"/>
              <a:t>큰술</a:t>
            </a:r>
            <a:r>
              <a:rPr lang="en-US" altLang="ko-KR" dirty="0"/>
              <a:t>, </a:t>
            </a:r>
            <a:r>
              <a:rPr lang="ko-KR" altLang="en-US" dirty="0"/>
              <a:t>케찹 </a:t>
            </a:r>
            <a:r>
              <a:rPr lang="en-US" altLang="ko-KR" dirty="0"/>
              <a:t>1</a:t>
            </a:r>
            <a:r>
              <a:rPr lang="ko-KR" altLang="en-US" dirty="0" err="1"/>
              <a:t>큰술</a:t>
            </a:r>
            <a:r>
              <a:rPr lang="en-US" altLang="ko-KR" dirty="0"/>
              <a:t>, </a:t>
            </a:r>
            <a:r>
              <a:rPr lang="ko-KR" altLang="en-US" dirty="0" err="1"/>
              <a:t>흑간장</a:t>
            </a:r>
            <a:r>
              <a:rPr lang="ko-KR" altLang="en-US" dirty="0"/>
              <a:t> </a:t>
            </a:r>
            <a:r>
              <a:rPr lang="en-US" altLang="ko-KR" dirty="0"/>
              <a:t>1</a:t>
            </a:r>
            <a:r>
              <a:rPr lang="ko-KR" altLang="en-US" dirty="0" err="1"/>
              <a:t>큰술</a:t>
            </a:r>
            <a:r>
              <a:rPr lang="en-US" altLang="ko-KR" dirty="0"/>
              <a:t>, </a:t>
            </a:r>
            <a:r>
              <a:rPr lang="ko-KR" altLang="en-US" dirty="0"/>
              <a:t>칠리소스 </a:t>
            </a:r>
            <a:r>
              <a:rPr lang="en-US" altLang="ko-KR" dirty="0"/>
              <a:t>1</a:t>
            </a:r>
            <a:r>
              <a:rPr lang="ko-KR" altLang="en-US" dirty="0" err="1"/>
              <a:t>작은술이며</a:t>
            </a:r>
            <a:r>
              <a:rPr lang="en-US" altLang="ko-KR" dirty="0"/>
              <a:t>, </a:t>
            </a:r>
            <a:r>
              <a:rPr lang="ko-KR" altLang="en-US" dirty="0"/>
              <a:t>그 외에도 향신료로 </a:t>
            </a:r>
            <a:r>
              <a:rPr lang="ko-KR" altLang="en-US" dirty="0" err="1"/>
              <a:t>샬롯</a:t>
            </a:r>
            <a:r>
              <a:rPr lang="en-US" altLang="ko-KR" dirty="0"/>
              <a:t>, </a:t>
            </a:r>
            <a:r>
              <a:rPr lang="ko-KR" altLang="en-US" dirty="0"/>
              <a:t>태국 고추</a:t>
            </a:r>
            <a:r>
              <a:rPr lang="en-US" altLang="ko-KR" dirty="0"/>
              <a:t>, </a:t>
            </a:r>
            <a:r>
              <a:rPr lang="ko-KR" altLang="en-US" dirty="0"/>
              <a:t>라임</a:t>
            </a:r>
            <a:r>
              <a:rPr lang="en-US" altLang="ko-KR" dirty="0"/>
              <a:t>, </a:t>
            </a:r>
            <a:r>
              <a:rPr lang="ko-KR" altLang="en-US" dirty="0" err="1"/>
              <a:t>팜유</a:t>
            </a:r>
            <a:r>
              <a:rPr lang="ko-KR" altLang="en-US" dirty="0"/>
              <a:t> 등이 </a:t>
            </a:r>
            <a:r>
              <a:rPr lang="ko-KR" altLang="en-US" dirty="0" smtClean="0"/>
              <a:t>들어감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539552" y="2724150"/>
            <a:ext cx="8633022" cy="4133850"/>
            <a:chOff x="539552" y="2724150"/>
            <a:chExt cx="8633022" cy="413385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2724150"/>
              <a:ext cx="5057775" cy="4133850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7417" y="2724150"/>
              <a:ext cx="3565157" cy="2865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57306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말레시아의</a:t>
            </a:r>
            <a:r>
              <a:rPr lang="ko-KR" altLang="en-US" dirty="0" smtClean="0"/>
              <a:t>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err="1" smtClean="0"/>
              <a:t>사테</a:t>
            </a:r>
            <a:r>
              <a:rPr lang="en-US" altLang="ko-KR" b="1" dirty="0" smtClean="0"/>
              <a:t>(Sate)</a:t>
            </a:r>
            <a:r>
              <a:rPr lang="ko-KR" altLang="en-US" dirty="0"/>
              <a:t>은 </a:t>
            </a:r>
            <a:r>
              <a:rPr lang="ko-KR" altLang="en-US" dirty="0" err="1"/>
              <a:t>말레이권</a:t>
            </a:r>
            <a:r>
              <a:rPr lang="ko-KR" altLang="en-US" dirty="0"/>
              <a:t> 지역의 전통 꼬치 요리로</a:t>
            </a:r>
            <a:r>
              <a:rPr lang="en-US" altLang="ko-KR" dirty="0"/>
              <a:t>, </a:t>
            </a:r>
            <a:r>
              <a:rPr lang="ko-KR" altLang="en-US" dirty="0"/>
              <a:t>양념된 고기를 꼬치에 꽂아 구운 후</a:t>
            </a:r>
            <a:r>
              <a:rPr lang="en-US" altLang="ko-KR" dirty="0"/>
              <a:t>, </a:t>
            </a:r>
            <a:r>
              <a:rPr lang="ko-KR" altLang="en-US" dirty="0"/>
              <a:t>소스를 찍어 먹는다</a:t>
            </a:r>
            <a:r>
              <a:rPr lang="en-US" altLang="ko-KR" dirty="0"/>
              <a:t>. </a:t>
            </a:r>
            <a:r>
              <a:rPr lang="ko-KR" altLang="en-US" dirty="0"/>
              <a:t>닭고기</a:t>
            </a:r>
            <a:r>
              <a:rPr lang="en-US" altLang="ko-KR" dirty="0"/>
              <a:t>, </a:t>
            </a:r>
            <a:r>
              <a:rPr lang="ko-KR" altLang="en-US" dirty="0"/>
              <a:t>양고기</a:t>
            </a:r>
            <a:r>
              <a:rPr lang="en-US" altLang="ko-KR" dirty="0" smtClean="0"/>
              <a:t>, </a:t>
            </a:r>
            <a:r>
              <a:rPr lang="ko-KR" altLang="en-US" dirty="0"/>
              <a:t>염소고기</a:t>
            </a:r>
            <a:r>
              <a:rPr lang="en-US" altLang="ko-KR" dirty="0"/>
              <a:t>, </a:t>
            </a:r>
            <a:r>
              <a:rPr lang="ko-KR" altLang="en-US" dirty="0"/>
              <a:t>소고기</a:t>
            </a:r>
            <a:r>
              <a:rPr lang="en-US" altLang="ko-KR" dirty="0"/>
              <a:t>, </a:t>
            </a:r>
            <a:r>
              <a:rPr lang="ko-KR" altLang="en-US" dirty="0"/>
              <a:t>돼지고기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악어고기</a:t>
            </a:r>
            <a:r>
              <a:rPr lang="en-US" altLang="ko-KR" dirty="0"/>
              <a:t>, </a:t>
            </a:r>
            <a:r>
              <a:rPr lang="ko-KR" altLang="en-US" dirty="0"/>
              <a:t>생선 등의 다양한 고기는 물론</a:t>
            </a:r>
            <a:r>
              <a:rPr lang="en-US" altLang="ko-KR" dirty="0"/>
              <a:t>, </a:t>
            </a:r>
            <a:r>
              <a:rPr lang="ko-KR" altLang="en-US" dirty="0"/>
              <a:t>두부 역시 </a:t>
            </a:r>
            <a:r>
              <a:rPr lang="ko-KR" altLang="en-US" dirty="0" err="1"/>
              <a:t>사테로</a:t>
            </a:r>
            <a:r>
              <a:rPr lang="ko-KR" altLang="en-US" dirty="0"/>
              <a:t> </a:t>
            </a:r>
            <a:r>
              <a:rPr lang="ko-KR" altLang="en-US" dirty="0" err="1" smtClean="0"/>
              <a:t>만듬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소스로는 </a:t>
            </a:r>
            <a:r>
              <a:rPr lang="ko-KR" altLang="en-US" dirty="0"/>
              <a:t>주로 땅콩으로 만든 소스나 땅콩 가루를 뿌려 먹으며 땅콩 소스가 가장 인기 있지만</a:t>
            </a:r>
            <a:r>
              <a:rPr lang="en-US" altLang="ko-KR" dirty="0"/>
              <a:t>, </a:t>
            </a:r>
            <a:r>
              <a:rPr lang="ko-KR" altLang="en-US" dirty="0"/>
              <a:t>그 외에도 마늘과 생강</a:t>
            </a:r>
            <a:r>
              <a:rPr lang="en-US" altLang="ko-KR" dirty="0"/>
              <a:t>, </a:t>
            </a:r>
            <a:r>
              <a:rPr lang="ko-KR" altLang="en-US" dirty="0"/>
              <a:t>라임을 이용한 </a:t>
            </a:r>
            <a:r>
              <a:rPr lang="ko-KR" altLang="en-US" dirty="0" err="1"/>
              <a:t>캐리비안</a:t>
            </a:r>
            <a:r>
              <a:rPr lang="ko-KR" altLang="en-US" dirty="0"/>
              <a:t> </a:t>
            </a:r>
            <a:r>
              <a:rPr lang="ko-KR" altLang="en-US" dirty="0" err="1"/>
              <a:t>사테</a:t>
            </a:r>
            <a:r>
              <a:rPr lang="ko-KR" altLang="en-US" dirty="0"/>
              <a:t> 소스나 칠리 </a:t>
            </a:r>
            <a:r>
              <a:rPr lang="ko-KR" altLang="en-US" dirty="0" err="1"/>
              <a:t>사테</a:t>
            </a:r>
            <a:r>
              <a:rPr lang="ko-KR" altLang="en-US" dirty="0"/>
              <a:t> 소스</a:t>
            </a:r>
            <a:r>
              <a:rPr lang="en-US" altLang="ko-KR" dirty="0"/>
              <a:t>, </a:t>
            </a:r>
            <a:r>
              <a:rPr lang="ko-KR" altLang="en-US" dirty="0"/>
              <a:t>케찹 </a:t>
            </a:r>
            <a:r>
              <a:rPr lang="ko-KR" altLang="en-US" dirty="0" err="1"/>
              <a:t>마나스</a:t>
            </a:r>
            <a:r>
              <a:rPr lang="ko-KR" altLang="en-US" dirty="0"/>
              <a:t> 소스 </a:t>
            </a:r>
            <a:r>
              <a:rPr lang="ko-KR" altLang="en-US" dirty="0" smtClean="0"/>
              <a:t>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429000"/>
            <a:ext cx="548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847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884" y="1760210"/>
            <a:ext cx="3141888" cy="209932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말레시아의</a:t>
            </a:r>
            <a:r>
              <a:rPr lang="ko-KR" altLang="en-US" dirty="0" smtClean="0"/>
              <a:t> 대표적인 음식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/>
              <a:t>나시 </a:t>
            </a:r>
            <a:r>
              <a:rPr lang="ko-KR" altLang="en-US" b="1" dirty="0" err="1"/>
              <a:t>케라부</a:t>
            </a:r>
            <a:r>
              <a:rPr lang="ko-KR" altLang="en-US" b="1" dirty="0"/>
              <a:t> </a:t>
            </a:r>
            <a:r>
              <a:rPr lang="ko-KR" altLang="en-US" b="1" dirty="0" err="1"/>
              <a:t>켈란탄</a:t>
            </a:r>
            <a:r>
              <a:rPr lang="en-US" altLang="ko-KR" b="1" dirty="0"/>
              <a:t>(Herb Rice)</a:t>
            </a:r>
            <a:r>
              <a:rPr lang="ko-KR" altLang="en-US" dirty="0"/>
              <a:t>은 시각적으로 매력적인 말레이 쌀 요리로</a:t>
            </a:r>
            <a:r>
              <a:rPr lang="en-US" altLang="ko-KR" dirty="0"/>
              <a:t>, </a:t>
            </a:r>
            <a:r>
              <a:rPr lang="ko-KR" altLang="en-US" dirty="0"/>
              <a:t>향긋한 허브와 함께 </a:t>
            </a:r>
            <a:r>
              <a:rPr lang="ko-KR" altLang="en-US" dirty="0" smtClean="0"/>
              <a:t>제공</a:t>
            </a:r>
            <a:r>
              <a:rPr lang="en-US" altLang="ko-KR" dirty="0" smtClean="0"/>
              <a:t>. </a:t>
            </a:r>
            <a:r>
              <a:rPr lang="ko-KR" altLang="en-US" dirty="0"/>
              <a:t>이 요리의 가장 두드러진 특징은 자연적으로 붕어 </a:t>
            </a:r>
            <a:r>
              <a:rPr lang="ko-KR" altLang="en-US" dirty="0" err="1"/>
              <a:t>텔랑</a:t>
            </a:r>
            <a:r>
              <a:rPr lang="en-US" altLang="ko-KR" dirty="0"/>
              <a:t>(</a:t>
            </a:r>
            <a:r>
              <a:rPr lang="ko-KR" altLang="en-US" dirty="0"/>
              <a:t>파란</a:t>
            </a:r>
            <a:r>
              <a:rPr lang="en-US" altLang="ko-KR" dirty="0"/>
              <a:t>/</a:t>
            </a:r>
            <a:r>
              <a:rPr lang="ko-KR" altLang="en-US" dirty="0"/>
              <a:t>버터플라이 </a:t>
            </a:r>
            <a:r>
              <a:rPr lang="ko-KR" altLang="en-US" dirty="0" err="1"/>
              <a:t>완두꽃</a:t>
            </a:r>
            <a:r>
              <a:rPr lang="en-US" altLang="ko-KR" dirty="0"/>
              <a:t>)</a:t>
            </a:r>
            <a:r>
              <a:rPr lang="ko-KR" altLang="en-US" dirty="0"/>
              <a:t>으로 색칠된 파란 </a:t>
            </a:r>
            <a:r>
              <a:rPr lang="ko-KR" altLang="en-US" dirty="0" smtClean="0"/>
              <a:t>쌀밥</a:t>
            </a:r>
            <a:r>
              <a:rPr lang="en-US" altLang="ko-KR" dirty="0" smtClean="0"/>
              <a:t>/ </a:t>
            </a:r>
            <a:r>
              <a:rPr lang="ko-KR" altLang="en-US" dirty="0"/>
              <a:t> 다양한 허브</a:t>
            </a:r>
            <a:r>
              <a:rPr lang="en-US" altLang="ko-KR" dirty="0"/>
              <a:t>, </a:t>
            </a:r>
            <a:r>
              <a:rPr lang="ko-KR" altLang="en-US" dirty="0"/>
              <a:t>신선한 야채</a:t>
            </a:r>
            <a:r>
              <a:rPr lang="en-US" altLang="ko-KR" dirty="0"/>
              <a:t>, </a:t>
            </a:r>
            <a:r>
              <a:rPr lang="ko-KR" altLang="en-US" dirty="0"/>
              <a:t>조미료</a:t>
            </a:r>
            <a:r>
              <a:rPr lang="en-US" altLang="ko-KR" dirty="0"/>
              <a:t>, </a:t>
            </a:r>
            <a:r>
              <a:rPr lang="ko-KR" altLang="en-US" dirty="0"/>
              <a:t>생선</a:t>
            </a:r>
            <a:r>
              <a:rPr lang="en-US" altLang="ko-KR" dirty="0"/>
              <a:t>, </a:t>
            </a:r>
            <a:r>
              <a:rPr lang="ko-KR" altLang="en-US" dirty="0"/>
              <a:t>고기로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26C5-8C3D-4EC7-89C6-C8BFF7E8281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281942" y="3859530"/>
            <a:ext cx="8477947" cy="3014872"/>
            <a:chOff x="208853" y="2389561"/>
            <a:chExt cx="8477947" cy="3014872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853" y="2405963"/>
              <a:ext cx="3787083" cy="2998469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8233" y="2389561"/>
              <a:ext cx="4678567" cy="3014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3850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인도네시아의 대표적인 음식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b="1" dirty="0" err="1"/>
              <a:t>나시고렝</a:t>
            </a:r>
            <a:r>
              <a:rPr lang="en-US" altLang="ko-KR" b="1" dirty="0"/>
              <a:t>(NASI GORENG, </a:t>
            </a:r>
            <a:r>
              <a:rPr lang="ko-KR" altLang="en-US" b="1" dirty="0"/>
              <a:t>볶음밥</a:t>
            </a:r>
            <a:r>
              <a:rPr lang="en-US" altLang="ko-KR" b="1" dirty="0"/>
              <a:t>) </a:t>
            </a:r>
            <a:r>
              <a:rPr lang="en-US" altLang="ko-KR" b="1" dirty="0" smtClean="0"/>
              <a:t>; </a:t>
            </a:r>
            <a:r>
              <a:rPr lang="ko-KR" altLang="en-US" b="1" dirty="0" err="1" smtClean="0"/>
              <a:t>미고랭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볶음면</a:t>
            </a:r>
            <a:r>
              <a:rPr lang="en-US" altLang="ko-KR" b="1" dirty="0" smtClean="0"/>
              <a:t>)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밥에 </a:t>
            </a:r>
            <a:r>
              <a:rPr lang="ko-KR" altLang="en-US" dirty="0"/>
              <a:t>잘게 썬 채소와 고기를 함께 볶은 음식으로 인도네시아에서 매우 흔한 음식이다</a:t>
            </a:r>
            <a:r>
              <a:rPr lang="en-US" altLang="ko-KR" dirty="0"/>
              <a:t>. </a:t>
            </a:r>
            <a:r>
              <a:rPr lang="ko-KR" altLang="en-US" dirty="0" err="1"/>
              <a:t>나시고렝은</a:t>
            </a:r>
            <a:r>
              <a:rPr lang="ko-KR" altLang="en-US" dirty="0"/>
              <a:t> 야자유</a:t>
            </a:r>
            <a:r>
              <a:rPr lang="en-US" altLang="ko-KR" dirty="0"/>
              <a:t>, </a:t>
            </a:r>
            <a:r>
              <a:rPr lang="ko-KR" altLang="en-US" dirty="0"/>
              <a:t>간장</a:t>
            </a:r>
            <a:r>
              <a:rPr lang="en-US" altLang="ko-KR" dirty="0"/>
              <a:t>, </a:t>
            </a:r>
            <a:r>
              <a:rPr lang="ko-KR" altLang="en-US" dirty="0" err="1"/>
              <a:t>야자설탕</a:t>
            </a:r>
            <a:r>
              <a:rPr lang="ko-KR" altLang="en-US" dirty="0"/>
              <a:t> 등의 양념이 강한 불과 만나면서 풍미가 더해져 한국식 볶음밥과 다른 독특하고 매력적인 맛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6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43" y="2708919"/>
            <a:ext cx="5510400" cy="331963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2708920"/>
            <a:ext cx="2880320" cy="33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1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인도네시아의 대표적인 음식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b="1" dirty="0" err="1" smtClean="0"/>
              <a:t>른당</a:t>
            </a:r>
            <a:r>
              <a:rPr lang="en-US" altLang="ko-KR" b="1" dirty="0"/>
              <a:t>(RENDANG, </a:t>
            </a:r>
            <a:r>
              <a:rPr lang="ko-KR" altLang="en-US" b="1" dirty="0"/>
              <a:t>다양한 향신료를 가미한 쇠고기 조림</a:t>
            </a:r>
            <a:r>
              <a:rPr lang="en-US" altLang="ko-KR" b="1" dirty="0" smtClean="0"/>
              <a:t>)</a:t>
            </a:r>
          </a:p>
          <a:p>
            <a:pPr marL="0" indent="0">
              <a:buNone/>
            </a:pPr>
            <a:r>
              <a:rPr lang="ko-KR" altLang="en-US" dirty="0"/>
              <a:t>소고기나 양고기를 야자유와 다양한 향신료를 넣어 오랜 시간 약한 불에서 졸인 음식으로 맛이  풍부하고 부드럽게 씹히는 고기의 </a:t>
            </a:r>
            <a:r>
              <a:rPr lang="ko-KR" altLang="en-US" dirty="0" err="1"/>
              <a:t>식감이</a:t>
            </a:r>
            <a:r>
              <a:rPr lang="ko-KR" altLang="en-US" dirty="0"/>
              <a:t> 특징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7</a:t>
            </a:fld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14" y="2241279"/>
            <a:ext cx="7670400" cy="441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07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인도네시아의 대표적인 음식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b="1" dirty="0" err="1" smtClean="0"/>
              <a:t>소또</a:t>
            </a:r>
            <a:r>
              <a:rPr lang="en-US" altLang="ko-KR" b="1" dirty="0" smtClean="0"/>
              <a:t>(</a:t>
            </a:r>
            <a:r>
              <a:rPr lang="en-US" altLang="ko-KR" b="1" dirty="0"/>
              <a:t>SOTO, </a:t>
            </a:r>
            <a:r>
              <a:rPr lang="ko-KR" altLang="en-US" b="1" dirty="0"/>
              <a:t>고기를 넣은 국물요리</a:t>
            </a:r>
            <a:r>
              <a:rPr lang="en-US" altLang="ko-KR" b="1" dirty="0" smtClean="0"/>
              <a:t>)</a:t>
            </a:r>
          </a:p>
          <a:p>
            <a:pPr marL="0" indent="0">
              <a:buNone/>
            </a:pPr>
            <a:r>
              <a:rPr lang="ko-KR" altLang="en-US" dirty="0"/>
              <a:t>채소와 고기를 섞어서 끓인 국물이 있는 음식으로</a:t>
            </a:r>
            <a:r>
              <a:rPr lang="en-US" altLang="ko-KR" dirty="0"/>
              <a:t>, </a:t>
            </a:r>
            <a:r>
              <a:rPr lang="ko-KR" altLang="en-US" dirty="0"/>
              <a:t>닭고기를 많이 사용하며</a:t>
            </a:r>
            <a:r>
              <a:rPr lang="en-US" altLang="ko-KR" dirty="0"/>
              <a:t>, </a:t>
            </a:r>
            <a:r>
              <a:rPr lang="ko-KR" altLang="en-US" dirty="0"/>
              <a:t>소고기</a:t>
            </a:r>
            <a:r>
              <a:rPr lang="en-US" altLang="ko-KR" dirty="0"/>
              <a:t>, </a:t>
            </a:r>
            <a:r>
              <a:rPr lang="ko-KR" altLang="en-US" dirty="0"/>
              <a:t>양고기</a:t>
            </a:r>
            <a:r>
              <a:rPr lang="en-US" altLang="ko-KR" dirty="0"/>
              <a:t>, </a:t>
            </a:r>
            <a:r>
              <a:rPr lang="ko-KR" altLang="en-US" dirty="0"/>
              <a:t>염소고기 등 다양한 고기를 사용할 수 있다</a:t>
            </a:r>
            <a:r>
              <a:rPr lang="en-US" altLang="ko-KR" dirty="0"/>
              <a:t>. </a:t>
            </a:r>
            <a:r>
              <a:rPr lang="ko-KR" altLang="en-US" dirty="0"/>
              <a:t>인도네시아 어디에서나 만날 수 있고</a:t>
            </a:r>
            <a:r>
              <a:rPr lang="en-US" altLang="ko-KR" dirty="0"/>
              <a:t>, </a:t>
            </a:r>
            <a:r>
              <a:rPr lang="ko-KR" altLang="en-US" dirty="0"/>
              <a:t>각 지역별로 양념이 </a:t>
            </a:r>
            <a:r>
              <a:rPr lang="ko-KR" altLang="en-US" dirty="0" smtClean="0"/>
              <a:t>조금씩 다름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8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11459" r="5982"/>
          <a:stretch/>
        </p:blipFill>
        <p:spPr>
          <a:xfrm>
            <a:off x="395536" y="2549102"/>
            <a:ext cx="4968552" cy="411158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r="10732"/>
          <a:stretch/>
        </p:blipFill>
        <p:spPr>
          <a:xfrm>
            <a:off x="4427984" y="2549101"/>
            <a:ext cx="4608512" cy="411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22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인도네시아의 대표적인 음식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가지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1942" y="836712"/>
            <a:ext cx="8682546" cy="5822937"/>
          </a:xfrm>
        </p:spPr>
        <p:txBody>
          <a:bodyPr/>
          <a:lstStyle/>
          <a:p>
            <a:pPr marL="0" indent="0">
              <a:buNone/>
            </a:pPr>
            <a:r>
              <a:rPr lang="ko-KR" altLang="en-US" b="1" dirty="0" err="1"/>
              <a:t>사떼</a:t>
            </a:r>
            <a:r>
              <a:rPr lang="en-US" altLang="ko-KR" b="1" dirty="0"/>
              <a:t>(SATE, </a:t>
            </a:r>
            <a:r>
              <a:rPr lang="ko-KR" altLang="en-US" b="1" dirty="0"/>
              <a:t>꼬치구이</a:t>
            </a:r>
            <a:r>
              <a:rPr lang="en-US" altLang="ko-KR" b="1" dirty="0"/>
              <a:t>)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양념한 </a:t>
            </a:r>
            <a:r>
              <a:rPr lang="ko-KR" altLang="en-US" dirty="0"/>
              <a:t>고기를 꼬치에 끼워 구워서 </a:t>
            </a:r>
            <a:r>
              <a:rPr lang="ko-KR" altLang="en-US" dirty="0" err="1"/>
              <a:t>땅콩소스나</a:t>
            </a:r>
            <a:r>
              <a:rPr lang="ko-KR" altLang="en-US" dirty="0"/>
              <a:t> 간장소스에 찍어 먹는 음식으로</a:t>
            </a:r>
            <a:r>
              <a:rPr lang="en-US" altLang="ko-KR" dirty="0"/>
              <a:t>, </a:t>
            </a:r>
            <a:r>
              <a:rPr lang="ko-KR" altLang="en-US" dirty="0"/>
              <a:t>인도네시아 전역에서 맛 볼 수 있는데</a:t>
            </a:r>
            <a:r>
              <a:rPr lang="en-US" altLang="ko-KR" dirty="0"/>
              <a:t>, </a:t>
            </a:r>
            <a:r>
              <a:rPr lang="ko-KR" altLang="en-US" dirty="0"/>
              <a:t>닭고기와 </a:t>
            </a:r>
            <a:r>
              <a:rPr lang="ko-KR" altLang="en-US" dirty="0" err="1"/>
              <a:t>염소고기로</a:t>
            </a:r>
            <a:r>
              <a:rPr lang="ko-KR" altLang="en-US" dirty="0"/>
              <a:t> 만든 </a:t>
            </a:r>
            <a:r>
              <a:rPr lang="ko-KR" altLang="en-US" dirty="0" err="1"/>
              <a:t>사떼가</a:t>
            </a:r>
            <a:r>
              <a:rPr lang="ko-KR" altLang="en-US" dirty="0"/>
              <a:t> 인기가 </a:t>
            </a:r>
            <a:r>
              <a:rPr lang="ko-KR" altLang="en-US" dirty="0" smtClean="0"/>
              <a:t>많음</a:t>
            </a:r>
            <a:r>
              <a:rPr lang="en-US" altLang="ko-KR" dirty="0" smtClean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B26C5-8C3D-4EC7-89C6-C8BFF7E82810}" type="slidenum">
              <a:rPr lang="ko-KR" altLang="en-US" smtClean="0"/>
              <a:pPr>
                <a:defRPr/>
              </a:pPr>
              <a:t>9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83" y="2166649"/>
            <a:ext cx="7057593" cy="460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41166"/>
      </p:ext>
    </p:extLst>
  </p:cSld>
  <p:clrMapOvr>
    <a:masterClrMapping/>
  </p:clrMapOvr>
</p:sld>
</file>

<file path=ppt/theme/theme1.xml><?xml version="1.0" encoding="utf-8"?>
<a:theme xmlns:a="http://schemas.openxmlformats.org/drawingml/2006/main" name="테마 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4">
            <a:lumMod val="60000"/>
            <a:lumOff val="40000"/>
          </a:schemeClr>
        </a:solidFill>
        <a:ln w="9525">
          <a:solidFill>
            <a:srgbClr val="7030A0"/>
          </a:solidFill>
          <a:miter lim="800000"/>
          <a:headEnd/>
          <a:tailEnd/>
        </a:ln>
      </a:spPr>
      <a:bodyPr wrap="square" rtlCol="0" anchor="ctr">
        <a:spAutoFit/>
      </a:bodyPr>
      <a:lstStyle>
        <a:defPPr marL="342900" indent="-342900" algn="ctr">
          <a:spcBef>
            <a:spcPct val="20000"/>
          </a:spcBef>
          <a:defRPr kumimoji="0" sz="36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맑은 고딕" pitchFamily="50" charset="-127"/>
            <a:ea typeface="맑은 고딕" pitchFamily="50" charset="-127"/>
            <a:cs typeface="Arial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테마 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300" b="1" dirty="0" smtClean="0"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19987</TotalTime>
  <Words>3698</Words>
  <Application>Microsoft Office PowerPoint</Application>
  <PresentationFormat>화면 슬라이드 쇼(4:3)</PresentationFormat>
  <Paragraphs>239</Paragraphs>
  <Slides>55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55</vt:i4>
      </vt:variant>
    </vt:vector>
  </HeadingPairs>
  <TitlesOfParts>
    <vt:vector size="63" baseType="lpstr">
      <vt:lpstr>HY견고딕</vt:lpstr>
      <vt:lpstr>굴림</vt:lpstr>
      <vt:lpstr>맑은 고딕</vt:lpstr>
      <vt:lpstr>휴먼엑스포</vt:lpstr>
      <vt:lpstr>Arial</vt:lpstr>
      <vt:lpstr>Wingdings</vt:lpstr>
      <vt:lpstr>테마  1</vt:lpstr>
      <vt:lpstr>테마  2</vt:lpstr>
      <vt:lpstr>PowerPoint 프레젠테이션</vt:lpstr>
      <vt:lpstr>PowerPoint 프레젠테이션</vt:lpstr>
      <vt:lpstr>1. 일본의 음식문화</vt:lpstr>
      <vt:lpstr>2. 중국의 음식문화</vt:lpstr>
      <vt:lpstr>3. 인도네시아의 음식문화</vt:lpstr>
      <vt:lpstr>인도네시아의 대표적인 음식 6가지</vt:lpstr>
      <vt:lpstr>인도네시아의 대표적인 음식 6가지</vt:lpstr>
      <vt:lpstr>인도네시아의 대표적인 음식 6가지</vt:lpstr>
      <vt:lpstr>인도네시아의 대표적인 음식 6가지</vt:lpstr>
      <vt:lpstr>인도네시아의 대표적인 음식 6가지</vt:lpstr>
      <vt:lpstr>인도네시아의 대표적인 음식 6가지</vt:lpstr>
      <vt:lpstr>4. 인도의 음식문화</vt:lpstr>
      <vt:lpstr>4. 인도의 음식문화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5. 태국의 음식문화</vt:lpstr>
      <vt:lpstr>5. 태국의 음식문화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태국의 대표적인 음식 10가지</vt:lpstr>
      <vt:lpstr>6. 베트남의 음식문화</vt:lpstr>
      <vt:lpstr>베트남의 대표적인 음식</vt:lpstr>
      <vt:lpstr>베트남의 대표적인 음식</vt:lpstr>
      <vt:lpstr>베트남의 대표적인 음식</vt:lpstr>
      <vt:lpstr>베트남의 대표적인 음식</vt:lpstr>
      <vt:lpstr>베트남의 대표적인 음식</vt:lpstr>
      <vt:lpstr>베트남의 대표적인 음식</vt:lpstr>
      <vt:lpstr>베트남의 대표적인 음식</vt:lpstr>
      <vt:lpstr>베트남의 대표적인 음식</vt:lpstr>
      <vt:lpstr>6. 몽골의 음식문화</vt:lpstr>
      <vt:lpstr>몽골의 대표적인 음식</vt:lpstr>
      <vt:lpstr>몽골의 대표적인 음식</vt:lpstr>
      <vt:lpstr>몽골의 대표적인 음식</vt:lpstr>
      <vt:lpstr>몽골의 대표적인 음식</vt:lpstr>
      <vt:lpstr>몽골의 대표적인 음식</vt:lpstr>
      <vt:lpstr>몽골의 대표적인 음식</vt:lpstr>
      <vt:lpstr>몽골의 대표적인 음식</vt:lpstr>
      <vt:lpstr>몽골의 대표적인 음식</vt:lpstr>
      <vt:lpstr>8. 말레이시아의 음식문화</vt:lpstr>
      <vt:lpstr>말레시아의 대표적인 음식</vt:lpstr>
      <vt:lpstr>말레시아의 대표적인 음식</vt:lpstr>
      <vt:lpstr>말레시아의 대표적인 음식</vt:lpstr>
      <vt:lpstr>말레시아의 대표적인 음식</vt:lpstr>
      <vt:lpstr>말레시아의 대표적인 음식</vt:lpstr>
      <vt:lpstr>말레시아의 대표적인 음식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747</cp:revision>
  <cp:lastPrinted>2024-05-26T07:26:56Z</cp:lastPrinted>
  <dcterms:created xsi:type="dcterms:W3CDTF">2010-10-25T03:01:01Z</dcterms:created>
  <dcterms:modified xsi:type="dcterms:W3CDTF">2024-05-26T07:35:20Z</dcterms:modified>
</cp:coreProperties>
</file>