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77" r:id="rId2"/>
    <p:sldId id="257" r:id="rId3"/>
    <p:sldId id="313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266" r:id="rId13"/>
    <p:sldId id="361" r:id="rId14"/>
    <p:sldId id="310" r:id="rId15"/>
    <p:sldId id="268" r:id="rId16"/>
    <p:sldId id="269" r:id="rId17"/>
    <p:sldId id="379" r:id="rId18"/>
    <p:sldId id="271" r:id="rId19"/>
    <p:sldId id="383" r:id="rId20"/>
    <p:sldId id="370" r:id="rId21"/>
    <p:sldId id="359" r:id="rId22"/>
    <p:sldId id="276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9" r:id="rId32"/>
    <p:sldId id="319" r:id="rId33"/>
    <p:sldId id="294" r:id="rId34"/>
    <p:sldId id="362" r:id="rId35"/>
    <p:sldId id="364" r:id="rId36"/>
    <p:sldId id="316" r:id="rId37"/>
    <p:sldId id="317" r:id="rId38"/>
    <p:sldId id="344" r:id="rId39"/>
    <p:sldId id="345" r:id="rId40"/>
    <p:sldId id="384" r:id="rId41"/>
    <p:sldId id="346" r:id="rId42"/>
    <p:sldId id="385" r:id="rId43"/>
    <p:sldId id="365" r:id="rId44"/>
    <p:sldId id="386" r:id="rId45"/>
    <p:sldId id="366" r:id="rId46"/>
    <p:sldId id="387" r:id="rId47"/>
    <p:sldId id="367" r:id="rId48"/>
    <p:sldId id="388" r:id="rId49"/>
    <p:sldId id="371" r:id="rId50"/>
    <p:sldId id="389" r:id="rId51"/>
    <p:sldId id="372" r:id="rId52"/>
    <p:sldId id="390" r:id="rId53"/>
    <p:sldId id="373" r:id="rId54"/>
    <p:sldId id="391" r:id="rId55"/>
    <p:sldId id="374" r:id="rId56"/>
    <p:sldId id="392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60" r:id="rId65"/>
    <p:sldId id="312" r:id="rId66"/>
    <p:sldId id="330" r:id="rId67"/>
    <p:sldId id="331" r:id="rId68"/>
    <p:sldId id="332" r:id="rId69"/>
    <p:sldId id="333" r:id="rId70"/>
    <p:sldId id="300" r:id="rId71"/>
  </p:sldIdLst>
  <p:sldSz cx="9144000" cy="6858000" type="screen4x3"/>
  <p:notesSz cx="9926638" cy="6797675"/>
  <p:embeddedFontLst>
    <p:embeddedFont>
      <p:font typeface="함초롬돋움" panose="020B0604000101010101" pitchFamily="50" charset="-127"/>
      <p:regular r:id="rId74"/>
      <p:bold r:id="rId75"/>
    </p:embeddedFont>
    <p:embeddedFont>
      <p:font typeface="맑은 고딕" panose="020B0503020000020004" pitchFamily="50" charset="-127"/>
      <p:regular r:id="rId76"/>
      <p:bold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함초롬바탕" panose="02030604000101010101" pitchFamily="18" charset="-127"/>
      <p:regular r:id="rId82"/>
      <p:bold r:id="rId83"/>
    </p:embeddedFont>
    <p:embeddedFont>
      <p:font typeface="HY견고딕" panose="02030600000101010101" pitchFamily="18" charset="-127"/>
      <p:regular r:id="rId8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9B2"/>
    <a:srgbClr val="29AAE2"/>
    <a:srgbClr val="007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24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8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-2034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VET\Desktop\&#51060;&#54788;&#44396;\(K-CESA)%20&#47785;&#50896;&#45824;&#54617;&#44368;_210426(900)_4&#44060;&#50689;&#50669;(4&#54032;)_&#52628;&#44032;&#48516;&#49437;(&#54617;&#44284;,&#49884;&#44228;&#50676;)\&#47785;&#50896;&#45824;_&#51333;&#54633;&#52264;&#53944;(&#49352;&#44508;&#51456;)_&#51089;&#50629;&#50857;_t_&#44536;&#47000;&#54532;&#49353;&#51312;&#51221;_&#44544;&#47196;&#48268;(4&#54032;)&#44508;&#51456;&#51312;&#51221;(21060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162519056616852"/>
          <c:y val="0.26977599832563498"/>
          <c:w val="0.52921735722915808"/>
          <c:h val="0.54957175224891763"/>
        </c:manualLayout>
      </c:layout>
      <c:radarChart>
        <c:radarStyle val="marker"/>
        <c:varyColors val="0"/>
        <c:ser>
          <c:idx val="0"/>
          <c:order val="0"/>
          <c:tx>
            <c:strRef>
              <c:f>수준별현황!$C$3</c:f>
              <c:strCache>
                <c:ptCount val="1"/>
                <c:pt idx="0">
                  <c:v>미흡</c:v>
                </c:pt>
              </c:strCache>
            </c:strRef>
          </c:tx>
          <c:spPr>
            <a:ln>
              <a:prstDash val="sysDash"/>
            </a:ln>
          </c:spPr>
          <c:marker>
            <c:symbol val="circle"/>
            <c:size val="3"/>
          </c:marker>
          <c:dLbls>
            <c:dLbl>
              <c:idx val="0"/>
              <c:layout>
                <c:manualLayout>
                  <c:x val="3.921709249747986E-3"/>
                  <c:y val="-1.343894063727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6A-44D4-8804-90FAC295E000}"/>
                </c:ext>
              </c:extLst>
            </c:dLbl>
            <c:dLbl>
              <c:idx val="1"/>
              <c:layout>
                <c:manualLayout>
                  <c:x val="1.9327564009761055E-2"/>
                  <c:y val="-4.2792256694494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6A-44D4-8804-90FAC295E000}"/>
                </c:ext>
              </c:extLst>
            </c:dLbl>
            <c:dLbl>
              <c:idx val="2"/>
              <c:layout>
                <c:manualLayout>
                  <c:x val="-4.2736060538024789E-4"/>
                  <c:y val="-4.407702606205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6A-44D4-8804-90FAC295E000}"/>
                </c:ext>
              </c:extLst>
            </c:dLbl>
            <c:dLbl>
              <c:idx val="3"/>
              <c:layout>
                <c:manualLayout>
                  <c:x val="4.5699754153921031E-2"/>
                  <c:y val="-4.159368338422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6A-44D4-8804-90FAC295E000}"/>
                </c:ext>
              </c:extLst>
            </c:dLbl>
            <c:dLbl>
              <c:idx val="4"/>
              <c:layout>
                <c:manualLayout>
                  <c:x val="1.4114689330587545E-2"/>
                  <c:y val="-4.700854700854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6A-44D4-8804-90FAC295E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수준별현황!$B$4:$B$7</c:f>
              <c:strCache>
                <c:ptCount val="4"/>
                <c:pt idx="0">
                  <c:v>자기관리
역량</c:v>
                </c:pt>
                <c:pt idx="1">
                  <c:v>대인관계
역량</c:v>
                </c:pt>
                <c:pt idx="2">
                  <c:v>자원정보기술의
활용역량</c:v>
                </c:pt>
                <c:pt idx="3">
                  <c:v>글로벌
역량</c:v>
                </c:pt>
              </c:strCache>
            </c:strRef>
          </c:cat>
          <c:val>
            <c:numRef>
              <c:f>수준별현황!$C$4:$C$7</c:f>
              <c:numCache>
                <c:formatCode>0.0%</c:formatCode>
                <c:ptCount val="4"/>
                <c:pt idx="0">
                  <c:v>0.40860215053763438</c:v>
                </c:pt>
                <c:pt idx="1">
                  <c:v>0.25896414342629481</c:v>
                </c:pt>
                <c:pt idx="2">
                  <c:v>0.58434547908232115</c:v>
                </c:pt>
                <c:pt idx="3">
                  <c:v>0.47138964577656678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6A-44D4-8804-90FAC295E000}"/>
            </c:ext>
          </c:extLst>
        </c:ser>
        <c:ser>
          <c:idx val="1"/>
          <c:order val="1"/>
          <c:tx>
            <c:strRef>
              <c:f>수준별현황!$D$3</c:f>
              <c:strCache>
                <c:ptCount val="1"/>
                <c:pt idx="0">
                  <c:v>우수 및 탁월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3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3.1191704547979143E-3"/>
                  <c:y val="-1.332533054342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6A-44D4-8804-90FAC295E000}"/>
                </c:ext>
              </c:extLst>
            </c:dLbl>
            <c:dLbl>
              <c:idx val="1"/>
              <c:layout>
                <c:manualLayout>
                  <c:x val="-2.4433680297338205E-2"/>
                  <c:y val="4.265518651166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6A-44D4-8804-90FAC295E000}"/>
                </c:ext>
              </c:extLst>
            </c:dLbl>
            <c:dLbl>
              <c:idx val="2"/>
              <c:layout>
                <c:manualLayout>
                  <c:x val="9.0275579351925886E-3"/>
                  <c:y val="-1.9564132634380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6A-44D4-8804-90FAC295E000}"/>
                </c:ext>
              </c:extLst>
            </c:dLbl>
            <c:dLbl>
              <c:idx val="3"/>
              <c:layout>
                <c:manualLayout>
                  <c:x val="4.0918968043586416E-3"/>
                  <c:y val="-5.3482525210664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6A-44D4-8804-90FAC295E000}"/>
                </c:ext>
              </c:extLst>
            </c:dLbl>
            <c:dLbl>
              <c:idx val="4"/>
              <c:layout>
                <c:manualLayout>
                  <c:x val="-8.6467296688873055E-3"/>
                  <c:y val="5.1719850808122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6A-44D4-8804-90FAC295E000}"/>
                </c:ext>
              </c:extLst>
            </c:dLbl>
            <c:dLbl>
              <c:idx val="5"/>
              <c:layout>
                <c:manualLayout>
                  <c:x val="4.1396377606337581E-3"/>
                  <c:y val="2.3959386655615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6A-44D4-8804-90FAC295E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수준별현황!$B$4:$B$7</c:f>
              <c:strCache>
                <c:ptCount val="4"/>
                <c:pt idx="0">
                  <c:v>자기관리
역량</c:v>
                </c:pt>
                <c:pt idx="1">
                  <c:v>대인관계
역량</c:v>
                </c:pt>
                <c:pt idx="2">
                  <c:v>자원정보기술의
활용역량</c:v>
                </c:pt>
                <c:pt idx="3">
                  <c:v>글로벌
역량</c:v>
                </c:pt>
              </c:strCache>
            </c:strRef>
          </c:cat>
          <c:val>
            <c:numRef>
              <c:f>수준별현황!$D$4:$D$7</c:f>
              <c:numCache>
                <c:formatCode>0.0%</c:formatCode>
                <c:ptCount val="4"/>
                <c:pt idx="0">
                  <c:v>0.30107526881720426</c:v>
                </c:pt>
                <c:pt idx="1">
                  <c:v>0.40903054448871179</c:v>
                </c:pt>
                <c:pt idx="2">
                  <c:v>0.14035087719298245</c:v>
                </c:pt>
                <c:pt idx="3">
                  <c:v>9.128065395095368E-2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6A-44D4-8804-90FAC295E0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6764672"/>
        <c:axId val="212395712"/>
      </c:radarChart>
      <c:catAx>
        <c:axId val="367646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 b="0">
                <a:solidFill>
                  <a:schemeClr val="tx1"/>
                </a:solidFill>
                <a:latin typeface="08서울한강체 M" pitchFamily="18" charset="-127"/>
                <a:ea typeface="08서울한강체 M" pitchFamily="18" charset="-127"/>
              </a:defRPr>
            </a:pPr>
            <a:endParaRPr lang="ko-KR"/>
          </a:p>
        </c:txPr>
        <c:crossAx val="212395712"/>
        <c:crosses val="autoZero"/>
        <c:auto val="1"/>
        <c:lblAlgn val="ctr"/>
        <c:lblOffset val="100"/>
        <c:noMultiLvlLbl val="0"/>
      </c:catAx>
      <c:valAx>
        <c:axId val="21239571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numFmt formatCode="0.0%" sourceLinked="1"/>
        <c:majorTickMark val="none"/>
        <c:minorTickMark val="none"/>
        <c:tickLblPos val="none"/>
        <c:spPr>
          <a:ln>
            <a:solidFill>
              <a:schemeClr val="bg1">
                <a:lumMod val="50000"/>
              </a:schemeClr>
            </a:solidFill>
          </a:ln>
        </c:spPr>
        <c:crossAx val="36764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832510251884309"/>
          <c:y val="7.3348587836776807E-2"/>
          <c:w val="0.73072329276936221"/>
          <c:h val="5.8806222392932588E-2"/>
        </c:manualLayout>
      </c:layout>
      <c:overlay val="0"/>
      <c:txPr>
        <a:bodyPr/>
        <a:lstStyle/>
        <a:p>
          <a:pPr>
            <a:defRPr sz="1050">
              <a:latin typeface="08서울한강체 M" pitchFamily="18" charset="-127"/>
              <a:ea typeface="08서울한강체 M" pitchFamily="18" charset="-127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35458725266509E-2"/>
          <c:y val="0.22323769780466912"/>
          <c:w val="0.96952908254946701"/>
          <c:h val="0.68625439347455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학년간!$A$3</c:f>
              <c:strCache>
                <c:ptCount val="1"/>
                <c:pt idx="0">
                  <c:v>1학년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학년간!$B$2:$E$2</c:f>
              <c:strCache>
                <c:ptCount val="4"/>
                <c:pt idx="0">
                  <c:v>자기관리</c:v>
                </c:pt>
                <c:pt idx="1">
                  <c:v>대인관계*</c:v>
                </c:pt>
                <c:pt idx="2">
                  <c:v>자원정보기술활용*</c:v>
                </c:pt>
                <c:pt idx="3">
                  <c:v>글로벌</c:v>
                </c:pt>
              </c:strCache>
            </c:strRef>
          </c:cat>
          <c:val>
            <c:numRef>
              <c:f>학년간!$B$3:$E$3</c:f>
              <c:numCache>
                <c:formatCode>0.0</c:formatCode>
                <c:ptCount val="4"/>
                <c:pt idx="0">
                  <c:v>46.460087719298251</c:v>
                </c:pt>
                <c:pt idx="1">
                  <c:v>51.039913793103445</c:v>
                </c:pt>
                <c:pt idx="2">
                  <c:v>43.370044052863435</c:v>
                </c:pt>
                <c:pt idx="3">
                  <c:v>46.565199999999997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9-4122-B212-ED68FAF3BFC6}"/>
            </c:ext>
          </c:extLst>
        </c:ser>
        <c:ser>
          <c:idx val="1"/>
          <c:order val="1"/>
          <c:tx>
            <c:strRef>
              <c:f>학년간!$A$4</c:f>
              <c:strCache>
                <c:ptCount val="1"/>
                <c:pt idx="0">
                  <c:v>2학년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학년간!$B$2:$E$2</c:f>
              <c:strCache>
                <c:ptCount val="4"/>
                <c:pt idx="0">
                  <c:v>자기관리</c:v>
                </c:pt>
                <c:pt idx="1">
                  <c:v>대인관계*</c:v>
                </c:pt>
                <c:pt idx="2">
                  <c:v>자원정보기술활용*</c:v>
                </c:pt>
                <c:pt idx="3">
                  <c:v>글로벌</c:v>
                </c:pt>
              </c:strCache>
            </c:strRef>
          </c:cat>
          <c:val>
            <c:numRef>
              <c:f>학년간!$B$4:$E$4</c:f>
              <c:numCache>
                <c:formatCode>0.0</c:formatCode>
                <c:ptCount val="4"/>
                <c:pt idx="0">
                  <c:v>48.042265193370135</c:v>
                </c:pt>
                <c:pt idx="1">
                  <c:v>53.119728260869536</c:v>
                </c:pt>
                <c:pt idx="2">
                  <c:v>44.65</c:v>
                </c:pt>
                <c:pt idx="3">
                  <c:v>47.008400000000002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9-4122-B212-ED68FAF3BFC6}"/>
            </c:ext>
          </c:extLst>
        </c:ser>
        <c:ser>
          <c:idx val="2"/>
          <c:order val="2"/>
          <c:tx>
            <c:strRef>
              <c:f>학년간!$A$5</c:f>
              <c:strCache>
                <c:ptCount val="1"/>
                <c:pt idx="0">
                  <c:v>3학년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학년간!$B$2:$E$2</c:f>
              <c:strCache>
                <c:ptCount val="4"/>
                <c:pt idx="0">
                  <c:v>자기관리</c:v>
                </c:pt>
                <c:pt idx="1">
                  <c:v>대인관계*</c:v>
                </c:pt>
                <c:pt idx="2">
                  <c:v>자원정보기술활용*</c:v>
                </c:pt>
                <c:pt idx="3">
                  <c:v>글로벌</c:v>
                </c:pt>
              </c:strCache>
            </c:strRef>
          </c:cat>
          <c:val>
            <c:numRef>
              <c:f>학년간!$B$5:$E$5</c:f>
              <c:numCache>
                <c:formatCode>0.0</c:formatCode>
                <c:ptCount val="4"/>
                <c:pt idx="0">
                  <c:v>48.876190476190459</c:v>
                </c:pt>
                <c:pt idx="1">
                  <c:v>54.171834319526646</c:v>
                </c:pt>
                <c:pt idx="2">
                  <c:v>45.80952380952381</c:v>
                </c:pt>
                <c:pt idx="3">
                  <c:v>49.168999999999997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39-4122-B212-ED68FAF3BFC6}"/>
            </c:ext>
          </c:extLst>
        </c:ser>
        <c:ser>
          <c:idx val="3"/>
          <c:order val="3"/>
          <c:tx>
            <c:strRef>
              <c:f>학년간!$A$6</c:f>
              <c:strCache>
                <c:ptCount val="1"/>
                <c:pt idx="0">
                  <c:v>4학년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학년간!$B$2:$E$2</c:f>
              <c:strCache>
                <c:ptCount val="4"/>
                <c:pt idx="0">
                  <c:v>자기관리</c:v>
                </c:pt>
                <c:pt idx="1">
                  <c:v>대인관계*</c:v>
                </c:pt>
                <c:pt idx="2">
                  <c:v>자원정보기술활용*</c:v>
                </c:pt>
                <c:pt idx="3">
                  <c:v>글로벌</c:v>
                </c:pt>
              </c:strCache>
            </c:strRef>
          </c:cat>
          <c:val>
            <c:numRef>
              <c:f>학년간!$B$6:$E$6</c:f>
              <c:numCache>
                <c:formatCode>0.0</c:formatCode>
                <c:ptCount val="4"/>
                <c:pt idx="0">
                  <c:v>49.030778443113775</c:v>
                </c:pt>
                <c:pt idx="1">
                  <c:v>54.44577380952375</c:v>
                </c:pt>
                <c:pt idx="2">
                  <c:v>45.222891566265062</c:v>
                </c:pt>
                <c:pt idx="3">
                  <c:v>48.615000000000002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39-4122-B212-ED68FAF3BF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197005312"/>
        <c:axId val="163404544"/>
      </c:barChart>
      <c:catAx>
        <c:axId val="1970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3404544"/>
        <c:crosses val="autoZero"/>
        <c:auto val="1"/>
        <c:lblAlgn val="ctr"/>
        <c:lblOffset val="100"/>
        <c:noMultiLvlLbl val="0"/>
      </c:catAx>
      <c:valAx>
        <c:axId val="1634045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97005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739571395454734"/>
          <c:y val="4.1045781772777734E-3"/>
          <c:w val="0.71649579825576559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'계열별-비율'!$C$2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'계열별-비율'!$A$3:$B$21</c:f>
              <c:multiLvlStrCache>
                <c:ptCount val="19"/>
                <c:lvl>
                  <c:pt idx="0">
                    <c:v>인문사회</c:v>
                  </c:pt>
                  <c:pt idx="1">
                    <c:v>자연과학</c:v>
                  </c:pt>
                  <c:pt idx="2">
                    <c:v>공학</c:v>
                  </c:pt>
                  <c:pt idx="3">
                    <c:v>예체능</c:v>
                  </c:pt>
                  <c:pt idx="5">
                    <c:v>인문사회</c:v>
                  </c:pt>
                  <c:pt idx="6">
                    <c:v>자연과학</c:v>
                  </c:pt>
                  <c:pt idx="7">
                    <c:v>공학</c:v>
                  </c:pt>
                  <c:pt idx="8">
                    <c:v>예체능</c:v>
                  </c:pt>
                  <c:pt idx="10">
                    <c:v>인문사회</c:v>
                  </c:pt>
                  <c:pt idx="11">
                    <c:v>자연과학</c:v>
                  </c:pt>
                  <c:pt idx="12">
                    <c:v>공학</c:v>
                  </c:pt>
                  <c:pt idx="13">
                    <c:v>예체능</c:v>
                  </c:pt>
                  <c:pt idx="15">
                    <c:v>인문사회</c:v>
                  </c:pt>
                  <c:pt idx="16">
                    <c:v>자연과학</c:v>
                  </c:pt>
                  <c:pt idx="17">
                    <c:v>공학</c:v>
                  </c:pt>
                  <c:pt idx="18">
                    <c:v>예체능</c:v>
                  </c:pt>
                </c:lvl>
                <c:lvl>
                  <c:pt idx="0">
                    <c:v>자기관리</c:v>
                  </c:pt>
                  <c:pt idx="4">
                    <c:v> </c:v>
                  </c:pt>
                  <c:pt idx="5">
                    <c:v>대인관계</c:v>
                  </c:pt>
                  <c:pt idx="9">
                    <c:v> </c:v>
                  </c:pt>
                  <c:pt idx="10">
                    <c:v>자원정보
기술활용</c:v>
                  </c:pt>
                  <c:pt idx="14">
                    <c:v> </c:v>
                  </c:pt>
                  <c:pt idx="15">
                    <c:v>글로벌</c:v>
                  </c:pt>
                </c:lvl>
              </c:multiLvlStrCache>
            </c:multiLvlStrRef>
          </c:cat>
          <c:val>
            <c:numRef>
              <c:f>'계열별-비율'!$C$3:$C$21</c:f>
              <c:numCache>
                <c:formatCode>0.0%;0.0%;\-</c:formatCode>
                <c:ptCount val="19"/>
                <c:pt idx="0">
                  <c:v>0.3323943661971831</c:v>
                </c:pt>
                <c:pt idx="1">
                  <c:v>0.34285714285714286</c:v>
                </c:pt>
                <c:pt idx="2">
                  <c:v>0.5376344086021505</c:v>
                </c:pt>
                <c:pt idx="3">
                  <c:v>0.52356020942408377</c:v>
                </c:pt>
                <c:pt idx="5">
                  <c:v>0.19327731092436976</c:v>
                </c:pt>
                <c:pt idx="6">
                  <c:v>0.25471698113207547</c:v>
                </c:pt>
                <c:pt idx="7">
                  <c:v>0.375</c:v>
                </c:pt>
                <c:pt idx="8">
                  <c:v>0.32474226804123713</c:v>
                </c:pt>
                <c:pt idx="10">
                  <c:v>0.56338028169014087</c:v>
                </c:pt>
                <c:pt idx="11">
                  <c:v>0.48571428571428571</c:v>
                </c:pt>
                <c:pt idx="12">
                  <c:v>0.58241758241758246</c:v>
                </c:pt>
                <c:pt idx="13">
                  <c:v>0.67894736842105263</c:v>
                </c:pt>
                <c:pt idx="15">
                  <c:v>0.42241379310344829</c:v>
                </c:pt>
                <c:pt idx="16">
                  <c:v>0.40952380952380951</c:v>
                </c:pt>
                <c:pt idx="17">
                  <c:v>0.52747252747252749</c:v>
                </c:pt>
                <c:pt idx="18">
                  <c:v>0.56842105263157894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6-4DCC-84FF-9332D895AAFB}"/>
            </c:ext>
          </c:extLst>
        </c:ser>
        <c:ser>
          <c:idx val="1"/>
          <c:order val="1"/>
          <c:tx>
            <c:strRef>
              <c:f>'계열별-비율'!$D$2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'계열별-비율'!$A$3:$B$21</c:f>
              <c:multiLvlStrCache>
                <c:ptCount val="19"/>
                <c:lvl>
                  <c:pt idx="0">
                    <c:v>인문사회</c:v>
                  </c:pt>
                  <c:pt idx="1">
                    <c:v>자연과학</c:v>
                  </c:pt>
                  <c:pt idx="2">
                    <c:v>공학</c:v>
                  </c:pt>
                  <c:pt idx="3">
                    <c:v>예체능</c:v>
                  </c:pt>
                  <c:pt idx="5">
                    <c:v>인문사회</c:v>
                  </c:pt>
                  <c:pt idx="6">
                    <c:v>자연과학</c:v>
                  </c:pt>
                  <c:pt idx="7">
                    <c:v>공학</c:v>
                  </c:pt>
                  <c:pt idx="8">
                    <c:v>예체능</c:v>
                  </c:pt>
                  <c:pt idx="10">
                    <c:v>인문사회</c:v>
                  </c:pt>
                  <c:pt idx="11">
                    <c:v>자연과학</c:v>
                  </c:pt>
                  <c:pt idx="12">
                    <c:v>공학</c:v>
                  </c:pt>
                  <c:pt idx="13">
                    <c:v>예체능</c:v>
                  </c:pt>
                  <c:pt idx="15">
                    <c:v>인문사회</c:v>
                  </c:pt>
                  <c:pt idx="16">
                    <c:v>자연과학</c:v>
                  </c:pt>
                  <c:pt idx="17">
                    <c:v>공학</c:v>
                  </c:pt>
                  <c:pt idx="18">
                    <c:v>예체능</c:v>
                  </c:pt>
                </c:lvl>
                <c:lvl>
                  <c:pt idx="0">
                    <c:v>자기관리</c:v>
                  </c:pt>
                  <c:pt idx="4">
                    <c:v> </c:v>
                  </c:pt>
                  <c:pt idx="5">
                    <c:v>대인관계</c:v>
                  </c:pt>
                  <c:pt idx="9">
                    <c:v> </c:v>
                  </c:pt>
                  <c:pt idx="10">
                    <c:v>자원정보
기술활용</c:v>
                  </c:pt>
                  <c:pt idx="14">
                    <c:v> </c:v>
                  </c:pt>
                  <c:pt idx="15">
                    <c:v>글로벌</c:v>
                  </c:pt>
                </c:lvl>
              </c:multiLvlStrCache>
            </c:multiLvlStrRef>
          </c:cat>
          <c:val>
            <c:numRef>
              <c:f>'계열별-비율'!$D$3:$D$21</c:f>
              <c:numCache>
                <c:formatCode>0.0%;0.0%;\-</c:formatCode>
                <c:ptCount val="19"/>
                <c:pt idx="0">
                  <c:v>0.29014084507042254</c:v>
                </c:pt>
                <c:pt idx="1">
                  <c:v>0.31428571428571428</c:v>
                </c:pt>
                <c:pt idx="2">
                  <c:v>0.23655913978494625</c:v>
                </c:pt>
                <c:pt idx="3">
                  <c:v>0.30366492146596857</c:v>
                </c:pt>
                <c:pt idx="5">
                  <c:v>0.31932773109243695</c:v>
                </c:pt>
                <c:pt idx="6">
                  <c:v>0.330188679245283</c:v>
                </c:pt>
                <c:pt idx="7">
                  <c:v>0.34375</c:v>
                </c:pt>
                <c:pt idx="8">
                  <c:v>0.35051546391752575</c:v>
                </c:pt>
                <c:pt idx="10">
                  <c:v>0.28169014084507044</c:v>
                </c:pt>
                <c:pt idx="11">
                  <c:v>0.4</c:v>
                </c:pt>
                <c:pt idx="12">
                  <c:v>0.2967032967032967</c:v>
                </c:pt>
                <c:pt idx="13">
                  <c:v>0.18421052631578946</c:v>
                </c:pt>
                <c:pt idx="15">
                  <c:v>0.46551724137931033</c:v>
                </c:pt>
                <c:pt idx="16">
                  <c:v>0.47619047619047616</c:v>
                </c:pt>
                <c:pt idx="17">
                  <c:v>0.42857142857142855</c:v>
                </c:pt>
                <c:pt idx="18">
                  <c:v>0.36842105263157893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6-4DCC-84FF-9332D895AAFB}"/>
            </c:ext>
          </c:extLst>
        </c:ser>
        <c:ser>
          <c:idx val="2"/>
          <c:order val="2"/>
          <c:tx>
            <c:strRef>
              <c:f>'계열별-비율'!$E$2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'계열별-비율'!$A$3:$B$21</c:f>
              <c:multiLvlStrCache>
                <c:ptCount val="19"/>
                <c:lvl>
                  <c:pt idx="0">
                    <c:v>인문사회</c:v>
                  </c:pt>
                  <c:pt idx="1">
                    <c:v>자연과학</c:v>
                  </c:pt>
                  <c:pt idx="2">
                    <c:v>공학</c:v>
                  </c:pt>
                  <c:pt idx="3">
                    <c:v>예체능</c:v>
                  </c:pt>
                  <c:pt idx="5">
                    <c:v>인문사회</c:v>
                  </c:pt>
                  <c:pt idx="6">
                    <c:v>자연과학</c:v>
                  </c:pt>
                  <c:pt idx="7">
                    <c:v>공학</c:v>
                  </c:pt>
                  <c:pt idx="8">
                    <c:v>예체능</c:v>
                  </c:pt>
                  <c:pt idx="10">
                    <c:v>인문사회</c:v>
                  </c:pt>
                  <c:pt idx="11">
                    <c:v>자연과학</c:v>
                  </c:pt>
                  <c:pt idx="12">
                    <c:v>공학</c:v>
                  </c:pt>
                  <c:pt idx="13">
                    <c:v>예체능</c:v>
                  </c:pt>
                  <c:pt idx="15">
                    <c:v>인문사회</c:v>
                  </c:pt>
                  <c:pt idx="16">
                    <c:v>자연과학</c:v>
                  </c:pt>
                  <c:pt idx="17">
                    <c:v>공학</c:v>
                  </c:pt>
                  <c:pt idx="18">
                    <c:v>예체능</c:v>
                  </c:pt>
                </c:lvl>
                <c:lvl>
                  <c:pt idx="0">
                    <c:v>자기관리</c:v>
                  </c:pt>
                  <c:pt idx="4">
                    <c:v> </c:v>
                  </c:pt>
                  <c:pt idx="5">
                    <c:v>대인관계</c:v>
                  </c:pt>
                  <c:pt idx="9">
                    <c:v> </c:v>
                  </c:pt>
                  <c:pt idx="10">
                    <c:v>자원정보
기술활용</c:v>
                  </c:pt>
                  <c:pt idx="14">
                    <c:v> </c:v>
                  </c:pt>
                  <c:pt idx="15">
                    <c:v>글로벌</c:v>
                  </c:pt>
                </c:lvl>
              </c:multiLvlStrCache>
            </c:multiLvlStrRef>
          </c:cat>
          <c:val>
            <c:numRef>
              <c:f>'계열별-비율'!$E$3:$E$21</c:f>
              <c:numCache>
                <c:formatCode>0.0%;0.0%;\-</c:formatCode>
                <c:ptCount val="19"/>
                <c:pt idx="0">
                  <c:v>0.15774647887323945</c:v>
                </c:pt>
                <c:pt idx="1">
                  <c:v>0.2</c:v>
                </c:pt>
                <c:pt idx="2">
                  <c:v>0.11827956989247312</c:v>
                </c:pt>
                <c:pt idx="3">
                  <c:v>7.8534031413612565E-2</c:v>
                </c:pt>
                <c:pt idx="5">
                  <c:v>0.20728291316526612</c:v>
                </c:pt>
                <c:pt idx="6">
                  <c:v>0.21698113207547171</c:v>
                </c:pt>
                <c:pt idx="7">
                  <c:v>0.15625</c:v>
                </c:pt>
                <c:pt idx="8">
                  <c:v>0.19072164948453607</c:v>
                </c:pt>
                <c:pt idx="10">
                  <c:v>0.11830985915492957</c:v>
                </c:pt>
                <c:pt idx="11">
                  <c:v>7.6190476190476197E-2</c:v>
                </c:pt>
                <c:pt idx="12">
                  <c:v>8.7912087912087919E-2</c:v>
                </c:pt>
                <c:pt idx="13">
                  <c:v>0.1</c:v>
                </c:pt>
                <c:pt idx="15">
                  <c:v>9.7701149425287362E-2</c:v>
                </c:pt>
                <c:pt idx="16">
                  <c:v>9.5238095238095233E-2</c:v>
                </c:pt>
                <c:pt idx="17">
                  <c:v>3.2967032967032968E-2</c:v>
                </c:pt>
                <c:pt idx="18">
                  <c:v>5.7894736842105263E-2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6-4DCC-84FF-9332D895AAFB}"/>
            </c:ext>
          </c:extLst>
        </c:ser>
        <c:ser>
          <c:idx val="3"/>
          <c:order val="3"/>
          <c:tx>
            <c:strRef>
              <c:f>'계열별-비율'!$F$2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'계열별-비율'!$A$3:$B$21</c:f>
              <c:multiLvlStrCache>
                <c:ptCount val="19"/>
                <c:lvl>
                  <c:pt idx="0">
                    <c:v>인문사회</c:v>
                  </c:pt>
                  <c:pt idx="1">
                    <c:v>자연과학</c:v>
                  </c:pt>
                  <c:pt idx="2">
                    <c:v>공학</c:v>
                  </c:pt>
                  <c:pt idx="3">
                    <c:v>예체능</c:v>
                  </c:pt>
                  <c:pt idx="5">
                    <c:v>인문사회</c:v>
                  </c:pt>
                  <c:pt idx="6">
                    <c:v>자연과학</c:v>
                  </c:pt>
                  <c:pt idx="7">
                    <c:v>공학</c:v>
                  </c:pt>
                  <c:pt idx="8">
                    <c:v>예체능</c:v>
                  </c:pt>
                  <c:pt idx="10">
                    <c:v>인문사회</c:v>
                  </c:pt>
                  <c:pt idx="11">
                    <c:v>자연과학</c:v>
                  </c:pt>
                  <c:pt idx="12">
                    <c:v>공학</c:v>
                  </c:pt>
                  <c:pt idx="13">
                    <c:v>예체능</c:v>
                  </c:pt>
                  <c:pt idx="15">
                    <c:v>인문사회</c:v>
                  </c:pt>
                  <c:pt idx="16">
                    <c:v>자연과학</c:v>
                  </c:pt>
                  <c:pt idx="17">
                    <c:v>공학</c:v>
                  </c:pt>
                  <c:pt idx="18">
                    <c:v>예체능</c:v>
                  </c:pt>
                </c:lvl>
                <c:lvl>
                  <c:pt idx="0">
                    <c:v>자기관리</c:v>
                  </c:pt>
                  <c:pt idx="4">
                    <c:v> </c:v>
                  </c:pt>
                  <c:pt idx="5">
                    <c:v>대인관계</c:v>
                  </c:pt>
                  <c:pt idx="9">
                    <c:v> </c:v>
                  </c:pt>
                  <c:pt idx="10">
                    <c:v>자원정보
기술활용</c:v>
                  </c:pt>
                  <c:pt idx="14">
                    <c:v> </c:v>
                  </c:pt>
                  <c:pt idx="15">
                    <c:v>글로벌</c:v>
                  </c:pt>
                </c:lvl>
              </c:multiLvlStrCache>
            </c:multiLvlStrRef>
          </c:cat>
          <c:val>
            <c:numRef>
              <c:f>'계열별-비율'!$F$3:$F$21</c:f>
              <c:numCache>
                <c:formatCode>0.0%;0.0%;\-</c:formatCode>
                <c:ptCount val="19"/>
                <c:pt idx="0">
                  <c:v>0.21971830985915494</c:v>
                </c:pt>
                <c:pt idx="1">
                  <c:v>0.14285714285714285</c:v>
                </c:pt>
                <c:pt idx="2">
                  <c:v>0.10752688172043011</c:v>
                </c:pt>
                <c:pt idx="3">
                  <c:v>9.4240837696335081E-2</c:v>
                </c:pt>
                <c:pt idx="5">
                  <c:v>0.28011204481792717</c:v>
                </c:pt>
                <c:pt idx="6">
                  <c:v>0.19811320754716982</c:v>
                </c:pt>
                <c:pt idx="7">
                  <c:v>0.125</c:v>
                </c:pt>
                <c:pt idx="8">
                  <c:v>0.13402061855670103</c:v>
                </c:pt>
                <c:pt idx="10">
                  <c:v>3.6619718309859155E-2</c:v>
                </c:pt>
                <c:pt idx="11">
                  <c:v>3.8095238095238099E-2</c:v>
                </c:pt>
                <c:pt idx="12">
                  <c:v>3.2967032967032968E-2</c:v>
                </c:pt>
                <c:pt idx="13">
                  <c:v>3.6842105263157891E-2</c:v>
                </c:pt>
                <c:pt idx="15">
                  <c:v>1.4367816091954023E-2</c:v>
                </c:pt>
                <c:pt idx="16">
                  <c:v>1.9047619047619049E-2</c:v>
                </c:pt>
                <c:pt idx="17">
                  <c:v>1.098901098901099E-2</c:v>
                </c:pt>
                <c:pt idx="18">
                  <c:v>5.263157894736842E-3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26-4DCC-84FF-9332D895AA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197008896"/>
        <c:axId val="208544896"/>
      </c:barChart>
      <c:catAx>
        <c:axId val="197008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08544896"/>
        <c:crosses val="autoZero"/>
        <c:auto val="1"/>
        <c:lblAlgn val="ctr"/>
        <c:lblOffset val="100"/>
        <c:noMultiLvlLbl val="0"/>
      </c:catAx>
      <c:valAx>
        <c:axId val="2085448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7008896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2216984246022676"/>
          <c:y val="2.0419740905109052E-2"/>
          <c:w val="0.83624828062100864"/>
          <c:h val="3.58392974908490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89874518806087E-2"/>
          <c:y val="0.20700681367873378"/>
          <c:w val="0.9696202509623878"/>
          <c:h val="0.70364498122869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계열별!$A$3</c:f>
              <c:strCache>
                <c:ptCount val="1"/>
                <c:pt idx="0">
                  <c:v>인문사회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계열별!$B$2:$E$2</c:f>
              <c:strCache>
                <c:ptCount val="4"/>
                <c:pt idx="0">
                  <c:v>자기관리*</c:v>
                </c:pt>
                <c:pt idx="1">
                  <c:v>대인관계*</c:v>
                </c:pt>
                <c:pt idx="2">
                  <c:v>자원정보기술활용</c:v>
                </c:pt>
                <c:pt idx="3">
                  <c:v>글로벌*</c:v>
                </c:pt>
              </c:strCache>
            </c:strRef>
          </c:cat>
          <c:val>
            <c:numRef>
              <c:f>계열별!$B$3:$E$3</c:f>
              <c:numCache>
                <c:formatCode>0.0</c:formatCode>
                <c:ptCount val="4"/>
                <c:pt idx="0">
                  <c:v>50.307971830985942</c:v>
                </c:pt>
                <c:pt idx="1">
                  <c:v>55.394789915966363</c:v>
                </c:pt>
                <c:pt idx="2">
                  <c:v>44.960563380281691</c:v>
                </c:pt>
                <c:pt idx="3">
                  <c:v>49.224400000000003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6-49C4-B7C1-F828F8823442}"/>
            </c:ext>
          </c:extLst>
        </c:ser>
        <c:ser>
          <c:idx val="1"/>
          <c:order val="1"/>
          <c:tx>
            <c:strRef>
              <c:f>계열별!$A$4</c:f>
              <c:strCache>
                <c:ptCount val="1"/>
                <c:pt idx="0">
                  <c:v>자연과학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계열별!$B$2:$E$2</c:f>
              <c:strCache>
                <c:ptCount val="4"/>
                <c:pt idx="0">
                  <c:v>자기관리*</c:v>
                </c:pt>
                <c:pt idx="1">
                  <c:v>대인관계*</c:v>
                </c:pt>
                <c:pt idx="2">
                  <c:v>자원정보기술활용</c:v>
                </c:pt>
                <c:pt idx="3">
                  <c:v>글로벌*</c:v>
                </c:pt>
              </c:strCache>
            </c:strRef>
          </c:cat>
          <c:val>
            <c:numRef>
              <c:f>계열별!$B$4:$E$4</c:f>
              <c:numCache>
                <c:formatCode>0.0</c:formatCode>
                <c:ptCount val="4"/>
                <c:pt idx="0">
                  <c:v>48.762761904761923</c:v>
                </c:pt>
                <c:pt idx="1">
                  <c:v>53.108584905660365</c:v>
                </c:pt>
                <c:pt idx="2">
                  <c:v>45.723809523809521</c:v>
                </c:pt>
                <c:pt idx="3">
                  <c:v>48.892000000000003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6-49C4-B7C1-F828F8823442}"/>
            </c:ext>
          </c:extLst>
        </c:ser>
        <c:ser>
          <c:idx val="2"/>
          <c:order val="2"/>
          <c:tx>
            <c:strRef>
              <c:f>계열별!$A$5</c:f>
              <c:strCache>
                <c:ptCount val="1"/>
                <c:pt idx="0">
                  <c:v>공학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계열별!$B$2:$E$2</c:f>
              <c:strCache>
                <c:ptCount val="4"/>
                <c:pt idx="0">
                  <c:v>자기관리*</c:v>
                </c:pt>
                <c:pt idx="1">
                  <c:v>대인관계*</c:v>
                </c:pt>
                <c:pt idx="2">
                  <c:v>자원정보기술활용</c:v>
                </c:pt>
                <c:pt idx="3">
                  <c:v>글로벌*</c:v>
                </c:pt>
              </c:strCache>
            </c:strRef>
          </c:cat>
          <c:val>
            <c:numRef>
              <c:f>계열별!$B$5:$E$5</c:f>
              <c:numCache>
                <c:formatCode>0.0</c:formatCode>
                <c:ptCount val="4"/>
                <c:pt idx="0">
                  <c:v>44.797096774193548</c:v>
                </c:pt>
                <c:pt idx="1">
                  <c:v>48.992395833333326</c:v>
                </c:pt>
                <c:pt idx="2">
                  <c:v>44.846153846153847</c:v>
                </c:pt>
                <c:pt idx="3">
                  <c:v>45.734200000000001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6-49C4-B7C1-F828F8823442}"/>
            </c:ext>
          </c:extLst>
        </c:ser>
        <c:ser>
          <c:idx val="3"/>
          <c:order val="3"/>
          <c:tx>
            <c:strRef>
              <c:f>계열별!$A$6</c:f>
              <c:strCache>
                <c:ptCount val="1"/>
                <c:pt idx="0">
                  <c:v>예체능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계열별!$B$2:$E$2</c:f>
              <c:strCache>
                <c:ptCount val="4"/>
                <c:pt idx="0">
                  <c:v>자기관리*</c:v>
                </c:pt>
                <c:pt idx="1">
                  <c:v>대인관계*</c:v>
                </c:pt>
                <c:pt idx="2">
                  <c:v>자원정보기술활용</c:v>
                </c:pt>
                <c:pt idx="3">
                  <c:v>글로벌*</c:v>
                </c:pt>
              </c:strCache>
            </c:strRef>
          </c:cat>
          <c:val>
            <c:numRef>
              <c:f>계열별!$B$6:$E$6</c:f>
              <c:numCache>
                <c:formatCode>0.0</c:formatCode>
                <c:ptCount val="4"/>
                <c:pt idx="0">
                  <c:v>44.724293193717259</c:v>
                </c:pt>
                <c:pt idx="1">
                  <c:v>50.559278350515484</c:v>
                </c:pt>
                <c:pt idx="2">
                  <c:v>43.378947368421052</c:v>
                </c:pt>
                <c:pt idx="3">
                  <c:v>45.180199999999999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C6-49C4-B7C1-F828F8823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196913152"/>
        <c:axId val="140498560"/>
      </c:barChart>
      <c:catAx>
        <c:axId val="1969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0498560"/>
        <c:crosses val="autoZero"/>
        <c:auto val="1"/>
        <c:lblAlgn val="ctr"/>
        <c:lblOffset val="100"/>
        <c:noMultiLvlLbl val="0"/>
      </c:catAx>
      <c:valAx>
        <c:axId val="140498560"/>
        <c:scaling>
          <c:orientation val="minMax"/>
          <c:min val="10"/>
        </c:scaling>
        <c:delete val="1"/>
        <c:axPos val="l"/>
        <c:numFmt formatCode="0.0" sourceLinked="1"/>
        <c:majorTickMark val="out"/>
        <c:minorTickMark val="none"/>
        <c:tickLblPos val="nextTo"/>
        <c:crossAx val="196913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082494175221346"/>
          <c:y val="2.7502910973686488E-2"/>
          <c:w val="0.7353952129170257"/>
          <c:h val="5.99315789584504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'성별-비율'!$C$2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'성별-비율'!$A$3:$B$13</c:f>
              <c:multiLvlStrCache>
                <c:ptCount val="11"/>
                <c:lvl>
                  <c:pt idx="0">
                    <c:v>남</c:v>
                  </c:pt>
                  <c:pt idx="1">
                    <c:v>여</c:v>
                  </c:pt>
                  <c:pt idx="3">
                    <c:v>남</c:v>
                  </c:pt>
                  <c:pt idx="4">
                    <c:v>여</c:v>
                  </c:pt>
                  <c:pt idx="6">
                    <c:v>남</c:v>
                  </c:pt>
                  <c:pt idx="7">
                    <c:v>여</c:v>
                  </c:pt>
                  <c:pt idx="9">
                    <c:v>남</c:v>
                  </c:pt>
                  <c:pt idx="10">
                    <c:v>여</c:v>
                  </c:pt>
                </c:lvl>
                <c:lvl>
                  <c:pt idx="0">
                    <c:v>자기관리</c:v>
                  </c:pt>
                  <c:pt idx="2">
                    <c:v> </c:v>
                  </c:pt>
                  <c:pt idx="3">
                    <c:v>대인관계</c:v>
                  </c:pt>
                  <c:pt idx="5">
                    <c:v> </c:v>
                  </c:pt>
                  <c:pt idx="6">
                    <c:v>자원정보
기술활용</c:v>
                  </c:pt>
                  <c:pt idx="8">
                    <c:v> </c:v>
                  </c:pt>
                  <c:pt idx="9">
                    <c:v>글로벌</c:v>
                  </c:pt>
                </c:lvl>
              </c:multiLvlStrCache>
            </c:multiLvlStrRef>
          </c:cat>
          <c:val>
            <c:numRef>
              <c:f>'성별-비율'!$C$3:$C$13</c:f>
              <c:numCache>
                <c:formatCode>0.0%;0.0%;\-</c:formatCode>
                <c:ptCount val="11"/>
                <c:pt idx="0">
                  <c:v>0.43428571428571427</c:v>
                </c:pt>
                <c:pt idx="1">
                  <c:v>0.38578680203045684</c:v>
                </c:pt>
                <c:pt idx="3">
                  <c:v>0.29411764705882354</c:v>
                </c:pt>
                <c:pt idx="4">
                  <c:v>0.22727272727272727</c:v>
                </c:pt>
                <c:pt idx="6">
                  <c:v>0.54624277456647397</c:v>
                </c:pt>
                <c:pt idx="7">
                  <c:v>0.61772151898734173</c:v>
                </c:pt>
                <c:pt idx="9">
                  <c:v>0.48979591836734693</c:v>
                </c:pt>
                <c:pt idx="10">
                  <c:v>0.45524296675191817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6-47F6-A585-FD33C47051C5}"/>
            </c:ext>
          </c:extLst>
        </c:ser>
        <c:ser>
          <c:idx val="1"/>
          <c:order val="1"/>
          <c:tx>
            <c:strRef>
              <c:f>'성별-비율'!$D$2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'성별-비율'!$A$3:$B$13</c:f>
              <c:multiLvlStrCache>
                <c:ptCount val="11"/>
                <c:lvl>
                  <c:pt idx="0">
                    <c:v>남</c:v>
                  </c:pt>
                  <c:pt idx="1">
                    <c:v>여</c:v>
                  </c:pt>
                  <c:pt idx="3">
                    <c:v>남</c:v>
                  </c:pt>
                  <c:pt idx="4">
                    <c:v>여</c:v>
                  </c:pt>
                  <c:pt idx="6">
                    <c:v>남</c:v>
                  </c:pt>
                  <c:pt idx="7">
                    <c:v>여</c:v>
                  </c:pt>
                  <c:pt idx="9">
                    <c:v>남</c:v>
                  </c:pt>
                  <c:pt idx="10">
                    <c:v>여</c:v>
                  </c:pt>
                </c:lvl>
                <c:lvl>
                  <c:pt idx="0">
                    <c:v>자기관리</c:v>
                  </c:pt>
                  <c:pt idx="2">
                    <c:v> </c:v>
                  </c:pt>
                  <c:pt idx="3">
                    <c:v>대인관계</c:v>
                  </c:pt>
                  <c:pt idx="5">
                    <c:v> </c:v>
                  </c:pt>
                  <c:pt idx="6">
                    <c:v>자원정보
기술활용</c:v>
                  </c:pt>
                  <c:pt idx="8">
                    <c:v> </c:v>
                  </c:pt>
                  <c:pt idx="9">
                    <c:v>글로벌</c:v>
                  </c:pt>
                </c:lvl>
              </c:multiLvlStrCache>
            </c:multiLvlStrRef>
          </c:cat>
          <c:val>
            <c:numRef>
              <c:f>'성별-비율'!$D$3:$D$13</c:f>
              <c:numCache>
                <c:formatCode>0.0%;0.0%;\-</c:formatCode>
                <c:ptCount val="11"/>
                <c:pt idx="0">
                  <c:v>0.27142857142857141</c:v>
                </c:pt>
                <c:pt idx="1">
                  <c:v>0.30710659898477155</c:v>
                </c:pt>
                <c:pt idx="3">
                  <c:v>0.31372549019607843</c:v>
                </c:pt>
                <c:pt idx="4">
                  <c:v>0.34848484848484851</c:v>
                </c:pt>
                <c:pt idx="6">
                  <c:v>0.26878612716763006</c:v>
                </c:pt>
                <c:pt idx="7">
                  <c:v>0.2810126582278481</c:v>
                </c:pt>
                <c:pt idx="9">
                  <c:v>0.4139941690962099</c:v>
                </c:pt>
                <c:pt idx="10">
                  <c:v>0.4578005115089514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6-47F6-A585-FD33C47051C5}"/>
            </c:ext>
          </c:extLst>
        </c:ser>
        <c:ser>
          <c:idx val="2"/>
          <c:order val="2"/>
          <c:tx>
            <c:strRef>
              <c:f>'성별-비율'!$E$2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'성별-비율'!$A$3:$B$13</c:f>
              <c:multiLvlStrCache>
                <c:ptCount val="11"/>
                <c:lvl>
                  <c:pt idx="0">
                    <c:v>남</c:v>
                  </c:pt>
                  <c:pt idx="1">
                    <c:v>여</c:v>
                  </c:pt>
                  <c:pt idx="3">
                    <c:v>남</c:v>
                  </c:pt>
                  <c:pt idx="4">
                    <c:v>여</c:v>
                  </c:pt>
                  <c:pt idx="6">
                    <c:v>남</c:v>
                  </c:pt>
                  <c:pt idx="7">
                    <c:v>여</c:v>
                  </c:pt>
                  <c:pt idx="9">
                    <c:v>남</c:v>
                  </c:pt>
                  <c:pt idx="10">
                    <c:v>여</c:v>
                  </c:pt>
                </c:lvl>
                <c:lvl>
                  <c:pt idx="0">
                    <c:v>자기관리</c:v>
                  </c:pt>
                  <c:pt idx="2">
                    <c:v> </c:v>
                  </c:pt>
                  <c:pt idx="3">
                    <c:v>대인관계</c:v>
                  </c:pt>
                  <c:pt idx="5">
                    <c:v> </c:v>
                  </c:pt>
                  <c:pt idx="6">
                    <c:v>자원정보
기술활용</c:v>
                  </c:pt>
                  <c:pt idx="8">
                    <c:v> </c:v>
                  </c:pt>
                  <c:pt idx="9">
                    <c:v>글로벌</c:v>
                  </c:pt>
                </c:lvl>
              </c:multiLvlStrCache>
            </c:multiLvlStrRef>
          </c:cat>
          <c:val>
            <c:numRef>
              <c:f>'성별-비율'!$E$3:$E$13</c:f>
              <c:numCache>
                <c:formatCode>0.0%;0.0%;\-</c:formatCode>
                <c:ptCount val="11"/>
                <c:pt idx="0">
                  <c:v>0.13714285714285715</c:v>
                </c:pt>
                <c:pt idx="1">
                  <c:v>0.13959390862944163</c:v>
                </c:pt>
                <c:pt idx="3">
                  <c:v>0.17927170868347339</c:v>
                </c:pt>
                <c:pt idx="4">
                  <c:v>0.21464646464646464</c:v>
                </c:pt>
                <c:pt idx="6">
                  <c:v>0.13294797687861271</c:v>
                </c:pt>
                <c:pt idx="7">
                  <c:v>7.848101265822785E-2</c:v>
                </c:pt>
                <c:pt idx="9">
                  <c:v>8.4548104956268216E-2</c:v>
                </c:pt>
                <c:pt idx="10">
                  <c:v>7.4168797953964194E-2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46-47F6-A585-FD33C47051C5}"/>
            </c:ext>
          </c:extLst>
        </c:ser>
        <c:ser>
          <c:idx val="3"/>
          <c:order val="3"/>
          <c:tx>
            <c:strRef>
              <c:f>'성별-비율'!$F$2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'성별-비율'!$A$3:$B$13</c:f>
              <c:multiLvlStrCache>
                <c:ptCount val="11"/>
                <c:lvl>
                  <c:pt idx="0">
                    <c:v>남</c:v>
                  </c:pt>
                  <c:pt idx="1">
                    <c:v>여</c:v>
                  </c:pt>
                  <c:pt idx="3">
                    <c:v>남</c:v>
                  </c:pt>
                  <c:pt idx="4">
                    <c:v>여</c:v>
                  </c:pt>
                  <c:pt idx="6">
                    <c:v>남</c:v>
                  </c:pt>
                  <c:pt idx="7">
                    <c:v>여</c:v>
                  </c:pt>
                  <c:pt idx="9">
                    <c:v>남</c:v>
                  </c:pt>
                  <c:pt idx="10">
                    <c:v>여</c:v>
                  </c:pt>
                </c:lvl>
                <c:lvl>
                  <c:pt idx="0">
                    <c:v>자기관리</c:v>
                  </c:pt>
                  <c:pt idx="2">
                    <c:v> </c:v>
                  </c:pt>
                  <c:pt idx="3">
                    <c:v>대인관계</c:v>
                  </c:pt>
                  <c:pt idx="5">
                    <c:v> </c:v>
                  </c:pt>
                  <c:pt idx="6">
                    <c:v>자원정보
기술활용</c:v>
                  </c:pt>
                  <c:pt idx="8">
                    <c:v> </c:v>
                  </c:pt>
                  <c:pt idx="9">
                    <c:v>글로벌</c:v>
                  </c:pt>
                </c:lvl>
              </c:multiLvlStrCache>
            </c:multiLvlStrRef>
          </c:cat>
          <c:val>
            <c:numRef>
              <c:f>'성별-비율'!$F$3:$F$13</c:f>
              <c:numCache>
                <c:formatCode>0.0%;0.0%;\-</c:formatCode>
                <c:ptCount val="11"/>
                <c:pt idx="0">
                  <c:v>0.15714285714285714</c:v>
                </c:pt>
                <c:pt idx="1">
                  <c:v>0.16751269035532995</c:v>
                </c:pt>
                <c:pt idx="3">
                  <c:v>0.21288515406162464</c:v>
                </c:pt>
                <c:pt idx="4">
                  <c:v>0.20959595959595959</c:v>
                </c:pt>
                <c:pt idx="6">
                  <c:v>5.2023121387283239E-2</c:v>
                </c:pt>
                <c:pt idx="7">
                  <c:v>2.2784810126582278E-2</c:v>
                </c:pt>
                <c:pt idx="9">
                  <c:v>1.1661807580174927E-2</c:v>
                </c:pt>
                <c:pt idx="10">
                  <c:v>1.278772378516624E-2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46-47F6-A585-FD33C47051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199799296"/>
        <c:axId val="196811520"/>
      </c:barChart>
      <c:catAx>
        <c:axId val="19979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196811520"/>
        <c:crosses val="autoZero"/>
        <c:auto val="1"/>
        <c:lblAlgn val="ctr"/>
        <c:lblOffset val="100"/>
        <c:noMultiLvlLbl val="0"/>
      </c:catAx>
      <c:valAx>
        <c:axId val="1968115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9799296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2216984246022676"/>
          <c:y val="2.0419740905109052E-2"/>
          <c:w val="0.83624828062100864"/>
          <c:h val="3.58392974908490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89874518806087E-2"/>
          <c:y val="0.19029371882415613"/>
          <c:w val="0.9696202509623878"/>
          <c:h val="0.72035807608327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성별!$A$3</c:f>
              <c:strCache>
                <c:ptCount val="1"/>
                <c:pt idx="0">
                  <c:v>남학생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성별!$B$2:$E$2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자원정보기술활용</c:v>
                </c:pt>
                <c:pt idx="3">
                  <c:v>글로벌</c:v>
                </c:pt>
              </c:strCache>
            </c:strRef>
          </c:cat>
          <c:val>
            <c:numRef>
              <c:f>성별!$B$3:$E$3</c:f>
              <c:numCache>
                <c:formatCode>0.0</c:formatCode>
                <c:ptCount val="4"/>
                <c:pt idx="0">
                  <c:v>47.395657142857161</c:v>
                </c:pt>
                <c:pt idx="1">
                  <c:v>52.231736694677842</c:v>
                </c:pt>
                <c:pt idx="2">
                  <c:v>45.263005780346823</c:v>
                </c:pt>
                <c:pt idx="3">
                  <c:v>47.617800000000003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6-436C-9E8C-77ABA490E7D4}"/>
            </c:ext>
          </c:extLst>
        </c:ser>
        <c:ser>
          <c:idx val="1"/>
          <c:order val="1"/>
          <c:tx>
            <c:strRef>
              <c:f>성별!$A$4</c:f>
              <c:strCache>
                <c:ptCount val="1"/>
                <c:pt idx="0">
                  <c:v>여학생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성별!$B$2:$E$2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자원정보기술활용</c:v>
                </c:pt>
                <c:pt idx="3">
                  <c:v>글로벌</c:v>
                </c:pt>
              </c:strCache>
            </c:strRef>
          </c:cat>
          <c:val>
            <c:numRef>
              <c:f>성별!$B$4:$E$4</c:f>
              <c:numCache>
                <c:formatCode>0.0</c:formatCode>
                <c:ptCount val="4"/>
                <c:pt idx="0">
                  <c:v>48.475659898477168</c:v>
                </c:pt>
                <c:pt idx="1">
                  <c:v>53.713358585858607</c:v>
                </c:pt>
                <c:pt idx="2">
                  <c:v>44.111392405063292</c:v>
                </c:pt>
                <c:pt idx="3">
                  <c:v>47.783999999999999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36-436C-9E8C-77ABA490E7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203359232"/>
        <c:axId val="194883520"/>
      </c:barChart>
      <c:catAx>
        <c:axId val="2033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883520"/>
        <c:crosses val="autoZero"/>
        <c:auto val="1"/>
        <c:lblAlgn val="ctr"/>
        <c:lblOffset val="100"/>
        <c:noMultiLvlLbl val="0"/>
      </c:catAx>
      <c:valAx>
        <c:axId val="194883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03359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739571395454734"/>
          <c:y val="4.1045781772777734E-3"/>
          <c:w val="0.71649579825576559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'학과(수준)'!$D$4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'학과(수준)'!$B$5:$C$26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자기관리</c:v>
                  </c:pt>
                </c:lvl>
              </c:multiLvlStrCache>
            </c:multiLvlStrRef>
          </c:cat>
          <c:val>
            <c:numRef>
              <c:f>'학과(수준)'!$D$5:$D$26</c:f>
              <c:numCache>
                <c:formatCode>###0.0%</c:formatCode>
                <c:ptCount val="22"/>
                <c:pt idx="0">
                  <c:v>0.33333333333333326</c:v>
                </c:pt>
                <c:pt idx="1">
                  <c:v>0.38461538461538469</c:v>
                </c:pt>
                <c:pt idx="2">
                  <c:v>0.14285714285714285</c:v>
                </c:pt>
                <c:pt idx="3">
                  <c:v>0.31578947368421051</c:v>
                </c:pt>
                <c:pt idx="4">
                  <c:v>0.59090909090909094</c:v>
                </c:pt>
                <c:pt idx="5">
                  <c:v>0.59090909090909094</c:v>
                </c:pt>
                <c:pt idx="6">
                  <c:v>0.19047619047619047</c:v>
                </c:pt>
                <c:pt idx="7">
                  <c:v>0.53333333333333333</c:v>
                </c:pt>
                <c:pt idx="8">
                  <c:v>0.16666666666666663</c:v>
                </c:pt>
                <c:pt idx="9">
                  <c:v>0.375</c:v>
                </c:pt>
                <c:pt idx="10">
                  <c:v>0.54545454545454541</c:v>
                </c:pt>
                <c:pt idx="11">
                  <c:v>0.4</c:v>
                </c:pt>
                <c:pt idx="12">
                  <c:v>0.33333333333333326</c:v>
                </c:pt>
                <c:pt idx="13">
                  <c:v>0.29166666666666669</c:v>
                </c:pt>
                <c:pt idx="14">
                  <c:v>0.25</c:v>
                </c:pt>
                <c:pt idx="15">
                  <c:v>0.63157894736842102</c:v>
                </c:pt>
                <c:pt idx="16">
                  <c:v>0.41176470588235292</c:v>
                </c:pt>
                <c:pt idx="17">
                  <c:v>0.3</c:v>
                </c:pt>
                <c:pt idx="18">
                  <c:v>0.5</c:v>
                </c:pt>
                <c:pt idx="19">
                  <c:v>0.6</c:v>
                </c:pt>
                <c:pt idx="20">
                  <c:v>0.32</c:v>
                </c:pt>
                <c:pt idx="21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8-4FBA-8A4E-B11C0ABD7F3B}"/>
            </c:ext>
          </c:extLst>
        </c:ser>
        <c:ser>
          <c:idx val="1"/>
          <c:order val="1"/>
          <c:tx>
            <c:strRef>
              <c:f>'학과(수준)'!$E$4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'학과(수준)'!$B$5:$C$26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자기관리</c:v>
                  </c:pt>
                </c:lvl>
              </c:multiLvlStrCache>
            </c:multiLvlStrRef>
          </c:cat>
          <c:val>
            <c:numRef>
              <c:f>'학과(수준)'!$E$5:$E$26</c:f>
              <c:numCache>
                <c:formatCode>###0.0%</c:formatCode>
                <c:ptCount val="22"/>
                <c:pt idx="1">
                  <c:v>0.42307692307692307</c:v>
                </c:pt>
                <c:pt idx="2">
                  <c:v>0.7142857142857143</c:v>
                </c:pt>
                <c:pt idx="3">
                  <c:v>0.42105263157894735</c:v>
                </c:pt>
                <c:pt idx="4">
                  <c:v>0.13636363636363635</c:v>
                </c:pt>
                <c:pt idx="5">
                  <c:v>9.0909090909090912E-2</c:v>
                </c:pt>
                <c:pt idx="6">
                  <c:v>0.33333333333333326</c:v>
                </c:pt>
                <c:pt idx="7">
                  <c:v>0.2</c:v>
                </c:pt>
                <c:pt idx="8">
                  <c:v>0.5</c:v>
                </c:pt>
                <c:pt idx="9">
                  <c:v>0.25</c:v>
                </c:pt>
                <c:pt idx="10">
                  <c:v>0.36363636363636365</c:v>
                </c:pt>
                <c:pt idx="11">
                  <c:v>0.4</c:v>
                </c:pt>
                <c:pt idx="12">
                  <c:v>0.41666666666666674</c:v>
                </c:pt>
                <c:pt idx="13">
                  <c:v>0.16666666666666663</c:v>
                </c:pt>
                <c:pt idx="14">
                  <c:v>0.25</c:v>
                </c:pt>
                <c:pt idx="15">
                  <c:v>0.21052631578947367</c:v>
                </c:pt>
                <c:pt idx="16">
                  <c:v>0.29411764705882354</c:v>
                </c:pt>
                <c:pt idx="17">
                  <c:v>0.3</c:v>
                </c:pt>
                <c:pt idx="18">
                  <c:v>0.3125</c:v>
                </c:pt>
                <c:pt idx="19">
                  <c:v>0.2</c:v>
                </c:pt>
                <c:pt idx="20">
                  <c:v>0.4</c:v>
                </c:pt>
                <c:pt idx="21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8-4FBA-8A4E-B11C0ABD7F3B}"/>
            </c:ext>
          </c:extLst>
        </c:ser>
        <c:ser>
          <c:idx val="2"/>
          <c:order val="2"/>
          <c:tx>
            <c:strRef>
              <c:f>'학과(수준)'!$F$4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'학과(수준)'!$B$5:$C$26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자기관리</c:v>
                  </c:pt>
                </c:lvl>
              </c:multiLvlStrCache>
            </c:multiLvlStrRef>
          </c:cat>
          <c:val>
            <c:numRef>
              <c:f>'학과(수준)'!$F$5:$F$26</c:f>
              <c:numCache>
                <c:formatCode>###0.0%</c:formatCode>
                <c:ptCount val="22"/>
                <c:pt idx="0">
                  <c:v>0.33333333333333326</c:v>
                </c:pt>
                <c:pt idx="1">
                  <c:v>0.11538461538461538</c:v>
                </c:pt>
                <c:pt idx="3">
                  <c:v>0.10526315789473684</c:v>
                </c:pt>
                <c:pt idx="4">
                  <c:v>0.18181818181818182</c:v>
                </c:pt>
                <c:pt idx="5">
                  <c:v>9.0909090909090912E-2</c:v>
                </c:pt>
                <c:pt idx="6">
                  <c:v>0.19047619047619047</c:v>
                </c:pt>
                <c:pt idx="7">
                  <c:v>0.2</c:v>
                </c:pt>
                <c:pt idx="10">
                  <c:v>9.0909090909090912E-2</c:v>
                </c:pt>
                <c:pt idx="11">
                  <c:v>0.1</c:v>
                </c:pt>
                <c:pt idx="12">
                  <c:v>8.3333333333333315E-2</c:v>
                </c:pt>
                <c:pt idx="13">
                  <c:v>0.375</c:v>
                </c:pt>
                <c:pt idx="14">
                  <c:v>0.20833333333333337</c:v>
                </c:pt>
                <c:pt idx="15">
                  <c:v>5.2631578947368418E-2</c:v>
                </c:pt>
                <c:pt idx="16">
                  <c:v>0.1176470588235294</c:v>
                </c:pt>
                <c:pt idx="17">
                  <c:v>0.2</c:v>
                </c:pt>
                <c:pt idx="18">
                  <c:v>6.25E-2</c:v>
                </c:pt>
                <c:pt idx="20">
                  <c:v>0.12</c:v>
                </c:pt>
                <c:pt idx="21">
                  <c:v>8.3333333333333315E-2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8-4FBA-8A4E-B11C0ABD7F3B}"/>
            </c:ext>
          </c:extLst>
        </c:ser>
        <c:ser>
          <c:idx val="3"/>
          <c:order val="3"/>
          <c:tx>
            <c:strRef>
              <c:f>'학과(수준)'!$G$4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'학과(수준)'!$B$5:$C$26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자기관리</c:v>
                  </c:pt>
                </c:lvl>
              </c:multiLvlStrCache>
            </c:multiLvlStrRef>
          </c:cat>
          <c:val>
            <c:numRef>
              <c:f>'학과(수준)'!$G$5:$G$26</c:f>
              <c:numCache>
                <c:formatCode>###0.0%</c:formatCode>
                <c:ptCount val="22"/>
                <c:pt idx="0">
                  <c:v>0.33333333333333326</c:v>
                </c:pt>
                <c:pt idx="1">
                  <c:v>7.6923076923076927E-2</c:v>
                </c:pt>
                <c:pt idx="2">
                  <c:v>0.14285714285714285</c:v>
                </c:pt>
                <c:pt idx="3">
                  <c:v>0.15789473684210525</c:v>
                </c:pt>
                <c:pt idx="4">
                  <c:v>9.0909090909090912E-2</c:v>
                </c:pt>
                <c:pt idx="5">
                  <c:v>0.22727272727272727</c:v>
                </c:pt>
                <c:pt idx="6">
                  <c:v>0.2857142857142857</c:v>
                </c:pt>
                <c:pt idx="7">
                  <c:v>6.6666666666666666E-2</c:v>
                </c:pt>
                <c:pt idx="8">
                  <c:v>0.33333333333333326</c:v>
                </c:pt>
                <c:pt idx="9">
                  <c:v>0.375</c:v>
                </c:pt>
                <c:pt idx="11">
                  <c:v>0.1</c:v>
                </c:pt>
                <c:pt idx="12">
                  <c:v>0.16666666666666663</c:v>
                </c:pt>
                <c:pt idx="13">
                  <c:v>0.16666666666666663</c:v>
                </c:pt>
                <c:pt idx="14">
                  <c:v>0.29166666666666669</c:v>
                </c:pt>
                <c:pt idx="15">
                  <c:v>0.10526315789473684</c:v>
                </c:pt>
                <c:pt idx="16">
                  <c:v>0.17647058823529413</c:v>
                </c:pt>
                <c:pt idx="17">
                  <c:v>0.2</c:v>
                </c:pt>
                <c:pt idx="18">
                  <c:v>0.125</c:v>
                </c:pt>
                <c:pt idx="19">
                  <c:v>0.2</c:v>
                </c:pt>
                <c:pt idx="20">
                  <c:v>0.16</c:v>
                </c:pt>
                <c:pt idx="2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B8-4FBA-8A4E-B11C0ABD7F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20233216"/>
        <c:axId val="233186432"/>
      </c:barChart>
      <c:catAx>
        <c:axId val="220233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33186432"/>
        <c:crosses val="autoZero"/>
        <c:auto val="1"/>
        <c:lblAlgn val="ctr"/>
        <c:lblOffset val="100"/>
        <c:noMultiLvlLbl val="0"/>
      </c:catAx>
      <c:valAx>
        <c:axId val="2331864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20233216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67264424759405073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'학과(수준)'!$D$4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'학과(수준)'!$B$27:$C$48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자기관리</c:v>
                  </c:pt>
                </c:lvl>
              </c:multiLvlStrCache>
            </c:multiLvlStrRef>
          </c:cat>
          <c:val>
            <c:numRef>
              <c:f>'학과(수준)'!$D$27:$D$48</c:f>
              <c:numCache>
                <c:formatCode>###0.0%</c:formatCode>
                <c:ptCount val="22"/>
                <c:pt idx="0">
                  <c:v>0.55000000000000004</c:v>
                </c:pt>
                <c:pt idx="1">
                  <c:v>0.47619047619047611</c:v>
                </c:pt>
                <c:pt idx="2">
                  <c:v>0.625</c:v>
                </c:pt>
                <c:pt idx="3">
                  <c:v>0.52173913043478259</c:v>
                </c:pt>
                <c:pt idx="4">
                  <c:v>4.3478260869565216E-2</c:v>
                </c:pt>
                <c:pt idx="5">
                  <c:v>0.47368421052631576</c:v>
                </c:pt>
                <c:pt idx="6">
                  <c:v>0.19230769230769235</c:v>
                </c:pt>
                <c:pt idx="7">
                  <c:v>0.59090909090909094</c:v>
                </c:pt>
                <c:pt idx="8">
                  <c:v>0.28000000000000003</c:v>
                </c:pt>
                <c:pt idx="9">
                  <c:v>0.36</c:v>
                </c:pt>
                <c:pt idx="10">
                  <c:v>0.5</c:v>
                </c:pt>
                <c:pt idx="11">
                  <c:v>0.5</c:v>
                </c:pt>
                <c:pt idx="12">
                  <c:v>0.47368421052631576</c:v>
                </c:pt>
                <c:pt idx="13">
                  <c:v>0.54545454545454541</c:v>
                </c:pt>
                <c:pt idx="14">
                  <c:v>0.72727272727272729</c:v>
                </c:pt>
                <c:pt idx="15">
                  <c:v>0.4</c:v>
                </c:pt>
                <c:pt idx="16">
                  <c:v>0.42857142857142855</c:v>
                </c:pt>
                <c:pt idx="17">
                  <c:v>0.16666666666666663</c:v>
                </c:pt>
                <c:pt idx="18">
                  <c:v>0.2</c:v>
                </c:pt>
                <c:pt idx="19">
                  <c:v>0.59090909090909094</c:v>
                </c:pt>
                <c:pt idx="20">
                  <c:v>0.5</c:v>
                </c:pt>
                <c:pt idx="21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E-4DDE-BBC0-C07985C390EF}"/>
            </c:ext>
          </c:extLst>
        </c:ser>
        <c:ser>
          <c:idx val="1"/>
          <c:order val="1"/>
          <c:tx>
            <c:strRef>
              <c:f>'학과(수준)'!$E$4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'학과(수준)'!$B$27:$C$48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자기관리</c:v>
                  </c:pt>
                </c:lvl>
              </c:multiLvlStrCache>
            </c:multiLvlStrRef>
          </c:cat>
          <c:val>
            <c:numRef>
              <c:f>'학과(수준)'!$E$27:$E$48</c:f>
              <c:numCache>
                <c:formatCode>###0.0%</c:formatCode>
                <c:ptCount val="22"/>
                <c:pt idx="0">
                  <c:v>0.4</c:v>
                </c:pt>
                <c:pt idx="1">
                  <c:v>0.2857142857142857</c:v>
                </c:pt>
                <c:pt idx="2">
                  <c:v>0.3125</c:v>
                </c:pt>
                <c:pt idx="3">
                  <c:v>0.30434782608695654</c:v>
                </c:pt>
                <c:pt idx="4">
                  <c:v>8.6956521739130432E-2</c:v>
                </c:pt>
                <c:pt idx="5">
                  <c:v>0.42105263157894735</c:v>
                </c:pt>
                <c:pt idx="6">
                  <c:v>0.19230769230769235</c:v>
                </c:pt>
                <c:pt idx="7">
                  <c:v>0.22727272727272727</c:v>
                </c:pt>
                <c:pt idx="8">
                  <c:v>0.36</c:v>
                </c:pt>
                <c:pt idx="9">
                  <c:v>0.36</c:v>
                </c:pt>
                <c:pt idx="10">
                  <c:v>0.16666666666666663</c:v>
                </c:pt>
                <c:pt idx="11">
                  <c:v>0.18181818181818182</c:v>
                </c:pt>
                <c:pt idx="12">
                  <c:v>0.42105263157894735</c:v>
                </c:pt>
                <c:pt idx="13">
                  <c:v>0.13636363636363635</c:v>
                </c:pt>
                <c:pt idx="15">
                  <c:v>0.6</c:v>
                </c:pt>
                <c:pt idx="16">
                  <c:v>0.14285714285714285</c:v>
                </c:pt>
                <c:pt idx="17">
                  <c:v>0.66666666666666652</c:v>
                </c:pt>
                <c:pt idx="18">
                  <c:v>0.5</c:v>
                </c:pt>
                <c:pt idx="19">
                  <c:v>0.27272727272727271</c:v>
                </c:pt>
                <c:pt idx="20">
                  <c:v>0.3</c:v>
                </c:pt>
                <c:pt idx="21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FE-4DDE-BBC0-C07985C390EF}"/>
            </c:ext>
          </c:extLst>
        </c:ser>
        <c:ser>
          <c:idx val="2"/>
          <c:order val="2"/>
          <c:tx>
            <c:strRef>
              <c:f>'학과(수준)'!$F$4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'학과(수준)'!$B$27:$C$48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자기관리</c:v>
                  </c:pt>
                </c:lvl>
              </c:multiLvlStrCache>
            </c:multiLvlStrRef>
          </c:cat>
          <c:val>
            <c:numRef>
              <c:f>'학과(수준)'!$F$27:$F$48</c:f>
              <c:numCache>
                <c:formatCode>###0.0%</c:formatCode>
                <c:ptCount val="22"/>
                <c:pt idx="0">
                  <c:v>0.05</c:v>
                </c:pt>
                <c:pt idx="1">
                  <c:v>9.5238095238095233E-2</c:v>
                </c:pt>
                <c:pt idx="3">
                  <c:v>8.6956521739130432E-2</c:v>
                </c:pt>
                <c:pt idx="4">
                  <c:v>0.2608695652173913</c:v>
                </c:pt>
                <c:pt idx="5">
                  <c:v>5.2631578947368418E-2</c:v>
                </c:pt>
                <c:pt idx="6">
                  <c:v>0.38461538461538469</c:v>
                </c:pt>
                <c:pt idx="7">
                  <c:v>9.0909090909090912E-2</c:v>
                </c:pt>
                <c:pt idx="8">
                  <c:v>0.2</c:v>
                </c:pt>
                <c:pt idx="9">
                  <c:v>0.12</c:v>
                </c:pt>
                <c:pt idx="10">
                  <c:v>8.3333333333333315E-2</c:v>
                </c:pt>
                <c:pt idx="11">
                  <c:v>0.13636363636363635</c:v>
                </c:pt>
                <c:pt idx="12">
                  <c:v>0.10526315789473684</c:v>
                </c:pt>
                <c:pt idx="13">
                  <c:v>0.18181818181818182</c:v>
                </c:pt>
                <c:pt idx="14">
                  <c:v>0.18181818181818182</c:v>
                </c:pt>
                <c:pt idx="16">
                  <c:v>0.14285714285714285</c:v>
                </c:pt>
                <c:pt idx="18">
                  <c:v>0.2</c:v>
                </c:pt>
                <c:pt idx="19">
                  <c:v>9.0909090909090912E-2</c:v>
                </c:pt>
                <c:pt idx="20">
                  <c:v>0.1</c:v>
                </c:pt>
                <c:pt idx="2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FE-4DDE-BBC0-C07985C390EF}"/>
            </c:ext>
          </c:extLst>
        </c:ser>
        <c:ser>
          <c:idx val="3"/>
          <c:order val="3"/>
          <c:tx>
            <c:strRef>
              <c:f>'학과(수준)'!$G$4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'학과(수준)'!$B$27:$C$48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자기관리</c:v>
                  </c:pt>
                </c:lvl>
              </c:multiLvlStrCache>
            </c:multiLvlStrRef>
          </c:cat>
          <c:val>
            <c:numRef>
              <c:f>'학과(수준)'!$G$27:$G$48</c:f>
              <c:numCache>
                <c:formatCode>###0.0%</c:formatCode>
                <c:ptCount val="22"/>
                <c:pt idx="1">
                  <c:v>0.14285714285714285</c:v>
                </c:pt>
                <c:pt idx="2">
                  <c:v>6.25E-2</c:v>
                </c:pt>
                <c:pt idx="3">
                  <c:v>8.6956521739130432E-2</c:v>
                </c:pt>
                <c:pt idx="4">
                  <c:v>0.60869565217391308</c:v>
                </c:pt>
                <c:pt idx="5">
                  <c:v>5.2631578947368418E-2</c:v>
                </c:pt>
                <c:pt idx="6">
                  <c:v>0.23076923076923075</c:v>
                </c:pt>
                <c:pt idx="7">
                  <c:v>9.0909090909090912E-2</c:v>
                </c:pt>
                <c:pt idx="8">
                  <c:v>0.16</c:v>
                </c:pt>
                <c:pt idx="9">
                  <c:v>0.16</c:v>
                </c:pt>
                <c:pt idx="10">
                  <c:v>0.25</c:v>
                </c:pt>
                <c:pt idx="11">
                  <c:v>0.18181818181818182</c:v>
                </c:pt>
                <c:pt idx="13">
                  <c:v>0.13636363636363635</c:v>
                </c:pt>
                <c:pt idx="14">
                  <c:v>9.0909090909090912E-2</c:v>
                </c:pt>
                <c:pt idx="16">
                  <c:v>0.2857142857142857</c:v>
                </c:pt>
                <c:pt idx="17">
                  <c:v>0.16666666666666663</c:v>
                </c:pt>
                <c:pt idx="18">
                  <c:v>0.1</c:v>
                </c:pt>
                <c:pt idx="19">
                  <c:v>4.5454545454545456E-2</c:v>
                </c:pt>
                <c:pt idx="20">
                  <c:v>0.1</c:v>
                </c:pt>
                <c:pt idx="21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FE-4DDE-BBC0-C07985C390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49492480"/>
        <c:axId val="233191040"/>
      </c:barChart>
      <c:catAx>
        <c:axId val="24949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33191040"/>
        <c:crosses val="autoZero"/>
        <c:auto val="1"/>
        <c:lblAlgn val="ctr"/>
        <c:lblOffset val="100"/>
        <c:noMultiLvlLbl val="0"/>
      </c:catAx>
      <c:valAx>
        <c:axId val="2331910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49492480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67264424759405073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'학과(수준)'!$D$54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'학과(수준)'!$B$55:$C$76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대인관계</c:v>
                  </c:pt>
                </c:lvl>
              </c:multiLvlStrCache>
            </c:multiLvlStrRef>
          </c:cat>
          <c:val>
            <c:numRef>
              <c:f>'학과(수준)'!$D$55:$D$76</c:f>
              <c:numCache>
                <c:formatCode>###0.0%</c:formatCode>
                <c:ptCount val="22"/>
                <c:pt idx="0">
                  <c:v>0.16666666666666663</c:v>
                </c:pt>
                <c:pt idx="1">
                  <c:v>0.30769230769230771</c:v>
                </c:pt>
                <c:pt idx="2">
                  <c:v>0.2857142857142857</c:v>
                </c:pt>
                <c:pt idx="3">
                  <c:v>0.10526315789473684</c:v>
                </c:pt>
                <c:pt idx="4">
                  <c:v>0.34782608695652173</c:v>
                </c:pt>
                <c:pt idx="5">
                  <c:v>0.34782608695652173</c:v>
                </c:pt>
                <c:pt idx="6">
                  <c:v>0.14285714285714285</c:v>
                </c:pt>
                <c:pt idx="7">
                  <c:v>0.4</c:v>
                </c:pt>
                <c:pt idx="8">
                  <c:v>0.33333333333333326</c:v>
                </c:pt>
                <c:pt idx="9">
                  <c:v>0.25</c:v>
                </c:pt>
                <c:pt idx="10">
                  <c:v>0.5</c:v>
                </c:pt>
                <c:pt idx="11">
                  <c:v>0.18181818181818182</c:v>
                </c:pt>
                <c:pt idx="12">
                  <c:v>0.33333333333333326</c:v>
                </c:pt>
                <c:pt idx="13">
                  <c:v>0.20833333333333337</c:v>
                </c:pt>
                <c:pt idx="14">
                  <c:v>8.3333333333333315E-2</c:v>
                </c:pt>
                <c:pt idx="15">
                  <c:v>0.57894736842105265</c:v>
                </c:pt>
                <c:pt idx="16">
                  <c:v>0.29411764705882354</c:v>
                </c:pt>
                <c:pt idx="17">
                  <c:v>0.23809523809523805</c:v>
                </c:pt>
                <c:pt idx="18">
                  <c:v>0.25</c:v>
                </c:pt>
                <c:pt idx="19">
                  <c:v>0.6</c:v>
                </c:pt>
                <c:pt idx="20">
                  <c:v>0.24</c:v>
                </c:pt>
                <c:pt idx="2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E-4D69-98E6-3580A6765BE5}"/>
            </c:ext>
          </c:extLst>
        </c:ser>
        <c:ser>
          <c:idx val="1"/>
          <c:order val="1"/>
          <c:tx>
            <c:strRef>
              <c:f>'학과(수준)'!$E$54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'학과(수준)'!$B$55:$C$76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대인관계</c:v>
                  </c:pt>
                </c:lvl>
              </c:multiLvlStrCache>
            </c:multiLvlStrRef>
          </c:cat>
          <c:val>
            <c:numRef>
              <c:f>'학과(수준)'!$E$55:$E$76</c:f>
              <c:numCache>
                <c:formatCode>###0.0%</c:formatCode>
                <c:ptCount val="22"/>
                <c:pt idx="0">
                  <c:v>0.16666666666666663</c:v>
                </c:pt>
                <c:pt idx="1">
                  <c:v>0.5</c:v>
                </c:pt>
                <c:pt idx="2">
                  <c:v>0.42857142857142855</c:v>
                </c:pt>
                <c:pt idx="3">
                  <c:v>0.26315789473684209</c:v>
                </c:pt>
                <c:pt idx="4">
                  <c:v>0.39130434782608697</c:v>
                </c:pt>
                <c:pt idx="5">
                  <c:v>0.30434782608695654</c:v>
                </c:pt>
                <c:pt idx="6">
                  <c:v>0.33333333333333326</c:v>
                </c:pt>
                <c:pt idx="7">
                  <c:v>0.26666666666666666</c:v>
                </c:pt>
                <c:pt idx="8">
                  <c:v>0.33333333333333326</c:v>
                </c:pt>
                <c:pt idx="9">
                  <c:v>0.375</c:v>
                </c:pt>
                <c:pt idx="10">
                  <c:v>0.16666666666666663</c:v>
                </c:pt>
                <c:pt idx="11">
                  <c:v>0.18181818181818182</c:v>
                </c:pt>
                <c:pt idx="12">
                  <c:v>8.3333333333333315E-2</c:v>
                </c:pt>
                <c:pt idx="13">
                  <c:v>0.25</c:v>
                </c:pt>
                <c:pt idx="14">
                  <c:v>0.375</c:v>
                </c:pt>
                <c:pt idx="15">
                  <c:v>0.31578947368421051</c:v>
                </c:pt>
                <c:pt idx="16">
                  <c:v>0.35294117647058826</c:v>
                </c:pt>
                <c:pt idx="17">
                  <c:v>0.2857142857142857</c:v>
                </c:pt>
                <c:pt idx="18">
                  <c:v>0.25</c:v>
                </c:pt>
                <c:pt idx="19">
                  <c:v>0.2</c:v>
                </c:pt>
                <c:pt idx="20">
                  <c:v>0.32</c:v>
                </c:pt>
                <c:pt idx="2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E-4D69-98E6-3580A6765BE5}"/>
            </c:ext>
          </c:extLst>
        </c:ser>
        <c:ser>
          <c:idx val="2"/>
          <c:order val="2"/>
          <c:tx>
            <c:strRef>
              <c:f>'학과(수준)'!$F$54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'학과(수준)'!$B$55:$C$76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대인관계</c:v>
                  </c:pt>
                </c:lvl>
              </c:multiLvlStrCache>
            </c:multiLvlStrRef>
          </c:cat>
          <c:val>
            <c:numRef>
              <c:f>'학과(수준)'!$F$55:$F$76</c:f>
              <c:numCache>
                <c:formatCode>###0.0%</c:formatCode>
                <c:ptCount val="22"/>
                <c:pt idx="0">
                  <c:v>0.5</c:v>
                </c:pt>
                <c:pt idx="1">
                  <c:v>7.6923076923076927E-2</c:v>
                </c:pt>
                <c:pt idx="3">
                  <c:v>0.31578947368421051</c:v>
                </c:pt>
                <c:pt idx="4">
                  <c:v>0.21739130434782608</c:v>
                </c:pt>
                <c:pt idx="5">
                  <c:v>0.13043478260869565</c:v>
                </c:pt>
                <c:pt idx="6">
                  <c:v>0.19047619047619047</c:v>
                </c:pt>
                <c:pt idx="7">
                  <c:v>0.13333333333333333</c:v>
                </c:pt>
                <c:pt idx="8">
                  <c:v>0.16666666666666663</c:v>
                </c:pt>
                <c:pt idx="9">
                  <c:v>0.125</c:v>
                </c:pt>
                <c:pt idx="10">
                  <c:v>0.16666666666666663</c:v>
                </c:pt>
                <c:pt idx="11">
                  <c:v>0.27272727272727271</c:v>
                </c:pt>
                <c:pt idx="12">
                  <c:v>0.25</c:v>
                </c:pt>
                <c:pt idx="13">
                  <c:v>0.25</c:v>
                </c:pt>
                <c:pt idx="14">
                  <c:v>0.29166666666666669</c:v>
                </c:pt>
                <c:pt idx="15">
                  <c:v>5.2631578947368418E-2</c:v>
                </c:pt>
                <c:pt idx="16">
                  <c:v>0.17647058823529413</c:v>
                </c:pt>
                <c:pt idx="17">
                  <c:v>0.23809523809523805</c:v>
                </c:pt>
                <c:pt idx="18">
                  <c:v>6.25E-2</c:v>
                </c:pt>
                <c:pt idx="20">
                  <c:v>0.2</c:v>
                </c:pt>
                <c:pt idx="2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E-4D69-98E6-3580A6765BE5}"/>
            </c:ext>
          </c:extLst>
        </c:ser>
        <c:ser>
          <c:idx val="3"/>
          <c:order val="3"/>
          <c:tx>
            <c:strRef>
              <c:f>'학과(수준)'!$G$54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'학과(수준)'!$B$55:$C$76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대인관계</c:v>
                  </c:pt>
                </c:lvl>
              </c:multiLvlStrCache>
            </c:multiLvlStrRef>
          </c:cat>
          <c:val>
            <c:numRef>
              <c:f>'학과(수준)'!$G$55:$G$76</c:f>
              <c:numCache>
                <c:formatCode>###0.0%</c:formatCode>
                <c:ptCount val="22"/>
                <c:pt idx="0">
                  <c:v>0.16666666666666663</c:v>
                </c:pt>
                <c:pt idx="1">
                  <c:v>0.11538461538461538</c:v>
                </c:pt>
                <c:pt idx="2">
                  <c:v>0.2857142857142857</c:v>
                </c:pt>
                <c:pt idx="3">
                  <c:v>0.31578947368421051</c:v>
                </c:pt>
                <c:pt idx="4">
                  <c:v>4.3478260869565216E-2</c:v>
                </c:pt>
                <c:pt idx="5">
                  <c:v>0.21739130434782608</c:v>
                </c:pt>
                <c:pt idx="6">
                  <c:v>0.33333333333333326</c:v>
                </c:pt>
                <c:pt idx="7">
                  <c:v>0.2</c:v>
                </c:pt>
                <c:pt idx="8">
                  <c:v>0.16666666666666663</c:v>
                </c:pt>
                <c:pt idx="9">
                  <c:v>0.25</c:v>
                </c:pt>
                <c:pt idx="10">
                  <c:v>0.16666666666666663</c:v>
                </c:pt>
                <c:pt idx="11">
                  <c:v>0.36363636363636365</c:v>
                </c:pt>
                <c:pt idx="12">
                  <c:v>0.33333333333333326</c:v>
                </c:pt>
                <c:pt idx="13">
                  <c:v>0.29166666666666669</c:v>
                </c:pt>
                <c:pt idx="14">
                  <c:v>0.25</c:v>
                </c:pt>
                <c:pt idx="15">
                  <c:v>5.2631578947368418E-2</c:v>
                </c:pt>
                <c:pt idx="16">
                  <c:v>0.17647058823529413</c:v>
                </c:pt>
                <c:pt idx="17">
                  <c:v>0.23809523809523805</c:v>
                </c:pt>
                <c:pt idx="18">
                  <c:v>0.4375</c:v>
                </c:pt>
                <c:pt idx="19">
                  <c:v>0.2</c:v>
                </c:pt>
                <c:pt idx="20">
                  <c:v>0.24</c:v>
                </c:pt>
                <c:pt idx="2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E-4D69-98E6-3580A6765B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719232"/>
        <c:axId val="289126592"/>
      </c:barChart>
      <c:catAx>
        <c:axId val="202719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89126592"/>
        <c:crosses val="autoZero"/>
        <c:auto val="1"/>
        <c:lblAlgn val="ctr"/>
        <c:lblOffset val="100"/>
        <c:noMultiLvlLbl val="0"/>
      </c:catAx>
      <c:valAx>
        <c:axId val="2891265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719232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67264424759405073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'학과(수준)'!$D$54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'학과(수준)'!$B$77:$C$98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대인관계</c:v>
                  </c:pt>
                </c:lvl>
              </c:multiLvlStrCache>
            </c:multiLvlStrRef>
          </c:cat>
          <c:val>
            <c:numRef>
              <c:f>'학과(수준)'!$D$77:$D$98</c:f>
              <c:numCache>
                <c:formatCode>###0.0%</c:formatCode>
                <c:ptCount val="22"/>
                <c:pt idx="0">
                  <c:v>0.14285714285714285</c:v>
                </c:pt>
                <c:pt idx="1">
                  <c:v>0.14285714285714285</c:v>
                </c:pt>
                <c:pt idx="2">
                  <c:v>0.4375</c:v>
                </c:pt>
                <c:pt idx="3">
                  <c:v>0.30434782608695654</c:v>
                </c:pt>
                <c:pt idx="5">
                  <c:v>0.42105263157894735</c:v>
                </c:pt>
                <c:pt idx="6">
                  <c:v>3.8461538461538464E-2</c:v>
                </c:pt>
                <c:pt idx="7">
                  <c:v>0.22727272727272727</c:v>
                </c:pt>
                <c:pt idx="8">
                  <c:v>0.08</c:v>
                </c:pt>
                <c:pt idx="9">
                  <c:v>0.28000000000000003</c:v>
                </c:pt>
                <c:pt idx="10">
                  <c:v>0.33333333333333326</c:v>
                </c:pt>
                <c:pt idx="11">
                  <c:v>0.34782608695652173</c:v>
                </c:pt>
                <c:pt idx="12">
                  <c:v>0.26315789473684209</c:v>
                </c:pt>
                <c:pt idx="13">
                  <c:v>0.18181818181818182</c:v>
                </c:pt>
                <c:pt idx="14">
                  <c:v>0.5</c:v>
                </c:pt>
                <c:pt idx="15">
                  <c:v>0.4</c:v>
                </c:pt>
                <c:pt idx="16">
                  <c:v>0.42857142857142855</c:v>
                </c:pt>
                <c:pt idx="18">
                  <c:v>0.15</c:v>
                </c:pt>
                <c:pt idx="19">
                  <c:v>0.43478260869565216</c:v>
                </c:pt>
                <c:pt idx="20">
                  <c:v>0.6</c:v>
                </c:pt>
                <c:pt idx="21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0-41A3-9538-46A8385232E0}"/>
            </c:ext>
          </c:extLst>
        </c:ser>
        <c:ser>
          <c:idx val="1"/>
          <c:order val="1"/>
          <c:tx>
            <c:strRef>
              <c:f>'학과(수준)'!$E$54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'학과(수준)'!$B$77:$C$98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대인관계</c:v>
                  </c:pt>
                </c:lvl>
              </c:multiLvlStrCache>
            </c:multiLvlStrRef>
          </c:cat>
          <c:val>
            <c:numRef>
              <c:f>'학과(수준)'!$E$77:$E$98</c:f>
              <c:numCache>
                <c:formatCode>###0.0%</c:formatCode>
                <c:ptCount val="22"/>
                <c:pt idx="0">
                  <c:v>0.2857142857142857</c:v>
                </c:pt>
                <c:pt idx="1">
                  <c:v>0.61904761904761907</c:v>
                </c:pt>
                <c:pt idx="2">
                  <c:v>0.1875</c:v>
                </c:pt>
                <c:pt idx="3">
                  <c:v>0.39130434782608697</c:v>
                </c:pt>
                <c:pt idx="4">
                  <c:v>0.17391304347826086</c:v>
                </c:pt>
                <c:pt idx="5">
                  <c:v>0.42105263157894735</c:v>
                </c:pt>
                <c:pt idx="6">
                  <c:v>7.6923076923076927E-2</c:v>
                </c:pt>
                <c:pt idx="7">
                  <c:v>0.68181818181818177</c:v>
                </c:pt>
                <c:pt idx="8">
                  <c:v>0.4</c:v>
                </c:pt>
                <c:pt idx="9">
                  <c:v>0.48</c:v>
                </c:pt>
                <c:pt idx="10">
                  <c:v>0.33333333333333326</c:v>
                </c:pt>
                <c:pt idx="11">
                  <c:v>0.21739130434782608</c:v>
                </c:pt>
                <c:pt idx="12">
                  <c:v>0.47368421052631576</c:v>
                </c:pt>
                <c:pt idx="13">
                  <c:v>0.45454545454545453</c:v>
                </c:pt>
                <c:pt idx="14">
                  <c:v>0.25</c:v>
                </c:pt>
                <c:pt idx="15">
                  <c:v>0.2</c:v>
                </c:pt>
                <c:pt idx="16">
                  <c:v>0.2857142857142857</c:v>
                </c:pt>
                <c:pt idx="17">
                  <c:v>0.5</c:v>
                </c:pt>
                <c:pt idx="18">
                  <c:v>0.3</c:v>
                </c:pt>
                <c:pt idx="19">
                  <c:v>0.30434782608695654</c:v>
                </c:pt>
                <c:pt idx="20">
                  <c:v>0.3</c:v>
                </c:pt>
                <c:pt idx="21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0-41A3-9538-46A8385232E0}"/>
            </c:ext>
          </c:extLst>
        </c:ser>
        <c:ser>
          <c:idx val="2"/>
          <c:order val="2"/>
          <c:tx>
            <c:strRef>
              <c:f>'학과(수준)'!$F$54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'학과(수준)'!$B$77:$C$98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대인관계</c:v>
                  </c:pt>
                </c:lvl>
              </c:multiLvlStrCache>
            </c:multiLvlStrRef>
          </c:cat>
          <c:val>
            <c:numRef>
              <c:f>'학과(수준)'!$F$77:$F$98</c:f>
              <c:numCache>
                <c:formatCode>###0.0%</c:formatCode>
                <c:ptCount val="22"/>
                <c:pt idx="0">
                  <c:v>0.42857142857142855</c:v>
                </c:pt>
                <c:pt idx="1">
                  <c:v>0.19047619047619047</c:v>
                </c:pt>
                <c:pt idx="2">
                  <c:v>0.3125</c:v>
                </c:pt>
                <c:pt idx="3">
                  <c:v>0.21739130434782608</c:v>
                </c:pt>
                <c:pt idx="4">
                  <c:v>0.13043478260869565</c:v>
                </c:pt>
                <c:pt idx="5">
                  <c:v>0.10526315789473684</c:v>
                </c:pt>
                <c:pt idx="6">
                  <c:v>0.34615384615384615</c:v>
                </c:pt>
                <c:pt idx="8">
                  <c:v>0.32</c:v>
                </c:pt>
                <c:pt idx="9">
                  <c:v>0.16</c:v>
                </c:pt>
                <c:pt idx="10">
                  <c:v>8.3333333333333315E-2</c:v>
                </c:pt>
                <c:pt idx="11">
                  <c:v>0.21739130434782608</c:v>
                </c:pt>
                <c:pt idx="12">
                  <c:v>0.26315789473684209</c:v>
                </c:pt>
                <c:pt idx="13">
                  <c:v>9.0909090909090912E-2</c:v>
                </c:pt>
                <c:pt idx="14">
                  <c:v>8.3333333333333315E-2</c:v>
                </c:pt>
                <c:pt idx="15">
                  <c:v>0.2</c:v>
                </c:pt>
                <c:pt idx="17">
                  <c:v>0.33333333333333326</c:v>
                </c:pt>
                <c:pt idx="18">
                  <c:v>0.35</c:v>
                </c:pt>
                <c:pt idx="19">
                  <c:v>0.17391304347826086</c:v>
                </c:pt>
                <c:pt idx="20">
                  <c:v>0.1</c:v>
                </c:pt>
                <c:pt idx="21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0-41A3-9538-46A8385232E0}"/>
            </c:ext>
          </c:extLst>
        </c:ser>
        <c:ser>
          <c:idx val="3"/>
          <c:order val="3"/>
          <c:tx>
            <c:strRef>
              <c:f>'학과(수준)'!$G$54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'학과(수준)'!$B$77:$C$98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대인관계</c:v>
                  </c:pt>
                </c:lvl>
              </c:multiLvlStrCache>
            </c:multiLvlStrRef>
          </c:cat>
          <c:val>
            <c:numRef>
              <c:f>'학과(수준)'!$G$77:$G$98</c:f>
              <c:numCache>
                <c:formatCode>###0.0%</c:formatCode>
                <c:ptCount val="22"/>
                <c:pt idx="0">
                  <c:v>0.14285714285714285</c:v>
                </c:pt>
                <c:pt idx="1">
                  <c:v>4.7619047619047616E-2</c:v>
                </c:pt>
                <c:pt idx="2">
                  <c:v>6.25E-2</c:v>
                </c:pt>
                <c:pt idx="3">
                  <c:v>8.6956521739130432E-2</c:v>
                </c:pt>
                <c:pt idx="4">
                  <c:v>0.69565217391304346</c:v>
                </c:pt>
                <c:pt idx="5">
                  <c:v>5.2631578947368418E-2</c:v>
                </c:pt>
                <c:pt idx="6">
                  <c:v>0.53846153846153844</c:v>
                </c:pt>
                <c:pt idx="7">
                  <c:v>9.0909090909090912E-2</c:v>
                </c:pt>
                <c:pt idx="8">
                  <c:v>0.2</c:v>
                </c:pt>
                <c:pt idx="9">
                  <c:v>0.08</c:v>
                </c:pt>
                <c:pt idx="10">
                  <c:v>0.25</c:v>
                </c:pt>
                <c:pt idx="11">
                  <c:v>0.21739130434782608</c:v>
                </c:pt>
                <c:pt idx="13">
                  <c:v>0.27272727272727271</c:v>
                </c:pt>
                <c:pt idx="14">
                  <c:v>0.16666666666666663</c:v>
                </c:pt>
                <c:pt idx="15">
                  <c:v>0.2</c:v>
                </c:pt>
                <c:pt idx="16">
                  <c:v>0.2857142857142857</c:v>
                </c:pt>
                <c:pt idx="17">
                  <c:v>0.16666666666666663</c:v>
                </c:pt>
                <c:pt idx="18">
                  <c:v>0.2</c:v>
                </c:pt>
                <c:pt idx="19">
                  <c:v>8.6956521739130432E-2</c:v>
                </c:pt>
                <c:pt idx="21">
                  <c:v>0.33333333333333326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50-41A3-9538-46A8385232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30917120"/>
        <c:axId val="289126016"/>
      </c:barChart>
      <c:catAx>
        <c:axId val="23091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89126016"/>
        <c:crosses val="autoZero"/>
        <c:auto val="1"/>
        <c:lblAlgn val="ctr"/>
        <c:lblOffset val="100"/>
        <c:noMultiLvlLbl val="0"/>
      </c:catAx>
      <c:valAx>
        <c:axId val="2891260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30917120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67264424759405073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'학과(수준)'!$D$104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'학과(수준)'!$B$105:$C$126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자원정보기술활용</c:v>
                  </c:pt>
                </c:lvl>
              </c:multiLvlStrCache>
            </c:multiLvlStrRef>
          </c:cat>
          <c:val>
            <c:numRef>
              <c:f>'학과(수준)'!$D$105:$D$126</c:f>
              <c:numCache>
                <c:formatCode>###0.0%</c:formatCode>
                <c:ptCount val="22"/>
                <c:pt idx="0">
                  <c:v>0.8</c:v>
                </c:pt>
                <c:pt idx="1">
                  <c:v>0.57692307692307687</c:v>
                </c:pt>
                <c:pt idx="2">
                  <c:v>0.7142857142857143</c:v>
                </c:pt>
                <c:pt idx="3">
                  <c:v>0.78947368421052633</c:v>
                </c:pt>
                <c:pt idx="4">
                  <c:v>0.72727272727272729</c:v>
                </c:pt>
                <c:pt idx="5">
                  <c:v>0.63636363636363635</c:v>
                </c:pt>
                <c:pt idx="6">
                  <c:v>0.52380952380952384</c:v>
                </c:pt>
                <c:pt idx="7">
                  <c:v>0.66666666666666652</c:v>
                </c:pt>
                <c:pt idx="8">
                  <c:v>0.5</c:v>
                </c:pt>
                <c:pt idx="9">
                  <c:v>0.625</c:v>
                </c:pt>
                <c:pt idx="10">
                  <c:v>0.7</c:v>
                </c:pt>
                <c:pt idx="11">
                  <c:v>0.4</c:v>
                </c:pt>
                <c:pt idx="12">
                  <c:v>0.25</c:v>
                </c:pt>
                <c:pt idx="13">
                  <c:v>0.54166666666666663</c:v>
                </c:pt>
                <c:pt idx="14">
                  <c:v>0.48</c:v>
                </c:pt>
                <c:pt idx="15">
                  <c:v>0.84210526315789469</c:v>
                </c:pt>
                <c:pt idx="16">
                  <c:v>0.41176470588235292</c:v>
                </c:pt>
                <c:pt idx="17">
                  <c:v>0.7</c:v>
                </c:pt>
                <c:pt idx="18">
                  <c:v>0.8666666666666667</c:v>
                </c:pt>
                <c:pt idx="19">
                  <c:v>0.8</c:v>
                </c:pt>
                <c:pt idx="20">
                  <c:v>0.64</c:v>
                </c:pt>
                <c:pt idx="2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0-41AF-8B12-23C789D95F36}"/>
            </c:ext>
          </c:extLst>
        </c:ser>
        <c:ser>
          <c:idx val="1"/>
          <c:order val="1"/>
          <c:tx>
            <c:strRef>
              <c:f>'학과(수준)'!$E$104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'학과(수준)'!$B$105:$C$126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자원정보기술활용</c:v>
                  </c:pt>
                </c:lvl>
              </c:multiLvlStrCache>
            </c:multiLvlStrRef>
          </c:cat>
          <c:val>
            <c:numRef>
              <c:f>'학과(수준)'!$E$105:$E$126</c:f>
              <c:numCache>
                <c:formatCode>###0.0%</c:formatCode>
                <c:ptCount val="22"/>
                <c:pt idx="0">
                  <c:v>0.2</c:v>
                </c:pt>
                <c:pt idx="1">
                  <c:v>0.38461538461538469</c:v>
                </c:pt>
                <c:pt idx="2">
                  <c:v>0.14285714285714285</c:v>
                </c:pt>
                <c:pt idx="3">
                  <c:v>0.10526315789473684</c:v>
                </c:pt>
                <c:pt idx="4">
                  <c:v>9.0909090909090912E-2</c:v>
                </c:pt>
                <c:pt idx="5">
                  <c:v>0.27272727272727271</c:v>
                </c:pt>
                <c:pt idx="6">
                  <c:v>0.2857142857142857</c:v>
                </c:pt>
                <c:pt idx="7">
                  <c:v>0.2</c:v>
                </c:pt>
                <c:pt idx="8">
                  <c:v>0.16666666666666663</c:v>
                </c:pt>
                <c:pt idx="9">
                  <c:v>0.375</c:v>
                </c:pt>
                <c:pt idx="10">
                  <c:v>0.1</c:v>
                </c:pt>
                <c:pt idx="11">
                  <c:v>0.4</c:v>
                </c:pt>
                <c:pt idx="12">
                  <c:v>0.5</c:v>
                </c:pt>
                <c:pt idx="13">
                  <c:v>0.41666666666666674</c:v>
                </c:pt>
                <c:pt idx="14">
                  <c:v>0.32</c:v>
                </c:pt>
                <c:pt idx="15">
                  <c:v>0.10526315789473684</c:v>
                </c:pt>
                <c:pt idx="16">
                  <c:v>0.47058823529411759</c:v>
                </c:pt>
                <c:pt idx="17">
                  <c:v>0.2</c:v>
                </c:pt>
                <c:pt idx="18">
                  <c:v>0.13333333333333333</c:v>
                </c:pt>
                <c:pt idx="20">
                  <c:v>0.28000000000000003</c:v>
                </c:pt>
                <c:pt idx="2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0-41AF-8B12-23C789D95F36}"/>
            </c:ext>
          </c:extLst>
        </c:ser>
        <c:ser>
          <c:idx val="2"/>
          <c:order val="2"/>
          <c:tx>
            <c:strRef>
              <c:f>'학과(수준)'!$F$104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'학과(수준)'!$B$105:$C$126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자원정보기술활용</c:v>
                  </c:pt>
                </c:lvl>
              </c:multiLvlStrCache>
            </c:multiLvlStrRef>
          </c:cat>
          <c:val>
            <c:numRef>
              <c:f>'학과(수준)'!$F$105:$F$126</c:f>
              <c:numCache>
                <c:formatCode>###0.0%</c:formatCode>
                <c:ptCount val="22"/>
                <c:pt idx="1">
                  <c:v>3.8461538461538464E-2</c:v>
                </c:pt>
                <c:pt idx="2">
                  <c:v>0.14285714285714285</c:v>
                </c:pt>
                <c:pt idx="3">
                  <c:v>0.10526315789473684</c:v>
                </c:pt>
                <c:pt idx="4">
                  <c:v>0.18181818181818182</c:v>
                </c:pt>
                <c:pt idx="5">
                  <c:v>9.0909090909090912E-2</c:v>
                </c:pt>
                <c:pt idx="6">
                  <c:v>9.5238095238095233E-2</c:v>
                </c:pt>
                <c:pt idx="7">
                  <c:v>0.13333333333333333</c:v>
                </c:pt>
                <c:pt idx="10">
                  <c:v>0.2</c:v>
                </c:pt>
                <c:pt idx="11">
                  <c:v>0.1</c:v>
                </c:pt>
                <c:pt idx="12">
                  <c:v>0.16666666666666663</c:v>
                </c:pt>
                <c:pt idx="13">
                  <c:v>4.1666666666666657E-2</c:v>
                </c:pt>
                <c:pt idx="14">
                  <c:v>0.2</c:v>
                </c:pt>
                <c:pt idx="15">
                  <c:v>5.2631578947368418E-2</c:v>
                </c:pt>
                <c:pt idx="16">
                  <c:v>0.1176470588235294</c:v>
                </c:pt>
                <c:pt idx="17">
                  <c:v>0.1</c:v>
                </c:pt>
                <c:pt idx="19">
                  <c:v>0.2</c:v>
                </c:pt>
                <c:pt idx="20">
                  <c:v>0.04</c:v>
                </c:pt>
                <c:pt idx="2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0-41AF-8B12-23C789D95F36}"/>
            </c:ext>
          </c:extLst>
        </c:ser>
        <c:ser>
          <c:idx val="3"/>
          <c:order val="3"/>
          <c:tx>
            <c:strRef>
              <c:f>'학과(수준)'!$G$104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'학과(수준)'!$B$105:$C$126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자원정보기술활용</c:v>
                  </c:pt>
                </c:lvl>
              </c:multiLvlStrCache>
            </c:multiLvlStrRef>
          </c:cat>
          <c:val>
            <c:numRef>
              <c:f>'학과(수준)'!$G$105:$G$126</c:f>
              <c:numCache>
                <c:formatCode>General</c:formatCode>
                <c:ptCount val="22"/>
                <c:pt idx="6" formatCode="###0.0%">
                  <c:v>9.5238095238095233E-2</c:v>
                </c:pt>
                <c:pt idx="8" formatCode="###0.0%">
                  <c:v>0.33333333333333326</c:v>
                </c:pt>
                <c:pt idx="11" formatCode="###0.0%">
                  <c:v>0.1</c:v>
                </c:pt>
                <c:pt idx="12" formatCode="###0.0%">
                  <c:v>8.3333333333333315E-2</c:v>
                </c:pt>
                <c:pt idx="20" formatCode="###0.0%">
                  <c:v>0.04</c:v>
                </c:pt>
                <c:pt idx="21" formatCode="###0.0%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90-41AF-8B12-23C789D95F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99364864"/>
        <c:axId val="200018752"/>
      </c:barChart>
      <c:catAx>
        <c:axId val="299364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00018752"/>
        <c:crosses val="autoZero"/>
        <c:auto val="1"/>
        <c:lblAlgn val="ctr"/>
        <c:lblOffset val="100"/>
        <c:noMultiLvlLbl val="0"/>
      </c:catAx>
      <c:valAx>
        <c:axId val="2000187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9364864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67264424759405073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162519056616852"/>
          <c:y val="0.26977599832563498"/>
          <c:w val="0.52921735722915808"/>
          <c:h val="0.54957175224891763"/>
        </c:manualLayout>
      </c:layout>
      <c:radarChart>
        <c:radarStyle val="marker"/>
        <c:varyColors val="0"/>
        <c:ser>
          <c:idx val="0"/>
          <c:order val="0"/>
          <c:tx>
            <c:strRef>
              <c:f>수준별현황!$C$3</c:f>
              <c:strCache>
                <c:ptCount val="1"/>
                <c:pt idx="0">
                  <c:v>미흡</c:v>
                </c:pt>
              </c:strCache>
            </c:strRef>
          </c:tx>
          <c:spPr>
            <a:ln>
              <a:prstDash val="sysDash"/>
            </a:ln>
          </c:spPr>
          <c:marker>
            <c:symbol val="circle"/>
            <c:size val="3"/>
          </c:marker>
          <c:dLbls>
            <c:dLbl>
              <c:idx val="0"/>
              <c:layout>
                <c:manualLayout>
                  <c:x val="3.921709249747986E-3"/>
                  <c:y val="-1.343894063727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A1-4C31-8075-A05A449CDCAB}"/>
                </c:ext>
              </c:extLst>
            </c:dLbl>
            <c:dLbl>
              <c:idx val="1"/>
              <c:layout>
                <c:manualLayout>
                  <c:x val="1.9327564009761055E-2"/>
                  <c:y val="-4.2792256694494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A1-4C31-8075-A05A449CDCAB}"/>
                </c:ext>
              </c:extLst>
            </c:dLbl>
            <c:dLbl>
              <c:idx val="2"/>
              <c:layout>
                <c:manualLayout>
                  <c:x val="-4.2736060538024789E-4"/>
                  <c:y val="-4.4077026062050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A1-4C31-8075-A05A449CDCAB}"/>
                </c:ext>
              </c:extLst>
            </c:dLbl>
            <c:dLbl>
              <c:idx val="3"/>
              <c:layout>
                <c:manualLayout>
                  <c:x val="4.5699754153921031E-2"/>
                  <c:y val="-4.159368338422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A1-4C31-8075-A05A449CDCAB}"/>
                </c:ext>
              </c:extLst>
            </c:dLbl>
            <c:dLbl>
              <c:idx val="4"/>
              <c:layout>
                <c:manualLayout>
                  <c:x val="1.4114689330587545E-2"/>
                  <c:y val="-4.700854700854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A1-4C31-8075-A05A449CD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수준별현황!$B$4:$B$7</c:f>
              <c:strCache>
                <c:ptCount val="4"/>
                <c:pt idx="0">
                  <c:v>자기관리
역량</c:v>
                </c:pt>
                <c:pt idx="1">
                  <c:v>대인관계
역량</c:v>
                </c:pt>
                <c:pt idx="2">
                  <c:v>자원정보기술의
활용역량</c:v>
                </c:pt>
                <c:pt idx="3">
                  <c:v>글로벌
역량</c:v>
                </c:pt>
              </c:strCache>
            </c:strRef>
          </c:cat>
          <c:val>
            <c:numRef>
              <c:f>수준별현황!$C$4:$C$7</c:f>
              <c:numCache>
                <c:formatCode>0.0%</c:formatCode>
                <c:ptCount val="4"/>
                <c:pt idx="0">
                  <c:v>0.40860215053763438</c:v>
                </c:pt>
                <c:pt idx="1">
                  <c:v>0.25896414342629481</c:v>
                </c:pt>
                <c:pt idx="2">
                  <c:v>0.58434547908232115</c:v>
                </c:pt>
                <c:pt idx="3">
                  <c:v>0.47138964577656678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A1-4C31-8075-A05A449CDCAB}"/>
            </c:ext>
          </c:extLst>
        </c:ser>
        <c:ser>
          <c:idx val="1"/>
          <c:order val="1"/>
          <c:tx>
            <c:strRef>
              <c:f>수준별현황!$D$3</c:f>
              <c:strCache>
                <c:ptCount val="1"/>
                <c:pt idx="0">
                  <c:v>우수 및 탁월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3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3.1191704547979143E-3"/>
                  <c:y val="-1.332533054342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A1-4C31-8075-A05A449CDCAB}"/>
                </c:ext>
              </c:extLst>
            </c:dLbl>
            <c:dLbl>
              <c:idx val="1"/>
              <c:layout>
                <c:manualLayout>
                  <c:x val="-2.4433680297338205E-2"/>
                  <c:y val="4.265518651166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A1-4C31-8075-A05A449CDCAB}"/>
                </c:ext>
              </c:extLst>
            </c:dLbl>
            <c:dLbl>
              <c:idx val="2"/>
              <c:layout>
                <c:manualLayout>
                  <c:x val="9.0275579351925886E-3"/>
                  <c:y val="-1.9564132634380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A1-4C31-8075-A05A449CDCAB}"/>
                </c:ext>
              </c:extLst>
            </c:dLbl>
            <c:dLbl>
              <c:idx val="3"/>
              <c:layout>
                <c:manualLayout>
                  <c:x val="4.0918968043586416E-3"/>
                  <c:y val="-5.3482525210664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A1-4C31-8075-A05A449CDCAB}"/>
                </c:ext>
              </c:extLst>
            </c:dLbl>
            <c:dLbl>
              <c:idx val="4"/>
              <c:layout>
                <c:manualLayout>
                  <c:x val="-8.6467296688873055E-3"/>
                  <c:y val="5.1719850808122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A1-4C31-8075-A05A449CDCAB}"/>
                </c:ext>
              </c:extLst>
            </c:dLbl>
            <c:dLbl>
              <c:idx val="5"/>
              <c:layout>
                <c:manualLayout>
                  <c:x val="4.1396377606337581E-3"/>
                  <c:y val="2.3959386655615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A1-4C31-8075-A05A449CD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수준별현황!$B$4:$B$7</c:f>
              <c:strCache>
                <c:ptCount val="4"/>
                <c:pt idx="0">
                  <c:v>자기관리
역량</c:v>
                </c:pt>
                <c:pt idx="1">
                  <c:v>대인관계
역량</c:v>
                </c:pt>
                <c:pt idx="2">
                  <c:v>자원정보기술의
활용역량</c:v>
                </c:pt>
                <c:pt idx="3">
                  <c:v>글로벌
역량</c:v>
                </c:pt>
              </c:strCache>
            </c:strRef>
          </c:cat>
          <c:val>
            <c:numRef>
              <c:f>수준별현황!$D$4:$D$7</c:f>
              <c:numCache>
                <c:formatCode>0.0%</c:formatCode>
                <c:ptCount val="4"/>
                <c:pt idx="0">
                  <c:v>0.30107526881720426</c:v>
                </c:pt>
                <c:pt idx="1">
                  <c:v>0.40903054448871179</c:v>
                </c:pt>
                <c:pt idx="2">
                  <c:v>0.14035087719298245</c:v>
                </c:pt>
                <c:pt idx="3">
                  <c:v>9.128065395095368E-2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A1-4C31-8075-A05A449CDC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5673600"/>
        <c:axId val="229602368"/>
      </c:radarChart>
      <c:catAx>
        <c:axId val="1956736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 b="0">
                <a:solidFill>
                  <a:schemeClr val="tx1"/>
                </a:solidFill>
                <a:latin typeface="08서울한강체 M" pitchFamily="18" charset="-127"/>
                <a:ea typeface="08서울한강체 M" pitchFamily="18" charset="-127"/>
              </a:defRPr>
            </a:pPr>
            <a:endParaRPr lang="ko-KR"/>
          </a:p>
        </c:txPr>
        <c:crossAx val="229602368"/>
        <c:crosses val="autoZero"/>
        <c:auto val="1"/>
        <c:lblAlgn val="ctr"/>
        <c:lblOffset val="100"/>
        <c:noMultiLvlLbl val="0"/>
      </c:catAx>
      <c:valAx>
        <c:axId val="22960236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numFmt formatCode="0.0%" sourceLinked="1"/>
        <c:majorTickMark val="none"/>
        <c:minorTickMark val="none"/>
        <c:tickLblPos val="none"/>
        <c:spPr>
          <a:ln>
            <a:solidFill>
              <a:schemeClr val="bg1">
                <a:lumMod val="50000"/>
              </a:schemeClr>
            </a:solidFill>
          </a:ln>
        </c:spPr>
        <c:crossAx val="195673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832510251884309"/>
          <c:y val="7.3348587836776807E-2"/>
          <c:w val="0.73072329276936221"/>
          <c:h val="5.8806222392932588E-2"/>
        </c:manualLayout>
      </c:layout>
      <c:overlay val="0"/>
      <c:txPr>
        <a:bodyPr/>
        <a:lstStyle/>
        <a:p>
          <a:pPr>
            <a:defRPr sz="1050">
              <a:latin typeface="08서울한강체 M" pitchFamily="18" charset="-127"/>
              <a:ea typeface="08서울한강체 M" pitchFamily="18" charset="-127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'학과(수준)'!$D$104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'학과(수준)'!$B$127:$C$148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자원정보기술활용</c:v>
                  </c:pt>
                </c:lvl>
              </c:multiLvlStrCache>
            </c:multiLvlStrRef>
          </c:cat>
          <c:val>
            <c:numRef>
              <c:f>'학과(수준)'!$D$127:$D$148</c:f>
              <c:numCache>
                <c:formatCode>###0.0%</c:formatCode>
                <c:ptCount val="22"/>
                <c:pt idx="0">
                  <c:v>0.8</c:v>
                </c:pt>
                <c:pt idx="1">
                  <c:v>0.42857142857142855</c:v>
                </c:pt>
                <c:pt idx="2">
                  <c:v>0.8125</c:v>
                </c:pt>
                <c:pt idx="3">
                  <c:v>0.82608695652173902</c:v>
                </c:pt>
                <c:pt idx="4">
                  <c:v>0.47826086956521741</c:v>
                </c:pt>
                <c:pt idx="5">
                  <c:v>0.36842105263157893</c:v>
                </c:pt>
                <c:pt idx="6">
                  <c:v>0.61538461538461542</c:v>
                </c:pt>
                <c:pt idx="7">
                  <c:v>0.5</c:v>
                </c:pt>
                <c:pt idx="8">
                  <c:v>0.4</c:v>
                </c:pt>
                <c:pt idx="9">
                  <c:v>0.36</c:v>
                </c:pt>
                <c:pt idx="10">
                  <c:v>0.75</c:v>
                </c:pt>
                <c:pt idx="11">
                  <c:v>0.47619047619047611</c:v>
                </c:pt>
                <c:pt idx="12">
                  <c:v>0.57894736842105265</c:v>
                </c:pt>
                <c:pt idx="13">
                  <c:v>0.68181818181818177</c:v>
                </c:pt>
                <c:pt idx="14">
                  <c:v>0.45454545454545453</c:v>
                </c:pt>
                <c:pt idx="15">
                  <c:v>0.8</c:v>
                </c:pt>
                <c:pt idx="16">
                  <c:v>1</c:v>
                </c:pt>
                <c:pt idx="17">
                  <c:v>0.4</c:v>
                </c:pt>
                <c:pt idx="18">
                  <c:v>0.4</c:v>
                </c:pt>
                <c:pt idx="19">
                  <c:v>0.73913043478260865</c:v>
                </c:pt>
                <c:pt idx="20">
                  <c:v>0.4</c:v>
                </c:pt>
                <c:pt idx="2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F-4B56-A10B-AC98F66C0386}"/>
            </c:ext>
          </c:extLst>
        </c:ser>
        <c:ser>
          <c:idx val="1"/>
          <c:order val="1"/>
          <c:tx>
            <c:strRef>
              <c:f>'학과(수준)'!$E$104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'학과(수준)'!$B$127:$C$148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자원정보기술활용</c:v>
                  </c:pt>
                </c:lvl>
              </c:multiLvlStrCache>
            </c:multiLvlStrRef>
          </c:cat>
          <c:val>
            <c:numRef>
              <c:f>'학과(수준)'!$E$127:$E$148</c:f>
              <c:numCache>
                <c:formatCode>###0.0%</c:formatCode>
                <c:ptCount val="22"/>
                <c:pt idx="0">
                  <c:v>0.2</c:v>
                </c:pt>
                <c:pt idx="1">
                  <c:v>0.2857142857142857</c:v>
                </c:pt>
                <c:pt idx="2">
                  <c:v>0.1875</c:v>
                </c:pt>
                <c:pt idx="3">
                  <c:v>8.6956521739130432E-2</c:v>
                </c:pt>
                <c:pt idx="4">
                  <c:v>0.30434782608695654</c:v>
                </c:pt>
                <c:pt idx="5">
                  <c:v>0.26315789473684209</c:v>
                </c:pt>
                <c:pt idx="6">
                  <c:v>0.19230769230769235</c:v>
                </c:pt>
                <c:pt idx="7">
                  <c:v>0.40909090909090912</c:v>
                </c:pt>
                <c:pt idx="8">
                  <c:v>0.32</c:v>
                </c:pt>
                <c:pt idx="9">
                  <c:v>0.4</c:v>
                </c:pt>
                <c:pt idx="10">
                  <c:v>0.16666666666666663</c:v>
                </c:pt>
                <c:pt idx="11">
                  <c:v>0.42857142857142855</c:v>
                </c:pt>
                <c:pt idx="12">
                  <c:v>0.21052631578947367</c:v>
                </c:pt>
                <c:pt idx="13">
                  <c:v>0.27272727272727271</c:v>
                </c:pt>
                <c:pt idx="14">
                  <c:v>0.54545454545454541</c:v>
                </c:pt>
                <c:pt idx="15">
                  <c:v>0.2</c:v>
                </c:pt>
                <c:pt idx="17">
                  <c:v>0.4</c:v>
                </c:pt>
                <c:pt idx="18">
                  <c:v>0.45</c:v>
                </c:pt>
                <c:pt idx="19">
                  <c:v>0.13043478260869565</c:v>
                </c:pt>
                <c:pt idx="20">
                  <c:v>0.4</c:v>
                </c:pt>
                <c:pt idx="2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F-4B56-A10B-AC98F66C0386}"/>
            </c:ext>
          </c:extLst>
        </c:ser>
        <c:ser>
          <c:idx val="2"/>
          <c:order val="2"/>
          <c:tx>
            <c:strRef>
              <c:f>'학과(수준)'!$F$104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'학과(수준)'!$B$127:$C$148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자원정보기술활용</c:v>
                  </c:pt>
                </c:lvl>
              </c:multiLvlStrCache>
            </c:multiLvlStrRef>
          </c:cat>
          <c:val>
            <c:numRef>
              <c:f>'학과(수준)'!$F$127:$F$148</c:f>
              <c:numCache>
                <c:formatCode>###0.0%</c:formatCode>
                <c:ptCount val="22"/>
                <c:pt idx="1">
                  <c:v>0.19047619047619047</c:v>
                </c:pt>
                <c:pt idx="3">
                  <c:v>4.3478260869565216E-2</c:v>
                </c:pt>
                <c:pt idx="4">
                  <c:v>0.13043478260869565</c:v>
                </c:pt>
                <c:pt idx="5">
                  <c:v>0.21052631578947367</c:v>
                </c:pt>
                <c:pt idx="6">
                  <c:v>0.19230769230769235</c:v>
                </c:pt>
                <c:pt idx="7">
                  <c:v>9.0909090909090912E-2</c:v>
                </c:pt>
                <c:pt idx="8">
                  <c:v>0.2</c:v>
                </c:pt>
                <c:pt idx="9">
                  <c:v>0.16</c:v>
                </c:pt>
                <c:pt idx="10">
                  <c:v>8.3333333333333315E-2</c:v>
                </c:pt>
                <c:pt idx="12">
                  <c:v>0.15789473684210525</c:v>
                </c:pt>
                <c:pt idx="13">
                  <c:v>4.5454545454545456E-2</c:v>
                </c:pt>
                <c:pt idx="17">
                  <c:v>0.2</c:v>
                </c:pt>
                <c:pt idx="18">
                  <c:v>0.1</c:v>
                </c:pt>
                <c:pt idx="19">
                  <c:v>0.13043478260869565</c:v>
                </c:pt>
                <c:pt idx="2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F-4B56-A10B-AC98F66C0386}"/>
            </c:ext>
          </c:extLst>
        </c:ser>
        <c:ser>
          <c:idx val="3"/>
          <c:order val="3"/>
          <c:tx>
            <c:strRef>
              <c:f>'학과(수준)'!$G$104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'학과(수준)'!$B$127:$C$148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자원정보기술활용</c:v>
                  </c:pt>
                </c:lvl>
              </c:multiLvlStrCache>
            </c:multiLvlStrRef>
          </c:cat>
          <c:val>
            <c:numRef>
              <c:f>'학과(수준)'!$G$127:$G$148</c:f>
              <c:numCache>
                <c:formatCode>###0.0%</c:formatCode>
                <c:ptCount val="22"/>
                <c:pt idx="1">
                  <c:v>9.5238095238095233E-2</c:v>
                </c:pt>
                <c:pt idx="3">
                  <c:v>4.3478260869565216E-2</c:v>
                </c:pt>
                <c:pt idx="4">
                  <c:v>8.6956521739130432E-2</c:v>
                </c:pt>
                <c:pt idx="5">
                  <c:v>0.15789473684210525</c:v>
                </c:pt>
                <c:pt idx="8">
                  <c:v>0.08</c:v>
                </c:pt>
                <c:pt idx="9">
                  <c:v>0.08</c:v>
                </c:pt>
                <c:pt idx="11">
                  <c:v>9.5238095238095233E-2</c:v>
                </c:pt>
                <c:pt idx="12">
                  <c:v>5.2631578947368418E-2</c:v>
                </c:pt>
                <c:pt idx="18">
                  <c:v>0.05</c:v>
                </c:pt>
                <c:pt idx="2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0F-4B56-A10B-AC98F66C0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3959296"/>
        <c:axId val="212340672"/>
      </c:barChart>
      <c:catAx>
        <c:axId val="20395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12340672"/>
        <c:crosses val="autoZero"/>
        <c:auto val="1"/>
        <c:lblAlgn val="ctr"/>
        <c:lblOffset val="100"/>
        <c:noMultiLvlLbl val="0"/>
      </c:catAx>
      <c:valAx>
        <c:axId val="212340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3959296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67264424759405073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'학과(수준)'!$D$154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'학과(수준)'!$B$155:$C$176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글로벌</c:v>
                  </c:pt>
                </c:lvl>
              </c:multiLvlStrCache>
            </c:multiLvlStrRef>
          </c:cat>
          <c:val>
            <c:numRef>
              <c:f>'학과(수준)'!$D$155:$D$176</c:f>
              <c:numCache>
                <c:formatCode>###0.0%</c:formatCode>
                <c:ptCount val="22"/>
                <c:pt idx="0" formatCode="0.00%">
                  <c:v>0.2</c:v>
                </c:pt>
                <c:pt idx="1">
                  <c:v>0.69199999999999995</c:v>
                </c:pt>
                <c:pt idx="2">
                  <c:v>0.57099999999999995</c:v>
                </c:pt>
                <c:pt idx="3" formatCode="0.00%">
                  <c:v>0.57899999999999996</c:v>
                </c:pt>
                <c:pt idx="4">
                  <c:v>0.71399999999999997</c:v>
                </c:pt>
                <c:pt idx="5">
                  <c:v>0.42899999999999999</c:v>
                </c:pt>
                <c:pt idx="6" formatCode="0.00%">
                  <c:v>0.4</c:v>
                </c:pt>
                <c:pt idx="7">
                  <c:v>0.2</c:v>
                </c:pt>
                <c:pt idx="8">
                  <c:v>0.5</c:v>
                </c:pt>
                <c:pt idx="9">
                  <c:v>0.25</c:v>
                </c:pt>
                <c:pt idx="10">
                  <c:v>0.8</c:v>
                </c:pt>
                <c:pt idx="11" formatCode="0.00%">
                  <c:v>0.6</c:v>
                </c:pt>
                <c:pt idx="12">
                  <c:v>0.33300000000000002</c:v>
                </c:pt>
                <c:pt idx="13">
                  <c:v>0.29199999999999998</c:v>
                </c:pt>
                <c:pt idx="14">
                  <c:v>0.16700000000000001</c:v>
                </c:pt>
                <c:pt idx="15">
                  <c:v>0.57899999999999996</c:v>
                </c:pt>
                <c:pt idx="16">
                  <c:v>0.35299999999999998</c:v>
                </c:pt>
                <c:pt idx="17">
                  <c:v>0.42099999999999999</c:v>
                </c:pt>
                <c:pt idx="18">
                  <c:v>0.53300000000000003</c:v>
                </c:pt>
                <c:pt idx="19">
                  <c:v>0.6</c:v>
                </c:pt>
                <c:pt idx="20">
                  <c:v>0.44</c:v>
                </c:pt>
                <c:pt idx="2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A-4AF0-A15E-6C4C536D7F88}"/>
            </c:ext>
          </c:extLst>
        </c:ser>
        <c:ser>
          <c:idx val="1"/>
          <c:order val="1"/>
          <c:tx>
            <c:strRef>
              <c:f>'학과(수준)'!$E$154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'학과(수준)'!$B$155:$C$176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글로벌</c:v>
                  </c:pt>
                </c:lvl>
              </c:multiLvlStrCache>
            </c:multiLvlStrRef>
          </c:cat>
          <c:val>
            <c:numRef>
              <c:f>'학과(수준)'!$E$155:$E$176</c:f>
              <c:numCache>
                <c:formatCode>###0.0%</c:formatCode>
                <c:ptCount val="22"/>
                <c:pt idx="0">
                  <c:v>0.6</c:v>
                </c:pt>
                <c:pt idx="1">
                  <c:v>0.23100000000000001</c:v>
                </c:pt>
                <c:pt idx="2">
                  <c:v>0.14299999999999999</c:v>
                </c:pt>
                <c:pt idx="3">
                  <c:v>0.42099999999999999</c:v>
                </c:pt>
                <c:pt idx="4">
                  <c:v>0.23799999999999999</c:v>
                </c:pt>
                <c:pt idx="5">
                  <c:v>0.57099999999999995</c:v>
                </c:pt>
                <c:pt idx="6">
                  <c:v>0.45</c:v>
                </c:pt>
                <c:pt idx="7">
                  <c:v>0.66700000000000004</c:v>
                </c:pt>
                <c:pt idx="8">
                  <c:v>0.5</c:v>
                </c:pt>
                <c:pt idx="9">
                  <c:v>0.625</c:v>
                </c:pt>
                <c:pt idx="10">
                  <c:v>0.2</c:v>
                </c:pt>
                <c:pt idx="11" formatCode="0.00%">
                  <c:v>0.3</c:v>
                </c:pt>
                <c:pt idx="12">
                  <c:v>0.41699999999999998</c:v>
                </c:pt>
                <c:pt idx="13">
                  <c:v>0.58299999999999996</c:v>
                </c:pt>
                <c:pt idx="14">
                  <c:v>0.5</c:v>
                </c:pt>
                <c:pt idx="15">
                  <c:v>0.36799999999999999</c:v>
                </c:pt>
                <c:pt idx="16">
                  <c:v>0.64700000000000002</c:v>
                </c:pt>
                <c:pt idx="17">
                  <c:v>0.57899999999999996</c:v>
                </c:pt>
                <c:pt idx="18">
                  <c:v>0.46700000000000003</c:v>
                </c:pt>
                <c:pt idx="19">
                  <c:v>0.4</c:v>
                </c:pt>
                <c:pt idx="20">
                  <c:v>0.48</c:v>
                </c:pt>
                <c:pt idx="21">
                  <c:v>0.41699999999999998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A-4AF0-A15E-6C4C536D7F88}"/>
            </c:ext>
          </c:extLst>
        </c:ser>
        <c:ser>
          <c:idx val="2"/>
          <c:order val="2"/>
          <c:tx>
            <c:strRef>
              <c:f>'학과(수준)'!$F$154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'학과(수준)'!$B$155:$C$176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글로벌</c:v>
                  </c:pt>
                </c:lvl>
              </c:multiLvlStrCache>
            </c:multiLvlStrRef>
          </c:cat>
          <c:val>
            <c:numRef>
              <c:f>'학과(수준)'!$F$155:$F$176</c:f>
              <c:numCache>
                <c:formatCode>0.00%</c:formatCode>
                <c:ptCount val="22"/>
                <c:pt idx="1">
                  <c:v>7.6999999999999999E-2</c:v>
                </c:pt>
                <c:pt idx="4" formatCode="###0.0%">
                  <c:v>4.8000000000000001E-2</c:v>
                </c:pt>
                <c:pt idx="6">
                  <c:v>0.1</c:v>
                </c:pt>
                <c:pt idx="7">
                  <c:v>0.13300000000000001</c:v>
                </c:pt>
                <c:pt idx="9">
                  <c:v>0.125</c:v>
                </c:pt>
                <c:pt idx="11">
                  <c:v>0.1</c:v>
                </c:pt>
                <c:pt idx="12" formatCode="###0.0%">
                  <c:v>0.25</c:v>
                </c:pt>
                <c:pt idx="13" formatCode="###0.0%">
                  <c:v>8.3000000000000004E-2</c:v>
                </c:pt>
                <c:pt idx="14">
                  <c:v>0.29199999999999998</c:v>
                </c:pt>
                <c:pt idx="15">
                  <c:v>5.2999999999999999E-2</c:v>
                </c:pt>
                <c:pt idx="20" formatCode="###0.0%">
                  <c:v>0.08</c:v>
                </c:pt>
                <c:pt idx="21" formatCode="###0.0%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A-4AF0-A15E-6C4C536D7F88}"/>
            </c:ext>
          </c:extLst>
        </c:ser>
        <c:ser>
          <c:idx val="3"/>
          <c:order val="3"/>
          <c:tx>
            <c:strRef>
              <c:f>'학과(수준)'!$G$154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'학과(수준)'!$B$155:$C$176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글로벌</c:v>
                  </c:pt>
                </c:lvl>
              </c:multiLvlStrCache>
            </c:multiLvlStrRef>
          </c:cat>
          <c:val>
            <c:numRef>
              <c:f>'학과(수준)'!$G$155:$G$176</c:f>
              <c:numCache>
                <c:formatCode>General</c:formatCode>
                <c:ptCount val="22"/>
                <c:pt idx="0" formatCode="###0.0%">
                  <c:v>0.2</c:v>
                </c:pt>
                <c:pt idx="2" formatCode="###0.0%">
                  <c:v>0.28599999999999998</c:v>
                </c:pt>
                <c:pt idx="6" formatCode="0.00%">
                  <c:v>0.05</c:v>
                </c:pt>
                <c:pt idx="13" formatCode="0.00%">
                  <c:v>4.2000000000000003E-2</c:v>
                </c:pt>
                <c:pt idx="14" formatCode="0.00%">
                  <c:v>4.2000000000000003E-2</c:v>
                </c:pt>
                <c:pt idx="21" formatCode="0.00%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2A-4AF0-A15E-6C4C536D7F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15216128"/>
        <c:axId val="212398592"/>
      </c:barChart>
      <c:catAx>
        <c:axId val="215216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12398592"/>
        <c:crosses val="autoZero"/>
        <c:auto val="1"/>
        <c:lblAlgn val="ctr"/>
        <c:lblOffset val="100"/>
        <c:noMultiLvlLbl val="0"/>
      </c:catAx>
      <c:valAx>
        <c:axId val="2123985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5216128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67264424759405073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'학과(수준)'!$D$154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'학과(수준)'!$B$177:$C$198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글로벌</c:v>
                  </c:pt>
                </c:lvl>
              </c:multiLvlStrCache>
            </c:multiLvlStrRef>
          </c:cat>
          <c:val>
            <c:numRef>
              <c:f>'학과(수준)'!$D$177:$D$198</c:f>
              <c:numCache>
                <c:formatCode>###0.0%</c:formatCode>
                <c:ptCount val="22"/>
                <c:pt idx="0" formatCode="0.00%">
                  <c:v>0.61899999999999999</c:v>
                </c:pt>
                <c:pt idx="1">
                  <c:v>0.28599999999999998</c:v>
                </c:pt>
                <c:pt idx="2">
                  <c:v>0.68799999999999994</c:v>
                </c:pt>
                <c:pt idx="3">
                  <c:v>0.63600000000000001</c:v>
                </c:pt>
                <c:pt idx="4" formatCode="0.00%">
                  <c:v>0.17399999999999999</c:v>
                </c:pt>
                <c:pt idx="5">
                  <c:v>0.316</c:v>
                </c:pt>
                <c:pt idx="6">
                  <c:v>0.46200000000000002</c:v>
                </c:pt>
                <c:pt idx="7" formatCode="0.00%">
                  <c:v>0.54500000000000004</c:v>
                </c:pt>
                <c:pt idx="8">
                  <c:v>0.24</c:v>
                </c:pt>
                <c:pt idx="9" formatCode="0.00%">
                  <c:v>0.24</c:v>
                </c:pt>
                <c:pt idx="10">
                  <c:v>0.58299999999999996</c:v>
                </c:pt>
                <c:pt idx="11">
                  <c:v>0.52400000000000002</c:v>
                </c:pt>
                <c:pt idx="12">
                  <c:v>0.73699999999999999</c:v>
                </c:pt>
                <c:pt idx="13">
                  <c:v>0.5</c:v>
                </c:pt>
                <c:pt idx="14">
                  <c:v>0.72699999999999998</c:v>
                </c:pt>
                <c:pt idx="15">
                  <c:v>0.6</c:v>
                </c:pt>
                <c:pt idx="16" formatCode="0.00%">
                  <c:v>0.71399999999999997</c:v>
                </c:pt>
                <c:pt idx="17" formatCode="0.00%">
                  <c:v>0.8</c:v>
                </c:pt>
                <c:pt idx="18">
                  <c:v>0.55000000000000004</c:v>
                </c:pt>
                <c:pt idx="19">
                  <c:v>0.52200000000000002</c:v>
                </c:pt>
                <c:pt idx="20" formatCode="0.00%">
                  <c:v>0.4</c:v>
                </c:pt>
                <c:pt idx="21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E-4C72-B26F-B186C47B8440}"/>
            </c:ext>
          </c:extLst>
        </c:ser>
        <c:ser>
          <c:idx val="1"/>
          <c:order val="1"/>
          <c:tx>
            <c:strRef>
              <c:f>'학과(수준)'!$E$154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'학과(수준)'!$B$177:$C$198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글로벌</c:v>
                  </c:pt>
                </c:lvl>
              </c:multiLvlStrCache>
            </c:multiLvlStrRef>
          </c:cat>
          <c:val>
            <c:numRef>
              <c:f>'학과(수준)'!$E$177:$E$198</c:f>
              <c:numCache>
                <c:formatCode>###0.0%</c:formatCode>
                <c:ptCount val="22"/>
                <c:pt idx="0">
                  <c:v>0.33300000000000002</c:v>
                </c:pt>
                <c:pt idx="1">
                  <c:v>0.61899999999999999</c:v>
                </c:pt>
                <c:pt idx="2">
                  <c:v>0.313</c:v>
                </c:pt>
                <c:pt idx="3">
                  <c:v>0.22700000000000001</c:v>
                </c:pt>
                <c:pt idx="4">
                  <c:v>0.56499999999999995</c:v>
                </c:pt>
                <c:pt idx="5">
                  <c:v>0.47399999999999998</c:v>
                </c:pt>
                <c:pt idx="6">
                  <c:v>0.53800000000000003</c:v>
                </c:pt>
                <c:pt idx="7">
                  <c:v>0.40899999999999997</c:v>
                </c:pt>
                <c:pt idx="8">
                  <c:v>0.6</c:v>
                </c:pt>
                <c:pt idx="9">
                  <c:v>0.56000000000000005</c:v>
                </c:pt>
                <c:pt idx="10">
                  <c:v>0.33300000000000002</c:v>
                </c:pt>
                <c:pt idx="11">
                  <c:v>0.42899999999999999</c:v>
                </c:pt>
                <c:pt idx="12">
                  <c:v>0.26300000000000001</c:v>
                </c:pt>
                <c:pt idx="13">
                  <c:v>0.36399999999999999</c:v>
                </c:pt>
                <c:pt idx="14">
                  <c:v>0.27300000000000002</c:v>
                </c:pt>
                <c:pt idx="15">
                  <c:v>0.2</c:v>
                </c:pt>
                <c:pt idx="16">
                  <c:v>0.28599999999999998</c:v>
                </c:pt>
                <c:pt idx="17">
                  <c:v>0.2</c:v>
                </c:pt>
                <c:pt idx="18">
                  <c:v>0.35</c:v>
                </c:pt>
                <c:pt idx="19">
                  <c:v>0.435</c:v>
                </c:pt>
                <c:pt idx="20">
                  <c:v>0.6</c:v>
                </c:pt>
                <c:pt idx="21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E-4C72-B26F-B186C47B8440}"/>
            </c:ext>
          </c:extLst>
        </c:ser>
        <c:ser>
          <c:idx val="2"/>
          <c:order val="2"/>
          <c:tx>
            <c:strRef>
              <c:f>'학과(수준)'!$F$154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'학과(수준)'!$B$177:$C$198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글로벌</c:v>
                  </c:pt>
                </c:lvl>
              </c:multiLvlStrCache>
            </c:multiLvlStrRef>
          </c:cat>
          <c:val>
            <c:numRef>
              <c:f>'학과(수준)'!$F$177:$F$198</c:f>
              <c:numCache>
                <c:formatCode>###0.0%</c:formatCode>
                <c:ptCount val="22"/>
                <c:pt idx="0">
                  <c:v>4.8000000000000001E-2</c:v>
                </c:pt>
                <c:pt idx="1">
                  <c:v>9.5000000000000001E-2</c:v>
                </c:pt>
                <c:pt idx="3">
                  <c:v>0.13600000000000001</c:v>
                </c:pt>
                <c:pt idx="4">
                  <c:v>0.26100000000000001</c:v>
                </c:pt>
                <c:pt idx="5" formatCode="0.00%">
                  <c:v>0.158</c:v>
                </c:pt>
                <c:pt idx="7" formatCode="0.00%">
                  <c:v>4.4999999999999998E-2</c:v>
                </c:pt>
                <c:pt idx="8">
                  <c:v>0.16</c:v>
                </c:pt>
                <c:pt idx="9" formatCode="0.00%">
                  <c:v>0.16</c:v>
                </c:pt>
                <c:pt idx="10">
                  <c:v>8.3000000000000004E-2</c:v>
                </c:pt>
                <c:pt idx="11">
                  <c:v>4.8000000000000001E-2</c:v>
                </c:pt>
                <c:pt idx="13" formatCode="0.00%">
                  <c:v>0.13600000000000001</c:v>
                </c:pt>
                <c:pt idx="15">
                  <c:v>0.2</c:v>
                </c:pt>
                <c:pt idx="18" formatCode="0.00%">
                  <c:v>0.1</c:v>
                </c:pt>
                <c:pt idx="19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E-4C72-B26F-B186C47B8440}"/>
            </c:ext>
          </c:extLst>
        </c:ser>
        <c:ser>
          <c:idx val="3"/>
          <c:order val="3"/>
          <c:tx>
            <c:strRef>
              <c:f>'학과(수준)'!$G$154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'학과(수준)'!$B$177:$C$198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글로벌</c:v>
                  </c:pt>
                </c:lvl>
              </c:multiLvlStrCache>
            </c:multiLvlStrRef>
          </c:cat>
          <c:val>
            <c:numRef>
              <c:f>'학과(수준)'!$G$177:$G$198</c:f>
              <c:numCache>
                <c:formatCode>General</c:formatCode>
                <c:ptCount val="22"/>
                <c:pt idx="5" formatCode="0.00%">
                  <c:v>5.2999999999999999E-2</c:v>
                </c:pt>
                <c:pt idx="9" formatCode="0.0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E-4C72-B26F-B186C47B84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99823616"/>
        <c:axId val="301091072"/>
      </c:barChart>
      <c:catAx>
        <c:axId val="299823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301091072"/>
        <c:crosses val="autoZero"/>
        <c:auto val="1"/>
        <c:lblAlgn val="ctr"/>
        <c:lblOffset val="100"/>
        <c:noMultiLvlLbl val="0"/>
      </c:catAx>
      <c:valAx>
        <c:axId val="3010910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9823616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67264424759405073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127810227476E-2"/>
          <c:y val="7.9364071237933168E-2"/>
          <c:w val="0.86579115398553852"/>
          <c:h val="0.867422883001574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Lbls>
            <c:numFmt formatCode="#,##0.0_);[Red]\(#,##0.0\)" sourceLinked="0"/>
            <c:spPr>
              <a:noFill/>
              <a:ln w="15875"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'학과(T점수)'!$A$3:$B$24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자기관리*</c:v>
                  </c:pt>
                </c:lvl>
              </c:multiLvlStrCache>
            </c:multiLvlStrRef>
          </c:cat>
          <c:val>
            <c:numRef>
              <c:f>'학과(T점수)'!$C$3:$C$24</c:f>
              <c:numCache>
                <c:formatCode>###0.0000</c:formatCode>
                <c:ptCount val="22"/>
                <c:pt idx="0">
                  <c:v>53.751666666666665</c:v>
                </c:pt>
                <c:pt idx="1">
                  <c:v>44.759999999999991</c:v>
                </c:pt>
                <c:pt idx="2">
                  <c:v>51.785714285714285</c:v>
                </c:pt>
                <c:pt idx="3">
                  <c:v>48.904210526315794</c:v>
                </c:pt>
                <c:pt idx="4">
                  <c:v>45.73454545454544</c:v>
                </c:pt>
                <c:pt idx="5">
                  <c:v>45.818636363636365</c:v>
                </c:pt>
                <c:pt idx="6">
                  <c:v>54.191428571428574</c:v>
                </c:pt>
                <c:pt idx="7">
                  <c:v>45.398000000000003</c:v>
                </c:pt>
                <c:pt idx="8">
                  <c:v>50.65</c:v>
                </c:pt>
                <c:pt idx="9">
                  <c:v>49.977499999999992</c:v>
                </c:pt>
                <c:pt idx="10">
                  <c:v>43.011818181818178</c:v>
                </c:pt>
                <c:pt idx="11">
                  <c:v>47.256</c:v>
                </c:pt>
                <c:pt idx="12">
                  <c:v>47.694166666666668</c:v>
                </c:pt>
                <c:pt idx="13">
                  <c:v>51.559583333333343</c:v>
                </c:pt>
                <c:pt idx="14">
                  <c:v>54.121666666666677</c:v>
                </c:pt>
                <c:pt idx="15">
                  <c:v>42.711052631578958</c:v>
                </c:pt>
                <c:pt idx="16">
                  <c:v>48.538823529411765</c:v>
                </c:pt>
                <c:pt idx="17">
                  <c:v>50.356500000000004</c:v>
                </c:pt>
                <c:pt idx="18">
                  <c:v>46.209999999999994</c:v>
                </c:pt>
                <c:pt idx="19">
                  <c:v>45.68</c:v>
                </c:pt>
                <c:pt idx="20">
                  <c:v>49.174000000000007</c:v>
                </c:pt>
                <c:pt idx="21">
                  <c:v>51.642083333333325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3-4280-9A11-627CD5AC70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31096320"/>
        <c:axId val="212398016"/>
      </c:barChart>
      <c:catAx>
        <c:axId val="231096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12398016"/>
        <c:crosses val="autoZero"/>
        <c:auto val="1"/>
        <c:lblAlgn val="ctr"/>
        <c:lblOffset val="100"/>
        <c:noMultiLvlLbl val="0"/>
      </c:catAx>
      <c:valAx>
        <c:axId val="212398016"/>
        <c:scaling>
          <c:orientation val="minMax"/>
          <c:min val="0"/>
        </c:scaling>
        <c:delete val="1"/>
        <c:axPos val="b"/>
        <c:numFmt formatCode="###0.0000" sourceLinked="1"/>
        <c:majorTickMark val="out"/>
        <c:minorTickMark val="none"/>
        <c:tickLblPos val="nextTo"/>
        <c:crossAx val="231096320"/>
        <c:crosses val="max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127810227476E-2"/>
          <c:y val="7.9364071237933168E-2"/>
          <c:w val="0.86579115398553852"/>
          <c:h val="0.867422883001574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Lbls>
            <c:numFmt formatCode="#,##0.0_);[Red]\(#,##0.0\)" sourceLinked="0"/>
            <c:spPr>
              <a:noFill/>
              <a:ln w="15875"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'학과(T점수)'!$A$25:$B$46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자기관리*</c:v>
                  </c:pt>
                </c:lvl>
              </c:multiLvlStrCache>
            </c:multiLvlStrRef>
          </c:cat>
          <c:val>
            <c:numRef>
              <c:f>'학과(T점수)'!$C$25:$C$46</c:f>
              <c:numCache>
                <c:formatCode>###0.0000</c:formatCode>
                <c:ptCount val="22"/>
                <c:pt idx="0">
                  <c:v>43.011999999999993</c:v>
                </c:pt>
                <c:pt idx="1">
                  <c:v>45.77428571428571</c:v>
                </c:pt>
                <c:pt idx="2">
                  <c:v>40.296250000000001</c:v>
                </c:pt>
                <c:pt idx="3">
                  <c:v>43.123913043478261</c:v>
                </c:pt>
                <c:pt idx="4">
                  <c:v>63.133478260869573</c:v>
                </c:pt>
                <c:pt idx="5">
                  <c:v>44.914736842105263</c:v>
                </c:pt>
                <c:pt idx="6">
                  <c:v>54.776153846153839</c:v>
                </c:pt>
                <c:pt idx="7">
                  <c:v>43.904545454545449</c:v>
                </c:pt>
                <c:pt idx="8">
                  <c:v>51.146799999999992</c:v>
                </c:pt>
                <c:pt idx="9">
                  <c:v>47.147999999999996</c:v>
                </c:pt>
                <c:pt idx="10">
                  <c:v>48.844166666666666</c:v>
                </c:pt>
                <c:pt idx="11">
                  <c:v>46.613636363636367</c:v>
                </c:pt>
                <c:pt idx="12">
                  <c:v>43.451052631578946</c:v>
                </c:pt>
                <c:pt idx="13">
                  <c:v>45.591363636363646</c:v>
                </c:pt>
                <c:pt idx="14">
                  <c:v>43.54</c:v>
                </c:pt>
                <c:pt idx="15">
                  <c:v>40.362000000000002</c:v>
                </c:pt>
                <c:pt idx="16">
                  <c:v>50.174285714285716</c:v>
                </c:pt>
                <c:pt idx="17">
                  <c:v>53.365000000000002</c:v>
                </c:pt>
                <c:pt idx="18">
                  <c:v>49.783500000000004</c:v>
                </c:pt>
                <c:pt idx="19">
                  <c:v>41.68863636363637</c:v>
                </c:pt>
                <c:pt idx="20">
                  <c:v>46.194000000000003</c:v>
                </c:pt>
                <c:pt idx="21">
                  <c:v>51.138888888888886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D-490B-86E3-D6082D8319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33490944"/>
        <c:axId val="230614144"/>
      </c:barChart>
      <c:catAx>
        <c:axId val="233490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30614144"/>
        <c:crosses val="autoZero"/>
        <c:auto val="1"/>
        <c:lblAlgn val="ctr"/>
        <c:lblOffset val="100"/>
        <c:noMultiLvlLbl val="0"/>
      </c:catAx>
      <c:valAx>
        <c:axId val="230614144"/>
        <c:scaling>
          <c:orientation val="minMax"/>
          <c:min val="0"/>
        </c:scaling>
        <c:delete val="1"/>
        <c:axPos val="b"/>
        <c:numFmt formatCode="###0.0000" sourceLinked="1"/>
        <c:majorTickMark val="out"/>
        <c:minorTickMark val="none"/>
        <c:tickLblPos val="nextTo"/>
        <c:crossAx val="233490944"/>
        <c:crosses val="max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127810227476E-2"/>
          <c:y val="7.9364071237933168E-2"/>
          <c:w val="0.86579115398553852"/>
          <c:h val="0.86742288300157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numFmt formatCode="#,##0.0_);[Red]\(#,##0.0\)" sourceLinked="0"/>
            <c:spPr>
              <a:noFill/>
              <a:ln w="15875"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'학과(T점수)'!$A$53:$B$74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대인관계*</c:v>
                  </c:pt>
                </c:lvl>
              </c:multiLvlStrCache>
            </c:multiLvlStrRef>
          </c:cat>
          <c:val>
            <c:numRef>
              <c:f>'학과(T점수)'!$C$53:$C$74</c:f>
              <c:numCache>
                <c:formatCode>###0.0000</c:formatCode>
                <c:ptCount val="22"/>
                <c:pt idx="0">
                  <c:v>56.431666666666665</c:v>
                </c:pt>
                <c:pt idx="1">
                  <c:v>48.968846153846158</c:v>
                </c:pt>
                <c:pt idx="2">
                  <c:v>54.14142857142857</c:v>
                </c:pt>
                <c:pt idx="3">
                  <c:v>57.991052631578945</c:v>
                </c:pt>
                <c:pt idx="4">
                  <c:v>48.766956521739132</c:v>
                </c:pt>
                <c:pt idx="5">
                  <c:v>52.138695652173908</c:v>
                </c:pt>
                <c:pt idx="6">
                  <c:v>56.852857142857133</c:v>
                </c:pt>
                <c:pt idx="7">
                  <c:v>48.681333333333328</c:v>
                </c:pt>
                <c:pt idx="8">
                  <c:v>54.055</c:v>
                </c:pt>
                <c:pt idx="9">
                  <c:v>54.303750000000001</c:v>
                </c:pt>
                <c:pt idx="10">
                  <c:v>47.225000000000001</c:v>
                </c:pt>
                <c:pt idx="11">
                  <c:v>58.508181818181811</c:v>
                </c:pt>
                <c:pt idx="12">
                  <c:v>54.010000000000012</c:v>
                </c:pt>
                <c:pt idx="13">
                  <c:v>55.541249999999991</c:v>
                </c:pt>
                <c:pt idx="14">
                  <c:v>57.009166666666665</c:v>
                </c:pt>
                <c:pt idx="15">
                  <c:v>44.641052631578951</c:v>
                </c:pt>
                <c:pt idx="16">
                  <c:v>52.795882352941177</c:v>
                </c:pt>
                <c:pt idx="17">
                  <c:v>54.200476190476195</c:v>
                </c:pt>
                <c:pt idx="18">
                  <c:v>57.75500000000001</c:v>
                </c:pt>
                <c:pt idx="19">
                  <c:v>47.948</c:v>
                </c:pt>
                <c:pt idx="20">
                  <c:v>54.629200000000012</c:v>
                </c:pt>
                <c:pt idx="21">
                  <c:v>56.178749999999987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C-4058-8CBB-7C75E7D1AF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30692352"/>
        <c:axId val="230620480"/>
      </c:barChart>
      <c:catAx>
        <c:axId val="230692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30620480"/>
        <c:crosses val="autoZero"/>
        <c:auto val="1"/>
        <c:lblAlgn val="ctr"/>
        <c:lblOffset val="100"/>
        <c:noMultiLvlLbl val="0"/>
      </c:catAx>
      <c:valAx>
        <c:axId val="230620480"/>
        <c:scaling>
          <c:orientation val="minMax"/>
          <c:min val="0"/>
        </c:scaling>
        <c:delete val="1"/>
        <c:axPos val="b"/>
        <c:numFmt formatCode="###0.0000" sourceLinked="1"/>
        <c:majorTickMark val="out"/>
        <c:minorTickMark val="none"/>
        <c:tickLblPos val="nextTo"/>
        <c:crossAx val="230692352"/>
        <c:crosses val="max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127810227476E-2"/>
          <c:y val="7.9364071237933168E-2"/>
          <c:w val="0.86579115398553852"/>
          <c:h val="0.86742288300157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numFmt formatCode="#,##0.0_);[Red]\(#,##0.0\)" sourceLinked="0"/>
            <c:spPr>
              <a:noFill/>
              <a:ln w="15875"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'학과(T점수)'!$A$75:$B$96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대인관계*</c:v>
                  </c:pt>
                </c:lvl>
              </c:multiLvlStrCache>
            </c:multiLvlStrRef>
          </c:cat>
          <c:val>
            <c:numRef>
              <c:f>'학과(T점수)'!$C$75:$C$96</c:f>
              <c:numCache>
                <c:formatCode>###0.0000</c:formatCode>
                <c:ptCount val="22"/>
                <c:pt idx="0">
                  <c:v>55.069523809523801</c:v>
                </c:pt>
                <c:pt idx="1">
                  <c:v>50.725238095238097</c:v>
                </c:pt>
                <c:pt idx="2">
                  <c:v>47.321874999999991</c:v>
                </c:pt>
                <c:pt idx="3">
                  <c:v>49.907391304347819</c:v>
                </c:pt>
                <c:pt idx="4">
                  <c:v>65.737826086956517</c:v>
                </c:pt>
                <c:pt idx="5">
                  <c:v>47.433157894736844</c:v>
                </c:pt>
                <c:pt idx="6">
                  <c:v>63.319999999999986</c:v>
                </c:pt>
                <c:pt idx="7">
                  <c:v>48.705909090909088</c:v>
                </c:pt>
                <c:pt idx="8">
                  <c:v>56.170400000000001</c:v>
                </c:pt>
                <c:pt idx="9">
                  <c:v>49.222799999999999</c:v>
                </c:pt>
                <c:pt idx="10">
                  <c:v>52.164999999999992</c:v>
                </c:pt>
                <c:pt idx="11">
                  <c:v>52.175652173913051</c:v>
                </c:pt>
                <c:pt idx="12">
                  <c:v>49.229473684210525</c:v>
                </c:pt>
                <c:pt idx="13">
                  <c:v>54.139090909090903</c:v>
                </c:pt>
                <c:pt idx="14">
                  <c:v>48.444166666666661</c:v>
                </c:pt>
                <c:pt idx="15">
                  <c:v>47.173999999999999</c:v>
                </c:pt>
                <c:pt idx="16">
                  <c:v>50.57</c:v>
                </c:pt>
                <c:pt idx="17">
                  <c:v>57.44166666666667</c:v>
                </c:pt>
                <c:pt idx="18">
                  <c:v>55.944499999999991</c:v>
                </c:pt>
                <c:pt idx="19">
                  <c:v>47.543913043478248</c:v>
                </c:pt>
                <c:pt idx="20">
                  <c:v>43.29</c:v>
                </c:pt>
                <c:pt idx="21">
                  <c:v>54.81666666666667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9-4821-B01F-9ACB725C58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31096832"/>
        <c:axId val="231801984"/>
      </c:barChart>
      <c:catAx>
        <c:axId val="231096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31801984"/>
        <c:crosses val="autoZero"/>
        <c:auto val="1"/>
        <c:lblAlgn val="ctr"/>
        <c:lblOffset val="100"/>
        <c:noMultiLvlLbl val="0"/>
      </c:catAx>
      <c:valAx>
        <c:axId val="231801984"/>
        <c:scaling>
          <c:orientation val="minMax"/>
          <c:min val="0"/>
        </c:scaling>
        <c:delete val="1"/>
        <c:axPos val="b"/>
        <c:numFmt formatCode="###0.0000" sourceLinked="1"/>
        <c:majorTickMark val="out"/>
        <c:minorTickMark val="none"/>
        <c:tickLblPos val="nextTo"/>
        <c:crossAx val="231096832"/>
        <c:crosses val="max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127810227476E-2"/>
          <c:y val="7.9364071237933168E-2"/>
          <c:w val="0.86579115398553852"/>
          <c:h val="0.86742288300157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.0_);[Red]\(#,##0.0\)" sourceLinked="0"/>
            <c:spPr>
              <a:noFill/>
              <a:ln w="15875"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'학과(T점수)'!$A$105:$B$126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자원정보기술활용*</c:v>
                  </c:pt>
                </c:lvl>
              </c:multiLvlStrCache>
            </c:multiLvlStrRef>
          </c:cat>
          <c:val>
            <c:numRef>
              <c:f>'학과(T점수)'!$C$105:$C$126</c:f>
              <c:numCache>
                <c:formatCode>###0.0000</c:formatCode>
                <c:ptCount val="22"/>
                <c:pt idx="0">
                  <c:v>41</c:v>
                </c:pt>
                <c:pt idx="1">
                  <c:v>43.730769230769234</c:v>
                </c:pt>
                <c:pt idx="2">
                  <c:v>42.857142857142854</c:v>
                </c:pt>
                <c:pt idx="3">
                  <c:v>42</c:v>
                </c:pt>
                <c:pt idx="4">
                  <c:v>41.636363636363633</c:v>
                </c:pt>
                <c:pt idx="5">
                  <c:v>43</c:v>
                </c:pt>
                <c:pt idx="6">
                  <c:v>47.19047619047619</c:v>
                </c:pt>
                <c:pt idx="7">
                  <c:v>42.93333333333333</c:v>
                </c:pt>
                <c:pt idx="8">
                  <c:v>47.333333333333336</c:v>
                </c:pt>
                <c:pt idx="9">
                  <c:v>40.375</c:v>
                </c:pt>
                <c:pt idx="10">
                  <c:v>42.8</c:v>
                </c:pt>
                <c:pt idx="11">
                  <c:v>45.6</c:v>
                </c:pt>
                <c:pt idx="12">
                  <c:v>49.916666666666664</c:v>
                </c:pt>
                <c:pt idx="13">
                  <c:v>43.958333333333336</c:v>
                </c:pt>
                <c:pt idx="14">
                  <c:v>46.44</c:v>
                </c:pt>
                <c:pt idx="15">
                  <c:v>40.631578947368418</c:v>
                </c:pt>
                <c:pt idx="16">
                  <c:v>47.235294117647058</c:v>
                </c:pt>
                <c:pt idx="17">
                  <c:v>42.1</c:v>
                </c:pt>
                <c:pt idx="18">
                  <c:v>40.466666666666669</c:v>
                </c:pt>
                <c:pt idx="19">
                  <c:v>44</c:v>
                </c:pt>
                <c:pt idx="20">
                  <c:v>43.8</c:v>
                </c:pt>
                <c:pt idx="21">
                  <c:v>49.56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E-4D50-B0A2-1FC823B041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31886848"/>
        <c:axId val="231803712"/>
      </c:barChart>
      <c:catAx>
        <c:axId val="231886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31803712"/>
        <c:crosses val="autoZero"/>
        <c:auto val="1"/>
        <c:lblAlgn val="ctr"/>
        <c:lblOffset val="100"/>
        <c:noMultiLvlLbl val="0"/>
      </c:catAx>
      <c:valAx>
        <c:axId val="231803712"/>
        <c:scaling>
          <c:orientation val="minMax"/>
          <c:min val="0"/>
        </c:scaling>
        <c:delete val="1"/>
        <c:axPos val="b"/>
        <c:numFmt formatCode="###0.0000" sourceLinked="1"/>
        <c:majorTickMark val="out"/>
        <c:minorTickMark val="none"/>
        <c:tickLblPos val="nextTo"/>
        <c:crossAx val="231886848"/>
        <c:crosses val="max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127810227476E-2"/>
          <c:y val="7.9364071237933168E-2"/>
          <c:w val="0.86579115398553852"/>
          <c:h val="0.86742288300157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.0_);[Red]\(#,##0.0\)" sourceLinked="0"/>
            <c:spPr>
              <a:noFill/>
              <a:ln w="15875"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'학과(T점수)'!$A$127:$B$148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자원정보기술활용*</c:v>
                  </c:pt>
                </c:lvl>
              </c:multiLvlStrCache>
            </c:multiLvlStrRef>
          </c:cat>
          <c:val>
            <c:numRef>
              <c:f>'학과(T점수)'!$C$127:$C$148</c:f>
              <c:numCache>
                <c:formatCode>###0.0000</c:formatCode>
                <c:ptCount val="22"/>
                <c:pt idx="0">
                  <c:v>39.799999999999997</c:v>
                </c:pt>
                <c:pt idx="1">
                  <c:v>49.095238095238095</c:v>
                </c:pt>
                <c:pt idx="2">
                  <c:v>41.8125</c:v>
                </c:pt>
                <c:pt idx="3">
                  <c:v>41.086956521739133</c:v>
                </c:pt>
                <c:pt idx="4">
                  <c:v>46.217391304347828</c:v>
                </c:pt>
                <c:pt idx="5">
                  <c:v>49.89473684210526</c:v>
                </c:pt>
                <c:pt idx="6">
                  <c:v>44.96153846153846</c:v>
                </c:pt>
                <c:pt idx="7">
                  <c:v>45.636363636363633</c:v>
                </c:pt>
                <c:pt idx="8">
                  <c:v>47.96</c:v>
                </c:pt>
                <c:pt idx="9">
                  <c:v>49.12</c:v>
                </c:pt>
                <c:pt idx="10">
                  <c:v>40.083333333333336</c:v>
                </c:pt>
                <c:pt idx="11">
                  <c:v>45.761904761904759</c:v>
                </c:pt>
                <c:pt idx="12">
                  <c:v>44.89473684210526</c:v>
                </c:pt>
                <c:pt idx="13">
                  <c:v>42.045454545454547</c:v>
                </c:pt>
                <c:pt idx="14">
                  <c:v>44.727272727272727</c:v>
                </c:pt>
                <c:pt idx="15">
                  <c:v>43</c:v>
                </c:pt>
                <c:pt idx="16">
                  <c:v>39.714285714285715</c:v>
                </c:pt>
                <c:pt idx="17">
                  <c:v>47.2</c:v>
                </c:pt>
                <c:pt idx="18">
                  <c:v>46.55</c:v>
                </c:pt>
                <c:pt idx="19">
                  <c:v>43.695652173913047</c:v>
                </c:pt>
                <c:pt idx="20">
                  <c:v>47.8</c:v>
                </c:pt>
                <c:pt idx="21">
                  <c:v>44.625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73B-966A-CD157064AC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62977024"/>
        <c:axId val="233190464"/>
      </c:barChart>
      <c:catAx>
        <c:axId val="26297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33190464"/>
        <c:crosses val="autoZero"/>
        <c:auto val="1"/>
        <c:lblAlgn val="ctr"/>
        <c:lblOffset val="100"/>
        <c:noMultiLvlLbl val="0"/>
      </c:catAx>
      <c:valAx>
        <c:axId val="233190464"/>
        <c:scaling>
          <c:orientation val="minMax"/>
          <c:min val="0"/>
        </c:scaling>
        <c:delete val="1"/>
        <c:axPos val="b"/>
        <c:numFmt formatCode="###0.0000" sourceLinked="1"/>
        <c:majorTickMark val="out"/>
        <c:minorTickMark val="none"/>
        <c:tickLblPos val="nextTo"/>
        <c:crossAx val="262977024"/>
        <c:crosses val="max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127810227476E-2"/>
          <c:y val="7.9364071237933168E-2"/>
          <c:w val="0.86579115398553852"/>
          <c:h val="0.86742288300157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.0_);[Red]\(#,##0.0\)" sourceLinked="0"/>
            <c:spPr>
              <a:noFill/>
              <a:ln w="15875"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'학과(T점수)'!$A$154:$B$175</c:f>
              <c:multiLvlStrCache>
                <c:ptCount val="22"/>
                <c:lvl>
                  <c:pt idx="0">
                    <c:v>건축학부</c:v>
                  </c:pt>
                  <c:pt idx="1">
                    <c:v>경영학</c:v>
                  </c:pt>
                  <c:pt idx="2">
                    <c:v>경찰법학</c:v>
                  </c:pt>
                  <c:pt idx="3">
                    <c:v>공공인재학</c:v>
                  </c:pt>
                  <c:pt idx="4">
                    <c:v>관현악학부</c:v>
                  </c:pt>
                  <c:pt idx="5">
                    <c:v>광고홍보커뮤니케이션학부</c:v>
                  </c:pt>
                  <c:pt idx="6">
                    <c:v>국어교육</c:v>
                  </c:pt>
                  <c:pt idx="7">
                    <c:v>국제무역물류학</c:v>
                  </c:pt>
                  <c:pt idx="8">
                    <c:v>글로벌경제학</c:v>
                  </c:pt>
                  <c:pt idx="9">
                    <c:v>글로벌커뮤니케이션학부</c:v>
                  </c:pt>
                  <c:pt idx="10">
                    <c:v>도시공학</c:v>
                  </c:pt>
                  <c:pt idx="11">
                    <c:v>도자디자인</c:v>
                  </c:pt>
                  <c:pt idx="12">
                    <c:v>마케팅빅데이터학</c:v>
                  </c:pt>
                  <c:pt idx="13">
                    <c:v>미생물생명공학</c:v>
                  </c:pt>
                  <c:pt idx="14">
                    <c:v>미술교육</c:v>
                  </c:pt>
                  <c:pt idx="15">
                    <c:v>미술학부</c:v>
                  </c:pt>
                  <c:pt idx="16">
                    <c:v>부동산금융보험융합학</c:v>
                  </c:pt>
                  <c:pt idx="17">
                    <c:v>사회복지학</c:v>
                  </c:pt>
                  <c:pt idx="18">
                    <c:v>섬유패션디자인학</c:v>
                  </c:pt>
                  <c:pt idx="19">
                    <c:v>성악뮤지컬학</c:v>
                  </c:pt>
                  <c:pt idx="20">
                    <c:v>소방안전관리학</c:v>
                  </c:pt>
                  <c:pt idx="21">
                    <c:v>수학교육</c:v>
                  </c:pt>
                </c:lvl>
                <c:lvl>
                  <c:pt idx="0">
                    <c:v>글로벌*</c:v>
                  </c:pt>
                </c:lvl>
              </c:multiLvlStrCache>
            </c:multiLvlStrRef>
          </c:cat>
          <c:val>
            <c:numRef>
              <c:f>'학과(T점수)'!$C$154:$C$175</c:f>
              <c:numCache>
                <c:formatCode>###0.0000</c:formatCode>
                <c:ptCount val="22"/>
                <c:pt idx="0">
                  <c:v>51.103999999999999</c:v>
                </c:pt>
                <c:pt idx="1">
                  <c:v>44.264230769230771</c:v>
                </c:pt>
                <c:pt idx="2">
                  <c:v>52.528571428571432</c:v>
                </c:pt>
                <c:pt idx="3">
                  <c:v>44.572631578947366</c:v>
                </c:pt>
                <c:pt idx="4">
                  <c:v>42.108095238095238</c:v>
                </c:pt>
                <c:pt idx="5">
                  <c:v>45.405714285714282</c:v>
                </c:pt>
                <c:pt idx="6">
                  <c:v>51.796500000000002</c:v>
                </c:pt>
                <c:pt idx="7">
                  <c:v>52.027333333333338</c:v>
                </c:pt>
                <c:pt idx="8">
                  <c:v>48.703333333333326</c:v>
                </c:pt>
                <c:pt idx="9">
                  <c:v>53.666249999999998</c:v>
                </c:pt>
                <c:pt idx="10">
                  <c:v>42.794000000000004</c:v>
                </c:pt>
                <c:pt idx="11">
                  <c:v>43.347999999999999</c:v>
                </c:pt>
                <c:pt idx="12">
                  <c:v>53.32</c:v>
                </c:pt>
                <c:pt idx="13">
                  <c:v>49.164999999999999</c:v>
                </c:pt>
                <c:pt idx="14">
                  <c:v>55.859166666666681</c:v>
                </c:pt>
                <c:pt idx="15">
                  <c:v>43.84368421052632</c:v>
                </c:pt>
                <c:pt idx="16">
                  <c:v>47.78</c:v>
                </c:pt>
                <c:pt idx="17">
                  <c:v>47.925789473684219</c:v>
                </c:pt>
                <c:pt idx="18">
                  <c:v>48.70333333333334</c:v>
                </c:pt>
                <c:pt idx="19">
                  <c:v>42.239999999999995</c:v>
                </c:pt>
                <c:pt idx="20">
                  <c:v>48.888000000000005</c:v>
                </c:pt>
                <c:pt idx="21">
                  <c:v>47.549166666666672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2-4D42-9937-471C602A6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95033344"/>
        <c:axId val="233188160"/>
      </c:barChart>
      <c:catAx>
        <c:axId val="295033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33188160"/>
        <c:crosses val="autoZero"/>
        <c:auto val="1"/>
        <c:lblAlgn val="ctr"/>
        <c:lblOffset val="100"/>
        <c:noMultiLvlLbl val="0"/>
      </c:catAx>
      <c:valAx>
        <c:axId val="233188160"/>
        <c:scaling>
          <c:orientation val="minMax"/>
          <c:min val="0"/>
        </c:scaling>
        <c:delete val="1"/>
        <c:axPos val="b"/>
        <c:numFmt formatCode="###0.0000" sourceLinked="1"/>
        <c:majorTickMark val="out"/>
        <c:minorTickMark val="none"/>
        <c:tickLblPos val="nextTo"/>
        <c:crossAx val="295033344"/>
        <c:crosses val="max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수준별현황!$C$30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수준별현황!$B$31:$B$34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
기술활용</c:v>
                </c:pt>
                <c:pt idx="3">
                  <c:v>글로벌</c:v>
                </c:pt>
              </c:strCache>
            </c:strRef>
          </c:cat>
          <c:val>
            <c:numRef>
              <c:f>수준별현황!$C$31:$C$34</c:f>
              <c:numCache>
                <c:formatCode>0.0%</c:formatCode>
                <c:ptCount val="4"/>
                <c:pt idx="0">
                  <c:v>0.40860215053763438</c:v>
                </c:pt>
                <c:pt idx="1">
                  <c:v>0.25896414342629481</c:v>
                </c:pt>
                <c:pt idx="2">
                  <c:v>0.58434547908232115</c:v>
                </c:pt>
                <c:pt idx="3">
                  <c:v>0.47138964577656678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2-4FCE-9050-E7FD4997D8AE}"/>
            </c:ext>
          </c:extLst>
        </c:ser>
        <c:ser>
          <c:idx val="1"/>
          <c:order val="1"/>
          <c:tx>
            <c:strRef>
              <c:f>수준별현황!$D$30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수준별현황!$B$31:$B$34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
기술활용</c:v>
                </c:pt>
                <c:pt idx="3">
                  <c:v>글로벌</c:v>
                </c:pt>
              </c:strCache>
            </c:strRef>
          </c:cat>
          <c:val>
            <c:numRef>
              <c:f>수준별현황!$D$31:$D$34</c:f>
              <c:numCache>
                <c:formatCode>0.0%</c:formatCode>
                <c:ptCount val="4"/>
                <c:pt idx="0">
                  <c:v>0.29032258064516131</c:v>
                </c:pt>
                <c:pt idx="1">
                  <c:v>0.33200531208499334</c:v>
                </c:pt>
                <c:pt idx="2">
                  <c:v>0.27530364372469635</c:v>
                </c:pt>
                <c:pt idx="3">
                  <c:v>0.43732970027247958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2-4FCE-9050-E7FD4997D8AE}"/>
            </c:ext>
          </c:extLst>
        </c:ser>
        <c:ser>
          <c:idx val="2"/>
          <c:order val="2"/>
          <c:tx>
            <c:strRef>
              <c:f>수준별현황!$E$30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수준별현황!$B$31:$B$34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
기술활용</c:v>
                </c:pt>
                <c:pt idx="3">
                  <c:v>글로벌</c:v>
                </c:pt>
              </c:strCache>
            </c:strRef>
          </c:cat>
          <c:val>
            <c:numRef>
              <c:f>수준별현황!$E$31:$E$34</c:f>
              <c:numCache>
                <c:formatCode>0.0%</c:formatCode>
                <c:ptCount val="4"/>
                <c:pt idx="0">
                  <c:v>0.13844086021505375</c:v>
                </c:pt>
                <c:pt idx="1">
                  <c:v>0.19787516600265603</c:v>
                </c:pt>
                <c:pt idx="2">
                  <c:v>0.1039136302294197</c:v>
                </c:pt>
                <c:pt idx="3">
                  <c:v>7.901907356948229E-2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2-4FCE-9050-E7FD4997D8AE}"/>
            </c:ext>
          </c:extLst>
        </c:ser>
        <c:ser>
          <c:idx val="3"/>
          <c:order val="3"/>
          <c:tx>
            <c:strRef>
              <c:f>수준별현황!$F$30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수준별현황!$B$31:$B$34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
기술활용</c:v>
                </c:pt>
                <c:pt idx="3">
                  <c:v>글로벌</c:v>
                </c:pt>
              </c:strCache>
            </c:strRef>
          </c:cat>
          <c:val>
            <c:numRef>
              <c:f>수준별현황!$F$31:$F$34</c:f>
              <c:numCache>
                <c:formatCode>0.0%</c:formatCode>
                <c:ptCount val="4"/>
                <c:pt idx="0">
                  <c:v>0.16263440860215053</c:v>
                </c:pt>
                <c:pt idx="1">
                  <c:v>0.21115537848605576</c:v>
                </c:pt>
                <c:pt idx="2">
                  <c:v>3.643724696356275E-2</c:v>
                </c:pt>
                <c:pt idx="3">
                  <c:v>1.226158038147139E-2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2-4FCE-9050-E7FD4997D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86928128"/>
        <c:axId val="33249472"/>
      </c:barChart>
      <c:catAx>
        <c:axId val="186928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3249472"/>
        <c:crosses val="autoZero"/>
        <c:auto val="1"/>
        <c:lblAlgn val="ctr"/>
        <c:lblOffset val="100"/>
        <c:noMultiLvlLbl val="0"/>
      </c:catAx>
      <c:valAx>
        <c:axId val="33249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6928128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2216984246022676"/>
          <c:y val="2.0419740905109052E-2"/>
          <c:w val="0.83624828062100864"/>
          <c:h val="6.72336918461146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3127810227476E-2"/>
          <c:y val="7.9364071237933168E-2"/>
          <c:w val="0.86579115398553852"/>
          <c:h val="0.86742288300157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.0_);[Red]\(#,##0.0\)" sourceLinked="0"/>
            <c:spPr>
              <a:noFill/>
              <a:ln w="15875"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'학과(T점수)'!$A$176:$B$197</c:f>
              <c:multiLvlStrCache>
                <c:ptCount val="22"/>
                <c:lvl>
                  <c:pt idx="0">
                    <c:v>스포츠건강관리학</c:v>
                  </c:pt>
                  <c:pt idx="1">
                    <c:v>시각디자인학</c:v>
                  </c:pt>
                  <c:pt idx="2">
                    <c:v>실용음악</c:v>
                  </c:pt>
                  <c:pt idx="3">
                    <c:v>역사학</c:v>
                  </c:pt>
                  <c:pt idx="4">
                    <c:v>영어교육</c:v>
                  </c:pt>
                  <c:pt idx="5">
                    <c:v>웹툰·애니메이션과(웹툰)</c:v>
                  </c:pt>
                  <c:pt idx="6">
                    <c:v>유아교육</c:v>
                  </c:pt>
                  <c:pt idx="7">
                    <c:v>융합컴퓨터·미디어학</c:v>
                  </c:pt>
                  <c:pt idx="8">
                    <c:v>음악교육</c:v>
                  </c:pt>
                  <c:pt idx="9">
                    <c:v>의생명·보건학부</c:v>
                  </c:pt>
                  <c:pt idx="10">
                    <c:v>작곡</c:v>
                  </c:pt>
                  <c:pt idx="11">
                    <c:v>정보통신융합공학부</c:v>
                  </c:pt>
                  <c:pt idx="12">
                    <c:v>조형콘텐츠학부</c:v>
                  </c:pt>
                  <c:pt idx="13">
                    <c:v>중국어중국학</c:v>
                  </c:pt>
                  <c:pt idx="14">
                    <c:v>첨단소재학</c:v>
                  </c:pt>
                  <c:pt idx="15">
                    <c:v>피아노</c:v>
                  </c:pt>
                  <c:pt idx="16">
                    <c:v>한국음악</c:v>
                  </c:pt>
                  <c:pt idx="17">
                    <c:v>항공호텔관광경영학부</c:v>
                  </c:pt>
                  <c:pt idx="18">
                    <c:v>화장품뷰티학</c:v>
                  </c:pt>
                  <c:pt idx="19">
                    <c:v>AI로봇융합학(AI로봇융합전공)</c:v>
                  </c:pt>
                  <c:pt idx="20">
                    <c:v>IT융합전자공학</c:v>
                  </c:pt>
                  <c:pt idx="21">
                    <c:v>TV영화학부</c:v>
                  </c:pt>
                </c:lvl>
                <c:lvl>
                  <c:pt idx="0">
                    <c:v>글로벌*</c:v>
                  </c:pt>
                </c:lvl>
              </c:multiLvlStrCache>
            </c:multiLvlStrRef>
          </c:cat>
          <c:val>
            <c:numRef>
              <c:f>'학과(T점수)'!$C$176:$C$197</c:f>
              <c:numCache>
                <c:formatCode>###0.0000</c:formatCode>
                <c:ptCount val="22"/>
                <c:pt idx="0">
                  <c:v>43.427142857142861</c:v>
                </c:pt>
                <c:pt idx="1">
                  <c:v>52.396666666666675</c:v>
                </c:pt>
                <c:pt idx="2">
                  <c:v>40.855000000000011</c:v>
                </c:pt>
                <c:pt idx="3">
                  <c:v>47.402272727272724</c:v>
                </c:pt>
                <c:pt idx="4">
                  <c:v>56.451304347826088</c:v>
                </c:pt>
                <c:pt idx="5">
                  <c:v>52.591052631578947</c:v>
                </c:pt>
                <c:pt idx="6">
                  <c:v>47.673461538461538</c:v>
                </c:pt>
                <c:pt idx="7">
                  <c:v>44.38045454545454</c:v>
                </c:pt>
                <c:pt idx="8">
                  <c:v>52.322800000000008</c:v>
                </c:pt>
                <c:pt idx="9">
                  <c:v>53.098399999999998</c:v>
                </c:pt>
                <c:pt idx="10">
                  <c:v>44.086666666666673</c:v>
                </c:pt>
                <c:pt idx="11">
                  <c:v>45.141904761904755</c:v>
                </c:pt>
                <c:pt idx="12">
                  <c:v>41.365263157894731</c:v>
                </c:pt>
                <c:pt idx="13">
                  <c:v>46.395000000000003</c:v>
                </c:pt>
                <c:pt idx="14">
                  <c:v>41.484545454545461</c:v>
                </c:pt>
                <c:pt idx="15">
                  <c:v>45.564</c:v>
                </c:pt>
                <c:pt idx="16">
                  <c:v>41.052857142857142</c:v>
                </c:pt>
                <c:pt idx="17">
                  <c:v>40.024000000000001</c:v>
                </c:pt>
                <c:pt idx="18">
                  <c:v>47.503</c:v>
                </c:pt>
                <c:pt idx="19">
                  <c:v>45.250869565217393</c:v>
                </c:pt>
                <c:pt idx="20">
                  <c:v>51.380999999999993</c:v>
                </c:pt>
                <c:pt idx="21">
                  <c:v>45.405714285714289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2-4D8C-92CD-8B7836D33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15101440"/>
        <c:axId val="301088768"/>
      </c:barChart>
      <c:catAx>
        <c:axId val="215101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301088768"/>
        <c:crosses val="autoZero"/>
        <c:auto val="1"/>
        <c:lblAlgn val="ctr"/>
        <c:lblOffset val="100"/>
        <c:noMultiLvlLbl val="0"/>
      </c:catAx>
      <c:valAx>
        <c:axId val="301088768"/>
        <c:scaling>
          <c:orientation val="minMax"/>
          <c:min val="0"/>
        </c:scaling>
        <c:delete val="1"/>
        <c:axPos val="b"/>
        <c:numFmt formatCode="###0.0000" sourceLinked="1"/>
        <c:majorTickMark val="out"/>
        <c:minorTickMark val="none"/>
        <c:tickLblPos val="nextTo"/>
        <c:crossAx val="215101440"/>
        <c:crosses val="max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4166666666666"/>
          <c:y val="7.6569610453369588E-2"/>
          <c:w val="0.86573611111111115"/>
          <c:h val="0.892255329594592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연도수준점수!$D$37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(연도수준점수!$B$38:$C$39,연도수준점수!$B$41:$C$43,연도수준점수!$B$45:$C$47,연도수준점수!$B$49:$C$51)</c:f>
              <c:multiLvlStrCache>
                <c:ptCount val="11"/>
                <c:lvl>
                  <c:pt idx="0">
                    <c:v>2019년</c:v>
                  </c:pt>
                  <c:pt idx="1">
                    <c:v>2021년</c:v>
                  </c:pt>
                  <c:pt idx="3">
                    <c:v>2019년</c:v>
                  </c:pt>
                  <c:pt idx="4">
                    <c:v>2021년</c:v>
                  </c:pt>
                  <c:pt idx="6">
                    <c:v>2019년</c:v>
                  </c:pt>
                  <c:pt idx="7">
                    <c:v>2021년</c:v>
                  </c:pt>
                  <c:pt idx="9">
                    <c:v>2019년</c:v>
                  </c:pt>
                  <c:pt idx="10">
                    <c:v>2021년</c:v>
                  </c:pt>
                </c:lvl>
                <c:lvl>
                  <c:pt idx="0">
                    <c:v>자기관리</c:v>
                  </c:pt>
                  <c:pt idx="3">
                    <c:v>대인관계</c:v>
                  </c:pt>
                  <c:pt idx="6">
                    <c:v>자원정보기술활용</c:v>
                  </c:pt>
                  <c:pt idx="9">
                    <c:v>글로벌</c:v>
                  </c:pt>
                </c:lvl>
              </c:multiLvlStrCache>
            </c:multiLvlStrRef>
          </c:cat>
          <c:val>
            <c:numRef>
              <c:f>(연도수준점수!$D$38:$D$39,연도수준점수!$D$41:$D$43,연도수준점수!$D$45:$D$47,연도수준점수!$D$49:$D$51)</c:f>
              <c:numCache>
                <c:formatCode>0.0%</c:formatCode>
                <c:ptCount val="11"/>
                <c:pt idx="0">
                  <c:v>0.40136054421768708</c:v>
                </c:pt>
                <c:pt idx="1">
                  <c:v>0.40860215053763438</c:v>
                </c:pt>
                <c:pt idx="3">
                  <c:v>0.25</c:v>
                </c:pt>
                <c:pt idx="4">
                  <c:v>0.25896414342629481</c:v>
                </c:pt>
                <c:pt idx="6">
                  <c:v>0.54109589041095896</c:v>
                </c:pt>
                <c:pt idx="7">
                  <c:v>0.58434547908232115</c:v>
                </c:pt>
                <c:pt idx="9">
                  <c:v>0.46180555555555558</c:v>
                </c:pt>
                <c:pt idx="10">
                  <c:v>0.47138964577656678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C-411E-82C2-C24A54AC881B}"/>
            </c:ext>
          </c:extLst>
        </c:ser>
        <c:ser>
          <c:idx val="1"/>
          <c:order val="1"/>
          <c:tx>
            <c:strRef>
              <c:f>연도수준점수!$E$37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(연도수준점수!$B$38:$C$39,연도수준점수!$B$41:$C$43,연도수준점수!$B$45:$C$47,연도수준점수!$B$49:$C$51)</c:f>
              <c:multiLvlStrCache>
                <c:ptCount val="11"/>
                <c:lvl>
                  <c:pt idx="0">
                    <c:v>2019년</c:v>
                  </c:pt>
                  <c:pt idx="1">
                    <c:v>2021년</c:v>
                  </c:pt>
                  <c:pt idx="3">
                    <c:v>2019년</c:v>
                  </c:pt>
                  <c:pt idx="4">
                    <c:v>2021년</c:v>
                  </c:pt>
                  <c:pt idx="6">
                    <c:v>2019년</c:v>
                  </c:pt>
                  <c:pt idx="7">
                    <c:v>2021년</c:v>
                  </c:pt>
                  <c:pt idx="9">
                    <c:v>2019년</c:v>
                  </c:pt>
                  <c:pt idx="10">
                    <c:v>2021년</c:v>
                  </c:pt>
                </c:lvl>
                <c:lvl>
                  <c:pt idx="0">
                    <c:v>자기관리</c:v>
                  </c:pt>
                  <c:pt idx="3">
                    <c:v>대인관계</c:v>
                  </c:pt>
                  <c:pt idx="6">
                    <c:v>자원정보기술활용</c:v>
                  </c:pt>
                  <c:pt idx="9">
                    <c:v>글로벌</c:v>
                  </c:pt>
                </c:lvl>
              </c:multiLvlStrCache>
            </c:multiLvlStrRef>
          </c:cat>
          <c:val>
            <c:numRef>
              <c:f>(연도수준점수!$E$38:$E$39,연도수준점수!$E$41:$E$43,연도수준점수!$E$45:$E$47,연도수준점수!$E$49:$E$51)</c:f>
              <c:numCache>
                <c:formatCode>0.0%</c:formatCode>
                <c:ptCount val="11"/>
                <c:pt idx="0">
                  <c:v>0.28911564625850339</c:v>
                </c:pt>
                <c:pt idx="1">
                  <c:v>0.29032258064516131</c:v>
                </c:pt>
                <c:pt idx="3">
                  <c:v>0.32770270270270269</c:v>
                </c:pt>
                <c:pt idx="4">
                  <c:v>0.33200531208499334</c:v>
                </c:pt>
                <c:pt idx="6">
                  <c:v>0.30136986301369861</c:v>
                </c:pt>
                <c:pt idx="7">
                  <c:v>0.27530364372469635</c:v>
                </c:pt>
                <c:pt idx="9">
                  <c:v>0.43055555555555558</c:v>
                </c:pt>
                <c:pt idx="10">
                  <c:v>0.43732970027247958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5C-411E-82C2-C24A54AC881B}"/>
            </c:ext>
          </c:extLst>
        </c:ser>
        <c:ser>
          <c:idx val="2"/>
          <c:order val="2"/>
          <c:tx>
            <c:strRef>
              <c:f>연도수준점수!$F$37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dLbl>
              <c:idx val="16"/>
              <c:layout>
                <c:manualLayout>
                  <c:x val="-1.3888888888888889E-3"/>
                  <c:y val="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5C-411E-82C2-C24A54AC881B}"/>
                </c:ext>
              </c:extLst>
            </c:dLbl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(연도수준점수!$B$38:$C$39,연도수준점수!$B$41:$C$43,연도수준점수!$B$45:$C$47,연도수준점수!$B$49:$C$51)</c:f>
              <c:multiLvlStrCache>
                <c:ptCount val="11"/>
                <c:lvl>
                  <c:pt idx="0">
                    <c:v>2019년</c:v>
                  </c:pt>
                  <c:pt idx="1">
                    <c:v>2021년</c:v>
                  </c:pt>
                  <c:pt idx="3">
                    <c:v>2019년</c:v>
                  </c:pt>
                  <c:pt idx="4">
                    <c:v>2021년</c:v>
                  </c:pt>
                  <c:pt idx="6">
                    <c:v>2019년</c:v>
                  </c:pt>
                  <c:pt idx="7">
                    <c:v>2021년</c:v>
                  </c:pt>
                  <c:pt idx="9">
                    <c:v>2019년</c:v>
                  </c:pt>
                  <c:pt idx="10">
                    <c:v>2021년</c:v>
                  </c:pt>
                </c:lvl>
                <c:lvl>
                  <c:pt idx="0">
                    <c:v>자기관리</c:v>
                  </c:pt>
                  <c:pt idx="3">
                    <c:v>대인관계</c:v>
                  </c:pt>
                  <c:pt idx="6">
                    <c:v>자원정보기술활용</c:v>
                  </c:pt>
                  <c:pt idx="9">
                    <c:v>글로벌</c:v>
                  </c:pt>
                </c:lvl>
              </c:multiLvlStrCache>
            </c:multiLvlStrRef>
          </c:cat>
          <c:val>
            <c:numRef>
              <c:f>(연도수준점수!$F$38:$F$39,연도수준점수!$F$41:$F$43,연도수준점수!$F$45:$F$47,연도수준점수!$F$49:$F$51)</c:f>
              <c:numCache>
                <c:formatCode>0.0%</c:formatCode>
                <c:ptCount val="11"/>
                <c:pt idx="0">
                  <c:v>0.14965986394557823</c:v>
                </c:pt>
                <c:pt idx="1">
                  <c:v>0.13844086021505375</c:v>
                </c:pt>
                <c:pt idx="3">
                  <c:v>0.23310810810810811</c:v>
                </c:pt>
                <c:pt idx="4">
                  <c:v>0.19787516600265603</c:v>
                </c:pt>
                <c:pt idx="6">
                  <c:v>0.12671232876712329</c:v>
                </c:pt>
                <c:pt idx="7">
                  <c:v>0.1039136302294197</c:v>
                </c:pt>
                <c:pt idx="9">
                  <c:v>7.9861111111111105E-2</c:v>
                </c:pt>
                <c:pt idx="10">
                  <c:v>7.901907356948229E-2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5C-411E-82C2-C24A54AC881B}"/>
            </c:ext>
          </c:extLst>
        </c:ser>
        <c:ser>
          <c:idx val="3"/>
          <c:order val="3"/>
          <c:tx>
            <c:strRef>
              <c:f>연도수준점수!$G$37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dLbl>
              <c:idx val="16"/>
              <c:layout>
                <c:manualLayout>
                  <c:x val="0"/>
                  <c:y val="-9.132420091324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5C-411E-82C2-C24A54AC881B}"/>
                </c:ext>
              </c:extLst>
            </c:dLbl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(연도수준점수!$B$38:$C$39,연도수준점수!$B$41:$C$43,연도수준점수!$B$45:$C$47,연도수준점수!$B$49:$C$51)</c:f>
              <c:multiLvlStrCache>
                <c:ptCount val="11"/>
                <c:lvl>
                  <c:pt idx="0">
                    <c:v>2019년</c:v>
                  </c:pt>
                  <c:pt idx="1">
                    <c:v>2021년</c:v>
                  </c:pt>
                  <c:pt idx="3">
                    <c:v>2019년</c:v>
                  </c:pt>
                  <c:pt idx="4">
                    <c:v>2021년</c:v>
                  </c:pt>
                  <c:pt idx="6">
                    <c:v>2019년</c:v>
                  </c:pt>
                  <c:pt idx="7">
                    <c:v>2021년</c:v>
                  </c:pt>
                  <c:pt idx="9">
                    <c:v>2019년</c:v>
                  </c:pt>
                  <c:pt idx="10">
                    <c:v>2021년</c:v>
                  </c:pt>
                </c:lvl>
                <c:lvl>
                  <c:pt idx="0">
                    <c:v>자기관리</c:v>
                  </c:pt>
                  <c:pt idx="3">
                    <c:v>대인관계</c:v>
                  </c:pt>
                  <c:pt idx="6">
                    <c:v>자원정보기술활용</c:v>
                  </c:pt>
                  <c:pt idx="9">
                    <c:v>글로벌</c:v>
                  </c:pt>
                </c:lvl>
              </c:multiLvlStrCache>
            </c:multiLvlStrRef>
          </c:cat>
          <c:val>
            <c:numRef>
              <c:f>(연도수준점수!$G$38:$G$39,연도수준점수!$G$41:$G$43,연도수준점수!$G$45:$G$47,연도수준점수!$G$49:$G$51)</c:f>
              <c:numCache>
                <c:formatCode>0.0%</c:formatCode>
                <c:ptCount val="11"/>
                <c:pt idx="0">
                  <c:v>0.1598639455782313</c:v>
                </c:pt>
                <c:pt idx="1">
                  <c:v>0.16263440860215053</c:v>
                </c:pt>
                <c:pt idx="3">
                  <c:v>0.1891891891891892</c:v>
                </c:pt>
                <c:pt idx="4">
                  <c:v>0.21115537848605576</c:v>
                </c:pt>
                <c:pt idx="6">
                  <c:v>3.0821917808219176E-2</c:v>
                </c:pt>
                <c:pt idx="7">
                  <c:v>3.643724696356275E-2</c:v>
                </c:pt>
                <c:pt idx="9">
                  <c:v>2.7777777777777776E-2</c:v>
                </c:pt>
                <c:pt idx="10">
                  <c:v>1.226158038147139E-2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5C-411E-82C2-C24A54AC88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96468992"/>
        <c:axId val="200021056"/>
      </c:barChart>
      <c:catAx>
        <c:axId val="296468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00021056"/>
        <c:crosses val="autoZero"/>
        <c:auto val="1"/>
        <c:lblAlgn val="ctr"/>
        <c:lblOffset val="100"/>
        <c:noMultiLvlLbl val="0"/>
      </c:catAx>
      <c:valAx>
        <c:axId val="2000210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6468992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4770559930008748"/>
          <c:y val="2.4824923790355796E-3"/>
          <c:w val="0.50458867109695615"/>
          <c:h val="6.97117091671505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7057950891076E-2"/>
          <c:y val="0.24832858230584581"/>
          <c:w val="0.96814588409821789"/>
          <c:h val="0.64464415011587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'연도별(2개년)'!$A$28</c:f>
              <c:strCache>
                <c:ptCount val="1"/>
                <c:pt idx="0">
                  <c:v>2019년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'연도별(2개년)'!$B$27:$E$27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자원정보기술활용</c:v>
                </c:pt>
                <c:pt idx="3">
                  <c:v>글로벌</c:v>
                </c:pt>
              </c:strCache>
            </c:strRef>
          </c:cat>
          <c:val>
            <c:numRef>
              <c:f>'연도별(2개년)'!$B$28:$E$28</c:f>
              <c:numCache>
                <c:formatCode>###0.0</c:formatCode>
                <c:ptCount val="4"/>
                <c:pt idx="0">
                  <c:v>47.969013605442179</c:v>
                </c:pt>
                <c:pt idx="1">
                  <c:v>53.104797297297253</c:v>
                </c:pt>
                <c:pt idx="2">
                  <c:v>45.273972602739725</c:v>
                </c:pt>
                <c:pt idx="3">
                  <c:v>48.39556597222218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1-4DC4-8840-B26989879D18}"/>
            </c:ext>
          </c:extLst>
        </c:ser>
        <c:ser>
          <c:idx val="1"/>
          <c:order val="1"/>
          <c:tx>
            <c:strRef>
              <c:f>'연도별(2개년)'!$A$29</c:f>
              <c:strCache>
                <c:ptCount val="1"/>
                <c:pt idx="0">
                  <c:v>2021년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62601626016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F1-4DC4-8840-B26989879D18}"/>
                </c:ext>
              </c:extLst>
            </c:dLbl>
            <c:dLbl>
              <c:idx val="1"/>
              <c:layout>
                <c:manualLayout>
                  <c:x val="-2.6544789937139954E-17"/>
                  <c:y val="1.62601626016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F1-4DC4-8840-B26989879D18}"/>
                </c:ext>
              </c:extLst>
            </c:dLbl>
            <c:dLbl>
              <c:idx val="2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F1-4DC4-8840-B26989879D18}"/>
                </c:ext>
              </c:extLst>
            </c:dLbl>
            <c:dLbl>
              <c:idx val="3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F1-4DC4-8840-B26989879D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'연도별(2개년)'!$B$27:$E$27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자원정보기술활용</c:v>
                </c:pt>
                <c:pt idx="3">
                  <c:v>글로벌</c:v>
                </c:pt>
              </c:strCache>
            </c:strRef>
          </c:cat>
          <c:val>
            <c:numRef>
              <c:f>'연도별(2개년)'!$B$29:$E$29</c:f>
              <c:numCache>
                <c:formatCode>###0.0</c:formatCode>
                <c:ptCount val="4"/>
                <c:pt idx="0">
                  <c:v>47.967594086021457</c:v>
                </c:pt>
                <c:pt idx="1">
                  <c:v>53.010916334661445</c:v>
                </c:pt>
                <c:pt idx="2">
                  <c:v>44.649122807017541</c:v>
                </c:pt>
                <c:pt idx="3">
                  <c:v>47.704523160762918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F1-4DC4-8840-B26989879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299365376"/>
        <c:axId val="231803136"/>
      </c:barChart>
      <c:catAx>
        <c:axId val="2993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1803136"/>
        <c:crosses val="autoZero"/>
        <c:auto val="1"/>
        <c:lblAlgn val="ctr"/>
        <c:lblOffset val="100"/>
        <c:noMultiLvlLbl val="0"/>
      </c:catAx>
      <c:valAx>
        <c:axId val="23180313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299365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88393085262661"/>
          <c:y val="1.3297164074002945E-2"/>
          <c:w val="0.78586623528699551"/>
          <c:h val="0.100822724992055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7057950891076E-2"/>
          <c:y val="0.23762354389667142"/>
          <c:w val="0.96814588409821789"/>
          <c:h val="0.63809693650315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'연도별(2개년)'!$A$37</c:f>
              <c:strCache>
                <c:ptCount val="1"/>
                <c:pt idx="0">
                  <c:v>2019년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'연도별(2개년)'!$B$36:$F$36</c:f>
              <c:strCache>
                <c:ptCount val="5"/>
                <c:pt idx="0">
                  <c:v>자기관리역량</c:v>
                </c:pt>
                <c:pt idx="1">
                  <c:v>자기주도학습</c:v>
                </c:pt>
                <c:pt idx="2">
                  <c:v>정서적자기조절</c:v>
                </c:pt>
                <c:pt idx="3">
                  <c:v>목표지향적능력</c:v>
                </c:pt>
                <c:pt idx="4">
                  <c:v>직업의식</c:v>
                </c:pt>
              </c:strCache>
            </c:strRef>
          </c:cat>
          <c:val>
            <c:numRef>
              <c:f>'연도별(2개년)'!$B$37:$F$37</c:f>
              <c:numCache>
                <c:formatCode>###0.0</c:formatCode>
                <c:ptCount val="5"/>
                <c:pt idx="0">
                  <c:v>47.969013605442179</c:v>
                </c:pt>
                <c:pt idx="1">
                  <c:v>48.136156462584935</c:v>
                </c:pt>
                <c:pt idx="2">
                  <c:v>46.534863945578266</c:v>
                </c:pt>
                <c:pt idx="3">
                  <c:v>48.52513605442185</c:v>
                </c:pt>
                <c:pt idx="4">
                  <c:v>52.806156462585093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D-430D-AECF-D4F2DA3CFFC2}"/>
            </c:ext>
          </c:extLst>
        </c:ser>
        <c:ser>
          <c:idx val="1"/>
          <c:order val="1"/>
          <c:tx>
            <c:strRef>
              <c:f>'연도별(2개년)'!$A$38</c:f>
              <c:strCache>
                <c:ptCount val="1"/>
                <c:pt idx="0">
                  <c:v>2021년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62601626016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DD-430D-AECF-D4F2DA3CFFC2}"/>
                </c:ext>
              </c:extLst>
            </c:dLbl>
            <c:dLbl>
              <c:idx val="1"/>
              <c:layout>
                <c:manualLayout>
                  <c:x val="-2.6544789937139954E-17"/>
                  <c:y val="1.62601626016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DD-430D-AECF-D4F2DA3CFFC2}"/>
                </c:ext>
              </c:extLst>
            </c:dLbl>
            <c:dLbl>
              <c:idx val="2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DD-430D-AECF-D4F2DA3CFFC2}"/>
                </c:ext>
              </c:extLst>
            </c:dLbl>
            <c:dLbl>
              <c:idx val="3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DD-430D-AECF-D4F2DA3CFF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'연도별(2개년)'!$B$36:$F$36</c:f>
              <c:strCache>
                <c:ptCount val="5"/>
                <c:pt idx="0">
                  <c:v>자기관리역량</c:v>
                </c:pt>
                <c:pt idx="1">
                  <c:v>자기주도학습</c:v>
                </c:pt>
                <c:pt idx="2">
                  <c:v>정서적자기조절</c:v>
                </c:pt>
                <c:pt idx="3">
                  <c:v>목표지향적능력</c:v>
                </c:pt>
                <c:pt idx="4">
                  <c:v>직업의식</c:v>
                </c:pt>
              </c:strCache>
            </c:strRef>
          </c:cat>
          <c:val>
            <c:numRef>
              <c:f>'연도별(2개년)'!$B$38:$F$38</c:f>
              <c:numCache>
                <c:formatCode>###0.0</c:formatCode>
                <c:ptCount val="5"/>
                <c:pt idx="0">
                  <c:v>47.967594086021457</c:v>
                </c:pt>
                <c:pt idx="1">
                  <c:v>47.33032258064501</c:v>
                </c:pt>
                <c:pt idx="2">
                  <c:v>46.935913978494611</c:v>
                </c:pt>
                <c:pt idx="3">
                  <c:v>48.758198924731161</c:v>
                </c:pt>
                <c:pt idx="4">
                  <c:v>53.149690860215017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DD-430D-AECF-D4F2DA3CFF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199341568"/>
        <c:axId val="230615296"/>
      </c:barChart>
      <c:catAx>
        <c:axId val="19934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0615296"/>
        <c:crosses val="autoZero"/>
        <c:auto val="1"/>
        <c:lblAlgn val="ctr"/>
        <c:lblOffset val="100"/>
        <c:noMultiLvlLbl val="0"/>
      </c:catAx>
      <c:valAx>
        <c:axId val="23061529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99341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146724572600193"/>
          <c:y val="1.3297164074002945E-2"/>
          <c:w val="0.76572483447887696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7057950891076E-2"/>
          <c:y val="0.26074371822403319"/>
          <c:w val="0.96814588409821789"/>
          <c:h val="0.614640897160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'연도별(2개년)'!$A$48</c:f>
              <c:strCache>
                <c:ptCount val="1"/>
                <c:pt idx="0">
                  <c:v>2019년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'연도별(2개년)'!$B$47:$G$47</c:f>
              <c:strCache>
                <c:ptCount val="6"/>
                <c:pt idx="0">
                  <c:v>대인관계</c:v>
                </c:pt>
                <c:pt idx="1">
                  <c:v>정서적유대</c:v>
                </c:pt>
                <c:pt idx="2">
                  <c:v>협력</c:v>
                </c:pt>
                <c:pt idx="3">
                  <c:v>중재</c:v>
                </c:pt>
                <c:pt idx="4">
                  <c:v>리더십</c:v>
                </c:pt>
                <c:pt idx="5">
                  <c:v>조직에대한이해</c:v>
                </c:pt>
              </c:strCache>
            </c:strRef>
          </c:cat>
          <c:val>
            <c:numRef>
              <c:f>'연도별(2개년)'!$B$48:$G$48</c:f>
              <c:numCache>
                <c:formatCode>###0.0</c:formatCode>
                <c:ptCount val="6"/>
                <c:pt idx="0">
                  <c:v>53.104797297297253</c:v>
                </c:pt>
                <c:pt idx="1">
                  <c:v>53.346959459459448</c:v>
                </c:pt>
                <c:pt idx="2">
                  <c:v>54.907939189189158</c:v>
                </c:pt>
                <c:pt idx="3">
                  <c:v>55.8665202702703</c:v>
                </c:pt>
                <c:pt idx="4">
                  <c:v>52.538682432432346</c:v>
                </c:pt>
                <c:pt idx="5">
                  <c:v>50.280168918918832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E-4B4C-821A-F55D6CAC74E2}"/>
            </c:ext>
          </c:extLst>
        </c:ser>
        <c:ser>
          <c:idx val="1"/>
          <c:order val="1"/>
          <c:tx>
            <c:strRef>
              <c:f>'연도별(2개년)'!$A$49</c:f>
              <c:strCache>
                <c:ptCount val="1"/>
                <c:pt idx="0">
                  <c:v>2021년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62601626016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E-4B4C-821A-F55D6CAC74E2}"/>
                </c:ext>
              </c:extLst>
            </c:dLbl>
            <c:dLbl>
              <c:idx val="1"/>
              <c:layout>
                <c:manualLayout>
                  <c:x val="-2.6544789937139954E-17"/>
                  <c:y val="1.62601626016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3E-4B4C-821A-F55D6CAC74E2}"/>
                </c:ext>
              </c:extLst>
            </c:dLbl>
            <c:dLbl>
              <c:idx val="2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3E-4B4C-821A-F55D6CAC74E2}"/>
                </c:ext>
              </c:extLst>
            </c:dLbl>
            <c:dLbl>
              <c:idx val="3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3E-4B4C-821A-F55D6CAC7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'연도별(2개년)'!$B$47:$G$47</c:f>
              <c:strCache>
                <c:ptCount val="6"/>
                <c:pt idx="0">
                  <c:v>대인관계</c:v>
                </c:pt>
                <c:pt idx="1">
                  <c:v>정서적유대</c:v>
                </c:pt>
                <c:pt idx="2">
                  <c:v>협력</c:v>
                </c:pt>
                <c:pt idx="3">
                  <c:v>중재</c:v>
                </c:pt>
                <c:pt idx="4">
                  <c:v>리더십</c:v>
                </c:pt>
                <c:pt idx="5">
                  <c:v>조직에대한이해</c:v>
                </c:pt>
              </c:strCache>
            </c:strRef>
          </c:cat>
          <c:val>
            <c:numRef>
              <c:f>'연도별(2개년)'!$B$49:$G$49</c:f>
              <c:numCache>
                <c:formatCode>###0.0</c:formatCode>
                <c:ptCount val="6"/>
                <c:pt idx="0">
                  <c:v>53.010916334661445</c:v>
                </c:pt>
                <c:pt idx="1">
                  <c:v>53.364661354581656</c:v>
                </c:pt>
                <c:pt idx="2">
                  <c:v>55.319628154050385</c:v>
                </c:pt>
                <c:pt idx="3">
                  <c:v>57.137436918990652</c:v>
                </c:pt>
                <c:pt idx="4">
                  <c:v>50.974860557768785</c:v>
                </c:pt>
                <c:pt idx="5">
                  <c:v>50.577450199203255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3E-4B4C-821A-F55D6CAC74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201841152"/>
        <c:axId val="208550656"/>
      </c:barChart>
      <c:catAx>
        <c:axId val="2018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550656"/>
        <c:crosses val="autoZero"/>
        <c:auto val="1"/>
        <c:lblAlgn val="ctr"/>
        <c:lblOffset val="100"/>
        <c:noMultiLvlLbl val="0"/>
      </c:catAx>
      <c:valAx>
        <c:axId val="20855065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one"/>
        <c:crossAx val="201841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409227341593894"/>
          <c:y val="1.3297164074002945E-2"/>
          <c:w val="0.79902686473983087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7057950891076E-2"/>
          <c:y val="0.26074371822403319"/>
          <c:w val="0.96814588409821789"/>
          <c:h val="0.614640897160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'연도별(2개년)'!$A$61</c:f>
              <c:strCache>
                <c:ptCount val="1"/>
                <c:pt idx="0">
                  <c:v>2019년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'연도별(2개년)'!$B$60:$E$60</c:f>
              <c:strCache>
                <c:ptCount val="4"/>
                <c:pt idx="0">
                  <c:v>자원정보기술의활용</c:v>
                </c:pt>
                <c:pt idx="1">
                  <c:v>자원</c:v>
                </c:pt>
                <c:pt idx="2">
                  <c:v>정보</c:v>
                </c:pt>
                <c:pt idx="3">
                  <c:v>기술</c:v>
                </c:pt>
              </c:strCache>
            </c:strRef>
          </c:cat>
          <c:val>
            <c:numRef>
              <c:f>'연도별(2개년)'!$B$61:$E$61</c:f>
              <c:numCache>
                <c:formatCode>###0.0</c:formatCode>
                <c:ptCount val="4"/>
                <c:pt idx="0">
                  <c:v>45.273972602739725</c:v>
                </c:pt>
                <c:pt idx="1">
                  <c:v>42.065068493150683</c:v>
                </c:pt>
                <c:pt idx="2">
                  <c:v>46.770547945205479</c:v>
                </c:pt>
                <c:pt idx="3">
                  <c:v>46.938356164383563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6-4933-809C-5221590466A8}"/>
            </c:ext>
          </c:extLst>
        </c:ser>
        <c:ser>
          <c:idx val="1"/>
          <c:order val="1"/>
          <c:tx>
            <c:strRef>
              <c:f>'연도별(2개년)'!$A$62</c:f>
              <c:strCache>
                <c:ptCount val="1"/>
                <c:pt idx="0">
                  <c:v>2021년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62601626016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46-4933-809C-5221590466A8}"/>
                </c:ext>
              </c:extLst>
            </c:dLbl>
            <c:dLbl>
              <c:idx val="1"/>
              <c:layout>
                <c:manualLayout>
                  <c:x val="-2.6544789937139954E-17"/>
                  <c:y val="1.62601626016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46-4933-809C-5221590466A8}"/>
                </c:ext>
              </c:extLst>
            </c:dLbl>
            <c:dLbl>
              <c:idx val="2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46-4933-809C-5221590466A8}"/>
                </c:ext>
              </c:extLst>
            </c:dLbl>
            <c:dLbl>
              <c:idx val="3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46-4933-809C-5221590466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'연도별(2개년)'!$B$60:$E$60</c:f>
              <c:strCache>
                <c:ptCount val="4"/>
                <c:pt idx="0">
                  <c:v>자원정보기술의활용</c:v>
                </c:pt>
                <c:pt idx="1">
                  <c:v>자원</c:v>
                </c:pt>
                <c:pt idx="2">
                  <c:v>정보</c:v>
                </c:pt>
                <c:pt idx="3">
                  <c:v>기술</c:v>
                </c:pt>
              </c:strCache>
            </c:strRef>
          </c:cat>
          <c:val>
            <c:numRef>
              <c:f>'연도별(2개년)'!$B$62:$E$62</c:f>
              <c:numCache>
                <c:formatCode>###0.0</c:formatCode>
                <c:ptCount val="4"/>
                <c:pt idx="0">
                  <c:v>44.649122807017541</c:v>
                </c:pt>
                <c:pt idx="1">
                  <c:v>41.234817813765183</c:v>
                </c:pt>
                <c:pt idx="2">
                  <c:v>46.078272604588392</c:v>
                </c:pt>
                <c:pt idx="3">
                  <c:v>46.053981106612689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46-4933-809C-5221590466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200123392"/>
        <c:axId val="230619904"/>
      </c:barChart>
      <c:catAx>
        <c:axId val="2001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0619904"/>
        <c:crosses val="autoZero"/>
        <c:auto val="1"/>
        <c:lblAlgn val="ctr"/>
        <c:lblOffset val="100"/>
        <c:noMultiLvlLbl val="0"/>
      </c:catAx>
      <c:valAx>
        <c:axId val="23061990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200123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173804675440876"/>
          <c:y val="1.3297164074002945E-2"/>
          <c:w val="0.72663114678123519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27057950891076E-2"/>
          <c:y val="0.25608171356202852"/>
          <c:w val="0.96814588409821789"/>
          <c:h val="0.61930290182258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'연도별(2개년)'!$A$72</c:f>
              <c:strCache>
                <c:ptCount val="1"/>
                <c:pt idx="0">
                  <c:v>2019년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'연도별(2개년)'!$B$71:$E$71</c:f>
              <c:strCache>
                <c:ptCount val="4"/>
                <c:pt idx="0">
                  <c:v>글로벌역량</c:v>
                </c:pt>
                <c:pt idx="1">
                  <c:v>유연성</c:v>
                </c:pt>
                <c:pt idx="2">
                  <c:v>타문화이해</c:v>
                </c:pt>
                <c:pt idx="3">
                  <c:v>글로벌화이해</c:v>
                </c:pt>
              </c:strCache>
            </c:strRef>
          </c:cat>
          <c:val>
            <c:numRef>
              <c:f>'연도별(2개년)'!$B$72:$E$72</c:f>
              <c:numCache>
                <c:formatCode>###0.0</c:formatCode>
                <c:ptCount val="4"/>
                <c:pt idx="0">
                  <c:v>48.39556597222218</c:v>
                </c:pt>
                <c:pt idx="1">
                  <c:v>48.965208333333365</c:v>
                </c:pt>
                <c:pt idx="2">
                  <c:v>49.531215277777662</c:v>
                </c:pt>
                <c:pt idx="3">
                  <c:v>48.817465277777721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B-4663-BF93-E78CBCAE3F54}"/>
            </c:ext>
          </c:extLst>
        </c:ser>
        <c:ser>
          <c:idx val="1"/>
          <c:order val="1"/>
          <c:tx>
            <c:strRef>
              <c:f>'연도별(2개년)'!$A$73</c:f>
              <c:strCache>
                <c:ptCount val="1"/>
                <c:pt idx="0">
                  <c:v>2021년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62601626016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BB-4663-BF93-E78CBCAE3F54}"/>
                </c:ext>
              </c:extLst>
            </c:dLbl>
            <c:dLbl>
              <c:idx val="1"/>
              <c:layout>
                <c:manualLayout>
                  <c:x val="-2.6544789937139954E-17"/>
                  <c:y val="1.62601626016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BB-4663-BF93-E78CBCAE3F54}"/>
                </c:ext>
              </c:extLst>
            </c:dLbl>
            <c:dLbl>
              <c:idx val="2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BB-4663-BF93-E78CBCAE3F54}"/>
                </c:ext>
              </c:extLst>
            </c:dLbl>
            <c:dLbl>
              <c:idx val="3"/>
              <c:layout>
                <c:manualLayout>
                  <c:x val="0"/>
                  <c:y val="1.219512195121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BB-4663-BF93-E78CBCAE3F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'연도별(2개년)'!$B$71:$E$71</c:f>
              <c:strCache>
                <c:ptCount val="4"/>
                <c:pt idx="0">
                  <c:v>글로벌역량</c:v>
                </c:pt>
                <c:pt idx="1">
                  <c:v>유연성</c:v>
                </c:pt>
                <c:pt idx="2">
                  <c:v>타문화이해</c:v>
                </c:pt>
                <c:pt idx="3">
                  <c:v>글로벌화이해</c:v>
                </c:pt>
              </c:strCache>
            </c:strRef>
          </c:cat>
          <c:val>
            <c:numRef>
              <c:f>'연도별(2개년)'!$B$73:$E$73</c:f>
              <c:numCache>
                <c:formatCode>###0.0</c:formatCode>
                <c:ptCount val="4"/>
                <c:pt idx="0">
                  <c:v>47.704523160762918</c:v>
                </c:pt>
                <c:pt idx="1">
                  <c:v>48.568637602180019</c:v>
                </c:pt>
                <c:pt idx="2">
                  <c:v>49.53775204359637</c:v>
                </c:pt>
                <c:pt idx="3">
                  <c:v>47.888542234332128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BB-4663-BF93-E78CBCAE3F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202722304"/>
        <c:axId val="231343232"/>
      </c:barChart>
      <c:catAx>
        <c:axId val="2027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1343232"/>
        <c:crosses val="autoZero"/>
        <c:auto val="1"/>
        <c:lblAlgn val="ctr"/>
        <c:lblOffset val="100"/>
        <c:noMultiLvlLbl val="0"/>
      </c:catAx>
      <c:valAx>
        <c:axId val="231343232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one"/>
        <c:crossAx val="202722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739430367689304"/>
          <c:y val="1.3297164074002945E-2"/>
          <c:w val="0.72663114678123519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67183729748363E-2"/>
          <c:y val="0.21855708990191605"/>
          <c:w val="0.96966563254050331"/>
          <c:h val="0.68190116591564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'전체_6개역량 T점수'!$A$2</c:f>
              <c:strCache>
                <c:ptCount val="1"/>
                <c:pt idx="0">
                  <c:v>목원대학교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'전체_6개역량 T점수'!$B$1:$E$1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자원정보기술활용</c:v>
                </c:pt>
                <c:pt idx="3">
                  <c:v>글로벌</c:v>
                </c:pt>
              </c:strCache>
            </c:strRef>
          </c:cat>
          <c:val>
            <c:numRef>
              <c:f>'전체_6개역량 T점수'!$B$2:$E$2</c:f>
              <c:numCache>
                <c:formatCode>0.0</c:formatCode>
                <c:ptCount val="4"/>
                <c:pt idx="0">
                  <c:v>47.967594086021457</c:v>
                </c:pt>
                <c:pt idx="1">
                  <c:v>53.010916334661445</c:v>
                </c:pt>
                <c:pt idx="2">
                  <c:v>44.649122807017541</c:v>
                </c:pt>
                <c:pt idx="3">
                  <c:v>47.7286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9-4611-A1F2-63C969E8B2B7}"/>
            </c:ext>
          </c:extLst>
        </c:ser>
        <c:ser>
          <c:idx val="1"/>
          <c:order val="1"/>
          <c:tx>
            <c:strRef>
              <c:f>'전체_6개역량 T점수'!$A$3</c:f>
              <c:strCache>
                <c:ptCount val="1"/>
                <c:pt idx="0">
                  <c:v>비수도권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'전체_6개역량 T점수'!$B$1:$E$1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자원정보기술활용</c:v>
                </c:pt>
                <c:pt idx="3">
                  <c:v>글로벌</c:v>
                </c:pt>
              </c:strCache>
            </c:strRef>
          </c:cat>
          <c:val>
            <c:numRef>
              <c:f>'전체_6개역량 T점수'!$B$3:$E$3</c:f>
              <c:numCache>
                <c:formatCode>0.0</c:formatCode>
                <c:ptCount val="4"/>
                <c:pt idx="0">
                  <c:v>48.9</c:v>
                </c:pt>
                <c:pt idx="1">
                  <c:v>48.61</c:v>
                </c:pt>
                <c:pt idx="2">
                  <c:v>46.62</c:v>
                </c:pt>
                <c:pt idx="3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9-4611-A1F2-63C969E8B2B7}"/>
            </c:ext>
          </c:extLst>
        </c:ser>
        <c:ser>
          <c:idx val="2"/>
          <c:order val="2"/>
          <c:tx>
            <c:strRef>
              <c:f>'전체_6개역량 T점수'!$A$4</c:f>
              <c:strCache>
                <c:ptCount val="1"/>
                <c:pt idx="0">
                  <c:v>전국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'전체_6개역량 T점수'!$B$1:$E$1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자원정보기술활용</c:v>
                </c:pt>
                <c:pt idx="3">
                  <c:v>글로벌</c:v>
                </c:pt>
              </c:strCache>
            </c:strRef>
          </c:cat>
          <c:val>
            <c:numRef>
              <c:f>'전체_6개역량 T점수'!$B$4:$E$4</c:f>
              <c:numCache>
                <c:formatCode>0.0</c:formatCode>
                <c:ptCount val="4"/>
                <c:pt idx="0">
                  <c:v>50</c:v>
                </c:pt>
                <c:pt idx="1">
                  <c:v>49.99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19-4611-A1F2-63C969E8B2B7}"/>
            </c:ext>
          </c:extLst>
        </c:ser>
        <c:ser>
          <c:idx val="3"/>
          <c:order val="3"/>
          <c:tx>
            <c:strRef>
              <c:f>'전체_6개역량 T점수'!$A$5</c:f>
              <c:strCache>
                <c:ptCount val="1"/>
                <c:pt idx="0">
                  <c:v>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'전체_6개역량 T점수'!$B$1:$E$1</c:f>
              <c:strCache>
                <c:ptCount val="4"/>
                <c:pt idx="0">
                  <c:v>자기관리</c:v>
                </c:pt>
                <c:pt idx="1">
                  <c:v>대인관계</c:v>
                </c:pt>
                <c:pt idx="2">
                  <c:v>자원정보기술활용</c:v>
                </c:pt>
                <c:pt idx="3">
                  <c:v>글로벌</c:v>
                </c:pt>
              </c:strCache>
            </c:strRef>
          </c:cat>
          <c:val>
            <c:numRef>
              <c:f>'전체_6개역량 T점수'!$B$5:$E$5</c:f>
              <c:numCache>
                <c:formatCode>0.0</c:formatCode>
                <c:ptCount val="4"/>
                <c:pt idx="0">
                  <c:v>51.1</c:v>
                </c:pt>
                <c:pt idx="1">
                  <c:v>51.37</c:v>
                </c:pt>
                <c:pt idx="2">
                  <c:v>53.37</c:v>
                </c:pt>
                <c:pt idx="3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19-4611-A1F2-63C969E8B2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196362752"/>
        <c:axId val="33256512"/>
      </c:barChart>
      <c:catAx>
        <c:axId val="1963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256512"/>
        <c:crosses val="autoZero"/>
        <c:auto val="1"/>
        <c:lblAlgn val="ctr"/>
        <c:lblOffset val="100"/>
        <c:noMultiLvlLbl val="0"/>
      </c:catAx>
      <c:valAx>
        <c:axId val="332565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6362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63394525252066"/>
          <c:y val="3.4188034188034191E-2"/>
          <c:w val="0.71649579825576559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17039070691023E-2"/>
          <c:y val="0.24384645335131869"/>
          <c:w val="0.96816592185861794"/>
          <c:h val="0.64554659003344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'자기-평균'!$A$2</c:f>
              <c:strCache>
                <c:ptCount val="1"/>
                <c:pt idx="0">
                  <c:v>목원대학교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'자기-평균'!$B$1:$F$1</c:f>
              <c:strCache>
                <c:ptCount val="5"/>
                <c:pt idx="0">
                  <c:v>자기관리역량</c:v>
                </c:pt>
                <c:pt idx="1">
                  <c:v>자기주도학습</c:v>
                </c:pt>
                <c:pt idx="2">
                  <c:v>정서적자기조절</c:v>
                </c:pt>
                <c:pt idx="3">
                  <c:v>목표지향적능력</c:v>
                </c:pt>
                <c:pt idx="4">
                  <c:v>직업의식</c:v>
                </c:pt>
              </c:strCache>
            </c:strRef>
          </c:cat>
          <c:val>
            <c:numRef>
              <c:f>'자기-평균'!$B$2:$F$2</c:f>
              <c:numCache>
                <c:formatCode>0.0</c:formatCode>
                <c:ptCount val="5"/>
                <c:pt idx="0">
                  <c:v>47.967594086021457</c:v>
                </c:pt>
                <c:pt idx="1">
                  <c:v>47.33032258064501</c:v>
                </c:pt>
                <c:pt idx="2">
                  <c:v>46.935913978494611</c:v>
                </c:pt>
                <c:pt idx="3">
                  <c:v>48.758198924731161</c:v>
                </c:pt>
                <c:pt idx="4">
                  <c:v>53.149690860215017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6-4C5A-A830-180AF6EDEF7D}"/>
            </c:ext>
          </c:extLst>
        </c:ser>
        <c:ser>
          <c:idx val="1"/>
          <c:order val="1"/>
          <c:tx>
            <c:strRef>
              <c:f>'자기-평균'!$A$3</c:f>
              <c:strCache>
                <c:ptCount val="1"/>
                <c:pt idx="0">
                  <c:v>비수도권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'자기-평균'!$B$1:$F$1</c:f>
              <c:strCache>
                <c:ptCount val="5"/>
                <c:pt idx="0">
                  <c:v>자기관리역량</c:v>
                </c:pt>
                <c:pt idx="1">
                  <c:v>자기주도학습</c:v>
                </c:pt>
                <c:pt idx="2">
                  <c:v>정서적자기조절</c:v>
                </c:pt>
                <c:pt idx="3">
                  <c:v>목표지향적능력</c:v>
                </c:pt>
                <c:pt idx="4">
                  <c:v>직업의식</c:v>
                </c:pt>
              </c:strCache>
            </c:strRef>
          </c:cat>
          <c:val>
            <c:numRef>
              <c:f>'자기-평균'!$B$3:$F$3</c:f>
              <c:numCache>
                <c:formatCode>0.0</c:formatCode>
                <c:ptCount val="5"/>
                <c:pt idx="0">
                  <c:v>48.9</c:v>
                </c:pt>
                <c:pt idx="1">
                  <c:v>48.72</c:v>
                </c:pt>
                <c:pt idx="2">
                  <c:v>49.15</c:v>
                </c:pt>
                <c:pt idx="3">
                  <c:v>49.13</c:v>
                </c:pt>
                <c:pt idx="4">
                  <c:v>49.25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F6-4C5A-A830-180AF6EDEF7D}"/>
            </c:ext>
          </c:extLst>
        </c:ser>
        <c:ser>
          <c:idx val="2"/>
          <c:order val="2"/>
          <c:tx>
            <c:strRef>
              <c:f>'자기-평균'!$A$4</c:f>
              <c:strCache>
                <c:ptCount val="1"/>
                <c:pt idx="0">
                  <c:v>전국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'자기-평균'!$B$1:$F$1</c:f>
              <c:strCache>
                <c:ptCount val="5"/>
                <c:pt idx="0">
                  <c:v>자기관리역량</c:v>
                </c:pt>
                <c:pt idx="1">
                  <c:v>자기주도학습</c:v>
                </c:pt>
                <c:pt idx="2">
                  <c:v>정서적자기조절</c:v>
                </c:pt>
                <c:pt idx="3">
                  <c:v>목표지향적능력</c:v>
                </c:pt>
                <c:pt idx="4">
                  <c:v>직업의식</c:v>
                </c:pt>
              </c:strCache>
            </c:strRef>
          </c:cat>
          <c:val>
            <c:numRef>
              <c:f>'자기-평균'!$B$4:$F$4</c:f>
              <c:numCache>
                <c:formatCode>0.0</c:formatCode>
                <c:ptCount val="5"/>
                <c:pt idx="0">
                  <c:v>49.998924641901894</c:v>
                </c:pt>
                <c:pt idx="1">
                  <c:v>49.99351376918402</c:v>
                </c:pt>
                <c:pt idx="2">
                  <c:v>49.997173671124514</c:v>
                </c:pt>
                <c:pt idx="3">
                  <c:v>49.977453329109991</c:v>
                </c:pt>
                <c:pt idx="4">
                  <c:v>49.998385905062037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F6-4C5A-A830-180AF6EDEF7D}"/>
            </c:ext>
          </c:extLst>
        </c:ser>
        <c:ser>
          <c:idx val="3"/>
          <c:order val="3"/>
          <c:tx>
            <c:strRef>
              <c:f>'자기-평균'!$A$5</c:f>
              <c:strCache>
                <c:ptCount val="1"/>
                <c:pt idx="0">
                  <c:v>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'자기-평균'!$B$1:$F$1</c:f>
              <c:strCache>
                <c:ptCount val="5"/>
                <c:pt idx="0">
                  <c:v>자기관리역량</c:v>
                </c:pt>
                <c:pt idx="1">
                  <c:v>자기주도학습</c:v>
                </c:pt>
                <c:pt idx="2">
                  <c:v>정서적자기조절</c:v>
                </c:pt>
                <c:pt idx="3">
                  <c:v>목표지향적능력</c:v>
                </c:pt>
                <c:pt idx="4">
                  <c:v>직업의식</c:v>
                </c:pt>
              </c:strCache>
            </c:strRef>
          </c:cat>
          <c:val>
            <c:numRef>
              <c:f>'자기-평균'!$B$5:$F$5</c:f>
              <c:numCache>
                <c:formatCode>0.0</c:formatCode>
                <c:ptCount val="5"/>
                <c:pt idx="0">
                  <c:v>51.1</c:v>
                </c:pt>
                <c:pt idx="1">
                  <c:v>51.26</c:v>
                </c:pt>
                <c:pt idx="2">
                  <c:v>50.84</c:v>
                </c:pt>
                <c:pt idx="3">
                  <c:v>50.82</c:v>
                </c:pt>
                <c:pt idx="4">
                  <c:v>50.74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F6-4C5A-A830-180AF6EDEF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203360256"/>
        <c:axId val="33258816"/>
      </c:barChart>
      <c:catAx>
        <c:axId val="20336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258816"/>
        <c:crosses val="autoZero"/>
        <c:auto val="1"/>
        <c:lblAlgn val="ctr"/>
        <c:lblOffset val="100"/>
        <c:noMultiLvlLbl val="0"/>
      </c:catAx>
      <c:valAx>
        <c:axId val="33258816"/>
        <c:scaling>
          <c:orientation val="minMax"/>
          <c:min val="10"/>
        </c:scaling>
        <c:delete val="1"/>
        <c:axPos val="l"/>
        <c:numFmt formatCode="0.0" sourceLinked="1"/>
        <c:majorTickMark val="out"/>
        <c:minorTickMark val="none"/>
        <c:tickLblPos val="nextTo"/>
        <c:crossAx val="203360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63394525252066"/>
          <c:y val="3.4188034188034191E-2"/>
          <c:w val="0.71649579825576559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17039070691023E-2"/>
          <c:y val="0.24950016371401817"/>
          <c:w val="0.96816592185861794"/>
          <c:h val="0.6298055313684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'대인-평균'!$A$2</c:f>
              <c:strCache>
                <c:ptCount val="1"/>
                <c:pt idx="0">
                  <c:v>목원대학교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'대인-평균'!$B$1:$G$1</c:f>
              <c:strCache>
                <c:ptCount val="6"/>
                <c:pt idx="0">
                  <c:v>대인관계역량</c:v>
                </c:pt>
                <c:pt idx="1">
                  <c:v>정서적유대</c:v>
                </c:pt>
                <c:pt idx="2">
                  <c:v>협력</c:v>
                </c:pt>
                <c:pt idx="3">
                  <c:v>중재</c:v>
                </c:pt>
                <c:pt idx="4">
                  <c:v>리더십</c:v>
                </c:pt>
                <c:pt idx="5">
                  <c:v>조직에대한이해</c:v>
                </c:pt>
              </c:strCache>
            </c:strRef>
          </c:cat>
          <c:val>
            <c:numRef>
              <c:f>'대인-평균'!$B$2:$G$2</c:f>
              <c:numCache>
                <c:formatCode>0.0</c:formatCode>
                <c:ptCount val="6"/>
                <c:pt idx="0">
                  <c:v>53.010916334661445</c:v>
                </c:pt>
                <c:pt idx="1">
                  <c:v>53.364661354581656</c:v>
                </c:pt>
                <c:pt idx="2">
                  <c:v>55.319628154050385</c:v>
                </c:pt>
                <c:pt idx="3">
                  <c:v>57.137436918990652</c:v>
                </c:pt>
                <c:pt idx="4">
                  <c:v>50.974860557768785</c:v>
                </c:pt>
                <c:pt idx="5">
                  <c:v>50.577450199203255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9-4B2F-A651-43B6384FAF09}"/>
            </c:ext>
          </c:extLst>
        </c:ser>
        <c:ser>
          <c:idx val="1"/>
          <c:order val="1"/>
          <c:tx>
            <c:strRef>
              <c:f>'대인-평균'!$A$3</c:f>
              <c:strCache>
                <c:ptCount val="1"/>
                <c:pt idx="0">
                  <c:v>비수도권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'대인-평균'!$B$1:$G$1</c:f>
              <c:strCache>
                <c:ptCount val="6"/>
                <c:pt idx="0">
                  <c:v>대인관계역량</c:v>
                </c:pt>
                <c:pt idx="1">
                  <c:v>정서적유대</c:v>
                </c:pt>
                <c:pt idx="2">
                  <c:v>협력</c:v>
                </c:pt>
                <c:pt idx="3">
                  <c:v>중재</c:v>
                </c:pt>
                <c:pt idx="4">
                  <c:v>리더십</c:v>
                </c:pt>
                <c:pt idx="5">
                  <c:v>조직에대한이해</c:v>
                </c:pt>
              </c:strCache>
            </c:strRef>
          </c:cat>
          <c:val>
            <c:numRef>
              <c:f>'대인-평균'!$B$3:$G$3</c:f>
              <c:numCache>
                <c:formatCode>0.0</c:formatCode>
                <c:ptCount val="6"/>
                <c:pt idx="0">
                  <c:v>48.61</c:v>
                </c:pt>
                <c:pt idx="1">
                  <c:v>49.55</c:v>
                </c:pt>
                <c:pt idx="2">
                  <c:v>48.78</c:v>
                </c:pt>
                <c:pt idx="3">
                  <c:v>48.66</c:v>
                </c:pt>
                <c:pt idx="4">
                  <c:v>48.84</c:v>
                </c:pt>
                <c:pt idx="5">
                  <c:v>48.32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9-4B2F-A651-43B6384FAF09}"/>
            </c:ext>
          </c:extLst>
        </c:ser>
        <c:ser>
          <c:idx val="2"/>
          <c:order val="2"/>
          <c:tx>
            <c:strRef>
              <c:f>'대인-평균'!$A$4</c:f>
              <c:strCache>
                <c:ptCount val="1"/>
                <c:pt idx="0">
                  <c:v>전국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'대인-평균'!$B$1:$G$1</c:f>
              <c:strCache>
                <c:ptCount val="6"/>
                <c:pt idx="0">
                  <c:v>대인관계역량</c:v>
                </c:pt>
                <c:pt idx="1">
                  <c:v>정서적유대</c:v>
                </c:pt>
                <c:pt idx="2">
                  <c:v>협력</c:v>
                </c:pt>
                <c:pt idx="3">
                  <c:v>중재</c:v>
                </c:pt>
                <c:pt idx="4">
                  <c:v>리더십</c:v>
                </c:pt>
                <c:pt idx="5">
                  <c:v>조직에대한이해</c:v>
                </c:pt>
              </c:strCache>
            </c:strRef>
          </c:cat>
          <c:val>
            <c:numRef>
              <c:f>'대인-평균'!$B$4:$G$4</c:f>
              <c:numCache>
                <c:formatCode>0.0</c:formatCode>
                <c:ptCount val="6"/>
                <c:pt idx="0">
                  <c:v>49.992533788222254</c:v>
                </c:pt>
                <c:pt idx="1">
                  <c:v>49.980303210113696</c:v>
                </c:pt>
                <c:pt idx="2">
                  <c:v>49.980442051316359</c:v>
                </c:pt>
                <c:pt idx="3">
                  <c:v>49.981862186329586</c:v>
                </c:pt>
                <c:pt idx="4">
                  <c:v>49.979321327988359</c:v>
                </c:pt>
                <c:pt idx="5">
                  <c:v>49.936361791944606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9-4B2F-A651-43B6384FAF09}"/>
            </c:ext>
          </c:extLst>
        </c:ser>
        <c:ser>
          <c:idx val="3"/>
          <c:order val="3"/>
          <c:tx>
            <c:strRef>
              <c:f>'대인-평균'!$A$5</c:f>
              <c:strCache>
                <c:ptCount val="1"/>
                <c:pt idx="0">
                  <c:v>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'대인-평균'!$B$1:$G$1</c:f>
              <c:strCache>
                <c:ptCount val="6"/>
                <c:pt idx="0">
                  <c:v>대인관계역량</c:v>
                </c:pt>
                <c:pt idx="1">
                  <c:v>정서적유대</c:v>
                </c:pt>
                <c:pt idx="2">
                  <c:v>협력</c:v>
                </c:pt>
                <c:pt idx="3">
                  <c:v>중재</c:v>
                </c:pt>
                <c:pt idx="4">
                  <c:v>리더십</c:v>
                </c:pt>
                <c:pt idx="5">
                  <c:v>조직에대한이해</c:v>
                </c:pt>
              </c:strCache>
            </c:strRef>
          </c:cat>
          <c:val>
            <c:numRef>
              <c:f>'대인-평균'!$B$5:$G$5</c:f>
              <c:numCache>
                <c:formatCode>0.0</c:formatCode>
                <c:ptCount val="6"/>
                <c:pt idx="0">
                  <c:v>51.37</c:v>
                </c:pt>
                <c:pt idx="1">
                  <c:v>50.41</c:v>
                </c:pt>
                <c:pt idx="2">
                  <c:v>51.18</c:v>
                </c:pt>
                <c:pt idx="3">
                  <c:v>51.31</c:v>
                </c:pt>
                <c:pt idx="4">
                  <c:v>51.12</c:v>
                </c:pt>
                <c:pt idx="5">
                  <c:v>51.55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19-4B2F-A651-43B6384FAF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204374528"/>
        <c:axId val="229604096"/>
      </c:barChart>
      <c:catAx>
        <c:axId val="20437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9604096"/>
        <c:crosses val="autoZero"/>
        <c:auto val="1"/>
        <c:lblAlgn val="ctr"/>
        <c:lblOffset val="100"/>
        <c:noMultiLvlLbl val="0"/>
      </c:catAx>
      <c:valAx>
        <c:axId val="229604096"/>
        <c:scaling>
          <c:orientation val="minMax"/>
          <c:min val="5"/>
        </c:scaling>
        <c:delete val="1"/>
        <c:axPos val="l"/>
        <c:numFmt formatCode="0.0" sourceLinked="1"/>
        <c:majorTickMark val="out"/>
        <c:minorTickMark val="none"/>
        <c:tickLblPos val="nextTo"/>
        <c:crossAx val="204374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450490488629172"/>
          <c:y val="3.4188034188034191E-2"/>
          <c:w val="0.72662479699223781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17039070691023E-2"/>
          <c:y val="0.26469583341036179"/>
          <c:w val="0.96816592185861794"/>
          <c:h val="0.60936227960443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'자정기-평균'!$A$2</c:f>
              <c:strCache>
                <c:ptCount val="1"/>
                <c:pt idx="0">
                  <c:v>목원대학교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'자정기-평균'!$B$1:$E$1</c:f>
              <c:strCache>
                <c:ptCount val="4"/>
                <c:pt idx="0">
                  <c:v>자원정보기술활용</c:v>
                </c:pt>
                <c:pt idx="1">
                  <c:v>자원</c:v>
                </c:pt>
                <c:pt idx="2">
                  <c:v>정보</c:v>
                </c:pt>
                <c:pt idx="3">
                  <c:v>기술</c:v>
                </c:pt>
              </c:strCache>
            </c:strRef>
          </c:cat>
          <c:val>
            <c:numRef>
              <c:f>'자정기-평균'!$B$2:$E$2</c:f>
              <c:numCache>
                <c:formatCode>0.0</c:formatCode>
                <c:ptCount val="4"/>
                <c:pt idx="0">
                  <c:v>44.649122807017541</c:v>
                </c:pt>
                <c:pt idx="1">
                  <c:v>41.234817813765183</c:v>
                </c:pt>
                <c:pt idx="2">
                  <c:v>46.078272604588392</c:v>
                </c:pt>
                <c:pt idx="3">
                  <c:v>46.053981106612689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1-42DB-9888-F02F2B022CB4}"/>
            </c:ext>
          </c:extLst>
        </c:ser>
        <c:ser>
          <c:idx val="1"/>
          <c:order val="1"/>
          <c:tx>
            <c:strRef>
              <c:f>'자정기-평균'!$A$3</c:f>
              <c:strCache>
                <c:ptCount val="1"/>
                <c:pt idx="0">
                  <c:v>비수도권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'자정기-평균'!$B$1:$E$1</c:f>
              <c:strCache>
                <c:ptCount val="4"/>
                <c:pt idx="0">
                  <c:v>자원정보기술활용</c:v>
                </c:pt>
                <c:pt idx="1">
                  <c:v>자원</c:v>
                </c:pt>
                <c:pt idx="2">
                  <c:v>정보</c:v>
                </c:pt>
                <c:pt idx="3">
                  <c:v>기술</c:v>
                </c:pt>
              </c:strCache>
            </c:strRef>
          </c:cat>
          <c:val>
            <c:numRef>
              <c:f>'자정기-평균'!$B$3:$E$3</c:f>
              <c:numCache>
                <c:formatCode>0.0</c:formatCode>
                <c:ptCount val="4"/>
                <c:pt idx="0">
                  <c:v>46.62</c:v>
                </c:pt>
                <c:pt idx="1">
                  <c:v>46.88</c:v>
                </c:pt>
                <c:pt idx="2">
                  <c:v>47.08</c:v>
                </c:pt>
                <c:pt idx="3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1-42DB-9888-F02F2B022CB4}"/>
            </c:ext>
          </c:extLst>
        </c:ser>
        <c:ser>
          <c:idx val="2"/>
          <c:order val="2"/>
          <c:tx>
            <c:strRef>
              <c:f>'자정기-평균'!$A$4</c:f>
              <c:strCache>
                <c:ptCount val="1"/>
                <c:pt idx="0">
                  <c:v>전국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'자정기-평균'!$B$1:$E$1</c:f>
              <c:strCache>
                <c:ptCount val="4"/>
                <c:pt idx="0">
                  <c:v>자원정보기술활용</c:v>
                </c:pt>
                <c:pt idx="1">
                  <c:v>자원</c:v>
                </c:pt>
                <c:pt idx="2">
                  <c:v>정보</c:v>
                </c:pt>
                <c:pt idx="3">
                  <c:v>기술</c:v>
                </c:pt>
              </c:strCache>
            </c:strRef>
          </c:cat>
          <c:val>
            <c:numRef>
              <c:f>'자정기-평균'!$B$4:$E$4</c:f>
              <c:numCache>
                <c:formatCode>0.0</c:formatCode>
                <c:ptCount val="4"/>
                <c:pt idx="0">
                  <c:v>49.995638992023416</c:v>
                </c:pt>
                <c:pt idx="1">
                  <c:v>49.982680701376736</c:v>
                </c:pt>
                <c:pt idx="2">
                  <c:v>49.963710301935038</c:v>
                </c:pt>
                <c:pt idx="3">
                  <c:v>49.962149551150084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1-42DB-9888-F02F2B022CB4}"/>
            </c:ext>
          </c:extLst>
        </c:ser>
        <c:ser>
          <c:idx val="3"/>
          <c:order val="3"/>
          <c:tx>
            <c:strRef>
              <c:f>'자정기-평균'!$A$5</c:f>
              <c:strCache>
                <c:ptCount val="1"/>
                <c:pt idx="0">
                  <c:v>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'자정기-평균'!$B$1:$E$1</c:f>
              <c:strCache>
                <c:ptCount val="4"/>
                <c:pt idx="0">
                  <c:v>자원정보기술활용</c:v>
                </c:pt>
                <c:pt idx="1">
                  <c:v>자원</c:v>
                </c:pt>
                <c:pt idx="2">
                  <c:v>정보</c:v>
                </c:pt>
                <c:pt idx="3">
                  <c:v>기술</c:v>
                </c:pt>
              </c:strCache>
            </c:strRef>
          </c:cat>
          <c:val>
            <c:numRef>
              <c:f>'자정기-평균'!$B$5:$E$5</c:f>
              <c:numCache>
                <c:formatCode>0.0</c:formatCode>
                <c:ptCount val="4"/>
                <c:pt idx="0">
                  <c:v>53.37</c:v>
                </c:pt>
                <c:pt idx="1">
                  <c:v>53.09</c:v>
                </c:pt>
                <c:pt idx="2">
                  <c:v>52.84</c:v>
                </c:pt>
                <c:pt idx="3">
                  <c:v>52.23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1-42DB-9888-F02F2B022C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187323904"/>
        <c:axId val="195504384"/>
      </c:barChart>
      <c:catAx>
        <c:axId val="1873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5504384"/>
        <c:crosses val="autoZero"/>
        <c:auto val="1"/>
        <c:lblAlgn val="ctr"/>
        <c:lblOffset val="100"/>
        <c:noMultiLvlLbl val="0"/>
      </c:catAx>
      <c:valAx>
        <c:axId val="195504384"/>
        <c:scaling>
          <c:orientation val="minMax"/>
          <c:min val="5"/>
        </c:scaling>
        <c:delete val="1"/>
        <c:axPos val="l"/>
        <c:numFmt formatCode="0.0" sourceLinked="1"/>
        <c:majorTickMark val="out"/>
        <c:minorTickMark val="none"/>
        <c:tickLblPos val="nextTo"/>
        <c:crossAx val="187323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63394525252066"/>
          <c:y val="3.4188034188034191E-2"/>
          <c:w val="0.71215476147342793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17039070691023E-2"/>
          <c:y val="0.26491117077108578"/>
          <c:w val="0.96816592185861794"/>
          <c:h val="0.6188713583508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'글로벌-평균'!$A$2</c:f>
              <c:strCache>
                <c:ptCount val="1"/>
                <c:pt idx="0">
                  <c:v>목원대학교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'글로벌-평균'!$B$1:$E$1</c:f>
              <c:strCache>
                <c:ptCount val="4"/>
                <c:pt idx="0">
                  <c:v>글로벌역량</c:v>
                </c:pt>
                <c:pt idx="1">
                  <c:v>유연성</c:v>
                </c:pt>
                <c:pt idx="2">
                  <c:v>타문화이해</c:v>
                </c:pt>
                <c:pt idx="3">
                  <c:v>글로벌화이해</c:v>
                </c:pt>
              </c:strCache>
            </c:strRef>
          </c:cat>
          <c:val>
            <c:numRef>
              <c:f>'글로벌-평균'!$B$2:$E$2</c:f>
              <c:numCache>
                <c:formatCode>0.0</c:formatCode>
                <c:ptCount val="4"/>
                <c:pt idx="0">
                  <c:v>47.7286</c:v>
                </c:pt>
                <c:pt idx="1">
                  <c:v>48.533000000000001</c:v>
                </c:pt>
                <c:pt idx="2">
                  <c:v>49.555799999999998</c:v>
                </c:pt>
                <c:pt idx="3">
                  <c:v>47.899900000000002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7-4F94-8CF3-82D974143589}"/>
            </c:ext>
          </c:extLst>
        </c:ser>
        <c:ser>
          <c:idx val="1"/>
          <c:order val="1"/>
          <c:tx>
            <c:strRef>
              <c:f>'글로벌-평균'!$A$3</c:f>
              <c:strCache>
                <c:ptCount val="1"/>
                <c:pt idx="0">
                  <c:v>비수도권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'글로벌-평균'!$B$1:$E$1</c:f>
              <c:strCache>
                <c:ptCount val="4"/>
                <c:pt idx="0">
                  <c:v>글로벌역량</c:v>
                </c:pt>
                <c:pt idx="1">
                  <c:v>유연성</c:v>
                </c:pt>
                <c:pt idx="2">
                  <c:v>타문화이해</c:v>
                </c:pt>
                <c:pt idx="3">
                  <c:v>글로벌화이해</c:v>
                </c:pt>
              </c:strCache>
            </c:strRef>
          </c:cat>
          <c:val>
            <c:numRef>
              <c:f>'글로벌-평균'!$B$3:$E$3</c:f>
              <c:numCache>
                <c:formatCode>0.0</c:formatCode>
                <c:ptCount val="4"/>
                <c:pt idx="0">
                  <c:v>46.7</c:v>
                </c:pt>
                <c:pt idx="1">
                  <c:v>48.46</c:v>
                </c:pt>
                <c:pt idx="2">
                  <c:v>47.21</c:v>
                </c:pt>
                <c:pt idx="3">
                  <c:v>46.76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7-4F94-8CF3-82D974143589}"/>
            </c:ext>
          </c:extLst>
        </c:ser>
        <c:ser>
          <c:idx val="2"/>
          <c:order val="2"/>
          <c:tx>
            <c:strRef>
              <c:f>'글로벌-평균'!$A$4</c:f>
              <c:strCache>
                <c:ptCount val="1"/>
                <c:pt idx="0">
                  <c:v>전국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'글로벌-평균'!$B$1:$E$1</c:f>
              <c:strCache>
                <c:ptCount val="4"/>
                <c:pt idx="0">
                  <c:v>글로벌역량</c:v>
                </c:pt>
                <c:pt idx="1">
                  <c:v>유연성</c:v>
                </c:pt>
                <c:pt idx="2">
                  <c:v>타문화이해</c:v>
                </c:pt>
                <c:pt idx="3">
                  <c:v>글로벌화이해</c:v>
                </c:pt>
              </c:strCache>
            </c:strRef>
          </c:cat>
          <c:val>
            <c:numRef>
              <c:f>'글로벌-평균'!$B$4:$E$4</c:f>
              <c:numCache>
                <c:formatCode>0.0</c:formatCode>
                <c:ptCount val="4"/>
                <c:pt idx="0">
                  <c:v>50.000254216145898</c:v>
                </c:pt>
                <c:pt idx="1">
                  <c:v>49.845437153438425</c:v>
                </c:pt>
                <c:pt idx="2">
                  <c:v>49.98555962697003</c:v>
                </c:pt>
                <c:pt idx="3">
                  <c:v>49.982988332731068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07-4F94-8CF3-82D974143589}"/>
            </c:ext>
          </c:extLst>
        </c:ser>
        <c:ser>
          <c:idx val="3"/>
          <c:order val="3"/>
          <c:tx>
            <c:strRef>
              <c:f>'글로벌-평균'!$A$5</c:f>
              <c:strCache>
                <c:ptCount val="1"/>
                <c:pt idx="0">
                  <c:v>수도권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'글로벌-평균'!$B$1:$E$1</c:f>
              <c:strCache>
                <c:ptCount val="4"/>
                <c:pt idx="0">
                  <c:v>글로벌역량</c:v>
                </c:pt>
                <c:pt idx="1">
                  <c:v>유연성</c:v>
                </c:pt>
                <c:pt idx="2">
                  <c:v>타문화이해</c:v>
                </c:pt>
                <c:pt idx="3">
                  <c:v>글로벌화이해</c:v>
                </c:pt>
              </c:strCache>
            </c:strRef>
          </c:cat>
          <c:val>
            <c:numRef>
              <c:f>'글로벌-평균'!$B$5:$E$5</c:f>
              <c:numCache>
                <c:formatCode>0.0</c:formatCode>
                <c:ptCount val="4"/>
                <c:pt idx="0">
                  <c:v>53.3</c:v>
                </c:pt>
                <c:pt idx="1">
                  <c:v>51.23</c:v>
                </c:pt>
                <c:pt idx="2">
                  <c:v>52.76</c:v>
                </c:pt>
                <c:pt idx="3">
                  <c:v>53.21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07-4F94-8CF3-82D9741435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"/>
        <c:axId val="187324928"/>
        <c:axId val="164128448"/>
      </c:barChart>
      <c:catAx>
        <c:axId val="18732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4128448"/>
        <c:crosses val="autoZero"/>
        <c:auto val="1"/>
        <c:lblAlgn val="ctr"/>
        <c:lblOffset val="100"/>
        <c:noMultiLvlLbl val="0"/>
      </c:catAx>
      <c:valAx>
        <c:axId val="164128448"/>
        <c:scaling>
          <c:orientation val="minMax"/>
          <c:min val="5"/>
        </c:scaling>
        <c:delete val="1"/>
        <c:axPos val="l"/>
        <c:numFmt formatCode="0.0" sourceLinked="1"/>
        <c:majorTickMark val="out"/>
        <c:minorTickMark val="none"/>
        <c:tickLblPos val="nextTo"/>
        <c:crossAx val="187324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63394525252066"/>
          <c:y val="3.4188034188034191E-2"/>
          <c:w val="0.71649579825576559"/>
          <c:h val="0.10244430984588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'학년간-비율'!$C$2</c:f>
              <c:strCache>
                <c:ptCount val="1"/>
                <c:pt idx="0">
                  <c:v>미흡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'학년간-비율'!$A$3:$B$21</c:f>
              <c:multiLvlStrCache>
                <c:ptCount val="19"/>
                <c:lvl>
                  <c:pt idx="0">
                    <c:v>1학년</c:v>
                  </c:pt>
                  <c:pt idx="1">
                    <c:v>2학년</c:v>
                  </c:pt>
                  <c:pt idx="2">
                    <c:v>3학년</c:v>
                  </c:pt>
                  <c:pt idx="3">
                    <c:v>4학년</c:v>
                  </c:pt>
                  <c:pt idx="5">
                    <c:v>1학년</c:v>
                  </c:pt>
                  <c:pt idx="6">
                    <c:v>2학년</c:v>
                  </c:pt>
                  <c:pt idx="7">
                    <c:v>3학년</c:v>
                  </c:pt>
                  <c:pt idx="8">
                    <c:v>4학년</c:v>
                  </c:pt>
                  <c:pt idx="10">
                    <c:v>1학년</c:v>
                  </c:pt>
                  <c:pt idx="11">
                    <c:v>2학년</c:v>
                  </c:pt>
                  <c:pt idx="12">
                    <c:v>3학년</c:v>
                  </c:pt>
                  <c:pt idx="13">
                    <c:v>4학년</c:v>
                  </c:pt>
                  <c:pt idx="15">
                    <c:v>1학년</c:v>
                  </c:pt>
                  <c:pt idx="16">
                    <c:v>2학년</c:v>
                  </c:pt>
                  <c:pt idx="17">
                    <c:v>3학년</c:v>
                  </c:pt>
                  <c:pt idx="18">
                    <c:v>4학년</c:v>
                  </c:pt>
                </c:lvl>
                <c:lvl>
                  <c:pt idx="0">
                    <c:v>자기관리</c:v>
                  </c:pt>
                  <c:pt idx="4">
                    <c:v> </c:v>
                  </c:pt>
                  <c:pt idx="5">
                    <c:v>대인관계</c:v>
                  </c:pt>
                  <c:pt idx="9">
                    <c:v> </c:v>
                  </c:pt>
                  <c:pt idx="10">
                    <c:v>자원정보
기술활용</c:v>
                  </c:pt>
                  <c:pt idx="14">
                    <c:v> </c:v>
                  </c:pt>
                  <c:pt idx="15">
                    <c:v>글로벌</c:v>
                  </c:pt>
                </c:lvl>
              </c:multiLvlStrCache>
            </c:multiLvlStrRef>
          </c:cat>
          <c:val>
            <c:numRef>
              <c:f>'학년간-비율'!$C$3:$C$21</c:f>
              <c:numCache>
                <c:formatCode>0.0%;0.0%;\-</c:formatCode>
                <c:ptCount val="19"/>
                <c:pt idx="0">
                  <c:v>0.46491228070175439</c:v>
                </c:pt>
                <c:pt idx="1">
                  <c:v>0.41988950276243092</c:v>
                </c:pt>
                <c:pt idx="2">
                  <c:v>0.36309523809523808</c:v>
                </c:pt>
                <c:pt idx="3">
                  <c:v>0.3652694610778443</c:v>
                </c:pt>
                <c:pt idx="5">
                  <c:v>0.32758620689655171</c:v>
                </c:pt>
                <c:pt idx="6">
                  <c:v>0.25543478260869568</c:v>
                </c:pt>
                <c:pt idx="7">
                  <c:v>0.19526627218934911</c:v>
                </c:pt>
                <c:pt idx="8">
                  <c:v>0.23214285714285715</c:v>
                </c:pt>
                <c:pt idx="10">
                  <c:v>0.67400881057268724</c:v>
                </c:pt>
                <c:pt idx="11">
                  <c:v>0.58888888888888891</c:v>
                </c:pt>
                <c:pt idx="12">
                  <c:v>0.52976190476190477</c:v>
                </c:pt>
                <c:pt idx="13">
                  <c:v>0.51204819277108438</c:v>
                </c:pt>
                <c:pt idx="15">
                  <c:v>0.51982378854625555</c:v>
                </c:pt>
                <c:pt idx="16">
                  <c:v>0.5168539325842697</c:v>
                </c:pt>
                <c:pt idx="17">
                  <c:v>0.40243902439024393</c:v>
                </c:pt>
                <c:pt idx="18">
                  <c:v>0.42424242424242425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C-4B52-BF16-A96DB97454F4}"/>
            </c:ext>
          </c:extLst>
        </c:ser>
        <c:ser>
          <c:idx val="1"/>
          <c:order val="1"/>
          <c:tx>
            <c:strRef>
              <c:f>'학년간-비율'!$D$2</c:f>
              <c:strCache>
                <c:ptCount val="1"/>
                <c:pt idx="0">
                  <c:v>보통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'학년간-비율'!$A$3:$B$21</c:f>
              <c:multiLvlStrCache>
                <c:ptCount val="19"/>
                <c:lvl>
                  <c:pt idx="0">
                    <c:v>1학년</c:v>
                  </c:pt>
                  <c:pt idx="1">
                    <c:v>2학년</c:v>
                  </c:pt>
                  <c:pt idx="2">
                    <c:v>3학년</c:v>
                  </c:pt>
                  <c:pt idx="3">
                    <c:v>4학년</c:v>
                  </c:pt>
                  <c:pt idx="5">
                    <c:v>1학년</c:v>
                  </c:pt>
                  <c:pt idx="6">
                    <c:v>2학년</c:v>
                  </c:pt>
                  <c:pt idx="7">
                    <c:v>3학년</c:v>
                  </c:pt>
                  <c:pt idx="8">
                    <c:v>4학년</c:v>
                  </c:pt>
                  <c:pt idx="10">
                    <c:v>1학년</c:v>
                  </c:pt>
                  <c:pt idx="11">
                    <c:v>2학년</c:v>
                  </c:pt>
                  <c:pt idx="12">
                    <c:v>3학년</c:v>
                  </c:pt>
                  <c:pt idx="13">
                    <c:v>4학년</c:v>
                  </c:pt>
                  <c:pt idx="15">
                    <c:v>1학년</c:v>
                  </c:pt>
                  <c:pt idx="16">
                    <c:v>2학년</c:v>
                  </c:pt>
                  <c:pt idx="17">
                    <c:v>3학년</c:v>
                  </c:pt>
                  <c:pt idx="18">
                    <c:v>4학년</c:v>
                  </c:pt>
                </c:lvl>
                <c:lvl>
                  <c:pt idx="0">
                    <c:v>자기관리</c:v>
                  </c:pt>
                  <c:pt idx="4">
                    <c:v> </c:v>
                  </c:pt>
                  <c:pt idx="5">
                    <c:v>대인관계</c:v>
                  </c:pt>
                  <c:pt idx="9">
                    <c:v> </c:v>
                  </c:pt>
                  <c:pt idx="10">
                    <c:v>자원정보
기술활용</c:v>
                  </c:pt>
                  <c:pt idx="14">
                    <c:v> </c:v>
                  </c:pt>
                  <c:pt idx="15">
                    <c:v>글로벌</c:v>
                  </c:pt>
                </c:lvl>
              </c:multiLvlStrCache>
            </c:multiLvlStrRef>
          </c:cat>
          <c:val>
            <c:numRef>
              <c:f>'학년간-비율'!$D$3:$D$21</c:f>
              <c:numCache>
                <c:formatCode>0.0%;0.0%;\-</c:formatCode>
                <c:ptCount val="19"/>
                <c:pt idx="0">
                  <c:v>0.26315789473684209</c:v>
                </c:pt>
                <c:pt idx="1">
                  <c:v>0.30939226519337015</c:v>
                </c:pt>
                <c:pt idx="2">
                  <c:v>0.32738095238095238</c:v>
                </c:pt>
                <c:pt idx="3">
                  <c:v>0.26946107784431139</c:v>
                </c:pt>
                <c:pt idx="5">
                  <c:v>0.33620689655172414</c:v>
                </c:pt>
                <c:pt idx="6">
                  <c:v>0.32608695652173914</c:v>
                </c:pt>
                <c:pt idx="7">
                  <c:v>0.33727810650887574</c:v>
                </c:pt>
                <c:pt idx="8">
                  <c:v>0.32738095238095238</c:v>
                </c:pt>
                <c:pt idx="10">
                  <c:v>0.21585903083700442</c:v>
                </c:pt>
                <c:pt idx="11">
                  <c:v>0.28888888888888886</c:v>
                </c:pt>
                <c:pt idx="12">
                  <c:v>0.30357142857142855</c:v>
                </c:pt>
                <c:pt idx="13">
                  <c:v>0.31325301204819278</c:v>
                </c:pt>
                <c:pt idx="15">
                  <c:v>0.41409691629955947</c:v>
                </c:pt>
                <c:pt idx="16">
                  <c:v>0.39325842696629215</c:v>
                </c:pt>
                <c:pt idx="17">
                  <c:v>0.46341463414634149</c:v>
                </c:pt>
                <c:pt idx="18">
                  <c:v>0.49090909090909091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C-4B52-BF16-A96DB97454F4}"/>
            </c:ext>
          </c:extLst>
        </c:ser>
        <c:ser>
          <c:idx val="2"/>
          <c:order val="2"/>
          <c:tx>
            <c:strRef>
              <c:f>'학년간-비율'!$E$2</c:f>
              <c:strCache>
                <c:ptCount val="1"/>
                <c:pt idx="0">
                  <c:v>우수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'학년간-비율'!$A$3:$B$21</c:f>
              <c:multiLvlStrCache>
                <c:ptCount val="19"/>
                <c:lvl>
                  <c:pt idx="0">
                    <c:v>1학년</c:v>
                  </c:pt>
                  <c:pt idx="1">
                    <c:v>2학년</c:v>
                  </c:pt>
                  <c:pt idx="2">
                    <c:v>3학년</c:v>
                  </c:pt>
                  <c:pt idx="3">
                    <c:v>4학년</c:v>
                  </c:pt>
                  <c:pt idx="5">
                    <c:v>1학년</c:v>
                  </c:pt>
                  <c:pt idx="6">
                    <c:v>2학년</c:v>
                  </c:pt>
                  <c:pt idx="7">
                    <c:v>3학년</c:v>
                  </c:pt>
                  <c:pt idx="8">
                    <c:v>4학년</c:v>
                  </c:pt>
                  <c:pt idx="10">
                    <c:v>1학년</c:v>
                  </c:pt>
                  <c:pt idx="11">
                    <c:v>2학년</c:v>
                  </c:pt>
                  <c:pt idx="12">
                    <c:v>3학년</c:v>
                  </c:pt>
                  <c:pt idx="13">
                    <c:v>4학년</c:v>
                  </c:pt>
                  <c:pt idx="15">
                    <c:v>1학년</c:v>
                  </c:pt>
                  <c:pt idx="16">
                    <c:v>2학년</c:v>
                  </c:pt>
                  <c:pt idx="17">
                    <c:v>3학년</c:v>
                  </c:pt>
                  <c:pt idx="18">
                    <c:v>4학년</c:v>
                  </c:pt>
                </c:lvl>
                <c:lvl>
                  <c:pt idx="0">
                    <c:v>자기관리</c:v>
                  </c:pt>
                  <c:pt idx="4">
                    <c:v> </c:v>
                  </c:pt>
                  <c:pt idx="5">
                    <c:v>대인관계</c:v>
                  </c:pt>
                  <c:pt idx="9">
                    <c:v> </c:v>
                  </c:pt>
                  <c:pt idx="10">
                    <c:v>자원정보
기술활용</c:v>
                  </c:pt>
                  <c:pt idx="14">
                    <c:v> </c:v>
                  </c:pt>
                  <c:pt idx="15">
                    <c:v>글로벌</c:v>
                  </c:pt>
                </c:lvl>
              </c:multiLvlStrCache>
            </c:multiLvlStrRef>
          </c:cat>
          <c:val>
            <c:numRef>
              <c:f>'학년간-비율'!$E$3:$E$21</c:f>
              <c:numCache>
                <c:formatCode>0.0%;0.0%;\-</c:formatCode>
                <c:ptCount val="19"/>
                <c:pt idx="0">
                  <c:v>0.11403508771929824</c:v>
                </c:pt>
                <c:pt idx="1">
                  <c:v>9.9447513812154692E-2</c:v>
                </c:pt>
                <c:pt idx="2">
                  <c:v>0.17261904761904762</c:v>
                </c:pt>
                <c:pt idx="3">
                  <c:v>0.17964071856287425</c:v>
                </c:pt>
                <c:pt idx="5">
                  <c:v>0.15948275862068967</c:v>
                </c:pt>
                <c:pt idx="6">
                  <c:v>0.20652173913043478</c:v>
                </c:pt>
                <c:pt idx="7">
                  <c:v>0.25443786982248523</c:v>
                </c:pt>
                <c:pt idx="8">
                  <c:v>0.18452380952380953</c:v>
                </c:pt>
                <c:pt idx="10">
                  <c:v>0.1013215859030837</c:v>
                </c:pt>
                <c:pt idx="11">
                  <c:v>8.3333333333333329E-2</c:v>
                </c:pt>
                <c:pt idx="12">
                  <c:v>0.10119047619047619</c:v>
                </c:pt>
                <c:pt idx="13">
                  <c:v>0.13253012048192772</c:v>
                </c:pt>
                <c:pt idx="15">
                  <c:v>5.2863436123348019E-2</c:v>
                </c:pt>
                <c:pt idx="16">
                  <c:v>8.98876404494382E-2</c:v>
                </c:pt>
                <c:pt idx="17">
                  <c:v>0.10975609756097561</c:v>
                </c:pt>
                <c:pt idx="18">
                  <c:v>7.2727272727272724E-2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C-4B52-BF16-A96DB97454F4}"/>
            </c:ext>
          </c:extLst>
        </c:ser>
        <c:ser>
          <c:idx val="3"/>
          <c:order val="3"/>
          <c:tx>
            <c:strRef>
              <c:f>'학년간-비율'!$F$2</c:f>
              <c:strCache>
                <c:ptCount val="1"/>
                <c:pt idx="0">
                  <c:v>탁월</c:v>
                </c:pt>
              </c:strCache>
            </c:strRef>
          </c:tx>
          <c:invertIfNegative val="0"/>
          <c:dLbls>
            <c:numFmt formatCode="0.0%;0.0%;&quot;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'학년간-비율'!$A$3:$B$21</c:f>
              <c:multiLvlStrCache>
                <c:ptCount val="19"/>
                <c:lvl>
                  <c:pt idx="0">
                    <c:v>1학년</c:v>
                  </c:pt>
                  <c:pt idx="1">
                    <c:v>2학년</c:v>
                  </c:pt>
                  <c:pt idx="2">
                    <c:v>3학년</c:v>
                  </c:pt>
                  <c:pt idx="3">
                    <c:v>4학년</c:v>
                  </c:pt>
                  <c:pt idx="5">
                    <c:v>1학년</c:v>
                  </c:pt>
                  <c:pt idx="6">
                    <c:v>2학년</c:v>
                  </c:pt>
                  <c:pt idx="7">
                    <c:v>3학년</c:v>
                  </c:pt>
                  <c:pt idx="8">
                    <c:v>4학년</c:v>
                  </c:pt>
                  <c:pt idx="10">
                    <c:v>1학년</c:v>
                  </c:pt>
                  <c:pt idx="11">
                    <c:v>2학년</c:v>
                  </c:pt>
                  <c:pt idx="12">
                    <c:v>3학년</c:v>
                  </c:pt>
                  <c:pt idx="13">
                    <c:v>4학년</c:v>
                  </c:pt>
                  <c:pt idx="15">
                    <c:v>1학년</c:v>
                  </c:pt>
                  <c:pt idx="16">
                    <c:v>2학년</c:v>
                  </c:pt>
                  <c:pt idx="17">
                    <c:v>3학년</c:v>
                  </c:pt>
                  <c:pt idx="18">
                    <c:v>4학년</c:v>
                  </c:pt>
                </c:lvl>
                <c:lvl>
                  <c:pt idx="0">
                    <c:v>자기관리</c:v>
                  </c:pt>
                  <c:pt idx="4">
                    <c:v> </c:v>
                  </c:pt>
                  <c:pt idx="5">
                    <c:v>대인관계</c:v>
                  </c:pt>
                  <c:pt idx="9">
                    <c:v> </c:v>
                  </c:pt>
                  <c:pt idx="10">
                    <c:v>자원정보
기술활용</c:v>
                  </c:pt>
                  <c:pt idx="14">
                    <c:v> </c:v>
                  </c:pt>
                  <c:pt idx="15">
                    <c:v>글로벌</c:v>
                  </c:pt>
                </c:lvl>
              </c:multiLvlStrCache>
            </c:multiLvlStrRef>
          </c:cat>
          <c:val>
            <c:numRef>
              <c:f>'학년간-비율'!$F$3:$F$21</c:f>
              <c:numCache>
                <c:formatCode>0.0%;0.0%;\-</c:formatCode>
                <c:ptCount val="19"/>
                <c:pt idx="0">
                  <c:v>0.15789473684210525</c:v>
                </c:pt>
                <c:pt idx="1">
                  <c:v>0.17127071823204421</c:v>
                </c:pt>
                <c:pt idx="2">
                  <c:v>0.13690476190476192</c:v>
                </c:pt>
                <c:pt idx="3">
                  <c:v>0.18562874251497005</c:v>
                </c:pt>
                <c:pt idx="5">
                  <c:v>0.17672413793103448</c:v>
                </c:pt>
                <c:pt idx="6">
                  <c:v>0.21195652173913043</c:v>
                </c:pt>
                <c:pt idx="7">
                  <c:v>0.21301775147928995</c:v>
                </c:pt>
                <c:pt idx="8">
                  <c:v>0.25595238095238093</c:v>
                </c:pt>
                <c:pt idx="10">
                  <c:v>8.8105726872246704E-3</c:v>
                </c:pt>
                <c:pt idx="11">
                  <c:v>3.888888888888889E-2</c:v>
                </c:pt>
                <c:pt idx="12">
                  <c:v>6.5476190476190479E-2</c:v>
                </c:pt>
                <c:pt idx="13">
                  <c:v>4.2168674698795178E-2</c:v>
                </c:pt>
                <c:pt idx="15">
                  <c:v>1.3215859030837005E-2</c:v>
                </c:pt>
                <c:pt idx="16">
                  <c:v>0</c:v>
                </c:pt>
                <c:pt idx="17">
                  <c:v>2.4390243902439025E-2</c:v>
                </c:pt>
                <c:pt idx="18">
                  <c:v>1.2121212121212121E-2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C-4B52-BF16-A96DB97454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131452928"/>
        <c:axId val="164058752"/>
      </c:barChart>
      <c:catAx>
        <c:axId val="13145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164058752"/>
        <c:crosses val="autoZero"/>
        <c:auto val="1"/>
        <c:lblAlgn val="ctr"/>
        <c:lblOffset val="100"/>
        <c:noMultiLvlLbl val="0"/>
      </c:catAx>
      <c:valAx>
        <c:axId val="1640587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1452928"/>
        <c:crosses val="max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2216984246022676"/>
          <c:y val="2.0419740905109052E-2"/>
          <c:w val="0.83624828062100864"/>
          <c:h val="3.58392974908490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08서울한강체 M" panose="02020603020101020101" pitchFamily="18" charset="-127"/>
          <a:ea typeface="08서울한강체 M" panose="02020603020101020101" pitchFamily="18" charset="-127"/>
        </a:defRPr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BC687-84D7-4DBF-9840-46F8F5A8DD9D}" type="datetimeFigureOut">
              <a:rPr lang="ko-KR" altLang="en-US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2022-08-11</a:t>
            </a:fld>
            <a:endParaRPr lang="ko-KR" altLang="en-US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8F7F-5F79-43D1-962A-124A3D0E0B47}" type="slidenum">
              <a:rPr lang="ko-KR" altLang="en-US" smtClean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‹#›</a:t>
            </a:fld>
            <a:endParaRPr lang="ko-KR" altLang="en-US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433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08서울한강체 M" panose="02020603020101020101" pitchFamily="18" charset="-127"/>
                <a:ea typeface="08서울한강체 M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08서울한강체 M" panose="02020603020101020101" pitchFamily="18" charset="-127"/>
                <a:ea typeface="08서울한강체 M" panose="02020603020101020101" pitchFamily="18" charset="-127"/>
              </a:defRPr>
            </a:lvl1pPr>
          </a:lstStyle>
          <a:p>
            <a:fld id="{83DEAA6D-1615-4C81-860A-7192FE025C0B}" type="datetimeFigureOut">
              <a:rPr lang="ko-KR" altLang="en-US" smtClean="0"/>
              <a:pPr/>
              <a:t>2022-08-11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08서울한강체 M" panose="02020603020101020101" pitchFamily="18" charset="-127"/>
                <a:ea typeface="08서울한강체 M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08서울한강체 M" panose="02020603020101020101" pitchFamily="18" charset="-127"/>
                <a:ea typeface="08서울한강체 M" panose="02020603020101020101" pitchFamily="18" charset="-127"/>
              </a:defRPr>
            </a:lvl1pPr>
          </a:lstStyle>
          <a:p>
            <a:fld id="{86DAE133-A9A3-4CEC-8F6D-173858EF76A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156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08서울한강체 M" panose="02020603020101020101" pitchFamily="18" charset="-127"/>
        <a:ea typeface="08서울한강체 M" panose="0202060302010102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08서울한강체 M" panose="02020603020101020101" pitchFamily="18" charset="-127"/>
        <a:ea typeface="08서울한강체 M" panose="0202060302010102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08서울한강체 M" panose="02020603020101020101" pitchFamily="18" charset="-127"/>
        <a:ea typeface="08서울한강체 M" panose="0202060302010102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08서울한강체 M" panose="02020603020101020101" pitchFamily="18" charset="-127"/>
        <a:ea typeface="08서울한강체 M" panose="0202060302010102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08서울한강체 M" panose="02020603020101020101" pitchFamily="18" charset="-127"/>
        <a:ea typeface="08서울한강체 M" panose="0202060302010102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모서리가 둥근 직사각형 2"/>
          <p:cNvSpPr/>
          <p:nvPr userDrawn="1"/>
        </p:nvSpPr>
        <p:spPr>
          <a:xfrm>
            <a:off x="6728603" y="6418054"/>
            <a:ext cx="2355012" cy="243680"/>
          </a:xfrm>
          <a:prstGeom prst="round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49145"/>
            <a:ext cx="1800200" cy="42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3" y="6345835"/>
            <a:ext cx="184315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7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모서리가 둥근 직사각형 2"/>
          <p:cNvSpPr/>
          <p:nvPr userDrawn="1"/>
        </p:nvSpPr>
        <p:spPr>
          <a:xfrm>
            <a:off x="5408762" y="6517249"/>
            <a:ext cx="2355012" cy="263106"/>
          </a:xfrm>
          <a:prstGeom prst="roundRect">
            <a:avLst/>
          </a:prstGeom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76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3" y="6345835"/>
            <a:ext cx="184315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14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87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53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24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BC6C-6652-4823-A252-7BFFAA028D9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E95-2A0A-4EE2-927E-95E1E9CF44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5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621-8A17-461E-A78F-B6A53E714252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22FD-87E4-427B-9D41-563FD4A53E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7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1417-E302-A94F-B785-1F68A5BB3BB6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D20B-CC39-5144-88F6-16B603BD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6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3" r:id="rId5"/>
    <p:sldLayoutId id="2147483651" r:id="rId6"/>
    <p:sldLayoutId id="2147483664" r:id="rId7"/>
    <p:sldLayoutId id="2147483665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89826" y="2103978"/>
            <a:ext cx="569234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4000" spc="3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목</a:t>
            </a:r>
            <a:r>
              <a:rPr lang="ko-KR" altLang="en-US" sz="4000" spc="3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원</a:t>
            </a:r>
            <a:r>
              <a:rPr lang="ko-KR" altLang="en-US" sz="4000" spc="3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대학교</a:t>
            </a:r>
            <a:endParaRPr lang="en-US" altLang="ko-KR" sz="4000" spc="300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4000" spc="3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K-CESA </a:t>
            </a:r>
            <a:r>
              <a:rPr lang="ko-KR" altLang="en-US" sz="4000" spc="3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결과보고</a:t>
            </a:r>
            <a:endParaRPr lang="ko-KR" altLang="en-US" sz="4000" spc="3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696" y="4378234"/>
            <a:ext cx="12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1" spc="-150" dirty="0" smtClean="0">
                <a:ln w="13500">
                  <a:noFill/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2021.6. </a:t>
            </a:r>
            <a:endParaRPr lang="ko-KR" altLang="en-US" sz="2000" b="1" spc="-150" dirty="0">
              <a:ln w="13500">
                <a:noFill/>
                <a:prstDash val="solid"/>
              </a:ln>
              <a:solidFill>
                <a:schemeClr val="bg1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37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4805" y="2808839"/>
            <a:ext cx="3571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i="0" u="none" strike="noStrike" kern="0" cap="none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1. </a:t>
            </a:r>
            <a:r>
              <a:rPr kumimoji="0" lang="ko-KR" altLang="en-US" sz="4400" i="0" u="none" strike="noStrike" kern="0" cap="none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kumimoji="0" lang="ko-KR" altLang="en-US" sz="4400" i="0" u="none" strike="noStrike" kern="0" cap="none" spc="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9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41210" y="1536759"/>
            <a:ext cx="8254217" cy="3323987"/>
          </a:xfrm>
          <a:prstGeom prst="rect">
            <a:avLst/>
          </a:prstGeom>
          <a:noFill/>
          <a:ln cap="rnd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진단 참여 인원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1018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전 영역 진단 완료 인원은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729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명이며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한 영역 이상 진단 완료인원은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761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명임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 </a:t>
            </a:r>
          </a:p>
          <a:p>
            <a:pPr>
              <a:lnSpc>
                <a:spcPct val="2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   (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계약인원은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900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명이며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한 영역 이상 진단 완료인원은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761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명으로 </a:t>
            </a:r>
            <a:r>
              <a:rPr lang="ko-KR" altLang="en-US" sz="1400" b="1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진단율은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84.6%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임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.)</a:t>
            </a:r>
          </a:p>
          <a:p>
            <a:pPr marL="285750" indent="-285750">
              <a:lnSpc>
                <a:spcPct val="2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학년별로는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학년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31.36%(319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),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학년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23.5%(239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),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학년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23.0%(234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), 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학년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22.2%(226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임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  <a:endParaRPr lang="en-US" altLang="ko-KR" sz="140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2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계열별로는 인문사회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(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교육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계열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45.2%(460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),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자연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(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의약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계열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12.4%(126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),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공학계열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14.7%(150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),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예체능계열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27.7%(282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으로 나타남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pPr marL="285750" indent="-285750">
              <a:lnSpc>
                <a:spcPct val="2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성별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구성은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남학생이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49.6%(505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),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여학생이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50.4%(513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명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으로 나타남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  <a:endParaRPr lang="en-US" altLang="ko-KR" sz="140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210" y="1043016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응시현황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8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72025"/>
              </p:ext>
            </p:extLst>
          </p:nvPr>
        </p:nvGraphicFramePr>
        <p:xfrm>
          <a:off x="577971" y="1777041"/>
          <a:ext cx="7988062" cy="42441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0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9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구분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응시인원 </a:t>
                      </a:r>
                      <a:r>
                        <a:rPr lang="en-US" altLang="ko-K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*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비율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전체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/>
                        </a:rPr>
                        <a:t>1018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FFFFFF"/>
                          </a:solidFill>
                          <a:effectLst/>
                          <a:latin typeface="08서울한강체 M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1</a:t>
                      </a:r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31.3%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2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3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2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서울한강체 M" pitchFamily="18" charset="-127"/>
                        <a:ea typeface="서울한강체 M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4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계열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인문사회계열</a:t>
                      </a:r>
                      <a:endParaRPr lang="ko-KR" altLang="en-US" sz="14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2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서울한강체 M" pitchFamily="18" charset="-127"/>
                        <a:ea typeface="서울한강체 M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자연과학계열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12.4%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2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서울한강체 M" pitchFamily="18" charset="-127"/>
                        <a:ea typeface="서울한강체 M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공학계열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14.7%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2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서울한강체 M" pitchFamily="18" charset="-127"/>
                        <a:ea typeface="서울한강체 M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예체능계열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성별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남학생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505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49.6%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여학생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50.4%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38649" y="1523125"/>
            <a:ext cx="41273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*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진단 대상자로 등록한 인원이며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완료인원과 차이가 있음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  <a:endParaRPr lang="en-US" altLang="ko-KR" sz="105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210" y="1043016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응시현황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5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/>
          <p:nvPr/>
        </p:nvSpPr>
        <p:spPr>
          <a:xfrm>
            <a:off x="378286" y="1631401"/>
            <a:ext cx="5028823" cy="3793677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solidFill>
              <a:schemeClr val="bg1">
                <a:lumMod val="95000"/>
              </a:schemeClr>
            </a:solidFill>
          </a:ln>
        </p:spPr>
        <p:txBody>
          <a:bodyPr wrap="square" anchor="ctr">
            <a:normAutofit/>
          </a:bodyPr>
          <a:lstStyle/>
          <a:p>
            <a:pPr marL="285750" indent="-285750"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대인관계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], 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자기관리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역량 영역에서 우수 및 탁월 수준이 다른 영역에 비해 상대적으로 높게 나타남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endParaRPr lang="en-US" altLang="ko-KR" sz="1400" b="1" spc="-20" dirty="0" smtClea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개 영역 중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대인관계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역량 영역에서 우수 및 탁월의 비율이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40.9%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로 가장 높고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미흡 수준의 비율도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25.9%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로 가장 낮게 나타남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endParaRPr lang="en-US" altLang="ko-KR" sz="1400" b="1" spc="-20" dirty="0" smtClea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글로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벌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역량 영역의 경우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우수 및 탁월 수준의 비율이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9.1%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로 가장 낮고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미흡 수준의 비율은 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47.1%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로 나타남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5" name="직사각형 11"/>
          <p:cNvSpPr/>
          <p:nvPr/>
        </p:nvSpPr>
        <p:spPr>
          <a:xfrm>
            <a:off x="378286" y="5527660"/>
            <a:ext cx="852632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수준은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탁월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우수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보통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미흡 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단계로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구분되며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학생의 상대적 위치에 따라 결정됨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 -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수준은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전체 대학생을 기준으로 결정됨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</a:p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  - [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탁월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은 상위 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10%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이상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[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우수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는 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10~30%, [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보통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은 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30~70%, [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미흡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은 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70~100%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가 해당됨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 </a:t>
            </a:r>
            <a:endParaRPr lang="en-US" altLang="ko-KR" sz="1050" dirty="0" smtClean="0">
              <a:solidFill>
                <a:prstClr val="black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0" y="1043016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1-2.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수준별 현황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312405"/>
              </p:ext>
            </p:extLst>
          </p:nvPr>
        </p:nvGraphicFramePr>
        <p:xfrm>
          <a:off x="5407109" y="1631400"/>
          <a:ext cx="3736891" cy="379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/>
        </p:nvSpPr>
        <p:spPr>
          <a:xfrm>
            <a:off x="421330" y="1674784"/>
            <a:ext cx="8334481" cy="2331664"/>
          </a:xfrm>
          <a:prstGeom prst="rect">
            <a:avLst/>
          </a:prstGeom>
          <a:noFill/>
          <a:ln cap="rnd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자기관리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역량의 경우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우수 및 탁월 수준의 비율이 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30.1%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이고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미흡 수준의 비율이 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40.9%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로 나타남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대인관계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역량의 경우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우수 및 탁월 수준의 비율이 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40.9%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이고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미흡 수준의 비율이 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25.9%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로 나타남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자원정보기술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의 활용역량의 경우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우수 및 탁월 수준의 비율이 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14.0%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이고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미흡 수준의 비율이 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58.4%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로 나타남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글로벌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역량의 경우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우수 및 탁월 수준의 비율이 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9.1%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이고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미흡 수준의 비율이 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47.1%</a:t>
            </a:r>
            <a:r>
              <a:rPr lang="ko-KR" altLang="en-US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로 나타남</a:t>
            </a:r>
            <a:r>
              <a:rPr lang="en-US" altLang="ko-KR" sz="15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211" y="1043016"/>
            <a:ext cx="407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1-2.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성취수준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탁월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/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우수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/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보통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/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미흡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48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53240"/>
              </p:ext>
            </p:extLst>
          </p:nvPr>
        </p:nvGraphicFramePr>
        <p:xfrm>
          <a:off x="362308" y="1914349"/>
          <a:ext cx="8471139" cy="1975449"/>
        </p:xfrm>
        <a:graphic>
          <a:graphicData uri="http://schemas.openxmlformats.org/drawingml/2006/table">
            <a:tbl>
              <a:tblPr/>
              <a:tblGrid>
                <a:gridCol w="211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7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kern="1200" spc="-20" baseline="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자기관리역량</a:t>
                      </a:r>
                      <a:endParaRPr lang="en-US" altLang="ko-KR" sz="1300" b="1" kern="1200" spc="-20" baseline="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6051" marR="6051" marT="60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kern="1200" spc="-20" baseline="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대인관계역량</a:t>
                      </a:r>
                      <a:endParaRPr lang="en-US" altLang="ko-KR" sz="1300" b="1" kern="1200" spc="-20" baseline="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6051" marR="6051" marT="60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kern="1200" spc="-20" baseline="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자원정보기술</a:t>
                      </a:r>
                      <a:endParaRPr lang="en-US" altLang="ko-KR" sz="1300" b="1" kern="1200" spc="-20" baseline="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kern="1200" spc="-20" baseline="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활용역량</a:t>
                      </a:r>
                      <a:endParaRPr lang="en-US" altLang="ko-KR" sz="1300" b="1" kern="1200" spc="-20" baseline="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6051" marR="6051" marT="60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kern="1200" spc="-20" baseline="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글로벌역량</a:t>
                      </a:r>
                      <a:endParaRPr lang="en-US" altLang="ko-KR" sz="1300" b="1" kern="1200" spc="-20" baseline="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6051" marR="6051" marT="60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7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비수도권</a:t>
                      </a:r>
                      <a:endParaRPr lang="en-US" altLang="ko-KR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(4</a:t>
                      </a:r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년제 대학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평균보다 낮음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수도권</a:t>
                      </a:r>
                      <a:endParaRPr lang="en-US" altLang="ko-KR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(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4</a:t>
                      </a:r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년제 대학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평균보다 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높음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비수도권</a:t>
                      </a:r>
                      <a:endParaRPr lang="en-US" altLang="ko-KR" sz="1300" b="0" i="0" u="none" strike="noStrike" smtClean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(4</a:t>
                      </a:r>
                      <a:r>
                        <a:rPr lang="ko-KR" altLang="en-US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년제 대학</a:t>
                      </a:r>
                      <a:r>
                        <a:rPr lang="en-US" altLang="ko-KR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300" b="0" i="0" u="none" strike="noStrike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평균보다 낮음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비수도권</a:t>
                      </a:r>
                      <a:endParaRPr lang="en-US" altLang="ko-KR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(4</a:t>
                      </a:r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년제 대학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평균보다 높음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0613" y="1498851"/>
            <a:ext cx="5502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*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보다 자세한 내용은 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‘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영역별 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T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점수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’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부분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참고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  <a:endParaRPr lang="en-US" altLang="ko-KR" sz="105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algn="r"/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*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전 영역 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T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점수에 관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한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</a:t>
            </a:r>
            <a:r>
              <a:rPr lang="ko-KR" altLang="en-US" sz="1050" b="1" spc="-20" dirty="0" err="1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기준값이며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비교대상은 </a:t>
            </a:r>
            <a:r>
              <a:rPr lang="ko-KR" altLang="en-US" sz="1050" b="1" spc="-20" dirty="0" err="1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비수도권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전국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수도권 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‘4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년제 대학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’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에 의거함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211" y="1043016"/>
            <a:ext cx="407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1-3.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전체영역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7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78402"/>
              </p:ext>
            </p:extLst>
          </p:nvPr>
        </p:nvGraphicFramePr>
        <p:xfrm>
          <a:off x="362308" y="4041117"/>
          <a:ext cx="8471140" cy="1919019"/>
        </p:xfrm>
        <a:graphic>
          <a:graphicData uri="http://schemas.openxmlformats.org/drawingml/2006/table">
            <a:tbl>
              <a:tblPr/>
              <a:tblGrid>
                <a:gridCol w="847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9019">
                <a:tc>
                  <a:txBody>
                    <a:bodyPr/>
                    <a:lstStyle/>
                    <a:p>
                      <a:pPr marL="180000" marR="0" indent="285750" algn="l" defTabSz="914400" rtl="0" eaLnBrk="1" fontAlgn="ctr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6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개 영역 중 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[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대인관계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역량이 가장 높고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, [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자원정보기술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의 활용역량이 가장 낮게 나타남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 </a:t>
                      </a:r>
                    </a:p>
                    <a:p>
                      <a:pPr marL="180000" marR="0" indent="285750" algn="l" defTabSz="914400" rtl="0" eaLnBrk="1" fontAlgn="ctr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[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대인관계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역량 영역은 수도권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(4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년제 대학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높은 성취 수준을 보임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180000" marR="0" indent="285750" algn="l" defTabSz="914400" rtl="0" eaLnBrk="1" fontAlgn="ctr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[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글로벌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역량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영역의 평균은 </a:t>
                      </a:r>
                      <a:r>
                        <a:rPr lang="ko-KR" altLang="en-US" sz="1300" b="0" kern="1200" spc="-20" baseline="0" dirty="0" err="1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비수도권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(4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년제 대학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높게 나타남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180000" marR="0" indent="285750" algn="l" defTabSz="914400" rtl="0" eaLnBrk="1" fontAlgn="ctr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[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자기관리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], [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자원정보기술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의 활용역량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영역의 평균은 </a:t>
                      </a:r>
                      <a:r>
                        <a:rPr lang="ko-KR" altLang="en-US" sz="1300" b="0" kern="1200" spc="-20" baseline="0" dirty="0" err="1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비수도권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낮게 나타남</a:t>
                      </a:r>
                      <a:r>
                        <a:rPr lang="en-US" altLang="ko-KR" sz="1300" b="0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</a:txBody>
                  <a:tcPr marL="6051" marR="6051" marT="6051" marB="180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8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85611"/>
              </p:ext>
            </p:extLst>
          </p:nvPr>
        </p:nvGraphicFramePr>
        <p:xfrm>
          <a:off x="441211" y="1639020"/>
          <a:ext cx="8331854" cy="4347712"/>
        </p:xfrm>
        <a:graphic>
          <a:graphicData uri="http://schemas.openxmlformats.org/drawingml/2006/table">
            <a:tbl>
              <a:tblPr/>
              <a:tblGrid>
                <a:gridCol w="1583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85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kern="1200" spc="-2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자기관리역량</a:t>
                      </a:r>
                      <a:endParaRPr lang="en-US" altLang="ko-KR" sz="1300" b="1" kern="1200" spc="-20" dirty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6051" marR="6051" marT="60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[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자기관리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역량의 영역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총점은 </a:t>
                      </a:r>
                      <a:r>
                        <a:rPr lang="ko-KR" altLang="en-US" sz="1300" b="1" kern="1200" spc="-20" dirty="0" err="1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비수도권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(4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년제 대학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낮게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4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개 하위영역 중 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직업의식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능력의 평균은 수도권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(4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년제 대학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높게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4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개 하위영역 중 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직업의식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능력이 가장 우수하며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, 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정서적 자기조절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능력은 다른 하위영역에 비해 상대적으로 낮게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1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300" b="1" kern="1200" spc="-2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대인관계역량</a:t>
                      </a:r>
                      <a:endParaRPr lang="en-US" altLang="ko-KR" sz="1300" b="1" kern="1200" spc="-2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6051" marR="6051" marT="60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[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대인관계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역량의 영역 총점은 수도권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(4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년제 대학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높게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5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개 하위영역 중 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정서적 유대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), 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협력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), 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중재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능력의 평균은 수도권 평균보다 높게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5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개 하위영역 중 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중재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능력이 가장 우수하며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, 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조직에 대한 이해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능력은 다른 하위영역에 비해 상대적으로 낮게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211" y="1043016"/>
            <a:ext cx="407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1-3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3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52848"/>
              </p:ext>
            </p:extLst>
          </p:nvPr>
        </p:nvGraphicFramePr>
        <p:xfrm>
          <a:off x="441211" y="1639020"/>
          <a:ext cx="8331854" cy="4347712"/>
        </p:xfrm>
        <a:graphic>
          <a:graphicData uri="http://schemas.openxmlformats.org/drawingml/2006/table">
            <a:tbl>
              <a:tblPr/>
              <a:tblGrid>
                <a:gridCol w="1583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85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1" kern="1200" spc="-2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자원정보기술의</a:t>
                      </a:r>
                      <a:endParaRPr lang="en-US" altLang="ko-KR" sz="1300" b="1" kern="1200" spc="-2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  <a:p>
                      <a:pPr algn="ctr" fontAlgn="ctr"/>
                      <a:r>
                        <a:rPr lang="ko-KR" altLang="en-US" sz="1300" b="1" kern="1200" spc="-2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활용역량</a:t>
                      </a:r>
                      <a:endParaRPr lang="en-US" altLang="ko-KR" sz="1300" b="1" kern="1200" spc="-2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6051" marR="6051" marT="60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[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자원정보기술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의 활용역량 총점은 </a:t>
                      </a:r>
                      <a:r>
                        <a:rPr lang="ko-KR" altLang="en-US" sz="1300" b="1" kern="1200" spc="-20" dirty="0" err="1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비수도권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(4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년제 대학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낮게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85725" marR="0" indent="-85725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3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개 하위영역 중 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정보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), 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기술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</a:t>
                      </a:r>
                      <a:r>
                        <a:rPr lang="en-US" altLang="ko-KR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활용 능력이 가장 우수하게 나타났으며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, 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자원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활용 능력은 상대적으로 낮게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1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kern="1200" spc="-20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글로벌역량</a:t>
                      </a:r>
                      <a:endParaRPr lang="en-US" altLang="ko-KR" sz="1300" b="1" kern="1200" spc="-20" dirty="0" smtClean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6051" marR="6051" marT="60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[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글로벌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]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역량의 영역 총점은</a:t>
                      </a:r>
                      <a:r>
                        <a:rPr lang="ko-KR" altLang="en-US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300" b="1" kern="1200" spc="-20" baseline="0" dirty="0" err="1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비수도권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(4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년제 대학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높게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3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개 하위영역 중 </a:t>
                      </a:r>
                      <a:r>
                        <a:rPr lang="en-US" altLang="ko-KR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300" b="1" kern="1200" spc="-20" baseline="0" dirty="0" err="1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타문화</a:t>
                      </a:r>
                      <a:r>
                        <a:rPr lang="ko-KR" altLang="en-US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이해</a:t>
                      </a:r>
                      <a:r>
                        <a:rPr lang="en-US" altLang="ko-KR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), (</a:t>
                      </a:r>
                      <a:r>
                        <a:rPr lang="ko-KR" altLang="en-US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글로벌화 이해</a:t>
                      </a:r>
                      <a:r>
                        <a:rPr lang="en-US" altLang="ko-KR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능력의 평균은 </a:t>
                      </a:r>
                      <a:r>
                        <a:rPr lang="ko-KR" altLang="en-US" sz="1300" b="1" kern="1200" spc="-20" baseline="0" dirty="0" err="1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비수도권</a:t>
                      </a:r>
                      <a:r>
                        <a:rPr lang="en-US" altLang="ko-KR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평균보다 높게 나타남</a:t>
                      </a:r>
                      <a:r>
                        <a:rPr lang="en-US" altLang="ko-KR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</a:p>
                    <a:p>
                      <a:pPr marL="85725" marR="0" lvl="0" indent="-857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3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개 하위영역 중 </a:t>
                      </a:r>
                      <a:r>
                        <a:rPr lang="en-US" altLang="ko-KR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300" b="1" kern="1200" spc="-20" baseline="0" dirty="0" err="1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타문화</a:t>
                      </a:r>
                      <a:r>
                        <a:rPr lang="ko-KR" altLang="en-US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이해</a:t>
                      </a:r>
                      <a:r>
                        <a:rPr lang="en-US" altLang="ko-KR" sz="1300" b="1" kern="1200" spc="-20" baseline="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능력이 가장 우수하며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, (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글로벌화 이해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) </a:t>
                      </a:r>
                      <a:r>
                        <a:rPr lang="ko-KR" altLang="en-US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능력은 다른 하위영역에 비해 상대적으로 낮게 나타남</a:t>
                      </a:r>
                      <a:r>
                        <a:rPr lang="en-US" altLang="ko-KR" sz="1300" b="1" kern="1200" spc="-20" dirty="0" smtClean="0">
                          <a:gradFill>
                            <a:gsLst>
                              <a:gs pos="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</a:gsLst>
                            <a:lin ang="5400000" scaled="0"/>
                          </a:gra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.</a:t>
                      </a:r>
                      <a:endParaRPr lang="en-US" altLang="ko-KR" sz="1300" b="1" kern="1200" spc="-20" baseline="0" dirty="0" smtClean="0">
                        <a:gradFill>
                          <a:gsLst>
                            <a:gs pos="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prstClr val="black">
                                <a:lumMod val="75000"/>
                                <a:lumOff val="25000"/>
                              </a:prstClr>
                            </a:gs>
                          </a:gsLst>
                          <a:lin ang="5400000" scaled="0"/>
                        </a:gra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211" y="1043016"/>
            <a:ext cx="407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1-3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13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7760" y="1444841"/>
            <a:ext cx="3770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chemeClr val="accent5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7005" y="1444841"/>
            <a:ext cx="38988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K-CESA </a:t>
            </a: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소개</a:t>
            </a:r>
            <a:endParaRPr lang="en-US" altLang="ko-KR" sz="24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en-US" altLang="ko-KR" sz="24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수준별 현황</a:t>
            </a:r>
            <a:endParaRPr lang="en-US" altLang="ko-KR" sz="24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en-US" altLang="ko-KR" sz="24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 비교</a:t>
            </a:r>
            <a:endParaRPr lang="en-US" altLang="ko-KR" sz="24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추가분석① </a:t>
            </a:r>
            <a:r>
              <a:rPr lang="en-US" altLang="ko-KR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- </a:t>
            </a: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비교분석</a:t>
            </a:r>
            <a:endParaRPr lang="en-US" altLang="ko-KR" sz="24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추가분석② </a:t>
            </a:r>
            <a:r>
              <a:rPr lang="en-US" altLang="ko-KR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- </a:t>
            </a:r>
            <a:r>
              <a:rPr lang="ko-KR" altLang="en-US" sz="2400" dirty="0" err="1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분석</a:t>
            </a:r>
            <a:endParaRPr lang="en-US" altLang="ko-KR" sz="24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K-CESA </a:t>
            </a:r>
            <a:r>
              <a:rPr lang="ko-KR" altLang="en-US" sz="24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 활용</a:t>
            </a:r>
            <a:endParaRPr lang="ko-KR" altLang="en-US" sz="2400" dirty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9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41211" y="1785954"/>
            <a:ext cx="839499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대인관계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], 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자원정보기술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의 활용역량 영역에서 </a:t>
            </a:r>
            <a:r>
              <a:rPr lang="ko-KR" altLang="en-US" sz="1400" b="1" spc="-20" dirty="0">
                <a:solidFill>
                  <a:schemeClr val="accent6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학년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간 평균의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차이가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통계적으로 유의하게 나타남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(p&lt;0.05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).</a:t>
            </a:r>
          </a:p>
          <a:p>
            <a:pPr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      </a:t>
            </a: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*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</a:t>
            </a: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자세한 내용은 </a:t>
            </a: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슬라이드 </a:t>
            </a: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32, 33]</a:t>
            </a:r>
            <a:r>
              <a:rPr lang="ko-KR" altLang="en-US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참고 </a:t>
            </a:r>
            <a:endParaRPr lang="en-US" altLang="ko-KR" sz="130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1201" y="2868951"/>
            <a:ext cx="7778851" cy="13542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자기관리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], 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대인관계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], [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글로벌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역량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영역에서 </a:t>
            </a:r>
            <a:r>
              <a:rPr lang="ko-KR" altLang="en-US" sz="1400" b="1" spc="-20" dirty="0" smtClean="0">
                <a:solidFill>
                  <a:schemeClr val="accent6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계열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간 평균의 차이가 통계적으로 유의하게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나타남</a:t>
            </a:r>
            <a:r>
              <a:rPr lang="en-US" altLang="ko-KR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(p&lt;0.05).</a:t>
            </a:r>
          </a:p>
          <a:p>
            <a:pPr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      *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</a:t>
            </a: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자세한 내용은 </a:t>
            </a: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슬라이드 </a:t>
            </a: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34, 35]</a:t>
            </a:r>
            <a:r>
              <a:rPr lang="ko-KR" altLang="en-US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참고 </a:t>
            </a:r>
            <a:endParaRPr lang="en-US" altLang="ko-KR" sz="130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1201" y="4343939"/>
            <a:ext cx="839499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모든 영역에서 </a:t>
            </a:r>
            <a:r>
              <a:rPr lang="ko-KR" altLang="en-US" sz="1400" b="1" spc="-20" dirty="0" smtClean="0">
                <a:solidFill>
                  <a:schemeClr val="accent6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성</a:t>
            </a:r>
            <a:r>
              <a:rPr lang="ko-KR" altLang="en-US" sz="1400" b="1" spc="-20" dirty="0">
                <a:solidFill>
                  <a:schemeClr val="accent6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별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간 평균의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차이는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통계적으로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유의하게 나타나지 않음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  <a:endParaRPr lang="en-US" altLang="ko-KR" sz="130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211" y="1043016"/>
            <a:ext cx="407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1-4.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학년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/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계열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/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성별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19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21201" y="1737012"/>
            <a:ext cx="839499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모든 영역에서 </a:t>
            </a:r>
            <a:r>
              <a:rPr lang="ko-KR" altLang="en-US" sz="1400" b="1" spc="-20" dirty="0" smtClean="0">
                <a:solidFill>
                  <a:schemeClr val="accent6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학과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간 평균의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차이가 통계적으로 유의하게 나타남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(p&lt;0.05).</a:t>
            </a:r>
          </a:p>
          <a:p>
            <a:pPr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     </a:t>
            </a: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*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</a:t>
            </a: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자세한 내용은 </a:t>
            </a: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참고 </a:t>
            </a:r>
            <a:endParaRPr lang="en-US" altLang="ko-KR" sz="1400" b="1" spc="-20" dirty="0" smtClea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1201" y="2898757"/>
            <a:ext cx="8394996" cy="8635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l"/>
            </a:pP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모든 영역에서 </a:t>
            </a:r>
            <a:r>
              <a:rPr lang="ko-KR" altLang="en-US" sz="1400" b="1" spc="-20" dirty="0" smtClean="0">
                <a:solidFill>
                  <a:schemeClr val="accent6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연도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간 평균의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차이는 </a:t>
            </a:r>
            <a:r>
              <a:rPr lang="ko-KR" altLang="en-US" sz="14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통계적으로 </a:t>
            </a:r>
            <a:r>
              <a:rPr lang="ko-KR" altLang="en-US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유의하게 나타나지 않음</a:t>
            </a:r>
            <a:r>
              <a:rPr lang="en-US" altLang="ko-KR" sz="14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pPr>
              <a:lnSpc>
                <a:spcPct val="200000"/>
              </a:lnSpc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      </a:t>
            </a: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*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</a:t>
            </a:r>
            <a:r>
              <a:rPr lang="en-US" altLang="ko-KR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자세한 내용은 </a:t>
            </a: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3]</a:t>
            </a:r>
            <a:r>
              <a:rPr lang="ko-KR" altLang="en-US" sz="13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3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참고 </a:t>
            </a:r>
            <a:endParaRPr lang="en-US" altLang="ko-KR" sz="130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211" y="1043016"/>
            <a:ext cx="407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1-4.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/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연도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결과요약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45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3484" y="2841855"/>
            <a:ext cx="4080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kern="0" spc="300" dirty="0">
                <a:solidFill>
                  <a:sysClr val="window" lastClr="FFFFFF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2</a:t>
            </a:r>
            <a:r>
              <a:rPr kumimoji="0" lang="en-US" altLang="ko-KR" sz="4400" i="0" u="none" strike="noStrike" kern="0" cap="none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. </a:t>
            </a:r>
            <a:r>
              <a:rPr lang="ko-KR" altLang="en-US" sz="4400" kern="0" spc="300" dirty="0" smtClean="0">
                <a:solidFill>
                  <a:sysClr val="window" lastClr="FFFFFF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수준별 현황</a:t>
            </a:r>
            <a:endParaRPr kumimoji="0" lang="ko-KR" altLang="en-US" sz="4400" i="0" u="none" strike="noStrike" kern="0" cap="none" spc="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2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29181"/>
              </p:ext>
            </p:extLst>
          </p:nvPr>
        </p:nvGraphicFramePr>
        <p:xfrm>
          <a:off x="320899" y="1621767"/>
          <a:ext cx="4824543" cy="4302740"/>
        </p:xfrm>
        <a:graphic>
          <a:graphicData uri="http://schemas.openxmlformats.org/drawingml/2006/table">
            <a:tbl>
              <a:tblPr/>
              <a:tblGrid>
                <a:gridCol w="127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120">
                <a:tc rowSpan="2" gridSpan="2">
                  <a:txBody>
                    <a:bodyPr/>
                    <a:lstStyle/>
                    <a:p>
                      <a:pPr algn="ctr" rtl="0" fontAlgn="ctr"/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돋움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진단</a:t>
                      </a:r>
                      <a:endParaRPr lang="en-US" altLang="ko-KR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돋움" pitchFamily="18" charset="-127"/>
                      </a:endParaRPr>
                    </a:p>
                    <a:p>
                      <a:pPr algn="ctr" rtl="0" fontAlgn="ctr"/>
                      <a:r>
                        <a:rPr lang="ko-KR" alt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참여인원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돋움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수준별현황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2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돋움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미흡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보통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ko-KR" altLang="en-US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우수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ko-KR" alt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탁월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자기관리</a:t>
                      </a:r>
                      <a:b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역량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명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(%)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대인관계</a:t>
                      </a:r>
                      <a:b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역량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명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(%)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자원정보기술 </a:t>
                      </a:r>
                      <a:b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활용능력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명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(%)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4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글로벌 역량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명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(%)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251888" y="5960924"/>
            <a:ext cx="53808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영역별 </a:t>
            </a:r>
            <a:r>
              <a:rPr lang="ko-KR" altLang="en-US" sz="1050" b="1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미응시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인원을 제외하고 실제 진단을 완료한 인원이며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, 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평점결과 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‘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과락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’</a:t>
            </a:r>
            <a:r>
              <a:rPr lang="ko-KR" altLang="en-US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인 경우를 제외함</a:t>
            </a:r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2-1.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수준별 현황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수준별 현황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105002"/>
              </p:ext>
            </p:extLst>
          </p:nvPr>
        </p:nvGraphicFramePr>
        <p:xfrm>
          <a:off x="5145442" y="1621768"/>
          <a:ext cx="3998558" cy="430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0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42" y="5206031"/>
            <a:ext cx="8600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350">
              <a:defRPr sz="1050" spc="-2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defRPr>
            </a:lvl1pPr>
          </a:lstStyle>
          <a:p>
            <a:pPr marL="17280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[</a:t>
            </a:r>
            <a:r>
              <a:rPr lang="ko-KR" altLang="en-US" dirty="0"/>
              <a:t>자기관리</a:t>
            </a:r>
            <a:r>
              <a:rPr lang="en-US" altLang="ko-KR" dirty="0"/>
              <a:t>]</a:t>
            </a:r>
            <a:r>
              <a:rPr lang="ko-KR" altLang="en-US" dirty="0"/>
              <a:t>역량의 경우</a:t>
            </a:r>
            <a:r>
              <a:rPr lang="en-US" altLang="ko-KR" dirty="0"/>
              <a:t>, </a:t>
            </a:r>
            <a:r>
              <a:rPr lang="ko-KR" altLang="en-US" dirty="0"/>
              <a:t>우수 및 탁월 수준의 비율이 </a:t>
            </a:r>
            <a:r>
              <a:rPr lang="en-US" altLang="ko-KR" dirty="0"/>
              <a:t>30.1%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미흡 수준의 비율이 </a:t>
            </a:r>
            <a:r>
              <a:rPr lang="en-US" altLang="ko-KR" dirty="0"/>
              <a:t>40.9%</a:t>
            </a:r>
            <a:r>
              <a:rPr lang="ko-KR" altLang="en-US" dirty="0"/>
              <a:t>로 나타남</a:t>
            </a:r>
            <a:r>
              <a:rPr lang="en-US" altLang="ko-KR" dirty="0"/>
              <a:t>.</a:t>
            </a:r>
          </a:p>
          <a:p>
            <a:pPr marL="17280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[</a:t>
            </a:r>
            <a:r>
              <a:rPr lang="ko-KR" altLang="en-US" dirty="0"/>
              <a:t>대인관계</a:t>
            </a:r>
            <a:r>
              <a:rPr lang="en-US" altLang="ko-KR" dirty="0"/>
              <a:t>]</a:t>
            </a:r>
            <a:r>
              <a:rPr lang="ko-KR" altLang="en-US" dirty="0"/>
              <a:t>역량의 경우</a:t>
            </a:r>
            <a:r>
              <a:rPr lang="en-US" altLang="ko-KR" dirty="0"/>
              <a:t>, </a:t>
            </a:r>
            <a:r>
              <a:rPr lang="ko-KR" altLang="en-US" dirty="0"/>
              <a:t>우수 및 탁월 수준의 비율이 </a:t>
            </a:r>
            <a:r>
              <a:rPr lang="en-US" altLang="ko-KR" dirty="0"/>
              <a:t>40.9%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미흡 수준의 비율이 </a:t>
            </a:r>
            <a:r>
              <a:rPr lang="en-US" altLang="ko-KR" dirty="0"/>
              <a:t>25.9%</a:t>
            </a:r>
            <a:r>
              <a:rPr lang="ko-KR" altLang="en-US" dirty="0"/>
              <a:t>로 나타남</a:t>
            </a:r>
            <a:r>
              <a:rPr lang="en-US" altLang="ko-KR" dirty="0"/>
              <a:t>.</a:t>
            </a:r>
          </a:p>
          <a:p>
            <a:pPr marL="17280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[</a:t>
            </a:r>
            <a:r>
              <a:rPr lang="ko-KR" altLang="en-US" dirty="0"/>
              <a:t>자원정보기술</a:t>
            </a:r>
            <a:r>
              <a:rPr lang="en-US" altLang="ko-KR" dirty="0"/>
              <a:t>]</a:t>
            </a:r>
            <a:r>
              <a:rPr lang="ko-KR" altLang="en-US" dirty="0"/>
              <a:t>의 활용역량의 경우</a:t>
            </a:r>
            <a:r>
              <a:rPr lang="en-US" altLang="ko-KR" dirty="0"/>
              <a:t>, </a:t>
            </a:r>
            <a:r>
              <a:rPr lang="ko-KR" altLang="en-US" dirty="0"/>
              <a:t>우수 및 탁월 수준의 비율이 </a:t>
            </a:r>
            <a:r>
              <a:rPr lang="en-US" altLang="ko-KR" dirty="0"/>
              <a:t>14.0%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미흡 수준의 비율이 </a:t>
            </a:r>
            <a:r>
              <a:rPr lang="en-US" altLang="ko-KR" dirty="0"/>
              <a:t>58.4%</a:t>
            </a:r>
            <a:r>
              <a:rPr lang="ko-KR" altLang="en-US" dirty="0"/>
              <a:t>로 나타남</a:t>
            </a:r>
            <a:r>
              <a:rPr lang="en-US" altLang="ko-KR" dirty="0"/>
              <a:t>.</a:t>
            </a:r>
          </a:p>
          <a:p>
            <a:pPr marL="172800" indent="-171450">
              <a:buFont typeface="Arial" panose="020B0604020202020204" pitchFamily="34" charset="0"/>
              <a:buChar char="•"/>
            </a:pPr>
            <a:r>
              <a:rPr lang="en-US" altLang="ko-KR" dirty="0"/>
              <a:t>[</a:t>
            </a:r>
            <a:r>
              <a:rPr lang="ko-KR" altLang="en-US" dirty="0"/>
              <a:t>글로벌</a:t>
            </a:r>
            <a:r>
              <a:rPr lang="en-US" altLang="ko-KR" dirty="0"/>
              <a:t>]</a:t>
            </a:r>
            <a:r>
              <a:rPr lang="ko-KR" altLang="en-US" dirty="0"/>
              <a:t>역량의 경우</a:t>
            </a:r>
            <a:r>
              <a:rPr lang="en-US" altLang="ko-KR" dirty="0"/>
              <a:t>, </a:t>
            </a:r>
            <a:r>
              <a:rPr lang="ko-KR" altLang="en-US" dirty="0"/>
              <a:t>우수 및 탁월 수준의 비율이 </a:t>
            </a:r>
            <a:r>
              <a:rPr lang="en-US" altLang="ko-KR" dirty="0"/>
              <a:t>9.1%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미흡 수준의 비율이 </a:t>
            </a:r>
            <a:r>
              <a:rPr lang="en-US" altLang="ko-KR" dirty="0"/>
              <a:t>47.1%</a:t>
            </a:r>
            <a:r>
              <a:rPr lang="ko-KR" altLang="en-US" dirty="0"/>
              <a:t>로 나타남</a:t>
            </a:r>
            <a:r>
              <a:rPr lang="en-US" altLang="ko-KR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002" y="990000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50202" y="6041786"/>
            <a:ext cx="8319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"/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K-CESA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미흡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보통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우수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탁월 기준은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하위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30%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미만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하위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30%~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상위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30% /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상위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30%~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상위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10% /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상위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10%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이상입니다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2-2.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역량 수준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수준별 현황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333195"/>
              </p:ext>
            </p:extLst>
          </p:nvPr>
        </p:nvGraphicFramePr>
        <p:xfrm>
          <a:off x="257735" y="1595886"/>
          <a:ext cx="8628530" cy="348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0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1800" y="2803633"/>
            <a:ext cx="4558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3. </a:t>
            </a:r>
            <a:r>
              <a:rPr lang="ko-KR" altLang="en-US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ko-KR" altLang="en-US" sz="4400" spc="300" dirty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10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002" y="5150447"/>
            <a:ext cx="86001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6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개 영역 중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대인관계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역량이 가장 높고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자원정보기술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의 활용역량이 가장 낮게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대인관계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 영역은 수도권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년제 대학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평균보다 높은 성취 수준을 보임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글로벌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 영역의 평균은 </a:t>
            </a:r>
            <a:r>
              <a:rPr lang="ko-KR" altLang="en-US" sz="105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비수도권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년제 대학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평균보다 높게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자기관리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], 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자원정보기술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의 활용역량 영역의 평균은 </a:t>
            </a:r>
            <a:r>
              <a:rPr lang="ko-KR" altLang="en-US" sz="105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비수도권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평균보다 낮게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3.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전체 영역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936684"/>
              </p:ext>
            </p:extLst>
          </p:nvPr>
        </p:nvGraphicFramePr>
        <p:xfrm>
          <a:off x="128587" y="1535503"/>
          <a:ext cx="8886825" cy="345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0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381" y="5616673"/>
            <a:ext cx="821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자기주도적 학습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스스로 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학습동기를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고양하고 학습과정과 전략을 결정하여 주도적으로 학습하는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정서적 자기조절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스트레스에 대처하고 자신의 감정이나 기분을 조절하여 문제해결에 집중할 수 있는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목표지향적 계획 수립 및 실행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목표를 설정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계획을 수립하고 실행하기 위해 자기자신과 자원을 관리하고 활용하는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직업의식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자신이 속한 직장이나 조직에서 자신의 권리와 책임을 이해하고 직업윤리에 맞게 행동하는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381" y="4788589"/>
            <a:ext cx="8210792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자기관리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역량의 영역 총점은 </a:t>
            </a:r>
            <a:r>
              <a:rPr lang="ko-KR" altLang="en-US" sz="105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비수도권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년제 대학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평균보다 낮게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개 하위영역 중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직업의식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능력의 평균은 수도권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년제 대학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평균보다 높게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개 하위영역 중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직업의식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능력이 가장 우수하며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정서적 자기조절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능력은 다른 하위영역에 비해 상대적으로 낮게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3-1.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자기관리역량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838387"/>
              </p:ext>
            </p:extLst>
          </p:nvPr>
        </p:nvGraphicFramePr>
        <p:xfrm>
          <a:off x="183621" y="1566613"/>
          <a:ext cx="8776758" cy="315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383" y="5441172"/>
            <a:ext cx="852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정서적 유대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조직 내 타인을 존중하고 배려하여 신뢰와 친밀감을 형성하고 다양한 배경을 지닌 사람들과 원만한 관계를 유지하는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협력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조직의 일원으로 참가하여 그룹의 목표달성에 공헌하고 그룹 내 다양한 배경을 가진 구성원들과 협력하는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중재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여러 사람 간 의견 차이나 갈등을 원만하게 조정하여 합의를 이끌어내는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리더십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자신의 의견과 의도를 정당화하고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타인을 설득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기존의 절차나 정책에 대해 책임감을 가지고 도전하기 위해 자신의 의견을 전달하고 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표현하는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조직에 대한 이해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조직 수행에 영향을 끼치는 요인들을 파악하여 기존 시스템을 변화시키거나 새로운 시스템을 설계할 수 있는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383" y="4604461"/>
            <a:ext cx="8181319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대인관계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역량의 영역 총점은 수도권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년제 대학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평균보다 높게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5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개 하위영역 중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정서적 유대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), 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협력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), 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중재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능력의 평균은 수도권 평균보다 높게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5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개 하위영역 중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중재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능력이 가장 우수하며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조직에 대한 이해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능력은 다른 하위영역에 비해 상대적으로 낮게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3-2.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대인관계역량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630766"/>
              </p:ext>
            </p:extLst>
          </p:nvPr>
        </p:nvGraphicFramePr>
        <p:xfrm>
          <a:off x="169663" y="1556463"/>
          <a:ext cx="8776758" cy="293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381" y="5972452"/>
            <a:ext cx="8141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자원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정보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기술 활용능력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다양한 자원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정보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기술을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수집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조직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분석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활용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/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평가하는 능력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381" y="5346828"/>
            <a:ext cx="8141787" cy="54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자원정보기술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의 활용역량 총점은 </a:t>
            </a:r>
            <a:r>
              <a:rPr lang="ko-KR" altLang="en-US" sz="105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비수도권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년제 대학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평균보다 낮게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85725" indent="-85725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3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개 하위영역 중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정보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), 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기술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활용 능력이 가장 우수하게 나타났으며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자원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활용 능력은 상대적으로 낮게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3-3.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자원정보기술 활용역량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193708"/>
              </p:ext>
            </p:extLst>
          </p:nvPr>
        </p:nvGraphicFramePr>
        <p:xfrm>
          <a:off x="183621" y="1544128"/>
          <a:ext cx="8776758" cy="372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0932" y="5727012"/>
            <a:ext cx="840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유연성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인종이나 종교 등 다른 문화를 유연하게 받아들이고 적극적으로 새로운 문화나 생활환경 혹은 과제에 도전해보고자 하는 성향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태도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타문화에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대한 지식과 이해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일반적인 글로벌 매너와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다양한 국가의 정치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역사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지리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문화에 대한 지식과 이해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  <a:p>
            <a:pPr marL="1350"/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글로벌화와 글로벌 경제에 대한 이해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: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세계화와 글로벌 정치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경제에 대한 지식과 이해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9154" y="4873049"/>
            <a:ext cx="830568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글로벌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역량의 영역 총점은 </a:t>
            </a:r>
            <a:r>
              <a:rPr lang="ko-KR" altLang="en-US" sz="105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비수도권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(4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년제 대학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평균보다 높게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3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개 하위영역 중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</a:t>
            </a:r>
            <a:r>
              <a:rPr lang="ko-KR" altLang="en-US" sz="105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타문화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이해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), 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글로벌화 이해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능력의 평균은 </a:t>
            </a:r>
            <a:r>
              <a:rPr lang="ko-KR" altLang="en-US" sz="105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비수도권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평균보다 높게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3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개 하위영역 중 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</a:t>
            </a:r>
            <a:r>
              <a:rPr lang="ko-KR" altLang="en-US" sz="105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타문화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이해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능력이 가장 우수하며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(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글로벌화 이해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) </a:t>
            </a:r>
            <a:r>
              <a:rPr lang="ko-KR" altLang="en-US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능력은 다른 하위영역에 비해 상대적으로 낮게 나타남</a:t>
            </a:r>
            <a:r>
              <a:rPr lang="en-US" altLang="ko-KR" sz="105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영역별 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3-4.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글로벌역량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753368"/>
              </p:ext>
            </p:extLst>
          </p:nvPr>
        </p:nvGraphicFramePr>
        <p:xfrm>
          <a:off x="183621" y="1561381"/>
          <a:ext cx="8776758" cy="318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4626" y="2754527"/>
            <a:ext cx="3570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300" dirty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4</a:t>
            </a:r>
            <a:r>
              <a:rPr lang="en-US" altLang="ko-KR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. </a:t>
            </a:r>
            <a:r>
              <a:rPr lang="ko-KR" altLang="en-US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 비교</a:t>
            </a:r>
            <a:endParaRPr lang="en-US" altLang="ko-KR" sz="4400" spc="3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88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학내비교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학년</a:t>
            </a: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4-1-1.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학년별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624421" y="1035322"/>
            <a:ext cx="32435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1]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77494"/>
              </p:ext>
            </p:extLst>
          </p:nvPr>
        </p:nvGraphicFramePr>
        <p:xfrm>
          <a:off x="168215" y="1463400"/>
          <a:ext cx="882051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3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52676" y="5607139"/>
            <a:ext cx="8252592" cy="31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대인관계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], [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자원정보기술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의 활용역량 영역에서 학년 간 평균의 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(p&lt;0.05).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학내비교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학년</a:t>
            </a: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4-1-2.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학년별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624421" y="1035322"/>
            <a:ext cx="32435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1]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237091"/>
              </p:ext>
            </p:extLst>
          </p:nvPr>
        </p:nvGraphicFramePr>
        <p:xfrm>
          <a:off x="-12699" y="1725283"/>
          <a:ext cx="9169399" cy="357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4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4-2-1.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계열별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학내비교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624421" y="1035322"/>
            <a:ext cx="32435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1]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816846"/>
              </p:ext>
            </p:extLst>
          </p:nvPr>
        </p:nvGraphicFramePr>
        <p:xfrm>
          <a:off x="142336" y="1518249"/>
          <a:ext cx="8863641" cy="483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3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2676" y="5607139"/>
            <a:ext cx="8252592" cy="31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자기관리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], [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대인관계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], [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글로벌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 영역에서 계열 간 평균의 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(p&lt;0.05).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624421" y="1035322"/>
            <a:ext cx="32435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1]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4-2-2.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계열별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학내비교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232350"/>
              </p:ext>
            </p:extLst>
          </p:nvPr>
        </p:nvGraphicFramePr>
        <p:xfrm>
          <a:off x="-26458" y="1716656"/>
          <a:ext cx="9196916" cy="361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1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4-3-1.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성별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학내비교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성별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71178" y="1116113"/>
            <a:ext cx="32277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547954"/>
              </p:ext>
            </p:extLst>
          </p:nvPr>
        </p:nvGraphicFramePr>
        <p:xfrm>
          <a:off x="168215" y="1444011"/>
          <a:ext cx="8829136" cy="489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4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52676" y="5606543"/>
            <a:ext cx="8252592" cy="31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모든 영역에서 성별 간 평균의 차이는 통계적으로 유의하게 나타나지 않음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571178" y="1116113"/>
            <a:ext cx="32277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  <a:endParaRPr lang="en-US" altLang="ko-KR" sz="10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4-3-2.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성별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학내비교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성별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65287"/>
              </p:ext>
            </p:extLst>
          </p:nvPr>
        </p:nvGraphicFramePr>
        <p:xfrm>
          <a:off x="-26458" y="1673524"/>
          <a:ext cx="9196916" cy="365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8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6182" y="2242828"/>
            <a:ext cx="4873192" cy="200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spc="300" dirty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</a:t>
            </a:r>
            <a:r>
              <a:rPr lang="en-US" altLang="ko-KR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. </a:t>
            </a:r>
            <a:r>
              <a:rPr lang="ko-KR" altLang="en-US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추가분석ⓛ</a:t>
            </a:r>
            <a:endParaRPr lang="en-US" altLang="ko-KR" sz="4400" spc="3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 </a:t>
            </a:r>
            <a:r>
              <a:rPr lang="ko-KR" altLang="en-US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비교분석</a:t>
            </a:r>
            <a:endParaRPr lang="en-US" altLang="ko-KR" sz="4400" spc="3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62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46226"/>
              </p:ext>
            </p:extLst>
          </p:nvPr>
        </p:nvGraphicFramePr>
        <p:xfrm>
          <a:off x="430977" y="1505829"/>
          <a:ext cx="8309369" cy="45787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9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학과</a:t>
                      </a:r>
                      <a:endParaRPr lang="ko-KR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돋움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인원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비율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건축학과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경영학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2.8%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경찰법학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1.0%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공공인재학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2.1%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관현악학부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2.4%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광고홍보커뮤니케이션학부</a:t>
                      </a:r>
                      <a:endParaRPr lang="ko-KR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국어교육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국제무역물류학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글로벌경제학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0.9%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글로벌커뮤니케이션학부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도시공학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도자디자인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2.1%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마케팅빅데이터학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1.5%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미생물생명공학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미술교육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미술학부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2.1%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부동산금융보험융합학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2.2%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사회복지학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섬유패션디자인학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2.4%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성악뮤지컬학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1.2%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소방안전관리학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수학교육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41211" y="6084614"/>
            <a:ext cx="4734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0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영역별 </a:t>
            </a:r>
            <a:r>
              <a:rPr lang="ko-KR" altLang="en-US" sz="1000" b="1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미응시</a:t>
            </a:r>
            <a:r>
              <a:rPr lang="ko-KR" altLang="en-US" sz="10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0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및 과락 인원을 포함한 인원입니다</a:t>
            </a:r>
            <a:r>
              <a:rPr lang="en-US" altLang="ko-KR" sz="10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  <a:endParaRPr lang="ko-KR" altLang="en-US" sz="100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88257" y="1260556"/>
            <a:ext cx="56520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*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응시 인원 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1018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명 대상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, 44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개 학과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/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학부로 구성돼 있습니다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분석 대상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69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8"/>
            <a:ext cx="9144000" cy="686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45712"/>
              </p:ext>
            </p:extLst>
          </p:nvPr>
        </p:nvGraphicFramePr>
        <p:xfrm>
          <a:off x="430977" y="1505829"/>
          <a:ext cx="8309369" cy="45787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9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돋움" pitchFamily="18" charset="-127"/>
                        </a:rPr>
                        <a:t>학과</a:t>
                      </a:r>
                      <a:endParaRPr lang="ko-KR" alt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돋움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인원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비율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스포츠건강관리학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시각디자인학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2.4%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실용음악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2.4%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역사학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영어교육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웹툰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·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애니메이션과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웹툰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2.8%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유아교육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융합컴퓨터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·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미디어학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2.2%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음악교육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의생명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·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보건학부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작곡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2.4%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정보통신융합공학부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조형콘텐츠학부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2.4%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중국어중국학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첨단소재학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피아노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0.6%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한국음악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2.4%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항공호텔관광경영학부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화장품뷰티학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2.2%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로봇융합학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(AI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로봇융합전공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IT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융합전자공학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2.4%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TV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영화학부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2.6%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전체</a:t>
                      </a:r>
                      <a:endParaRPr lang="en-US" altLang="ko-KR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1018</a:t>
                      </a:r>
                      <a:endParaRPr lang="ko-KR" altLang="en-US" sz="1000" dirty="0"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</a:rPr>
                        <a:t>100.0%</a:t>
                      </a:r>
                      <a:endParaRPr lang="ko-KR" altLang="en-US" sz="1000" dirty="0">
                        <a:latin typeface="08서울한강체 M" panose="02020603020101020101" pitchFamily="18" charset="-127"/>
                        <a:ea typeface="08서울한강체 M" panose="02020603020101020101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41211" y="6084614"/>
            <a:ext cx="4734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0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영역별 </a:t>
            </a:r>
            <a:r>
              <a:rPr lang="ko-KR" altLang="en-US" sz="1000" b="1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미응시</a:t>
            </a:r>
            <a:r>
              <a:rPr lang="ko-KR" altLang="en-US" sz="10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</a:t>
            </a:r>
            <a:r>
              <a:rPr lang="ko-KR" altLang="en-US" sz="100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및 과락 인원을 포함한 인원입니다</a:t>
            </a:r>
            <a:r>
              <a:rPr lang="en-US" altLang="ko-KR" sz="100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  <a:endParaRPr lang="ko-KR" altLang="en-US" sz="1000" b="1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88257" y="1260556"/>
            <a:ext cx="56520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*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응시 인원 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1018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명 대상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, 44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개 학과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/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학부로 구성돼 있습니다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분석 대상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75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211" y="1043016"/>
            <a:ext cx="441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2-1.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자기관리역량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365629" y="1116113"/>
            <a:ext cx="33729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371669"/>
              </p:ext>
            </p:extLst>
          </p:nvPr>
        </p:nvGraphicFramePr>
        <p:xfrm>
          <a:off x="103731" y="1443126"/>
          <a:ext cx="8936752" cy="495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7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211" y="1043016"/>
            <a:ext cx="441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2-1.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자기관리역량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365629" y="1116113"/>
            <a:ext cx="33729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917750"/>
              </p:ext>
            </p:extLst>
          </p:nvPr>
        </p:nvGraphicFramePr>
        <p:xfrm>
          <a:off x="103731" y="1443126"/>
          <a:ext cx="8945378" cy="496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1" y="1043016"/>
            <a:ext cx="441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5-2-2.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대인관계역량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65629" y="1116113"/>
            <a:ext cx="33729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29445"/>
              </p:ext>
            </p:extLst>
          </p:nvPr>
        </p:nvGraphicFramePr>
        <p:xfrm>
          <a:off x="149418" y="1443125"/>
          <a:ext cx="8908317" cy="493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6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1" y="1043016"/>
            <a:ext cx="441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5-2-2.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대인관계역량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65629" y="1116113"/>
            <a:ext cx="33729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981663"/>
              </p:ext>
            </p:extLst>
          </p:nvPr>
        </p:nvGraphicFramePr>
        <p:xfrm>
          <a:off x="123539" y="1454786"/>
          <a:ext cx="8908318" cy="495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0" y="1043016"/>
            <a:ext cx="642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5-2-3.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자원정보기술 활용역량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890740"/>
              </p:ext>
            </p:extLst>
          </p:nvPr>
        </p:nvGraphicFramePr>
        <p:xfrm>
          <a:off x="127007" y="1456784"/>
          <a:ext cx="8904850" cy="492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5805574" y="1116113"/>
            <a:ext cx="31400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7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0" y="1043016"/>
            <a:ext cx="642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5-2-3.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자원정보기술 활용역량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805574" y="1116113"/>
            <a:ext cx="31400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506625"/>
              </p:ext>
            </p:extLst>
          </p:nvPr>
        </p:nvGraphicFramePr>
        <p:xfrm>
          <a:off x="127007" y="1443125"/>
          <a:ext cx="8922101" cy="493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2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1" y="1043016"/>
            <a:ext cx="441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5-2-4.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글로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벌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65629" y="1116113"/>
            <a:ext cx="33729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790595"/>
              </p:ext>
            </p:extLst>
          </p:nvPr>
        </p:nvGraphicFramePr>
        <p:xfrm>
          <a:off x="121233" y="1443126"/>
          <a:ext cx="8919250" cy="492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7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1" y="1043016"/>
            <a:ext cx="441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5-2-4.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글로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벌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65629" y="1116113"/>
            <a:ext cx="33729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76955"/>
              </p:ext>
            </p:extLst>
          </p:nvPr>
        </p:nvGraphicFramePr>
        <p:xfrm>
          <a:off x="121233" y="1443126"/>
          <a:ext cx="8876118" cy="492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52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97327" y="5817276"/>
            <a:ext cx="7978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자기관리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역량 영역에서 학과 간 평균의 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(p&lt;0.05).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1" y="1043016"/>
            <a:ext cx="472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5-3-1.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자기관리역량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671287" y="1036254"/>
            <a:ext cx="31794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158457"/>
              </p:ext>
            </p:extLst>
          </p:nvPr>
        </p:nvGraphicFramePr>
        <p:xfrm>
          <a:off x="77639" y="1451753"/>
          <a:ext cx="8980098" cy="436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89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7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97327" y="5817276"/>
            <a:ext cx="7978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자기관리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역량 영역에서 학과 간 평균의 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(p&lt;0.05).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11" y="1043016"/>
            <a:ext cx="472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5-3-1.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자기관리역량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671287" y="1036254"/>
            <a:ext cx="31794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713484"/>
              </p:ext>
            </p:extLst>
          </p:nvPr>
        </p:nvGraphicFramePr>
        <p:xfrm>
          <a:off x="86264" y="1443127"/>
          <a:ext cx="8962845" cy="437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0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472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5-3-2.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대인관계역량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671287" y="1036254"/>
            <a:ext cx="31794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7327" y="5817276"/>
            <a:ext cx="7978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대인관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계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역량 영역에서 학과 간 평균의 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(p&lt;0.05).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624407"/>
              </p:ext>
            </p:extLst>
          </p:nvPr>
        </p:nvGraphicFramePr>
        <p:xfrm>
          <a:off x="103518" y="1443126"/>
          <a:ext cx="8945592" cy="439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7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472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5-3-2.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대인관계역량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671287" y="1036254"/>
            <a:ext cx="31794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7327" y="5817276"/>
            <a:ext cx="7978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대인관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계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역량 영역에서 학과 간 평균의 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(p&lt;0.05).</a:t>
            </a: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348309"/>
              </p:ext>
            </p:extLst>
          </p:nvPr>
        </p:nvGraphicFramePr>
        <p:xfrm>
          <a:off x="86264" y="1443127"/>
          <a:ext cx="8962845" cy="437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6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570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5-3-3.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자원정보기술 활용역량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78153" y="464501"/>
            <a:ext cx="31794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7327" y="5817276"/>
            <a:ext cx="7978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자원정보기술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의 활용역량 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영역에서 학과 간 평균의 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(p&lt;0.05).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84826"/>
              </p:ext>
            </p:extLst>
          </p:nvPr>
        </p:nvGraphicFramePr>
        <p:xfrm>
          <a:off x="94891" y="1443126"/>
          <a:ext cx="8936966" cy="437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2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570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5-3-3.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자원정보기술 활용역량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78153" y="464501"/>
            <a:ext cx="31794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7327" y="5817276"/>
            <a:ext cx="7978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자원정보기술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의 활용역량 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영역에서 학과 간 평균의 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(p&lt;0.05).</a:t>
            </a: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435358"/>
              </p:ext>
            </p:extLst>
          </p:nvPr>
        </p:nvGraphicFramePr>
        <p:xfrm>
          <a:off x="120770" y="1443127"/>
          <a:ext cx="8911087" cy="437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2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472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5-3-4.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글로벌역량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671287" y="1036254"/>
            <a:ext cx="31794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7327" y="5817276"/>
            <a:ext cx="7978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글로벌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역량 영역에서 학과 간 평균의 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(p&lt;0.05).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74217"/>
              </p:ext>
            </p:extLst>
          </p:nvPr>
        </p:nvGraphicFramePr>
        <p:xfrm>
          <a:off x="94891" y="1451752"/>
          <a:ext cx="8945592" cy="436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9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4508" y="480669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1" y="1043016"/>
            <a:ext cx="472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5-3-4.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학과별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글로벌역량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671287" y="1036254"/>
            <a:ext cx="31794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2]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을 참고하세요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7327" y="5817276"/>
            <a:ext cx="7978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글로벌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]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역량 영역에서 학과 간 평균의 차이가 통계적으로 유의하게 나타남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서울한강체 M" panose="02020603020101020101" pitchFamily="18" charset="-127"/>
                <a:ea typeface="서울한강체 M" panose="02020603020101020101" pitchFamily="18" charset="-127"/>
                <a:cs typeface="함초롬바탕" pitchFamily="18" charset="-127"/>
              </a:rPr>
              <a:t>(p&lt;0.05).</a:t>
            </a: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956642"/>
              </p:ext>
            </p:extLst>
          </p:nvPr>
        </p:nvGraphicFramePr>
        <p:xfrm>
          <a:off x="86263" y="1443126"/>
          <a:ext cx="8962845" cy="437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2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5888" y="2218340"/>
            <a:ext cx="4614090" cy="200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6. </a:t>
            </a:r>
            <a:r>
              <a:rPr lang="ko-KR" altLang="en-US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추가분석②</a:t>
            </a:r>
            <a:endParaRPr lang="en-US" altLang="ko-KR" sz="4400" spc="3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ko-KR" altLang="en-US" sz="4400" spc="300" dirty="0" smtClean="0">
                <a:solidFill>
                  <a:schemeClr val="bg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분석</a:t>
            </a:r>
            <a:endParaRPr lang="en-US" altLang="ko-KR" sz="4400" spc="300" dirty="0" smtClean="0">
              <a:solidFill>
                <a:schemeClr val="bg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31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68360"/>
              </p:ext>
            </p:extLst>
          </p:nvPr>
        </p:nvGraphicFramePr>
        <p:xfrm>
          <a:off x="232915" y="1652652"/>
          <a:ext cx="8678171" cy="44319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9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3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6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구분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2019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9B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2021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년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9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02">
                <a:tc gridSpan="2"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9B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응시인원 </a:t>
                      </a:r>
                      <a:r>
                        <a:rPr lang="en-US" altLang="ko-K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*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비율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응시인원 </a:t>
                      </a:r>
                      <a:r>
                        <a:rPr lang="en-US" altLang="ko-KR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*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비율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전체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/>
                        </a:rPr>
                        <a:t>357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FFFFFF"/>
                          </a:solidFill>
                          <a:effectLst/>
                          <a:latin typeface="08서울한강체 M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08서울한강체 M"/>
                        </a:rPr>
                        <a:t>1018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1" i="0" u="none" strike="noStrike">
                          <a:solidFill>
                            <a:srgbClr val="FFFFFF"/>
                          </a:solidFill>
                          <a:effectLst/>
                          <a:latin typeface="08서울한강체 M"/>
                        </a:rPr>
                        <a:t>100.0%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1</a:t>
                      </a:r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31.3%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2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25.5%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3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25.5%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1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서울한강체 M" pitchFamily="18" charset="-127"/>
                        <a:ea typeface="서울한강체 M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4</a:t>
                      </a:r>
                      <a:r>
                        <a:rPr lang="ko-KR" altLang="en-US" sz="14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학년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25.2%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22.2%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계열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인문사회계열</a:t>
                      </a:r>
                      <a:endParaRPr lang="ko-KR" altLang="en-US" sz="14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30.0%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45.2%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1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서울한강체 M" pitchFamily="18" charset="-127"/>
                        <a:ea typeface="서울한강체 M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자연과학계열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21.3%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12.4%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31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서울한강체 M" pitchFamily="18" charset="-127"/>
                        <a:ea typeface="서울한강체 M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공학계열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24.1%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14.7%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31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서울한강체 M" pitchFamily="18" charset="-127"/>
                        <a:ea typeface="서울한강체 M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예체능계열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27.7%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성별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남학생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51.3%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505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49.6%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3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08서울한강체 M" panose="02020603020101020101" pitchFamily="18" charset="-127"/>
                          <a:ea typeface="08서울한강체 M" panose="02020603020101020101" pitchFamily="18" charset="-127"/>
                          <a:cs typeface="함초롬바탕" pitchFamily="18" charset="-127"/>
                        </a:rPr>
                        <a:t>여학생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08서울한강체 M" panose="02020603020101020101" pitchFamily="18" charset="-127"/>
                        <a:ea typeface="08서울한강체 M" panose="02020603020101020101" pitchFamily="18" charset="-127"/>
                        <a:cs typeface="함초롬바탕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174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48.7%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08서울한강체 M"/>
                        </a:rPr>
                        <a:t>50.4%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3707" y="1398736"/>
            <a:ext cx="41273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b="1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*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진단 대상자로 등록한 인원이며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, </a:t>
            </a:r>
            <a:r>
              <a:rPr lang="ko-KR" altLang="en-US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완료인원과 차이가 있음</a:t>
            </a:r>
            <a:r>
              <a:rPr lang="en-US" altLang="ko-KR" sz="1050" b="1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3904" y="6084614"/>
            <a:ext cx="6952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altLang="ko-KR" sz="1050" b="1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연도별 집단은 </a:t>
            </a:r>
            <a:r>
              <a:rPr lang="en-US" altLang="ko-KR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[2019</a:t>
            </a:r>
            <a:r>
              <a:rPr lang="ko-KR" altLang="en-US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년</a:t>
            </a:r>
            <a:r>
              <a:rPr lang="en-US" altLang="ko-KR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:</a:t>
            </a:r>
            <a:r>
              <a:rPr lang="ko-KR" altLang="en-US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목원대</a:t>
            </a:r>
            <a:r>
              <a:rPr lang="en-US" altLang="ko-KR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_190924(357) / 2021</a:t>
            </a:r>
            <a:r>
              <a:rPr lang="ko-KR" altLang="en-US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년</a:t>
            </a:r>
            <a:r>
              <a:rPr lang="en-US" altLang="ko-KR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: </a:t>
            </a:r>
            <a:r>
              <a:rPr lang="ko-KR" altLang="en-US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목원대</a:t>
            </a:r>
            <a:r>
              <a:rPr lang="en-US" altLang="ko-KR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_210426(900)]</a:t>
            </a:r>
            <a:r>
              <a:rPr lang="ko-KR" altLang="en-US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으로 구성되어 있습니다</a:t>
            </a:r>
            <a:r>
              <a:rPr lang="en-US" altLang="ko-KR" sz="1050" b="1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  <a:endParaRPr lang="ko-KR" altLang="en-US" sz="1050" b="1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507" y="480669"/>
            <a:ext cx="26174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6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분석 대상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9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564039" y="1116113"/>
            <a:ext cx="34505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507" y="480669"/>
            <a:ext cx="26174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6-2.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연도별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수준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88790"/>
              </p:ext>
            </p:extLst>
          </p:nvPr>
        </p:nvGraphicFramePr>
        <p:xfrm>
          <a:off x="138023" y="1526875"/>
          <a:ext cx="8876584" cy="464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6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52676" y="5607139"/>
            <a:ext cx="8252592" cy="31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모든 영역에서 연도 간 평균의 차이는 통계적으로 유의하게 나타나지 않음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507" y="480669"/>
            <a:ext cx="26174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211" y="1043016"/>
            <a:ext cx="364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6-3.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연도별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645076" y="1027628"/>
            <a:ext cx="31021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를 참고하세요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870718"/>
              </p:ext>
            </p:extLst>
          </p:nvPr>
        </p:nvGraphicFramePr>
        <p:xfrm>
          <a:off x="186381" y="1604513"/>
          <a:ext cx="8771237" cy="38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4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2676" y="5503653"/>
            <a:ext cx="8252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자기관리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 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영역에서 연도 간 평균의 차이는 통계적으로 유의하게 나타나지 않음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모든 하위영역에서 연도 간 평균의 차이는 통계적으로 유의하게 나타나지 않음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  <a:endParaRPr lang="en-US" altLang="ko-KR" sz="11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507" y="480669"/>
            <a:ext cx="26174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11" y="1043016"/>
            <a:ext cx="463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6-3-1.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연도별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자기관리역량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645076" y="1027628"/>
            <a:ext cx="31021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를 참고하세요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033261"/>
              </p:ext>
            </p:extLst>
          </p:nvPr>
        </p:nvGraphicFramePr>
        <p:xfrm>
          <a:off x="186381" y="1604514"/>
          <a:ext cx="8771237" cy="383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7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52676" y="5503653"/>
            <a:ext cx="8252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대인관계</a:t>
            </a:r>
            <a:r>
              <a:rPr lang="en-US" altLang="ko-KR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 영역에서 연도 간 평균의 차이는 통계적으로 유의하게 나타나지 않음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모든 하위영역에서 연도 간 평균의 차이는 통계적으로 유의하게 나타나지 않음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  <a:endParaRPr lang="en-US" altLang="ko-KR" sz="11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507" y="480669"/>
            <a:ext cx="26174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11" y="1043016"/>
            <a:ext cx="463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6-3-2.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연도별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대인관계역량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645076" y="1027628"/>
            <a:ext cx="31021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를 참고하세요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007989"/>
              </p:ext>
            </p:extLst>
          </p:nvPr>
        </p:nvGraphicFramePr>
        <p:xfrm>
          <a:off x="186381" y="1561381"/>
          <a:ext cx="8771237" cy="383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5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2676" y="5503653"/>
            <a:ext cx="8252592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자원정보기술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의 활용역량 </a:t>
            </a: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영역에서 연도 간 평균의 차이는 통계적으로 유의하게 나타나지 않음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모든 하위영역에서 연도 간 평균의 차이는 통계적으로 유의하게 나타나지 않음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  <a:endParaRPr lang="en-US" altLang="ko-KR" sz="11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4507" y="480669"/>
            <a:ext cx="26174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0" y="1043016"/>
            <a:ext cx="543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6-3-3.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연도별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자원정보기술 활용역량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874589" y="480669"/>
            <a:ext cx="31396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를 참고하세요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291821"/>
              </p:ext>
            </p:extLst>
          </p:nvPr>
        </p:nvGraphicFramePr>
        <p:xfrm>
          <a:off x="186381" y="1587260"/>
          <a:ext cx="8771237" cy="377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2676" y="5503653"/>
            <a:ext cx="8252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[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글로벌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]</a:t>
            </a:r>
            <a:r>
              <a:rPr lang="ko-KR" altLang="en-US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역량 영역에서 연도 간 평균의 차이는 통계적으로 유의하게 나타나지 않음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</a:p>
          <a:p>
            <a:pPr marL="17280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모든 하위영역에서 연도 간 평균의 차이는 통계적으로 유의하게 나타나지 않음</a:t>
            </a:r>
            <a:r>
              <a:rPr lang="en-US" altLang="ko-KR" sz="11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돋움" pitchFamily="18" charset="-127"/>
              </a:rPr>
              <a:t>.</a:t>
            </a:r>
            <a:endParaRPr lang="en-US" altLang="ko-KR" sz="1100" spc="-2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08서울한강체 M" panose="02020603020101020101" pitchFamily="18" charset="-127"/>
              <a:ea typeface="08서울한강체 M" panose="02020603020101020101" pitchFamily="18" charset="-127"/>
              <a:cs typeface="함초롬돋움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507" y="480669"/>
            <a:ext cx="26174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_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추가분석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시계열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  <a:endParaRPr lang="ko-KR" altLang="en-US" sz="2000" b="1" dirty="0">
              <a:solidFill>
                <a:schemeClr val="accent5">
                  <a:lumMod val="7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11" y="1043016"/>
            <a:ext cx="463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6-3-4.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연도별 비교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점수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)_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글로벌역량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645076" y="1027628"/>
            <a:ext cx="31021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보다 자세한 내용은 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[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부록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3]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를 참고하세요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  <a:p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※ </a:t>
            </a:r>
            <a:r>
              <a:rPr lang="ko-KR" altLang="en-US" sz="1000" spc="-2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집단별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 표본 수에 차이가 있습니다</a:t>
            </a:r>
            <a:r>
              <a:rPr lang="en-US" altLang="ko-KR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 </a:t>
            </a:r>
            <a:r>
              <a:rPr lang="ko-KR" altLang="en-US" sz="1000" spc="-2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해석에 유의하세요</a:t>
            </a:r>
            <a:r>
              <a:rPr lang="en-US" altLang="ko-KR" sz="1000" spc="-20" dirty="0" smtClean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08서울한강체 M" panose="02020603020101020101" pitchFamily="18" charset="-127"/>
                <a:ea typeface="08서울한강체 M" panose="02020603020101020101" pitchFamily="18" charset="-127"/>
                <a:cs typeface="함초롬바탕" pitchFamily="18" charset="-127"/>
              </a:rPr>
              <a:t>.</a:t>
            </a: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809575"/>
              </p:ext>
            </p:extLst>
          </p:nvPr>
        </p:nvGraphicFramePr>
        <p:xfrm>
          <a:off x="186381" y="1630392"/>
          <a:ext cx="8771237" cy="368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2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0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6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6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3365</Words>
  <Application>Microsoft Office PowerPoint</Application>
  <PresentationFormat>화면 슬라이드 쇼(4:3)</PresentationFormat>
  <Paragraphs>596</Paragraphs>
  <Slides>70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80" baseType="lpstr">
      <vt:lpstr>함초롬돋움</vt:lpstr>
      <vt:lpstr>맑은 고딕</vt:lpstr>
      <vt:lpstr>Wingdings</vt:lpstr>
      <vt:lpstr>Calibri</vt:lpstr>
      <vt:lpstr>Arial</vt:lpstr>
      <vt:lpstr>함초롬바탕</vt:lpstr>
      <vt:lpstr>서울한강체 M</vt:lpstr>
      <vt:lpstr>HY견고딕</vt:lpstr>
      <vt:lpstr>08서울한강체 M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sujin</dc:creator>
  <cp:lastModifiedBy>user</cp:lastModifiedBy>
  <cp:revision>454</cp:revision>
  <cp:lastPrinted>2020-05-28T06:58:10Z</cp:lastPrinted>
  <dcterms:created xsi:type="dcterms:W3CDTF">2016-06-15T07:01:05Z</dcterms:created>
  <dcterms:modified xsi:type="dcterms:W3CDTF">2022-08-11T04:43:13Z</dcterms:modified>
</cp:coreProperties>
</file>