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3" r:id="rId15"/>
    <p:sldId id="274" r:id="rId16"/>
    <p:sldId id="268" r:id="rId17"/>
    <p:sldId id="272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3921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599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7528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9648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7398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014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5211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800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581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069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0360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88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165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484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028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35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ECFD5-1473-48DA-9957-5D4A776EBC80}" type="datetimeFigureOut">
              <a:rPr lang="ko-KR" altLang="en-US" smtClean="0"/>
              <a:t>2018-08-23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B79F4D-4D93-4A69-941D-7F8591184E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739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fontAlgn="base" latinLnBrk="0"/>
            <a:r>
              <a:rPr lang="ko-KR" altLang="en-US" sz="2800" b="1" dirty="0" smtClean="0"/>
              <a:t> </a:t>
            </a:r>
            <a:r>
              <a:rPr lang="ko-KR" altLang="en-US" b="1" dirty="0" smtClean="0"/>
              <a:t>국내 </a:t>
            </a:r>
            <a:r>
              <a:rPr lang="ko-KR" altLang="en-US" b="1" dirty="0" err="1"/>
              <a:t>학기제</a:t>
            </a:r>
            <a:r>
              <a:rPr lang="ko-KR" altLang="en-US" b="1" dirty="0"/>
              <a:t> </a:t>
            </a:r>
            <a:r>
              <a:rPr lang="ko-KR" altLang="en-US" b="1" dirty="0" err="1" smtClean="0"/>
              <a:t>인턴쉽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오리엔테이션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428289" y="1662570"/>
            <a:ext cx="2082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chemeClr val="accent4">
                    <a:lumMod val="75000"/>
                  </a:schemeClr>
                </a:solidFill>
              </a:rPr>
              <a:t>2018</a:t>
            </a:r>
            <a:r>
              <a:rPr lang="ko-KR" altLang="en-US" sz="2800" b="1" dirty="0">
                <a:solidFill>
                  <a:schemeClr val="accent4">
                    <a:lumMod val="75000"/>
                  </a:schemeClr>
                </a:solidFill>
              </a:rPr>
              <a:t>학년도</a:t>
            </a:r>
            <a:endParaRPr lang="ko-KR" altLang="en-US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632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/>
              <a:t>2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국내 </a:t>
            </a:r>
            <a:r>
              <a:rPr lang="ko-KR" altLang="en-US" sz="3600" dirty="0" err="1" smtClean="0"/>
              <a:t>학기제</a:t>
            </a:r>
            <a:r>
              <a:rPr lang="ko-KR" altLang="en-US" sz="3600" dirty="0" smtClean="0"/>
              <a:t> 현장실습 교과목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5. </a:t>
            </a:r>
            <a:r>
              <a:rPr lang="ko-KR" altLang="en-US" sz="2400" b="1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현장실습 학점인정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프로그램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349829" y="1915888"/>
          <a:ext cx="8523515" cy="4831625"/>
        </p:xfrm>
        <a:graphic>
          <a:graphicData uri="http://schemas.openxmlformats.org/drawingml/2006/table">
            <a:tbl>
              <a:tblPr/>
              <a:tblGrid>
                <a:gridCol w="2167770">
                  <a:extLst>
                    <a:ext uri="{9D8B030D-6E8A-4147-A177-3AD203B41FA5}">
                      <a16:colId xmlns:a16="http://schemas.microsoft.com/office/drawing/2014/main" val="1970954208"/>
                    </a:ext>
                  </a:extLst>
                </a:gridCol>
                <a:gridCol w="2167770">
                  <a:extLst>
                    <a:ext uri="{9D8B030D-6E8A-4147-A177-3AD203B41FA5}">
                      <a16:colId xmlns:a16="http://schemas.microsoft.com/office/drawing/2014/main" val="4022306124"/>
                    </a:ext>
                  </a:extLst>
                </a:gridCol>
                <a:gridCol w="2118581">
                  <a:extLst>
                    <a:ext uri="{9D8B030D-6E8A-4147-A177-3AD203B41FA5}">
                      <a16:colId xmlns:a16="http://schemas.microsoft.com/office/drawing/2014/main" val="1376352068"/>
                    </a:ext>
                  </a:extLst>
                </a:gridCol>
                <a:gridCol w="2069394">
                  <a:extLst>
                    <a:ext uri="{9D8B030D-6E8A-4147-A177-3AD203B41FA5}">
                      <a16:colId xmlns:a16="http://schemas.microsoft.com/office/drawing/2014/main" val="2526211143"/>
                    </a:ext>
                  </a:extLst>
                </a:gridCol>
              </a:tblGrid>
              <a:tr h="349586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선택과목 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학점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직무연수지원금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99509"/>
                  </a:ext>
                </a:extLst>
              </a:tr>
              <a:tr h="3495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endParaRPr lang="en-US" sz="1400" b="1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</a:t>
                      </a:r>
                      <a:endParaRPr lang="en-US" sz="1400" b="1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871063"/>
                  </a:ext>
                </a:extLst>
              </a:tr>
              <a:tr h="321419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교과목명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국내학기제인턴쉽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국내학기제인턴쉽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뉴리더 인턴쉽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73149"/>
                  </a:ext>
                </a:extLst>
              </a:tr>
              <a:tr h="32141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전공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전선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비교과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200123"/>
                  </a:ext>
                </a:extLst>
              </a:tr>
              <a:tr h="3495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수강코드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079813F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079829F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174006"/>
                  </a:ext>
                </a:extLst>
              </a:tr>
              <a:tr h="3495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신청기간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2018.08.13.(</a:t>
                      </a:r>
                      <a:r>
                        <a:rPr lang="ko-KR" altLang="en-US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월</a:t>
                      </a:r>
                      <a:r>
                        <a:rPr lang="en-US" altLang="ko-KR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).~2018.08.24.(</a:t>
                      </a:r>
                      <a:r>
                        <a:rPr lang="ko-KR" altLang="en-US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kern="0" spc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2018.08.24.(</a:t>
                      </a:r>
                      <a:r>
                        <a:rPr lang="ko-KR" altLang="en-US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r>
                        <a:rPr lang="ko-KR" altLang="en-US" sz="1100" b="1" kern="0" spc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까지</a:t>
                      </a: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굴림" panose="020B0600000101010101" pitchFamily="50" charset="-127"/>
                        </a:rPr>
                        <a:t> 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447820"/>
                  </a:ext>
                </a:extLst>
              </a:tr>
              <a:tr h="6030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신청방법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개설되지 않은 학과는 센터로 </a:t>
                      </a: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개설신청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공문발송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센터에서 학사지원과로 일괄 신청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센터로 직접신청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213162"/>
                  </a:ext>
                </a:extLst>
              </a:tr>
              <a:tr h="3495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실습기간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2018.8.27 ~ 12.10(16</a:t>
                      </a:r>
                      <a:r>
                        <a:rPr lang="ko-KR" altLang="en-US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</a:t>
                      </a:r>
                      <a:r>
                        <a:rPr lang="en-US" altLang="ko-KR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2018.8.27 ~ 12.31(8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~16</a:t>
                      </a:r>
                      <a:r>
                        <a:rPr lang="ko-KR" altLang="en-US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</a:t>
                      </a:r>
                      <a:r>
                        <a:rPr lang="en-US" altLang="ko-KR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790230"/>
                  </a:ext>
                </a:extLst>
              </a:tr>
              <a:tr h="3495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수강대상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2~4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학년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2~4</a:t>
                      </a: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학년</a:t>
                      </a:r>
                      <a:r>
                        <a:rPr lang="en-US" altLang="ko-KR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휴학생포함</a:t>
                      </a:r>
                      <a:r>
                        <a:rPr lang="en-US" altLang="ko-KR" sz="11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031734"/>
                  </a:ext>
                </a:extLst>
              </a:tr>
              <a:tr h="3495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학점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7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학점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(10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~15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주미만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),15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학점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(16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358195"/>
                  </a:ext>
                </a:extLst>
              </a:tr>
              <a:tr h="95517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제외대상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정규학위과정 외 외국인 유학생 및 교환학생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2.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산업체 위탁교육과정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3.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재직자 특별전형 과정의 학생 수강 불가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2238" marR="62238" marT="17207" marB="172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373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882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/>
              <a:t>2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국내 </a:t>
            </a:r>
            <a:r>
              <a:rPr lang="ko-KR" altLang="en-US" sz="3600" dirty="0" err="1" smtClean="0"/>
              <a:t>학기제</a:t>
            </a:r>
            <a:r>
              <a:rPr lang="ko-KR" altLang="en-US" sz="3600" dirty="0" smtClean="0"/>
              <a:t> 현장실습 교과목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b="1" kern="0" spc="-5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학기제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b="1" kern="0" spc="-5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인턴쉽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학점인정 기준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553453"/>
              </p:ext>
            </p:extLst>
          </p:nvPr>
        </p:nvGraphicFramePr>
        <p:xfrm>
          <a:off x="813310" y="1925909"/>
          <a:ext cx="9267092" cy="4480396"/>
        </p:xfrm>
        <a:graphic>
          <a:graphicData uri="http://schemas.openxmlformats.org/drawingml/2006/table">
            <a:tbl>
              <a:tblPr/>
              <a:tblGrid>
                <a:gridCol w="1301142">
                  <a:extLst>
                    <a:ext uri="{9D8B030D-6E8A-4147-A177-3AD203B41FA5}">
                      <a16:colId xmlns:a16="http://schemas.microsoft.com/office/drawing/2014/main" val="3122784230"/>
                    </a:ext>
                  </a:extLst>
                </a:gridCol>
                <a:gridCol w="7965950">
                  <a:extLst>
                    <a:ext uri="{9D8B030D-6E8A-4147-A177-3AD203B41FA5}">
                      <a16:colId xmlns:a16="http://schemas.microsoft.com/office/drawing/2014/main" val="238718206"/>
                    </a:ext>
                  </a:extLst>
                </a:gridCol>
              </a:tblGrid>
              <a:tr h="234439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기업 신청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조건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▶</a:t>
                      </a:r>
                      <a:r>
                        <a:rPr lang="en-US" altLang="ko-KR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r>
                        <a:rPr lang="ko-KR" altLang="en-US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일 </a:t>
                      </a:r>
                      <a:r>
                        <a:rPr lang="en-US" altLang="ko-KR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8</a:t>
                      </a:r>
                      <a:r>
                        <a:rPr lang="ko-KR" altLang="en-US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시간</a:t>
                      </a:r>
                      <a:r>
                        <a:rPr lang="en-US" altLang="ko-KR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 </a:t>
                      </a:r>
                      <a:r>
                        <a:rPr lang="en-US" altLang="ko-KR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40</a:t>
                      </a:r>
                      <a:r>
                        <a:rPr lang="ko-KR" altLang="en-US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시간</a:t>
                      </a:r>
                      <a:r>
                        <a:rPr lang="en-US" altLang="ko-KR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2~4</a:t>
                      </a:r>
                      <a:r>
                        <a:rPr lang="ko-KR" altLang="en-US" sz="12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개월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▶국내 기업체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연구소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공공기관 등으로 고용보험에 가입된 고용인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 이상 기업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대기업포함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공공기관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교육기관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사회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경제단체 등 비영리법인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※ </a:t>
                      </a:r>
                      <a:r>
                        <a:rPr lang="ko-KR" altLang="en-US" sz="1200" kern="0" spc="-14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벤처기업육성에 관한 특별조치법 제</a:t>
                      </a:r>
                      <a:r>
                        <a:rPr lang="en-US" altLang="ko-KR" sz="1200" kern="0" spc="-14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25</a:t>
                      </a:r>
                      <a:r>
                        <a:rPr lang="ko-KR" altLang="en-US" sz="1200" kern="0" spc="-14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조에 의한 </a:t>
                      </a:r>
                      <a:r>
                        <a:rPr lang="en-US" altLang="ko-KR" sz="1200" kern="0" spc="-14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</a:t>
                      </a:r>
                      <a:r>
                        <a:rPr lang="ko-KR" altLang="en-US" sz="1200" kern="0" spc="-14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 미만 벤처기업도 참여 가능</a:t>
                      </a:r>
                      <a:endParaRPr lang="ko-KR" altLang="en-US" sz="1200" kern="0" spc="-14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▶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제외기관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: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소비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·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향락업체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*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해당 사업장에서 체험이 곤란한 근로자 파견업체**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근로자공급업체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용역업체 등 포함***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* 소비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·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향락업체는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「청소년보호법」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「공중위생관리법」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「풍속영업의 규제에 관한 법률」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「사행행위 등 규제 및 처벌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특례법」이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정하는 업종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노래연습장업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단란주점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비디오물감상실업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이용업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무도장업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사행행위영업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대여업 등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** 학생이 해당 파견업체에서 사무직으로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뉴리더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과정으로 하는 것은 가능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*** 소속 학생을 다른 사업장에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뉴리더과정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시킬 수 없음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개월 미만의 계절적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일시적 인력수요 업체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※ 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예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계절적 농수산물 가공업체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동거의 직계존속이 경영하는 사업장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다단계판매업체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보험 회사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외근 영업직을 제외하고 가능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노사분규 중인 사업장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상습 임금체불사업장 등 정상적인 직무 체험 진행이 어렵다고 판단되는 사업장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111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732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/>
              <a:t>2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국내 </a:t>
            </a:r>
            <a:r>
              <a:rPr lang="ko-KR" altLang="en-US" sz="3600" dirty="0" err="1" smtClean="0"/>
              <a:t>학기제</a:t>
            </a:r>
            <a:r>
              <a:rPr lang="ko-KR" altLang="en-US" sz="3600" dirty="0" smtClean="0"/>
              <a:t> 현장실습 교과목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7.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의무사항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694818"/>
              </p:ext>
            </p:extLst>
          </p:nvPr>
        </p:nvGraphicFramePr>
        <p:xfrm>
          <a:off x="1077684" y="1886182"/>
          <a:ext cx="9274630" cy="4656131"/>
        </p:xfrm>
        <a:graphic>
          <a:graphicData uri="http://schemas.openxmlformats.org/drawingml/2006/table">
            <a:tbl>
              <a:tblPr/>
              <a:tblGrid>
                <a:gridCol w="1532813">
                  <a:extLst>
                    <a:ext uri="{9D8B030D-6E8A-4147-A177-3AD203B41FA5}">
                      <a16:colId xmlns:a16="http://schemas.microsoft.com/office/drawing/2014/main" val="2248486654"/>
                    </a:ext>
                  </a:extLst>
                </a:gridCol>
                <a:gridCol w="3755602">
                  <a:extLst>
                    <a:ext uri="{9D8B030D-6E8A-4147-A177-3AD203B41FA5}">
                      <a16:colId xmlns:a16="http://schemas.microsoft.com/office/drawing/2014/main" val="413766032"/>
                    </a:ext>
                  </a:extLst>
                </a:gridCol>
                <a:gridCol w="3986215">
                  <a:extLst>
                    <a:ext uri="{9D8B030D-6E8A-4147-A177-3AD203B41FA5}">
                      <a16:colId xmlns:a16="http://schemas.microsoft.com/office/drawing/2014/main" val="2657799661"/>
                    </a:ext>
                  </a:extLst>
                </a:gridCol>
              </a:tblGrid>
              <a:tr h="37076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사전직무교육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▶ 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2018.08.30.(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목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예정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784992"/>
                  </a:ext>
                </a:extLst>
              </a:tr>
              <a:tr h="1307834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제출과제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굴림" panose="020B0600000101010101" pitchFamily="50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참여학생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지원신청서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주간보고서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주간메모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종합보고서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199011"/>
                  </a:ext>
                </a:extLst>
              </a:tr>
              <a:tr h="130783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참여기업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지원신청서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협력 협약서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연수 교육과정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약정서</a:t>
                      </a: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근태상황부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출근부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2840198"/>
                  </a:ext>
                </a:extLst>
              </a:tr>
              <a:tr h="9858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책임교수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현장방문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지도보고서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연수기관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평가서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인턴쉽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성적평가조서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2651208"/>
                  </a:ext>
                </a:extLst>
              </a:tr>
              <a:tr h="341916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직무연수지원금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▶시급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9,500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원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(4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주 기준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152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만원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– </a:t>
                      </a:r>
                      <a:r>
                        <a:rPr lang="ko-KR" altLang="en-US" sz="12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대전형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co-op </a:t>
                      </a:r>
                      <a:r>
                        <a:rPr lang="ko-KR" altLang="en-US" sz="12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뉴리더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선발학생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지급 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813785"/>
                  </a:ext>
                </a:extLst>
              </a:tr>
              <a:tr h="34191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※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기업자율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학생 장학금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만원 이상 지원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2778" marR="32778" marT="9062" marB="906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907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349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09" y="87087"/>
            <a:ext cx="8668147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3. </a:t>
            </a:r>
            <a:r>
              <a:rPr lang="ko-KR" altLang="en-US" sz="3600" dirty="0" smtClean="0"/>
              <a:t>현장실습 </a:t>
            </a:r>
            <a:r>
              <a:rPr lang="ko-KR" altLang="en-US" sz="3600" dirty="0" smtClean="0"/>
              <a:t>교과목 신청방법 및 </a:t>
            </a:r>
            <a:r>
              <a:rPr lang="ko-KR" altLang="en-US" sz="3600" dirty="0" smtClean="0"/>
              <a:t>운영절차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신청방법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47058" y="1925909"/>
            <a:ext cx="9633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b="1" kern="0" dirty="0">
                <a:latin typeface="+mn-ea"/>
              </a:rPr>
              <a:t>가</a:t>
            </a:r>
            <a:r>
              <a:rPr lang="en-US" altLang="ko-KR" b="1" kern="0" dirty="0">
                <a:latin typeface="+mn-ea"/>
              </a:rPr>
              <a:t>. </a:t>
            </a:r>
            <a:r>
              <a:rPr lang="ko-KR" altLang="en-US" b="1" kern="0" dirty="0">
                <a:latin typeface="+mn-ea"/>
              </a:rPr>
              <a:t>신청 기간 </a:t>
            </a:r>
            <a:r>
              <a:rPr lang="en-US" altLang="ko-KR" kern="0" dirty="0">
                <a:latin typeface="+mn-ea"/>
              </a:rPr>
              <a:t>: </a:t>
            </a:r>
            <a:r>
              <a:rPr lang="en-US" altLang="ko-KR" b="1" kern="0" dirty="0">
                <a:latin typeface="+mn-ea"/>
              </a:rPr>
              <a:t>2018</a:t>
            </a:r>
            <a:r>
              <a:rPr lang="ko-KR" altLang="en-US" b="1" kern="0" dirty="0">
                <a:latin typeface="+mn-ea"/>
              </a:rPr>
              <a:t>년 </a:t>
            </a:r>
            <a:r>
              <a:rPr lang="en-US" altLang="ko-KR" b="1" kern="0" dirty="0" smtClean="0">
                <a:latin typeface="+mn-ea"/>
              </a:rPr>
              <a:t>8</a:t>
            </a:r>
            <a:r>
              <a:rPr lang="ko-KR" altLang="en-US" b="1" kern="0" dirty="0" smtClean="0">
                <a:latin typeface="+mn-ea"/>
              </a:rPr>
              <a:t>월 </a:t>
            </a:r>
            <a:r>
              <a:rPr lang="en-US" altLang="ko-KR" b="1" kern="0" dirty="0" smtClean="0">
                <a:latin typeface="+mn-ea"/>
              </a:rPr>
              <a:t>13</a:t>
            </a:r>
            <a:r>
              <a:rPr lang="ko-KR" altLang="en-US" b="1" kern="0" dirty="0" smtClean="0">
                <a:latin typeface="+mn-ea"/>
              </a:rPr>
              <a:t>일 </a:t>
            </a:r>
            <a:r>
              <a:rPr lang="en-US" altLang="ko-KR" b="1" kern="0" dirty="0">
                <a:latin typeface="+mn-ea"/>
              </a:rPr>
              <a:t>~ </a:t>
            </a:r>
            <a:r>
              <a:rPr lang="en-US" altLang="ko-KR" b="1" kern="0" dirty="0" smtClean="0">
                <a:latin typeface="+mn-ea"/>
              </a:rPr>
              <a:t>8</a:t>
            </a:r>
            <a:r>
              <a:rPr lang="ko-KR" altLang="en-US" b="1" kern="0" dirty="0" smtClean="0">
                <a:latin typeface="+mn-ea"/>
              </a:rPr>
              <a:t>월 </a:t>
            </a:r>
            <a:r>
              <a:rPr lang="en-US" altLang="ko-KR" b="1" kern="0" dirty="0" smtClean="0">
                <a:latin typeface="+mn-ea"/>
              </a:rPr>
              <a:t>24</a:t>
            </a:r>
            <a:r>
              <a:rPr lang="ko-KR" altLang="en-US" b="1" kern="0" dirty="0" smtClean="0">
                <a:latin typeface="+mn-ea"/>
              </a:rPr>
              <a:t>일</a:t>
            </a:r>
            <a:r>
              <a:rPr lang="en-US" altLang="ko-KR" kern="0" dirty="0">
                <a:latin typeface="+mn-ea"/>
              </a:rPr>
              <a:t/>
            </a:r>
            <a:br>
              <a:rPr lang="en-US" altLang="ko-KR" kern="0" dirty="0">
                <a:latin typeface="+mn-ea"/>
              </a:rPr>
            </a:br>
            <a:r>
              <a:rPr lang="en-US" altLang="ko-KR" kern="0" dirty="0">
                <a:latin typeface="+mn-ea"/>
              </a:rPr>
              <a:t>      ※ </a:t>
            </a:r>
            <a:r>
              <a:rPr lang="ko-KR" altLang="en-US" kern="0" dirty="0">
                <a:latin typeface="+mn-ea"/>
              </a:rPr>
              <a:t>현장실습 시작 전에 학점 신청 완료 </a:t>
            </a:r>
            <a:r>
              <a:rPr lang="ko-KR" altLang="en-US" kern="0" dirty="0" smtClean="0">
                <a:latin typeface="+mn-ea"/>
              </a:rPr>
              <a:t>요청</a:t>
            </a:r>
            <a:r>
              <a:rPr lang="en-US" altLang="ko-KR" kern="0" dirty="0" smtClean="0">
                <a:latin typeface="+mn-ea"/>
              </a:rPr>
              <a:t>(</a:t>
            </a:r>
            <a:r>
              <a:rPr lang="ko-KR" altLang="en-US" kern="0" dirty="0">
                <a:latin typeface="+mn-ea"/>
              </a:rPr>
              <a:t>사전직무교육 및 보험가입 사전 접수 필요</a:t>
            </a:r>
            <a:r>
              <a:rPr lang="en-US" altLang="ko-KR" kern="0" dirty="0" smtClean="0">
                <a:latin typeface="+mn-ea"/>
              </a:rPr>
              <a:t>)</a:t>
            </a:r>
            <a:endParaRPr lang="ko-KR" altLang="en-US" kern="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kern="0" dirty="0" smtClean="0">
                <a:latin typeface="+mn-ea"/>
              </a:rPr>
              <a:t>나</a:t>
            </a:r>
            <a:r>
              <a:rPr lang="en-US" altLang="ko-KR" b="1" kern="0" dirty="0">
                <a:latin typeface="+mn-ea"/>
              </a:rPr>
              <a:t>. </a:t>
            </a:r>
            <a:r>
              <a:rPr lang="ko-KR" altLang="en-US" b="1" kern="0" dirty="0">
                <a:latin typeface="+mn-ea"/>
              </a:rPr>
              <a:t>신청 방법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kern="0" dirty="0">
                <a:latin typeface="+mn-ea"/>
              </a:rPr>
              <a:t>     </a:t>
            </a:r>
            <a:r>
              <a:rPr lang="ko-KR" altLang="en-US" kern="0" dirty="0">
                <a:latin typeface="+mn-ea"/>
              </a:rPr>
              <a:t>현장실습 기업</a:t>
            </a:r>
            <a:r>
              <a:rPr lang="en-US" altLang="ko-KR" kern="0" dirty="0">
                <a:latin typeface="+mn-ea"/>
              </a:rPr>
              <a:t>(</a:t>
            </a:r>
            <a:r>
              <a:rPr lang="ko-KR" altLang="en-US" kern="0" dirty="0" err="1">
                <a:latin typeface="+mn-ea"/>
              </a:rPr>
              <a:t>실습처</a:t>
            </a:r>
            <a:r>
              <a:rPr lang="en-US" altLang="ko-KR" kern="0" dirty="0">
                <a:latin typeface="+mn-ea"/>
              </a:rPr>
              <a:t>)</a:t>
            </a:r>
            <a:r>
              <a:rPr lang="ko-KR" altLang="en-US" kern="0" dirty="0">
                <a:latin typeface="+mn-ea"/>
              </a:rPr>
              <a:t>가 확정 되면 학과별 공문 </a:t>
            </a:r>
            <a:r>
              <a:rPr lang="ko-KR" altLang="en-US" kern="0" dirty="0" smtClean="0">
                <a:latin typeface="+mn-ea"/>
              </a:rPr>
              <a:t>제출</a:t>
            </a:r>
            <a:endParaRPr lang="en-US" altLang="ko-KR" kern="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kern="0" dirty="0">
                <a:solidFill>
                  <a:srgbClr val="000000"/>
                </a:solidFill>
                <a:latin typeface="+mn-ea"/>
              </a:rPr>
              <a:t>다</a:t>
            </a:r>
            <a:r>
              <a:rPr lang="en-US" altLang="ko-KR" b="1" kern="0" dirty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b="1" kern="0" dirty="0">
                <a:solidFill>
                  <a:srgbClr val="000000"/>
                </a:solidFill>
                <a:latin typeface="+mn-ea"/>
              </a:rPr>
              <a:t>현장실습 지원 방법 및 제출서류</a:t>
            </a:r>
            <a:r>
              <a:rPr lang="en-US" altLang="ko-KR" b="1" kern="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b="1" kern="0" dirty="0" err="1">
                <a:solidFill>
                  <a:srgbClr val="000000"/>
                </a:solidFill>
                <a:latin typeface="+mn-ea"/>
              </a:rPr>
              <a:t>제출처</a:t>
            </a:r>
            <a:r>
              <a:rPr lang="ko-KR" altLang="en-US" b="1" kern="0" dirty="0">
                <a:solidFill>
                  <a:srgbClr val="000000"/>
                </a:solidFill>
                <a:latin typeface="+mn-ea"/>
              </a:rPr>
              <a:t> </a:t>
            </a:r>
          </a:p>
          <a:p>
            <a:pPr>
              <a:lnSpc>
                <a:spcPct val="150000"/>
              </a:lnSpc>
              <a:defRPr/>
            </a:pPr>
            <a:endParaRPr lang="ko-KR" altLang="en-US" kern="0" dirty="0">
              <a:latin typeface="+mn-ea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315121"/>
              </p:ext>
            </p:extLst>
          </p:nvPr>
        </p:nvGraphicFramePr>
        <p:xfrm>
          <a:off x="1042900" y="4108645"/>
          <a:ext cx="9538014" cy="2401011"/>
        </p:xfrm>
        <a:graphic>
          <a:graphicData uri="http://schemas.openxmlformats.org/drawingml/2006/table">
            <a:tbl>
              <a:tblPr/>
              <a:tblGrid>
                <a:gridCol w="1632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2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4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33">
                <a:tc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ko-KR" altLang="en-US" sz="1400" b="1" dirty="0">
                          <a:effectLst/>
                          <a:ea typeface="맑은 고딕" panose="020B0503020000020004" pitchFamily="50" charset="-127"/>
                        </a:rPr>
                        <a:t>프로그램</a:t>
                      </a:r>
                      <a:r>
                        <a:rPr lang="ko-KR" altLang="en-US" sz="1400" dirty="0">
                          <a:effectLst/>
                        </a:rPr>
                        <a:t> </a:t>
                      </a: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ko-KR" altLang="en-US" sz="1400" b="1" dirty="0" smtClean="0">
                          <a:effectLst/>
                          <a:ea typeface="맑은 고딕" panose="020B0503020000020004" pitchFamily="50" charset="-127"/>
                        </a:rPr>
                        <a:t>현장실습지원</a:t>
                      </a:r>
                      <a:r>
                        <a:rPr lang="en-US" altLang="ko-KR" sz="1400" b="1" dirty="0" smtClean="0">
                          <a:effectLst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dirty="0" err="1" smtClean="0">
                          <a:effectLst/>
                          <a:ea typeface="맑은 고딕" panose="020B0503020000020004" pitchFamily="50" charset="-127"/>
                        </a:rPr>
                        <a:t>매칭</a:t>
                      </a:r>
                      <a:r>
                        <a:rPr lang="en-US" altLang="ko-KR" sz="1400" b="1" dirty="0" smtClean="0">
                          <a:effectLst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b="1" dirty="0" smtClean="0">
                          <a:effectLst/>
                          <a:ea typeface="맑은 고딕" panose="020B0503020000020004" pitchFamily="50" charset="-127"/>
                        </a:rPr>
                        <a:t> 방법</a:t>
                      </a:r>
                      <a:endParaRPr lang="ko-KR" altLang="en-US" sz="1400" dirty="0">
                        <a:effectLst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</a:pPr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  <a:cs typeface="+mn-cs"/>
                        </a:rPr>
                        <a:t>제출서류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ko-KR" altLang="en-US" sz="1400" b="1" dirty="0" err="1" smtClean="0">
                          <a:effectLst/>
                          <a:ea typeface="맑은 고딕" panose="020B0503020000020004" pitchFamily="50" charset="-127"/>
                        </a:rPr>
                        <a:t>제출처</a:t>
                      </a:r>
                      <a:r>
                        <a:rPr lang="ko-KR" altLang="en-US" sz="1400" dirty="0" smtClean="0">
                          <a:effectLst/>
                        </a:rPr>
                        <a:t> </a:t>
                      </a:r>
                      <a:endParaRPr lang="ko-KR" altLang="en-US" sz="1400" dirty="0">
                        <a:effectLst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46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ko-KR" altLang="en-US" sz="1400" spc="-10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국내학기제인턴쉽</a:t>
                      </a:r>
                      <a:endParaRPr lang="en-US" altLang="ko-KR" sz="1400" spc="-100" dirty="0" smtClean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en-US" altLang="ko-KR" sz="1400" spc="-10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spc="-10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 모집기업</a:t>
                      </a:r>
                      <a:r>
                        <a:rPr lang="en-US" altLang="ko-KR" sz="1400" spc="-10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dirty="0" smtClean="0">
                          <a:effectLst/>
                        </a:rPr>
                        <a:t> </a:t>
                      </a:r>
                      <a:endParaRPr lang="ko-KR" altLang="en-US" sz="1400" dirty="0">
                        <a:effectLst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30000"/>
                        </a:lnSpc>
                      </a:pPr>
                      <a:r>
                        <a:rPr lang="en-US" altLang="ko-KR" sz="1400" spc="-100" dirty="0" smtClean="0">
                          <a:effectLst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단과대학 </a:t>
                      </a:r>
                      <a:r>
                        <a:rPr lang="ko-KR" altLang="en-US" sz="1400" spc="-100" dirty="0">
                          <a:effectLst/>
                          <a:ea typeface="맑은 고딕" panose="020B0503020000020004" pitchFamily="50" charset="-127"/>
                        </a:rPr>
                        <a:t>및 학과별 모집 공지 참조하여 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지원</a:t>
                      </a:r>
                      <a:endParaRPr lang="en-US" altLang="ko-KR" sz="1400" spc="-100" dirty="0" smtClean="0"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marL="342900" lvl="0" indent="-342900">
                        <a:lnSpc>
                          <a:spcPct val="130000"/>
                        </a:lnSpc>
                      </a:pP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   </a:t>
                      </a:r>
                      <a:r>
                        <a:rPr lang="en-US" altLang="ko-KR" sz="1400" spc="-100" dirty="0" smtClean="0">
                          <a:effectLst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각 </a:t>
                      </a:r>
                      <a:r>
                        <a:rPr lang="ko-KR" altLang="en-US" sz="1400" spc="-100" baseline="0" dirty="0" smtClean="0"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학과 </a:t>
                      </a:r>
                      <a:r>
                        <a:rPr lang="ko-KR" altLang="en-US" sz="1400" spc="-100" dirty="0">
                          <a:effectLst/>
                          <a:ea typeface="맑은 고딕" panose="020B0503020000020004" pitchFamily="50" charset="-127"/>
                        </a:rPr>
                        <a:t>문의 </a:t>
                      </a:r>
                      <a:r>
                        <a:rPr lang="en-US" altLang="ko-KR" sz="1400" spc="-100" dirty="0" smtClean="0">
                          <a:effectLst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dirty="0">
                        <a:effectLst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342900" lvl="0" indent="-342900">
                        <a:lnSpc>
                          <a:spcPct val="130000"/>
                        </a:lnSpc>
                      </a:pPr>
                      <a:r>
                        <a:rPr lang="ko-KR" altLang="en-US" sz="1400" dirty="0" smtClean="0">
                          <a:effectLst/>
                        </a:rPr>
                        <a:t>① 신청서 및  개인정보 수집</a:t>
                      </a:r>
                      <a:r>
                        <a:rPr lang="ko-KR" altLang="en-US" sz="1400" baseline="0" dirty="0" smtClean="0">
                          <a:effectLst/>
                        </a:rPr>
                        <a:t> </a:t>
                      </a:r>
                      <a:r>
                        <a:rPr lang="en-US" altLang="ko-KR" sz="1400" baseline="0" dirty="0" smtClean="0">
                          <a:effectLst/>
                        </a:rPr>
                        <a:t>· </a:t>
                      </a:r>
                      <a:r>
                        <a:rPr lang="ko-KR" altLang="en-US" sz="1400" baseline="0" dirty="0" smtClean="0">
                          <a:effectLst/>
                        </a:rPr>
                        <a:t>활용 동의서</a:t>
                      </a:r>
                      <a:endParaRPr lang="en-US" altLang="ko-KR" sz="1400" baseline="0" dirty="0" smtClean="0">
                        <a:effectLst/>
                      </a:endParaRPr>
                    </a:p>
                    <a:p>
                      <a:pPr marL="342900" marR="0" lvl="0" indent="-34290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aseline="0" dirty="0" smtClean="0">
                          <a:effectLst/>
                        </a:rPr>
                        <a:t>    </a:t>
                      </a: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보험가입용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342900" marR="0" lvl="0" indent="-34290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② 사전직무교육 수료증</a:t>
                      </a:r>
                      <a:endParaRPr lang="en-US" altLang="ko-KR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※</a:t>
                      </a:r>
                      <a:r>
                        <a:rPr lang="ko-KR" alt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오프라인교육 </a:t>
                      </a:r>
                      <a:r>
                        <a:rPr lang="ko-KR" altLang="en-US" sz="1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미참석자</a:t>
                      </a: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 해당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ko-KR" altLang="en-US" sz="1400" dirty="0" smtClean="0">
                          <a:effectLst/>
                          <a:ea typeface="맑은 고딕" panose="020B0503020000020004" pitchFamily="50" charset="-127"/>
                        </a:rPr>
                        <a:t>학과제출</a:t>
                      </a:r>
                      <a:endParaRPr lang="en-US" altLang="ko-KR" sz="1400" dirty="0" smtClean="0"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en-US" altLang="ko-KR" sz="1400" dirty="0" smtClean="0">
                          <a:effectLst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effectLst/>
                          <a:ea typeface="맑은 고딕" panose="020B0503020000020004" pitchFamily="50" charset="-127"/>
                        </a:rPr>
                        <a:t>공문제출</a:t>
                      </a:r>
                      <a:r>
                        <a:rPr lang="en-US" altLang="ko-KR" sz="1400" dirty="0" smtClean="0">
                          <a:effectLst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dirty="0" smtClean="0">
                          <a:effectLst/>
                        </a:rPr>
                        <a:t> </a:t>
                      </a:r>
                      <a:endParaRPr lang="ko-KR" altLang="en-US" sz="1400" dirty="0">
                        <a:effectLst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439">
                <a:tc rowSpan="2"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ko-KR" altLang="en-US" sz="1400" dirty="0" err="1" smtClean="0">
                          <a:effectLst/>
                        </a:rPr>
                        <a:t>뉴리더형</a:t>
                      </a:r>
                      <a:r>
                        <a:rPr lang="ko-KR" altLang="en-US" sz="1400" dirty="0" smtClean="0">
                          <a:effectLst/>
                        </a:rPr>
                        <a:t> </a:t>
                      </a:r>
                      <a:r>
                        <a:rPr lang="ko-KR" altLang="en-US" sz="1400" dirty="0" err="1" smtClean="0">
                          <a:effectLst/>
                        </a:rPr>
                        <a:t>인턴쉽</a:t>
                      </a:r>
                      <a:endParaRPr lang="en-US" altLang="ko-KR" sz="1400" dirty="0" smtClean="0">
                        <a:effectLst/>
                      </a:endParaRPr>
                    </a:p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en-US" altLang="ko-KR" sz="1400" dirty="0" smtClean="0">
                          <a:effectLst/>
                        </a:rPr>
                        <a:t>(</a:t>
                      </a:r>
                      <a:r>
                        <a:rPr lang="ko-KR" altLang="en-US" sz="1400" dirty="0" smtClean="0">
                          <a:effectLst/>
                        </a:rPr>
                        <a:t>센터모집기업</a:t>
                      </a:r>
                      <a:r>
                        <a:rPr lang="en-US" altLang="ko-KR" sz="1400" dirty="0" smtClean="0">
                          <a:effectLst/>
                        </a:rPr>
                        <a:t>)</a:t>
                      </a:r>
                      <a:endParaRPr lang="ko-KR" altLang="en-US" sz="1400" dirty="0">
                        <a:effectLst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42900" lvl="0" indent="-342900">
                        <a:lnSpc>
                          <a:spcPct val="130000"/>
                        </a:lnSpc>
                      </a:pPr>
                      <a:r>
                        <a:rPr lang="en-US" altLang="ko-KR" sz="1400" spc="-100" dirty="0" smtClean="0">
                          <a:effectLst/>
                          <a:ea typeface="맑은 고딕" panose="020B0503020000020004" pitchFamily="50" charset="-127"/>
                        </a:rPr>
                        <a:t>-  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현장실습 모집 </a:t>
                      </a:r>
                      <a:r>
                        <a:rPr lang="ko-KR" altLang="en-US" sz="1400" spc="-100" dirty="0">
                          <a:effectLst/>
                          <a:ea typeface="맑은 고딕" panose="020B0503020000020004" pitchFamily="50" charset="-127"/>
                        </a:rPr>
                        <a:t>기업 공지 확인 후 신청 </a:t>
                      </a:r>
                      <a:endParaRPr lang="en-US" altLang="ko-KR" sz="1400" spc="-100" dirty="0" smtClean="0"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marL="342900" lvl="0" indent="-342900">
                        <a:lnSpc>
                          <a:spcPct val="130000"/>
                        </a:lnSpc>
                      </a:pPr>
                      <a:r>
                        <a:rPr lang="en-US" altLang="ko-KR" sz="1400" spc="-10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기업 </a:t>
                      </a:r>
                      <a:r>
                        <a:rPr lang="ko-KR" altLang="en-US" sz="1400" spc="-100" dirty="0">
                          <a:effectLst/>
                          <a:ea typeface="맑은 고딕" panose="020B0503020000020004" pitchFamily="50" charset="-127"/>
                        </a:rPr>
                        <a:t>서류전형 및 면접 후 선발</a:t>
                      </a:r>
                      <a:r>
                        <a:rPr lang="ko-KR" altLang="en-US" sz="1400" dirty="0">
                          <a:effectLst/>
                        </a:rPr>
                        <a:t> </a:t>
                      </a:r>
                      <a:r>
                        <a:rPr lang="en-US" altLang="ko-KR" sz="1400" spc="-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dirty="0">
                          <a:effectLst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30000"/>
                        </a:lnSpc>
                      </a:pP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☞ </a:t>
                      </a:r>
                      <a:r>
                        <a:rPr lang="ko-KR" altLang="en-US" sz="1400" spc="-100" dirty="0" err="1" smtClean="0">
                          <a:effectLst/>
                          <a:ea typeface="맑은 고딕" panose="020B0503020000020004" pitchFamily="50" charset="-127"/>
                        </a:rPr>
                        <a:t>홈피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spc="-100" dirty="0">
                          <a:effectLst/>
                          <a:ea typeface="맑은 고딕" panose="020B0503020000020004" pitchFamily="50" charset="-127"/>
                        </a:rPr>
                        <a:t>공지 </a:t>
                      </a:r>
                      <a:r>
                        <a:rPr lang="en-US" altLang="ko-KR" sz="1400" spc="-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목원대 </a:t>
                      </a:r>
                      <a:r>
                        <a:rPr lang="ko-KR" altLang="en-US" sz="1400" spc="-100" dirty="0">
                          <a:effectLst/>
                          <a:ea typeface="맑은 고딕" panose="020B0503020000020004" pitchFamily="50" charset="-127"/>
                        </a:rPr>
                        <a:t>홈페이지 </a:t>
                      </a:r>
                      <a:r>
                        <a:rPr lang="ko-KR" altLang="en-US" sz="1400" spc="-100" dirty="0" smtClean="0">
                          <a:effectLst/>
                          <a:ea typeface="맑은 고딕" panose="020B0503020000020004" pitchFamily="50" charset="-127"/>
                        </a:rPr>
                        <a:t>취업공지</a:t>
                      </a:r>
                      <a:endParaRPr lang="ko-KR" altLang="en-US" sz="1400" dirty="0">
                        <a:effectLst/>
                      </a:endParaRP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178">
                <a:tc vMerge="1"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29634" marR="29634" marT="8192" marB="819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42900" lvl="0" indent="-342900">
                        <a:lnSpc>
                          <a:spcPct val="130000"/>
                        </a:lnSpc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29634" marR="29634" marT="8192" marB="819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ko-KR" altLang="en-US" sz="1400" dirty="0" smtClean="0">
                          <a:effectLst/>
                          <a:ea typeface="맑은 고딕" panose="020B0503020000020004" pitchFamily="50" charset="-127"/>
                        </a:rPr>
                        <a:t>현장실습지원센터</a:t>
                      </a:r>
                      <a:r>
                        <a:rPr lang="ko-KR" altLang="en-US" sz="1400" dirty="0" smtClean="0">
                          <a:effectLst/>
                        </a:rPr>
                        <a:t> </a:t>
                      </a:r>
                      <a:endParaRPr lang="ko-KR" altLang="en-US" sz="1400" dirty="0">
                        <a:effectLst/>
                      </a:endParaRPr>
                    </a:p>
                    <a:p>
                      <a:pPr algn="ctr" latinLnBrk="0">
                        <a:lnSpc>
                          <a:spcPct val="130000"/>
                        </a:lnSpc>
                      </a:pPr>
                      <a:r>
                        <a:rPr lang="en-US" altLang="ko-KR" sz="1400" spc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effectLst/>
                        </a:rPr>
                        <a:t> </a:t>
                      </a:r>
                      <a:r>
                        <a:rPr lang="ko-KR" altLang="en-US" sz="1400" dirty="0" smtClean="0">
                          <a:effectLst/>
                          <a:ea typeface="맑은 고딕" panose="020B0503020000020004" pitchFamily="50" charset="-127"/>
                        </a:rPr>
                        <a:t>방문 또는 </a:t>
                      </a:r>
                      <a:r>
                        <a:rPr lang="en-US" altLang="ko-KR" sz="1400" dirty="0" smtClean="0">
                          <a:effectLst/>
                          <a:ea typeface="맑은 고딕" panose="020B0503020000020004" pitchFamily="50" charset="-127"/>
                        </a:rPr>
                        <a:t>E-mail</a:t>
                      </a:r>
                      <a:r>
                        <a:rPr lang="en-US" altLang="ko-KR" sz="1400" baseline="0" dirty="0" smtClean="0"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dirty="0" smtClean="0">
                          <a:effectLst/>
                          <a:ea typeface="맑은 고딕" panose="020B0503020000020004" pitchFamily="50" charset="-127"/>
                        </a:rPr>
                        <a:t>제출</a:t>
                      </a:r>
                      <a:r>
                        <a:rPr lang="ko-KR" altLang="en-US" sz="1400" dirty="0" smtClean="0">
                          <a:effectLst/>
                        </a:rPr>
                        <a:t> </a:t>
                      </a:r>
                      <a:r>
                        <a:rPr lang="en-US" altLang="ko-KR" sz="1400" spc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dirty="0">
                          <a:effectLst/>
                        </a:rPr>
                        <a:t> </a:t>
                      </a:r>
                    </a:p>
                  </a:txBody>
                  <a:tcPr marL="29634" marR="29634" marT="8179" marB="81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097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09" y="87087"/>
            <a:ext cx="8668147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3. </a:t>
            </a:r>
            <a:r>
              <a:rPr lang="ko-KR" altLang="en-US" sz="3600" dirty="0" smtClean="0"/>
              <a:t>현장실습 </a:t>
            </a:r>
            <a:r>
              <a:rPr lang="ko-KR" altLang="en-US" sz="3600" dirty="0" smtClean="0"/>
              <a:t>교과목 신청방법 및 </a:t>
            </a:r>
            <a:r>
              <a:rPr lang="ko-KR" altLang="en-US" sz="3600" dirty="0" smtClean="0"/>
              <a:t>운영절차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58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오리엔테이션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47058" y="1925909"/>
            <a:ext cx="9633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kern="0" dirty="0">
                <a:latin typeface="+mn-ea"/>
              </a:rPr>
              <a:t>가</a:t>
            </a:r>
            <a:r>
              <a:rPr lang="en-US" altLang="ko-KR" b="1" kern="0" dirty="0">
                <a:latin typeface="+mn-ea"/>
              </a:rPr>
              <a:t>. </a:t>
            </a:r>
            <a:r>
              <a:rPr lang="ko-KR" altLang="en-US" b="1" kern="0" dirty="0" err="1">
                <a:latin typeface="+mn-ea"/>
              </a:rPr>
              <a:t>진행내용</a:t>
            </a:r>
            <a:endParaRPr lang="ko-KR" altLang="en-US" b="1" kern="0" dirty="0">
              <a:latin typeface="+mn-ea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kern="0" dirty="0">
                <a:latin typeface="+mn-ea"/>
              </a:rPr>
              <a:t>    1) </a:t>
            </a:r>
            <a:r>
              <a:rPr lang="ko-KR" altLang="en-US" kern="0" dirty="0">
                <a:latin typeface="+mn-ea"/>
              </a:rPr>
              <a:t>현장실습 제도 및 학점 인정 프로세스 이해</a:t>
            </a: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kern="0" dirty="0">
                <a:latin typeface="+mn-ea"/>
              </a:rPr>
              <a:t>    2) </a:t>
            </a:r>
            <a:r>
              <a:rPr lang="ko-KR" altLang="en-US" kern="0" dirty="0">
                <a:latin typeface="+mn-ea"/>
              </a:rPr>
              <a:t>사전직무교육 </a:t>
            </a:r>
            <a:r>
              <a:rPr lang="en-US" altLang="ko-KR" kern="0" dirty="0">
                <a:latin typeface="+mn-ea"/>
              </a:rPr>
              <a:t>: </a:t>
            </a:r>
            <a:r>
              <a:rPr lang="ko-KR" altLang="en-US" kern="0" dirty="0">
                <a:latin typeface="+mn-ea"/>
              </a:rPr>
              <a:t>직장인의 기본 매너와 대인관계 및 </a:t>
            </a:r>
            <a:r>
              <a:rPr lang="ko-KR" altLang="en-US" kern="0" dirty="0" smtClean="0">
                <a:latin typeface="+mn-ea"/>
              </a:rPr>
              <a:t>안전교육</a:t>
            </a:r>
            <a:endParaRPr lang="en-US" altLang="ko-KR" kern="0" dirty="0" smtClean="0">
              <a:latin typeface="+mn-ea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 kern="0" dirty="0">
              <a:latin typeface="+mn-ea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kern="0" dirty="0">
                <a:latin typeface="+mn-ea"/>
              </a:rPr>
              <a:t>나</a:t>
            </a:r>
            <a:r>
              <a:rPr lang="en-US" altLang="ko-KR" b="1" kern="0" dirty="0">
                <a:latin typeface="+mn-ea"/>
              </a:rPr>
              <a:t>. </a:t>
            </a:r>
            <a:r>
              <a:rPr lang="ko-KR" altLang="en-US" b="1" kern="0" dirty="0">
                <a:latin typeface="+mn-ea"/>
              </a:rPr>
              <a:t>대 상 </a:t>
            </a:r>
            <a:r>
              <a:rPr lang="en-US" altLang="ko-KR" b="1" kern="0" dirty="0">
                <a:latin typeface="+mn-ea"/>
              </a:rPr>
              <a:t>: </a:t>
            </a:r>
            <a:r>
              <a:rPr lang="ko-KR" altLang="en-US" b="1" kern="0" dirty="0">
                <a:latin typeface="+mn-ea"/>
              </a:rPr>
              <a:t>현장실습 </a:t>
            </a:r>
            <a:r>
              <a:rPr lang="ko-KR" altLang="en-US" b="1" kern="0" dirty="0" smtClean="0">
                <a:latin typeface="+mn-ea"/>
              </a:rPr>
              <a:t>참여 예정 </a:t>
            </a:r>
            <a:r>
              <a:rPr lang="ko-KR" altLang="en-US" b="1" kern="0" dirty="0">
                <a:latin typeface="+mn-ea"/>
              </a:rPr>
              <a:t>학생 전원 참여 </a:t>
            </a:r>
            <a:r>
              <a:rPr lang="en-US" altLang="ko-KR" b="1" kern="0" dirty="0">
                <a:latin typeface="+mn-ea"/>
              </a:rPr>
              <a:t>(※ </a:t>
            </a:r>
            <a:r>
              <a:rPr lang="ko-KR" altLang="en-US" b="1" kern="0" dirty="0" err="1">
                <a:latin typeface="+mn-ea"/>
              </a:rPr>
              <a:t>불참시</a:t>
            </a:r>
            <a:r>
              <a:rPr lang="ko-KR" altLang="en-US" b="1" kern="0" dirty="0">
                <a:latin typeface="+mn-ea"/>
              </a:rPr>
              <a:t> 학점 인정 불가</a:t>
            </a:r>
            <a:r>
              <a:rPr lang="en-US" altLang="ko-KR" b="1" kern="0" dirty="0" smtClean="0">
                <a:latin typeface="+mn-ea"/>
              </a:rPr>
              <a:t>)</a:t>
            </a: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 b="1" kern="0" dirty="0">
              <a:latin typeface="+mn-ea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kern="0" dirty="0">
                <a:latin typeface="+mn-ea"/>
              </a:rPr>
              <a:t>다</a:t>
            </a:r>
            <a:r>
              <a:rPr lang="en-US" altLang="ko-KR" b="1" kern="0" dirty="0">
                <a:latin typeface="+mn-ea"/>
              </a:rPr>
              <a:t>. </a:t>
            </a:r>
            <a:r>
              <a:rPr lang="ko-KR" altLang="en-US" b="1" kern="0" dirty="0">
                <a:latin typeface="+mn-ea"/>
              </a:rPr>
              <a:t>교육일정 </a:t>
            </a:r>
            <a:endParaRPr lang="en-US" altLang="ko-KR" b="1" kern="0" dirty="0">
              <a:latin typeface="+mn-ea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kern="0" dirty="0">
                <a:latin typeface="+mn-ea"/>
              </a:rPr>
              <a:t>     </a:t>
            </a:r>
            <a:r>
              <a:rPr lang="en-US" altLang="ko-KR" kern="0" dirty="0">
                <a:latin typeface="+mn-ea"/>
              </a:rPr>
              <a:t>: </a:t>
            </a:r>
            <a:r>
              <a:rPr lang="en-US" altLang="ko-KR" kern="0" dirty="0" smtClean="0">
                <a:latin typeface="+mn-ea"/>
              </a:rPr>
              <a:t>2018.8.30(</a:t>
            </a:r>
            <a:r>
              <a:rPr lang="ko-KR" altLang="en-US" kern="0" dirty="0" smtClean="0">
                <a:latin typeface="+mn-ea"/>
              </a:rPr>
              <a:t>목</a:t>
            </a:r>
            <a:r>
              <a:rPr lang="en-US" altLang="ko-KR" kern="0" dirty="0" smtClean="0">
                <a:latin typeface="+mn-ea"/>
              </a:rPr>
              <a:t>) </a:t>
            </a:r>
            <a:r>
              <a:rPr lang="en-US" altLang="ko-KR" kern="0" dirty="0">
                <a:latin typeface="+mn-ea"/>
              </a:rPr>
              <a:t>/ </a:t>
            </a:r>
            <a:r>
              <a:rPr lang="ko-KR" altLang="en-US" kern="0" dirty="0">
                <a:latin typeface="+mn-ea"/>
              </a:rPr>
              <a:t>취창업지원단 </a:t>
            </a:r>
            <a:r>
              <a:rPr lang="en-US" altLang="ko-KR" kern="0" dirty="0">
                <a:latin typeface="+mn-ea"/>
              </a:rPr>
              <a:t>3</a:t>
            </a:r>
            <a:r>
              <a:rPr lang="ko-KR" altLang="en-US" kern="0" dirty="0">
                <a:latin typeface="+mn-ea"/>
              </a:rPr>
              <a:t>층 </a:t>
            </a:r>
            <a:r>
              <a:rPr lang="ko-KR" altLang="en-US" kern="0" dirty="0" err="1" smtClean="0">
                <a:latin typeface="+mn-ea"/>
              </a:rPr>
              <a:t>교육실</a:t>
            </a:r>
            <a:endParaRPr lang="en-US" altLang="ko-KR" kern="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10965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09" y="87087"/>
            <a:ext cx="8668147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3. </a:t>
            </a:r>
            <a:r>
              <a:rPr lang="ko-KR" altLang="en-US" sz="3600" dirty="0" smtClean="0"/>
              <a:t>현장실습 </a:t>
            </a:r>
            <a:r>
              <a:rPr lang="ko-KR" altLang="en-US" sz="3600" dirty="0" smtClean="0"/>
              <a:t>교과목 신청방법 및 </a:t>
            </a:r>
            <a:r>
              <a:rPr lang="ko-KR" altLang="en-US" sz="3600" dirty="0" smtClean="0"/>
              <a:t>운영절차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58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오리엔테이션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47058" y="1925909"/>
            <a:ext cx="9633856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kern="0" dirty="0" smtClean="0">
                <a:latin typeface="+mn-ea"/>
              </a:rPr>
              <a:t>라</a:t>
            </a:r>
            <a:r>
              <a:rPr lang="en-US" altLang="ko-KR" b="1" kern="0" dirty="0">
                <a:latin typeface="+mn-ea"/>
              </a:rPr>
              <a:t>. </a:t>
            </a:r>
            <a:r>
              <a:rPr lang="ko-KR" altLang="en-US" b="1" kern="0" dirty="0">
                <a:latin typeface="+mn-ea"/>
              </a:rPr>
              <a:t>오리엔테이션 불참자 대체 서류 </a:t>
            </a:r>
            <a:r>
              <a:rPr lang="en-US" altLang="ko-KR" b="1" kern="0" dirty="0">
                <a:latin typeface="+mn-ea"/>
              </a:rPr>
              <a:t>: </a:t>
            </a:r>
            <a:r>
              <a:rPr lang="ko-KR" altLang="en-US" b="1" kern="0" dirty="0">
                <a:latin typeface="+mn-ea"/>
              </a:rPr>
              <a:t>온라인 직무교육 수료증 제출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kern="0" dirty="0">
                <a:latin typeface="+mn-ea"/>
              </a:rPr>
              <a:t>   </a:t>
            </a:r>
            <a:r>
              <a:rPr lang="ko-KR" altLang="en-US" kern="0" dirty="0">
                <a:latin typeface="+mn-ea"/>
              </a:rPr>
              <a:t>○</a:t>
            </a:r>
            <a:r>
              <a:rPr lang="en-US" altLang="ko-KR" kern="0" dirty="0">
                <a:latin typeface="+mn-ea"/>
              </a:rPr>
              <a:t> </a:t>
            </a:r>
            <a:r>
              <a:rPr lang="ko-KR" altLang="en-US" kern="0" dirty="0">
                <a:latin typeface="+mn-ea"/>
              </a:rPr>
              <a:t>온라인 직무교육 홈페이지 </a:t>
            </a:r>
            <a:r>
              <a:rPr lang="en-US" altLang="ko-KR" kern="0" dirty="0">
                <a:latin typeface="+mn-ea"/>
              </a:rPr>
              <a:t>: </a:t>
            </a:r>
            <a:r>
              <a:rPr lang="en-US" altLang="ko-KR" u="sng" dirty="0">
                <a:latin typeface="+mn-ea"/>
              </a:rPr>
              <a:t>http://www.work.go.kr/cyberedu/main.do</a:t>
            </a:r>
            <a:endParaRPr lang="ko-KR" altLang="en-US" dirty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dirty="0">
                <a:latin typeface="+mn-ea"/>
              </a:rPr>
              <a:t>   → 홈페이지가입 후 </a:t>
            </a:r>
            <a:r>
              <a:rPr lang="en-US" altLang="ko-KR" dirty="0">
                <a:latin typeface="+mn-ea"/>
              </a:rPr>
              <a:t>- </a:t>
            </a:r>
            <a:r>
              <a:rPr lang="ko-KR" altLang="en-US" dirty="0">
                <a:latin typeface="+mn-ea"/>
              </a:rPr>
              <a:t>화면 중앙 “온라인 </a:t>
            </a:r>
            <a:r>
              <a:rPr lang="ko-KR" altLang="en-US" dirty="0" err="1">
                <a:latin typeface="+mn-ea"/>
              </a:rPr>
              <a:t>교육안내”→두</a:t>
            </a:r>
            <a:r>
              <a:rPr lang="ko-KR" altLang="en-US" dirty="0">
                <a:latin typeface="+mn-ea"/>
              </a:rPr>
              <a:t> 가지 과정 이수 후 수료증 출력하여 역량개발센터로 </a:t>
            </a:r>
            <a:r>
              <a:rPr lang="ko-KR" altLang="en-US" dirty="0" smtClean="0">
                <a:latin typeface="+mn-ea"/>
              </a:rPr>
              <a:t>제출</a:t>
            </a:r>
            <a:endParaRPr lang="en-US" altLang="ko-KR" dirty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1000" dirty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kern="0" dirty="0">
                <a:latin typeface="+mn-ea"/>
              </a:rPr>
              <a:t>- </a:t>
            </a:r>
            <a:r>
              <a:rPr lang="ko-KR" altLang="en-US" kern="0" dirty="0" err="1">
                <a:latin typeface="+mn-ea"/>
              </a:rPr>
              <a:t>제출방법</a:t>
            </a:r>
            <a:r>
              <a:rPr lang="ko-KR" altLang="en-US" kern="0" dirty="0">
                <a:latin typeface="+mn-ea"/>
              </a:rPr>
              <a:t> </a:t>
            </a:r>
            <a:r>
              <a:rPr lang="en-US" altLang="ko-KR" kern="0" dirty="0">
                <a:latin typeface="+mn-ea"/>
              </a:rPr>
              <a:t>: </a:t>
            </a:r>
            <a:r>
              <a:rPr lang="ko-KR" altLang="en-US" kern="0" dirty="0">
                <a:latin typeface="+mn-ea"/>
              </a:rPr>
              <a:t>현장실습지원센터 방문 제출 또는 이메일 </a:t>
            </a:r>
            <a:r>
              <a:rPr lang="en-US" altLang="ko-KR" kern="0" dirty="0">
                <a:latin typeface="+mn-ea"/>
              </a:rPr>
              <a:t>(</a:t>
            </a:r>
            <a:r>
              <a:rPr lang="en-US" altLang="ko-KR" dirty="0"/>
              <a:t>rkdsogml@mokwon.ac.kr </a:t>
            </a:r>
            <a:r>
              <a:rPr lang="en-US" altLang="ko-KR" kern="0" dirty="0">
                <a:uFill>
                  <a:solidFill>
                    <a:srgbClr val="0000FF"/>
                  </a:solidFill>
                </a:uFill>
                <a:latin typeface="+mn-ea"/>
              </a:rPr>
              <a:t>)</a:t>
            </a:r>
            <a:br>
              <a:rPr lang="en-US" altLang="ko-KR" kern="0" dirty="0">
                <a:uFill>
                  <a:solidFill>
                    <a:srgbClr val="0000FF"/>
                  </a:solidFill>
                </a:uFill>
                <a:latin typeface="+mn-ea"/>
              </a:rPr>
            </a:br>
            <a:r>
              <a:rPr lang="en-US" altLang="ko-KR" kern="0" dirty="0">
                <a:uFill>
                  <a:solidFill>
                    <a:srgbClr val="0000FF"/>
                  </a:solidFill>
                </a:uFill>
                <a:latin typeface="+mn-ea"/>
              </a:rPr>
              <a:t>      </a:t>
            </a:r>
            <a:r>
              <a:rPr lang="en-US" altLang="ko-KR" kern="0" dirty="0">
                <a:latin typeface="+mn-ea"/>
              </a:rPr>
              <a:t>※ </a:t>
            </a:r>
            <a:r>
              <a:rPr lang="ko-KR" altLang="en-US" kern="0" dirty="0">
                <a:latin typeface="+mn-ea"/>
              </a:rPr>
              <a:t>이메일 제출시 말머리 </a:t>
            </a:r>
            <a:r>
              <a:rPr lang="en-US" altLang="ko-KR" kern="0" dirty="0">
                <a:latin typeface="+mn-ea"/>
              </a:rPr>
              <a:t>[2018-</a:t>
            </a:r>
            <a:r>
              <a:rPr lang="ko-KR" altLang="en-US" kern="0" dirty="0">
                <a:latin typeface="+mn-ea"/>
              </a:rPr>
              <a:t>여름학기 수료증</a:t>
            </a:r>
            <a:r>
              <a:rPr lang="en-US" altLang="ko-KR" kern="0" dirty="0">
                <a:latin typeface="+mn-ea"/>
              </a:rPr>
              <a:t>]</a:t>
            </a:r>
            <a:r>
              <a:rPr lang="ko-KR" altLang="en-US" kern="0" dirty="0">
                <a:latin typeface="+mn-ea"/>
              </a:rPr>
              <a:t> 학과</a:t>
            </a:r>
            <a:r>
              <a:rPr lang="en-US" altLang="ko-KR" kern="0" dirty="0">
                <a:latin typeface="+mn-ea"/>
              </a:rPr>
              <a:t>, </a:t>
            </a:r>
            <a:r>
              <a:rPr lang="ko-KR" altLang="en-US" kern="0" dirty="0">
                <a:latin typeface="+mn-ea"/>
              </a:rPr>
              <a:t>학번</a:t>
            </a:r>
            <a:r>
              <a:rPr lang="en-US" altLang="ko-KR" kern="0" dirty="0">
                <a:latin typeface="+mn-ea"/>
              </a:rPr>
              <a:t>, </a:t>
            </a:r>
            <a:r>
              <a:rPr lang="ko-KR" altLang="en-US" kern="0" dirty="0">
                <a:latin typeface="+mn-ea"/>
              </a:rPr>
              <a:t>성명 기재</a:t>
            </a:r>
            <a:r>
              <a:rPr lang="en-US" altLang="ko-KR" kern="0" dirty="0">
                <a:latin typeface="+mn-ea"/>
              </a:rPr>
              <a:t/>
            </a:r>
            <a:br>
              <a:rPr lang="en-US" altLang="ko-KR" kern="0" dirty="0">
                <a:latin typeface="+mn-ea"/>
              </a:rPr>
            </a:br>
            <a:r>
              <a:rPr lang="en-US" altLang="ko-KR" kern="0" dirty="0">
                <a:latin typeface="+mn-ea"/>
              </a:rPr>
              <a:t>         </a:t>
            </a:r>
            <a:r>
              <a:rPr lang="ko-KR" altLang="en-US" kern="0" dirty="0">
                <a:latin typeface="+mn-ea"/>
              </a:rPr>
              <a:t>예</a:t>
            </a:r>
            <a:r>
              <a:rPr lang="en-US" altLang="ko-KR" kern="0" dirty="0">
                <a:latin typeface="+mn-ea"/>
              </a:rPr>
              <a:t>) [2018-</a:t>
            </a:r>
            <a:r>
              <a:rPr lang="ko-KR" altLang="en-US" kern="0" dirty="0">
                <a:latin typeface="+mn-ea"/>
              </a:rPr>
              <a:t>여름학기 수료증</a:t>
            </a:r>
            <a:r>
              <a:rPr lang="en-US" altLang="ko-KR" kern="0" dirty="0">
                <a:latin typeface="+mn-ea"/>
              </a:rPr>
              <a:t>] </a:t>
            </a:r>
            <a:r>
              <a:rPr lang="ko-KR" altLang="en-US" kern="0" dirty="0">
                <a:latin typeface="+mn-ea"/>
              </a:rPr>
              <a:t>공과대학 </a:t>
            </a:r>
            <a:r>
              <a:rPr lang="en-US" altLang="ko-KR" kern="0" dirty="0" err="1">
                <a:latin typeface="+mn-ea"/>
              </a:rPr>
              <a:t>ooo</a:t>
            </a:r>
            <a:r>
              <a:rPr lang="ko-KR" altLang="en-US" kern="0" dirty="0">
                <a:latin typeface="+mn-ea"/>
              </a:rPr>
              <a:t>학과</a:t>
            </a:r>
            <a:r>
              <a:rPr lang="en-US" altLang="ko-KR" kern="0" dirty="0">
                <a:latin typeface="+mn-ea"/>
              </a:rPr>
              <a:t>/ </a:t>
            </a:r>
            <a:r>
              <a:rPr lang="ko-KR" altLang="en-US" kern="0" dirty="0">
                <a:latin typeface="+mn-ea"/>
              </a:rPr>
              <a:t>학번 </a:t>
            </a:r>
            <a:r>
              <a:rPr lang="en-US" altLang="ko-KR" kern="0" dirty="0">
                <a:latin typeface="+mn-ea"/>
              </a:rPr>
              <a:t>- 0000 / </a:t>
            </a:r>
            <a:r>
              <a:rPr lang="ko-KR" altLang="en-US" kern="0" dirty="0">
                <a:latin typeface="+mn-ea"/>
              </a:rPr>
              <a:t>성명 </a:t>
            </a:r>
            <a:r>
              <a:rPr lang="en-US" altLang="ko-KR" kern="0" dirty="0">
                <a:latin typeface="+mn-ea"/>
              </a:rPr>
              <a:t>– 0000</a:t>
            </a:r>
            <a:endParaRPr lang="en-US" altLang="ko-KR" kern="0" dirty="0">
              <a:latin typeface="+mn-ea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779331"/>
              </p:ext>
            </p:extLst>
          </p:nvPr>
        </p:nvGraphicFramePr>
        <p:xfrm>
          <a:off x="1257528" y="3718667"/>
          <a:ext cx="7842929" cy="105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2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66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①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중소기업 청년취업 </a:t>
                      </a:r>
                      <a:r>
                        <a:rPr kumimoji="1" lang="ko-KR" altLang="en-US" sz="1400" b="0" kern="120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인턴제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사이버직무훈련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공통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4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시간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)” 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이수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+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②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중소기업 청년취업 </a:t>
                      </a:r>
                      <a:r>
                        <a:rPr kumimoji="1" lang="ko-KR" altLang="en-US" sz="1400" b="0" kern="120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인턴제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사이버직무훈련 기술분야 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or 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사무분야 중 선택</a:t>
                      </a:r>
                      <a:r>
                        <a:rPr kumimoji="1" lang="ko-KR" altLang="en-US" sz="1400" b="0" kern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이수</a:t>
                      </a:r>
                      <a:r>
                        <a:rPr kumimoji="1" lang="en-US" altLang="ko-KR" sz="1400" b="0" kern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(4</a:t>
                      </a:r>
                      <a:r>
                        <a:rPr kumimoji="1" lang="ko-KR" altLang="en-US" sz="1400" b="0" kern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시간</a:t>
                      </a:r>
                      <a:r>
                        <a:rPr kumimoji="1" lang="en-US" altLang="ko-KR" sz="1400" b="0" kern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kumimoji="1" lang="en-US" altLang="ko-KR" sz="14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= 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총 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8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시간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이수 후 수료증 출력하여 현장실습지원센터로 제출</a:t>
                      </a:r>
                      <a:r>
                        <a:rPr kumimoji="1" lang="ko-KR" altLang="en-US" sz="1400" b="0" kern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ko-KR" altLang="en-US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실습시작 전 제출</a:t>
                      </a:r>
                      <a:r>
                        <a:rPr kumimoji="1" lang="en-US" altLang="ko-KR" sz="1400" b="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kumimoji="1" lang="ko-KR" altLang="en-US" sz="14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28" marR="9142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933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09" y="87087"/>
            <a:ext cx="8668147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3. </a:t>
            </a:r>
            <a:r>
              <a:rPr lang="ko-KR" altLang="en-US" sz="3600" dirty="0" smtClean="0"/>
              <a:t>현장실습 </a:t>
            </a:r>
            <a:r>
              <a:rPr lang="ko-KR" altLang="en-US" sz="3600" dirty="0" smtClean="0"/>
              <a:t>교과목 신청방법 및 </a:t>
            </a:r>
            <a:r>
              <a:rPr lang="ko-KR" altLang="en-US" sz="3600" dirty="0" smtClean="0"/>
              <a:t>운영절차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운영절차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205189"/>
              </p:ext>
            </p:extLst>
          </p:nvPr>
        </p:nvGraphicFramePr>
        <p:xfrm>
          <a:off x="968828" y="1925909"/>
          <a:ext cx="8773886" cy="4450846"/>
        </p:xfrm>
        <a:graphic>
          <a:graphicData uri="http://schemas.openxmlformats.org/drawingml/2006/table">
            <a:tbl>
              <a:tblPr/>
              <a:tblGrid>
                <a:gridCol w="1887131">
                  <a:extLst>
                    <a:ext uri="{9D8B030D-6E8A-4147-A177-3AD203B41FA5}">
                      <a16:colId xmlns:a16="http://schemas.microsoft.com/office/drawing/2014/main" val="1593579662"/>
                    </a:ext>
                  </a:extLst>
                </a:gridCol>
                <a:gridCol w="2719540">
                  <a:extLst>
                    <a:ext uri="{9D8B030D-6E8A-4147-A177-3AD203B41FA5}">
                      <a16:colId xmlns:a16="http://schemas.microsoft.com/office/drawing/2014/main" val="1750494650"/>
                    </a:ext>
                  </a:extLst>
                </a:gridCol>
                <a:gridCol w="1447675">
                  <a:extLst>
                    <a:ext uri="{9D8B030D-6E8A-4147-A177-3AD203B41FA5}">
                      <a16:colId xmlns:a16="http://schemas.microsoft.com/office/drawing/2014/main" val="2061519346"/>
                    </a:ext>
                  </a:extLst>
                </a:gridCol>
                <a:gridCol w="2719540">
                  <a:extLst>
                    <a:ext uri="{9D8B030D-6E8A-4147-A177-3AD203B41FA5}">
                      <a16:colId xmlns:a16="http://schemas.microsoft.com/office/drawing/2014/main" val="2812536379"/>
                    </a:ext>
                  </a:extLst>
                </a:gridCol>
              </a:tblGrid>
              <a:tr h="4223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순서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업무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제출방법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제출일정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168859"/>
                  </a:ext>
                </a:extLst>
              </a:tr>
              <a:tr h="42234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교과목 신청 및 개설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학과 ▶ 센터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개설신청 공문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~ 2018.08.17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344958"/>
                  </a:ext>
                </a:extLst>
              </a:tr>
              <a:tr h="4223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책임교수 임명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2018.08.24.(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227998"/>
                  </a:ext>
                </a:extLst>
              </a:tr>
              <a:tr h="48937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참여기업 모집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학과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2018.08.24.(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까지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560113"/>
                  </a:ext>
                </a:extLst>
              </a:tr>
              <a:tr h="48937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참여자 명단 공문 발송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학과 ▶ 센터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2018.08.24.(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835256"/>
                  </a:ext>
                </a:extLst>
              </a:tr>
              <a:tr h="79254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학생 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– 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기업 매칭 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학생신청서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기업신청서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학과 ▶ 센터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공문 발송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2018.08.24.(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까지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777400"/>
                  </a:ext>
                </a:extLst>
              </a:tr>
              <a:tr h="6199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수강신청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개설 된 학과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2018.08.13.(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월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~ 2018.08.20(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월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까지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237750"/>
                  </a:ext>
                </a:extLst>
              </a:tr>
              <a:tr h="79254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표준협약서 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부 제출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2.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지원약정서 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부 제출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기업 ▶ 센터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2018.08.27.(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월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~ 2018.09.07.(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까지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664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911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09" y="87087"/>
            <a:ext cx="8668147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3. </a:t>
            </a:r>
            <a:r>
              <a:rPr lang="ko-KR" altLang="en-US" sz="3600" dirty="0" smtClean="0"/>
              <a:t>현장실습 </a:t>
            </a:r>
            <a:r>
              <a:rPr lang="ko-KR" altLang="en-US" sz="3600" dirty="0" smtClean="0"/>
              <a:t>교과목 신청방법 및 </a:t>
            </a:r>
            <a:r>
              <a:rPr lang="ko-KR" altLang="en-US" sz="3600" dirty="0" smtClean="0"/>
              <a:t>운영절차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운영절차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/>
          </p:nvPr>
        </p:nvGraphicFramePr>
        <p:xfrm>
          <a:off x="979713" y="1925911"/>
          <a:ext cx="8371115" cy="4906006"/>
        </p:xfrm>
        <a:graphic>
          <a:graphicData uri="http://schemas.openxmlformats.org/drawingml/2006/table">
            <a:tbl>
              <a:tblPr/>
              <a:tblGrid>
                <a:gridCol w="1800501">
                  <a:extLst>
                    <a:ext uri="{9D8B030D-6E8A-4147-A177-3AD203B41FA5}">
                      <a16:colId xmlns:a16="http://schemas.microsoft.com/office/drawing/2014/main" val="1593579662"/>
                    </a:ext>
                  </a:extLst>
                </a:gridCol>
                <a:gridCol w="2594698">
                  <a:extLst>
                    <a:ext uri="{9D8B030D-6E8A-4147-A177-3AD203B41FA5}">
                      <a16:colId xmlns:a16="http://schemas.microsoft.com/office/drawing/2014/main" val="1750494650"/>
                    </a:ext>
                  </a:extLst>
                </a:gridCol>
                <a:gridCol w="1381218">
                  <a:extLst>
                    <a:ext uri="{9D8B030D-6E8A-4147-A177-3AD203B41FA5}">
                      <a16:colId xmlns:a16="http://schemas.microsoft.com/office/drawing/2014/main" val="2061519346"/>
                    </a:ext>
                  </a:extLst>
                </a:gridCol>
                <a:gridCol w="2594698">
                  <a:extLst>
                    <a:ext uri="{9D8B030D-6E8A-4147-A177-3AD203B41FA5}">
                      <a16:colId xmlns:a16="http://schemas.microsoft.com/office/drawing/2014/main" val="2812536379"/>
                    </a:ext>
                  </a:extLst>
                </a:gridCol>
              </a:tblGrid>
              <a:tr h="41057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순서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업무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제출방법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제출일정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168859"/>
                  </a:ext>
                </a:extLst>
              </a:tr>
              <a:tr h="5651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7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오리엔테이션 및 사전직무교육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현장실습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2018.08.30.(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목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222118"/>
                  </a:ext>
                </a:extLst>
              </a:tr>
              <a:tr h="85263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8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실습시작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현장실습 기관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참여학생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책임교수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2018.08.27.(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월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~ 2018.12.14(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837902"/>
                  </a:ext>
                </a:extLst>
              </a:tr>
              <a:tr h="52120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보고서 작성 및 제출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참여학생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▶ 학과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2018.12.15.(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토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896048"/>
                  </a:ext>
                </a:extLst>
              </a:tr>
              <a:tr h="52120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출석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/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기업평가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기업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▶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센터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2018.12.15.(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토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685545"/>
                  </a:ext>
                </a:extLst>
              </a:tr>
              <a:tr h="52120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11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성적평가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책임교수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2018.12.15.(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토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~ 2018.12.19.(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수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049895"/>
                  </a:ext>
                </a:extLst>
              </a:tr>
              <a:tr h="52120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12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학점등재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학사지원계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2018.12.21.(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~ 2018.12.25.(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화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610352"/>
                  </a:ext>
                </a:extLst>
              </a:tr>
              <a:tr h="52120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13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이의신청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참여학생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2018.12.21.(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금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~ 2018.12.25.(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화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5489165"/>
                  </a:ext>
                </a:extLst>
              </a:tr>
              <a:tr h="41057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14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장학금 지급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센터 ▶ 학생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2018.08.27.(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목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 ~ 2018.12.31.(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월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</a:endParaRPr>
                    </a:p>
                  </a:txBody>
                  <a:tcPr marL="43473" marR="43473" marT="12019" marB="1201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1849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310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09" y="87087"/>
            <a:ext cx="8668147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4. </a:t>
            </a:r>
            <a:r>
              <a:rPr lang="ko-KR" altLang="en-US" sz="3600" dirty="0" smtClean="0"/>
              <a:t>질의</a:t>
            </a:r>
            <a:r>
              <a:rPr lang="en-US" altLang="ko-KR" sz="3600" dirty="0" smtClean="0"/>
              <a:t>/</a:t>
            </a:r>
            <a:r>
              <a:rPr lang="ko-KR" altLang="en-US" sz="3600" dirty="0" smtClean="0"/>
              <a:t>응답</a:t>
            </a:r>
            <a:endParaRPr lang="ko-KR" alt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603171" y="2416628"/>
            <a:ext cx="35269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Q &amp; A</a:t>
            </a:r>
            <a:endParaRPr lang="ko-KR" altLang="en-US" sz="8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6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09" y="87087"/>
            <a:ext cx="8668147" cy="703430"/>
          </a:xfrm>
        </p:spPr>
        <p:txBody>
          <a:bodyPr/>
          <a:lstStyle/>
          <a:p>
            <a:pPr algn="l"/>
            <a:r>
              <a:rPr lang="en-US" altLang="ko-KR" sz="3600" dirty="0"/>
              <a:t>5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사전 직무 교육</a:t>
            </a:r>
            <a:endParaRPr lang="ko-KR" altLang="en-US" sz="3600" dirty="0"/>
          </a:p>
        </p:txBody>
      </p:sp>
      <p:sp>
        <p:nvSpPr>
          <p:cNvPr id="3" name="직사각형 2"/>
          <p:cNvSpPr/>
          <p:nvPr/>
        </p:nvSpPr>
        <p:spPr>
          <a:xfrm>
            <a:off x="1110343" y="1454221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ko-KR" sz="32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ko-KR" alt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직장이해</a:t>
            </a:r>
            <a:endParaRPr lang="en-US" altLang="ko-KR" sz="3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32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ko-KR" sz="32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ko-KR" alt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기업전문가</a:t>
            </a:r>
            <a:endParaRPr lang="en-US" altLang="ko-KR" sz="3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32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ko-KR" sz="32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ko-KR" altLang="en-US" sz="3200" dirty="0" smtClean="0">
                <a:solidFill>
                  <a:schemeClr val="accent5">
                    <a:lumMod val="50000"/>
                  </a:schemeClr>
                </a:solidFill>
              </a:rPr>
              <a:t>노동법</a:t>
            </a:r>
            <a:endParaRPr lang="en-US" altLang="ko-KR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614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900397" y="703384"/>
            <a:ext cx="7766936" cy="942917"/>
          </a:xfrm>
        </p:spPr>
        <p:txBody>
          <a:bodyPr/>
          <a:lstStyle/>
          <a:p>
            <a:pPr algn="l"/>
            <a:r>
              <a:rPr lang="ko-KR" altLang="en-US" dirty="0" smtClean="0"/>
              <a:t>목 차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56816" y="1874017"/>
            <a:ext cx="633046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현장실습지원센터 소개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국내 </a:t>
            </a:r>
            <a:r>
              <a:rPr lang="ko-KR" altLang="en-US" sz="2400" dirty="0" err="1" smtClean="0">
                <a:solidFill>
                  <a:schemeClr val="accent5">
                    <a:lumMod val="50000"/>
                  </a:schemeClr>
                </a:solidFill>
              </a:rPr>
              <a:t>학기제</a:t>
            </a: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 현장실습 교과목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현장실습 교과목 </a:t>
            </a: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신청방법 및 </a:t>
            </a: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운영절차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질의응답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사전직무교육 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altLang="ko-KR" sz="2400" dirty="0" smtClean="0">
                <a:solidFill>
                  <a:schemeClr val="accent5">
                    <a:lumMod val="50000"/>
                  </a:schemeClr>
                </a:solidFill>
              </a:rPr>
              <a:t>	- </a:t>
            </a:r>
            <a:r>
              <a:rPr lang="ko-KR" altLang="en-US" sz="2400" dirty="0" err="1" smtClean="0">
                <a:solidFill>
                  <a:schemeClr val="accent5">
                    <a:lumMod val="50000"/>
                  </a:schemeClr>
                </a:solidFill>
              </a:rPr>
              <a:t>직장이해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altLang="ko-KR" sz="2400" dirty="0" smtClean="0">
                <a:solidFill>
                  <a:schemeClr val="accent5">
                    <a:lumMod val="50000"/>
                  </a:schemeClr>
                </a:solidFill>
              </a:rPr>
              <a:t>	- </a:t>
            </a:r>
            <a:r>
              <a:rPr lang="ko-KR" altLang="en-US" sz="2400" dirty="0" err="1" smtClean="0">
                <a:solidFill>
                  <a:schemeClr val="accent5">
                    <a:lumMod val="50000"/>
                  </a:schemeClr>
                </a:solidFill>
              </a:rPr>
              <a:t>기업전문가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n-US" altLang="ko-KR" sz="2400" dirty="0" smtClean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ko-KR" altLang="en-US" sz="2400" dirty="0" smtClean="0">
                <a:solidFill>
                  <a:schemeClr val="accent5">
                    <a:lumMod val="50000"/>
                  </a:schemeClr>
                </a:solidFill>
              </a:rPr>
              <a:t>노동법</a:t>
            </a:r>
            <a:endParaRPr lang="en-US" altLang="ko-K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 startAt="5"/>
            </a:pPr>
            <a:endParaRPr lang="ko-KR" alt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44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1. </a:t>
            </a:r>
            <a:r>
              <a:rPr lang="ko-KR" altLang="en-US" sz="3600" dirty="0" smtClean="0"/>
              <a:t>현장실습지원센터 소개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633046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ko-KR" altLang="en-US" sz="24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기본운영방안</a:t>
            </a:r>
            <a:endParaRPr lang="en-US" altLang="ko-KR" sz="2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342900" indent="-342900">
              <a:buFontTx/>
              <a:buAutoNum type="arabicPeriod"/>
              <a:defRPr/>
            </a:pPr>
            <a:endParaRPr lang="ko-KR" altLang="en-US" sz="2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1)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운영목표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체계적인 현장실습 관리</a:t>
            </a: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가족회사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통합관리</a:t>
            </a: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교내외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유관부서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협업 네트워크 구축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/>
            </a:pPr>
            <a:endParaRPr lang="ko-KR" altLang="en-US" sz="3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2)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운영 세부 내용</a:t>
            </a: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업무 추진 매뉴얼 제작</a:t>
            </a: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운영위원회 통한 센터 운영</a:t>
            </a: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통합 가족기업 지원시스템 구축</a:t>
            </a: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교내 현장실습 관련 업무 일원화</a:t>
            </a:r>
          </a:p>
          <a:p>
            <a:pPr>
              <a:defRPr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자립화를 위한 수익사업 수주 및 운영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/>
            </a:pP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676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1. </a:t>
            </a:r>
            <a:r>
              <a:rPr lang="ko-KR" altLang="en-US" sz="3600" dirty="0" smtClean="0"/>
              <a:t>현장실습지원센터 소개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63304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운영 체제 구축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1)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운영 조직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solidFill>
                <a:srgbClr val="333399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4" name="_x163848984" descr="EMB0000241c790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142" y="2702833"/>
            <a:ext cx="6545716" cy="3714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000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 smtClean="0"/>
              <a:t>1. </a:t>
            </a:r>
            <a:r>
              <a:rPr lang="ko-KR" altLang="en-US" sz="3600" dirty="0" smtClean="0"/>
              <a:t>현장실습지원센터 소개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873346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운영 체제 구축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2)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역할 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①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연구개발팀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현장실습 프로그램 교과목 개설 및 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							    </a:t>
            </a:r>
            <a:r>
              <a:rPr lang="ko-KR" altLang="en-US" sz="24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책임교수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활동지원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②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기업관리팀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현장실습 참여 우수기업 모집 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				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  가족기업 통합관리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	③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행정지원팀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행정지원 및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교내부서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협업지원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</a:pP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415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/>
              <a:t>2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국내 </a:t>
            </a:r>
            <a:r>
              <a:rPr lang="ko-KR" altLang="en-US" sz="3600" dirty="0" err="1" smtClean="0"/>
              <a:t>학기제</a:t>
            </a:r>
            <a:r>
              <a:rPr lang="ko-KR" altLang="en-US" sz="3600" dirty="0" smtClean="0"/>
              <a:t> 현장실습 교과목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87334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0"/>
              </a:spcBef>
              <a:buAutoNum type="arabicPeriod"/>
            </a:pP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교과목 개요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현장 적응력과 창의력을 지닌 인재양성을 위해 대학과 기업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기관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 공동으로 참여하여 정해진 기간 동안 국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내외 산업현장에서 실습교육을 실시하고 이를 통해 학점을 인정하는 교육과정</a:t>
            </a:r>
          </a:p>
        </p:txBody>
      </p:sp>
      <p:pic>
        <p:nvPicPr>
          <p:cNvPr id="4" name="_x373392464" descr="EMB0000241c79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118" y="3042503"/>
            <a:ext cx="4779481" cy="3651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126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/>
              <a:t>2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국내 </a:t>
            </a:r>
            <a:r>
              <a:rPr lang="ko-KR" altLang="en-US" sz="3600" dirty="0" err="1" smtClean="0"/>
              <a:t>학기제</a:t>
            </a:r>
            <a:r>
              <a:rPr lang="ko-KR" altLang="en-US" sz="3600" dirty="0" smtClean="0"/>
              <a:t> 현장실습 교과목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8733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>
              <a:defRPr/>
            </a:pPr>
            <a:r>
              <a:rPr lang="en-US" altLang="ko-KR" sz="24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4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현장실습 학점인정 프로그램 운영절차</a:t>
            </a:r>
          </a:p>
          <a:p>
            <a:pPr marL="342900" indent="-342900" latinLnBrk="1">
              <a:buFontTx/>
              <a:buAutoNum type="arabicParenBoth"/>
              <a:defRPr/>
            </a:pPr>
            <a:endParaRPr lang="en-US" altLang="ko-KR" sz="2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7" name="_x373395984" descr="EMB0000241c79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310" y="2320699"/>
            <a:ext cx="9038261" cy="269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3259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/>
              <a:t>2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국내 </a:t>
            </a:r>
            <a:r>
              <a:rPr lang="ko-KR" altLang="en-US" sz="3600" dirty="0" err="1" smtClean="0"/>
              <a:t>학기제</a:t>
            </a:r>
            <a:r>
              <a:rPr lang="ko-KR" altLang="en-US" sz="3600" dirty="0" smtClean="0"/>
              <a:t> 현장실습 교과목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125347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2400" b="1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현장실습 학점인정 프로그램 신청자격</a:t>
            </a:r>
          </a:p>
          <a:p>
            <a:pPr marL="541020" indent="-205740" algn="just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□ 학생 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우리대학 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(3, 4</a:t>
            </a:r>
            <a:r>
              <a:rPr lang="ko-KR" altLang="en-US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학년 또는 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학기 이상 </a:t>
            </a:r>
            <a:r>
              <a:rPr lang="ko-KR" altLang="en-US" sz="2400" kern="0" spc="-5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이수학생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재학생 </a:t>
            </a:r>
          </a:p>
          <a:p>
            <a:pPr marL="800100" indent="-342900" algn="just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ko-KR" altLang="en-US" sz="2400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등록금 납부자</a:t>
            </a:r>
            <a:endParaRPr lang="en-US" altLang="ko-KR" sz="2400" kern="0" spc="-5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800100" indent="-342900" algn="just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ko-KR" altLang="en-US" sz="2400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41020" indent="-205740" algn="just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□ 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기업 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: 1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 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8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시간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주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일제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최소 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주 이상 근무 가능한 국내 기업체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연구소</a:t>
            </a:r>
            <a:r>
              <a:rPr lang="en-US" altLang="ko-KR" sz="2400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kern="0" spc="-14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공공기간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학교 기업 등으로 고용보험 가입자 </a:t>
            </a:r>
            <a:r>
              <a:rPr lang="en-US" altLang="ko-KR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kern="0" spc="-140" dirty="0">
                <a:latin typeface="HY견고딕" panose="02030600000101010101" pitchFamily="18" charset="-127"/>
                <a:ea typeface="HY견고딕" panose="02030600000101010101" pitchFamily="18" charset="-127"/>
              </a:rPr>
              <a:t>인 이상 사업장</a:t>
            </a:r>
          </a:p>
        </p:txBody>
      </p:sp>
    </p:spTree>
    <p:extLst>
      <p:ext uri="{BB962C8B-B14F-4D97-AF65-F5344CB8AC3E}">
        <p14:creationId xmlns:p14="http://schemas.microsoft.com/office/powerpoint/2010/main" val="271015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813310" y="87087"/>
            <a:ext cx="8156518" cy="703430"/>
          </a:xfrm>
        </p:spPr>
        <p:txBody>
          <a:bodyPr/>
          <a:lstStyle/>
          <a:p>
            <a:pPr algn="l"/>
            <a:r>
              <a:rPr lang="en-US" altLang="ko-KR" sz="3600" dirty="0"/>
              <a:t>2</a:t>
            </a:r>
            <a:r>
              <a:rPr lang="en-US" altLang="ko-KR" sz="3600" dirty="0" smtClean="0"/>
              <a:t>. </a:t>
            </a:r>
            <a:r>
              <a:rPr lang="ko-KR" altLang="en-US" sz="3600" dirty="0" smtClean="0"/>
              <a:t>국내 </a:t>
            </a:r>
            <a:r>
              <a:rPr lang="ko-KR" altLang="en-US" sz="3600" dirty="0" err="1" smtClean="0"/>
              <a:t>학기제</a:t>
            </a:r>
            <a:r>
              <a:rPr lang="ko-KR" altLang="en-US" sz="3600" dirty="0" smtClean="0"/>
              <a:t> 현장실습 교과목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3310" y="1242645"/>
            <a:ext cx="906003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  <a:spcBef>
                <a:spcPts val="500"/>
              </a:spcBef>
              <a:spcAft>
                <a:spcPts val="0"/>
              </a:spcAft>
              <a:defRPr/>
            </a:pPr>
            <a:r>
              <a:rPr lang="en-US" altLang="ko-KR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4. </a:t>
            </a:r>
            <a:r>
              <a:rPr lang="ko-KR" altLang="en-US" sz="2400" b="1" kern="0" spc="-50" dirty="0">
                <a:latin typeface="HY견고딕" panose="02030600000101010101" pitchFamily="18" charset="-127"/>
                <a:ea typeface="HY견고딕" panose="02030600000101010101" pitchFamily="18" charset="-127"/>
              </a:rPr>
              <a:t>현장실습 </a:t>
            </a:r>
            <a:r>
              <a:rPr lang="ko-KR" altLang="en-US" sz="2400" b="1" kern="0" spc="-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프로그램 종류</a:t>
            </a:r>
            <a:endParaRPr lang="ko-KR" altLang="en-US" sz="2400" b="1" kern="0" spc="-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700297"/>
              </p:ext>
            </p:extLst>
          </p:nvPr>
        </p:nvGraphicFramePr>
        <p:xfrm>
          <a:off x="1286102" y="1946818"/>
          <a:ext cx="8423956" cy="3757296"/>
        </p:xfrm>
        <a:graphic>
          <a:graphicData uri="http://schemas.openxmlformats.org/drawingml/2006/table">
            <a:tbl>
              <a:tblPr/>
              <a:tblGrid>
                <a:gridCol w="1227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6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9292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구분</a:t>
                      </a: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정의</a:t>
                      </a: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신청서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제출처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944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협약</a:t>
                      </a: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학과형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현장실습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학과 또는 단과대학에서 기업과 협약을 통해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매칭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342900" marR="0" lvl="0" indent="-3429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기업섭외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및 학생선발은 학과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또는 단과대학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에서 진행</a:t>
                      </a: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현장실습지원센터 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방문제출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306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센터 매칭형 현장실습</a:t>
                      </a: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현장실습지원센터와 협약이 체결된 외부 기업 및 기관과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매칭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기업별 서류전형 및 면접 후 선발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현장실습지원센터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방문제출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5" marR="64775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006720"/>
      </p:ext>
    </p:extLst>
  </p:cSld>
  <p:clrMapOvr>
    <a:masterClrMapping/>
  </p:clrMapOvr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패싯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1142</Words>
  <Application>Microsoft Office PowerPoint</Application>
  <PresentationFormat>와이드스크린</PresentationFormat>
  <Paragraphs>287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9" baseType="lpstr">
      <vt:lpstr>HY견고딕</vt:lpstr>
      <vt:lpstr>HY그래픽M</vt:lpstr>
      <vt:lpstr>굴림</vt:lpstr>
      <vt:lpstr>맑은 고딕</vt:lpstr>
      <vt:lpstr>함초롬바탕</vt:lpstr>
      <vt:lpstr>Arial</vt:lpstr>
      <vt:lpstr>Trebuchet MS</vt:lpstr>
      <vt:lpstr>Wingdings</vt:lpstr>
      <vt:lpstr>Wingdings 3</vt:lpstr>
      <vt:lpstr>패싯</vt:lpstr>
      <vt:lpstr> 국내 학기제 인턴쉽 오리엔테이션</vt:lpstr>
      <vt:lpstr>목 차</vt:lpstr>
      <vt:lpstr>1. 현장실습지원센터 소개</vt:lpstr>
      <vt:lpstr>1. 현장실습지원센터 소개</vt:lpstr>
      <vt:lpstr>1. 현장실습지원센터 소개</vt:lpstr>
      <vt:lpstr>2. 국내 학기제 현장실습 교과목</vt:lpstr>
      <vt:lpstr>2. 국내 학기제 현장실습 교과목</vt:lpstr>
      <vt:lpstr>2. 국내 학기제 현장실습 교과목</vt:lpstr>
      <vt:lpstr>2. 국내 학기제 현장실습 교과목</vt:lpstr>
      <vt:lpstr>2. 국내 학기제 현장실습 교과목</vt:lpstr>
      <vt:lpstr>2. 국내 학기제 현장실습 교과목</vt:lpstr>
      <vt:lpstr>2. 국내 학기제 현장실습 교과목</vt:lpstr>
      <vt:lpstr>3. 현장실습 교과목 신청방법 및 운영절차</vt:lpstr>
      <vt:lpstr>3. 현장실습 교과목 신청방법 및 운영절차</vt:lpstr>
      <vt:lpstr>3. 현장실습 교과목 신청방법 및 운영절차</vt:lpstr>
      <vt:lpstr>3. 현장실습 교과목 신청방법 및 운영절차</vt:lpstr>
      <vt:lpstr>3. 현장실습 교과목 신청방법 및 운영절차</vt:lpstr>
      <vt:lpstr>4. 질의/응답</vt:lpstr>
      <vt:lpstr>5. 사전 직무 교육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국내 학기제 인턴쉽 오리엔테이션</dc:title>
  <dc:creator>이 대범</dc:creator>
  <cp:lastModifiedBy>이 대범</cp:lastModifiedBy>
  <cp:revision>8</cp:revision>
  <dcterms:created xsi:type="dcterms:W3CDTF">2018-08-22T22:08:55Z</dcterms:created>
  <dcterms:modified xsi:type="dcterms:W3CDTF">2018-08-22T23:11:19Z</dcterms:modified>
</cp:coreProperties>
</file>