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93" r:id="rId2"/>
    <p:sldId id="259" r:id="rId3"/>
    <p:sldId id="322" r:id="rId4"/>
    <p:sldId id="323" r:id="rId5"/>
    <p:sldId id="324" r:id="rId6"/>
    <p:sldId id="325" r:id="rId7"/>
    <p:sldId id="326" r:id="rId8"/>
    <p:sldId id="327" r:id="rId9"/>
    <p:sldId id="329" r:id="rId10"/>
    <p:sldId id="332" r:id="rId11"/>
    <p:sldId id="331" r:id="rId12"/>
    <p:sldId id="330" r:id="rId13"/>
    <p:sldId id="328" r:id="rId14"/>
    <p:sldId id="297" r:id="rId15"/>
  </p:sldIdLst>
  <p:sldSz cx="9144000" cy="6858000" type="screen4x3"/>
  <p:notesSz cx="6858000" cy="9144000"/>
  <p:embeddedFontLst>
    <p:embeddedFont>
      <p:font typeface="宋体" panose="02010600030101010101" pitchFamily="2" charset="-122"/>
      <p:regular r:id="rId18"/>
    </p:embeddedFont>
    <p:embeddedFont>
      <p:font typeface="Noto Sans" panose="020B0600000101010101" charset="0"/>
      <p:regular r:id="rId19"/>
      <p:bold r:id="rId20"/>
      <p:italic r:id="rId21"/>
      <p:boldItalic r:id="rId22"/>
    </p:embeddedFont>
    <p:embeddedFont>
      <p:font typeface="맑은 고딕" panose="020B0503020000020004" pitchFamily="50" charset="-127"/>
      <p:regular r:id="rId23"/>
      <p:bold r:id="rId2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2121"/>
    <a:srgbClr val="146A7F"/>
    <a:srgbClr val="D44F00"/>
    <a:srgbClr val="5AAB51"/>
    <a:srgbClr val="9E3C00"/>
    <a:srgbClr val="3E2F16"/>
    <a:srgbClr val="4E3B1B"/>
    <a:srgbClr val="9251AF"/>
    <a:srgbClr val="7D2733"/>
    <a:srgbClr val="008A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31" autoAdjust="0"/>
    <p:restoredTop sz="94792" autoAdjust="0"/>
  </p:normalViewPr>
  <p:slideViewPr>
    <p:cSldViewPr>
      <p:cViewPr varScale="1">
        <p:scale>
          <a:sx n="114" d="100"/>
          <a:sy n="114" d="100"/>
        </p:scale>
        <p:origin x="1264" y="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3864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CCFBE2-2B8D-499C-81C9-2CD5B3EB8E93}" type="datetimeFigureOut">
              <a:rPr lang="ko-KR" altLang="en-US" smtClean="0"/>
              <a:pPr/>
              <a:t>2025-11-30(Sun)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4DD7E-3179-445A-81DB-781C4554AFF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9536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545AC5-813F-4ED1-B011-8EA17CB93331}" type="datetimeFigureOut">
              <a:rPr lang="ko-KR" altLang="en-US" smtClean="0"/>
              <a:pPr/>
              <a:t>2025-11-30(Sun)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04B90-27FD-422C-8CC6-2AADAD122D0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70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04B90-27FD-422C-8CC6-2AADAD122D08}" type="slidenum">
              <a:rPr lang="ko-KR" altLang="en-US" smtClean="0"/>
              <a:pPr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19955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ED3D6733-6F27-4404-AB51-585418F146E5}" type="datetimeFigureOut">
              <a:rPr lang="ko-KR" altLang="en-US" smtClean="0"/>
              <a:pPr/>
              <a:t>2025-11-30(Sun)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617656" y="1916832"/>
            <a:ext cx="4352484" cy="44983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en-US" altLang="ko-KR" sz="1800" kern="1200" baseline="0" dirty="0" smtClean="0">
                <a:solidFill>
                  <a:srgbClr val="B52121"/>
                </a:solidFill>
                <a:latin typeface="Noto Sans" pitchFamily="34" charset="0"/>
                <a:ea typeface="맑은 고딕" pitchFamily="50" charset="-127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altLang="ko-KR" dirty="0"/>
          </a:p>
        </p:txBody>
      </p:sp>
      <p:sp>
        <p:nvSpPr>
          <p:cNvPr id="9" name="제목 1"/>
          <p:cNvSpPr>
            <a:spLocks noGrp="1"/>
          </p:cNvSpPr>
          <p:nvPr>
            <p:ph type="ctrTitle"/>
          </p:nvPr>
        </p:nvSpPr>
        <p:spPr>
          <a:xfrm>
            <a:off x="611560" y="404664"/>
            <a:ext cx="4896544" cy="158533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en-US" altLang="ko-KR" sz="4300" kern="1200" baseline="0" dirty="0">
                <a:solidFill>
                  <a:srgbClr val="3E2F16"/>
                </a:solidFill>
                <a:effectLst/>
                <a:latin typeface="Noto Sans" pitchFamily="34" charset="0"/>
                <a:ea typeface="맑은 고딕" pitchFamily="50" charset="-127"/>
                <a:cs typeface="+mj-cs"/>
              </a:defRPr>
            </a:lvl1pPr>
          </a:lstStyle>
          <a:p>
            <a:endParaRPr lang="en-US" altLang="ko-K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2025-11-30(Sun)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429396"/>
            <a:ext cx="2133600" cy="292079"/>
          </a:xfrm>
        </p:spPr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2025-11-30(Sun)</a:t>
            </a:fld>
            <a:endParaRPr lang="ko-KR" altLang="en-US"/>
          </a:p>
        </p:txBody>
      </p:sp>
      <p:sp>
        <p:nvSpPr>
          <p:cNvPr id="9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429396"/>
            <a:ext cx="2895600" cy="292079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10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429396"/>
            <a:ext cx="2133600" cy="292079"/>
          </a:xfrm>
        </p:spPr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35987"/>
            <a:ext cx="7661196" cy="796908"/>
          </a:xfr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lang="ko-KR" altLang="en-US" sz="2500" b="1" kern="1200" baseline="0" dirty="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13000"/>
                    </a:prstClr>
                  </a:outerShdw>
                </a:effectLst>
                <a:latin typeface="Noto Sans" pitchFamily="34" charset="0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2025-11-30(Sun)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6" name="내용 개체 틀 2"/>
          <p:cNvSpPr>
            <a:spLocks noGrp="1"/>
          </p:cNvSpPr>
          <p:nvPr>
            <p:ph idx="1"/>
          </p:nvPr>
        </p:nvSpPr>
        <p:spPr>
          <a:xfrm>
            <a:off x="395536" y="1124744"/>
            <a:ext cx="8402525" cy="5241726"/>
          </a:xfrm>
        </p:spPr>
        <p:txBody>
          <a:bodyPr/>
          <a:lstStyle>
            <a:lvl1pPr algn="l">
              <a:buNone/>
              <a:defRPr sz="2000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1pPr>
            <a:lvl2pPr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2pPr>
            <a:lvl3pPr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3pPr>
            <a:lvl4pPr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4pPr>
            <a:lvl5pPr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500834"/>
            <a:ext cx="2133600" cy="220641"/>
          </a:xfrm>
        </p:spPr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2025-11-30(Sun)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500834"/>
            <a:ext cx="2895600" cy="220641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500834"/>
            <a:ext cx="2133600" cy="220641"/>
          </a:xfrm>
        </p:spPr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1" name="내용 개체 틀 2"/>
          <p:cNvSpPr>
            <a:spLocks noGrp="1"/>
          </p:cNvSpPr>
          <p:nvPr>
            <p:ph idx="1"/>
          </p:nvPr>
        </p:nvSpPr>
        <p:spPr>
          <a:xfrm>
            <a:off x="395536" y="1124744"/>
            <a:ext cx="8402525" cy="5241726"/>
          </a:xfrm>
        </p:spPr>
        <p:txBody>
          <a:bodyPr/>
          <a:lstStyle>
            <a:lvl1pPr algn="l">
              <a:buNone/>
              <a:defRPr sz="2000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1pPr>
            <a:lvl2pPr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2pPr>
            <a:lvl3pPr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3pPr>
            <a:lvl4pPr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4pPr>
            <a:lvl5pPr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itchFamily="34" charset="0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8" name="제목 1"/>
          <p:cNvSpPr>
            <a:spLocks noGrp="1"/>
          </p:cNvSpPr>
          <p:nvPr>
            <p:ph type="title"/>
          </p:nvPr>
        </p:nvSpPr>
        <p:spPr>
          <a:xfrm>
            <a:off x="179512" y="35987"/>
            <a:ext cx="7661196" cy="796908"/>
          </a:xfr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lang="ko-KR" altLang="en-US" sz="2500" b="1" kern="1200" baseline="0" dirty="0">
                <a:solidFill>
                  <a:srgbClr val="B52121"/>
                </a:solidFill>
                <a:effectLst/>
                <a:latin typeface="Noto Sans" pitchFamily="34" charset="0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2025-11-30(Sun)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6" name="제목 1"/>
          <p:cNvSpPr>
            <a:spLocks noGrp="1"/>
          </p:cNvSpPr>
          <p:nvPr>
            <p:ph type="ctrTitle"/>
          </p:nvPr>
        </p:nvSpPr>
        <p:spPr>
          <a:xfrm>
            <a:off x="3866499" y="1412776"/>
            <a:ext cx="4953973" cy="223224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7000" kern="1200" baseline="0" dirty="0">
                <a:solidFill>
                  <a:srgbClr val="B52121"/>
                </a:solidFill>
                <a:effectLst/>
                <a:latin typeface="Noto Sans" pitchFamily="34" charset="0"/>
                <a:ea typeface="맑은 고딕" pitchFamily="50" charset="-127"/>
                <a:cs typeface="+mj-cs"/>
              </a:defRPr>
            </a:lvl1pPr>
          </a:lstStyle>
          <a:p>
            <a:endParaRPr lang="en-US" altLang="ko-K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19026"/>
            <a:ext cx="8229600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062021"/>
            <a:ext cx="8229600" cy="5286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429396"/>
            <a:ext cx="2133600" cy="292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D6733-6F27-4404-AB51-585418F146E5}" type="datetimeFigureOut">
              <a:rPr lang="ko-KR" altLang="en-US" smtClean="0"/>
              <a:pPr/>
              <a:t>2025-11-30(Sun)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429396"/>
            <a:ext cx="2895600" cy="292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429396"/>
            <a:ext cx="2133600" cy="292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1" r:id="rId3"/>
    <p:sldLayoutId id="2147483656" r:id="rId4"/>
    <p:sldLayoutId id="2147483650" r:id="rId5"/>
    <p:sldLayoutId id="2147483657" r:id="rId6"/>
  </p:sldLayoutIdLst>
  <p:txStyles>
    <p:titleStyle>
      <a:lvl1pPr algn="l" defTabSz="914400" rtl="0" eaLnBrk="1" latinLnBrk="1" hangingPunct="1">
        <a:spcBef>
          <a:spcPct val="0"/>
        </a:spcBef>
        <a:buNone/>
        <a:defRPr lang="ko-KR" altLang="en-US" sz="3500" kern="1200">
          <a:solidFill>
            <a:sysClr val="windowText" lastClr="000000"/>
          </a:solidFill>
          <a:latin typeface="맑은 고딕" pitchFamily="50" charset="-127"/>
          <a:ea typeface="맑은 고딕" pitchFamily="50" charset="-127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lang="ko-KR" altLang="en-US" sz="25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lang="ko-KR" altLang="en-US" sz="18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lang="ko-KR" altLang="en-US" sz="18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lang="ko-KR" altLang="en-US" sz="18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lang="ko-KR" altLang="en-US" sz="1800" kern="120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부제목 7"/>
          <p:cNvSpPr>
            <a:spLocks noGrp="1"/>
          </p:cNvSpPr>
          <p:nvPr>
            <p:ph type="subTitle" idx="1"/>
          </p:nvPr>
        </p:nvSpPr>
        <p:spPr>
          <a:xfrm>
            <a:off x="883590" y="1941819"/>
            <a:ext cx="4352484" cy="449838"/>
          </a:xfrm>
        </p:spPr>
        <p:txBody>
          <a:bodyPr/>
          <a:lstStyle/>
          <a:p>
            <a:r>
              <a:rPr lang="ko-KR" altLang="en-US" dirty="0"/>
              <a:t>북경화공대 </a:t>
            </a:r>
            <a:r>
              <a:rPr lang="en-US" altLang="ko-KR" dirty="0"/>
              <a:t>1</a:t>
            </a:r>
            <a:r>
              <a:rPr lang="ko-KR" altLang="en-US" dirty="0"/>
              <a:t>년 파견 정보</a:t>
            </a:r>
            <a:r>
              <a:rPr lang="en-US" altLang="ko-KR" dirty="0"/>
              <a:t> &amp; </a:t>
            </a:r>
            <a:r>
              <a:rPr lang="ko-KR" altLang="en-US" dirty="0"/>
              <a:t>맛집</a:t>
            </a:r>
          </a:p>
        </p:txBody>
      </p:sp>
      <p:sp>
        <p:nvSpPr>
          <p:cNvPr id="7" name="제목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sz="6000" b="1" dirty="0"/>
              <a:t>北京化工大学</a:t>
            </a:r>
            <a:endParaRPr lang="ko-KR" altLang="en-US" sz="6000" b="1" dirty="0"/>
          </a:p>
        </p:txBody>
      </p:sp>
      <p:sp>
        <p:nvSpPr>
          <p:cNvPr id="18" name="직사각형 17"/>
          <p:cNvSpPr/>
          <p:nvPr/>
        </p:nvSpPr>
        <p:spPr>
          <a:xfrm>
            <a:off x="2123728" y="2492896"/>
            <a:ext cx="44644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0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맑은 고딕" pitchFamily="50" charset="-127"/>
                <a:cs typeface="굴림" pitchFamily="50" charset="-127"/>
              </a:rPr>
              <a:t>           </a:t>
            </a:r>
            <a:r>
              <a:rPr kumimoji="1" lang="en-US" altLang="ko-KR" sz="16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맑은 고딕" pitchFamily="50" charset="-127"/>
                <a:cs typeface="굴림" pitchFamily="50" charset="-127"/>
              </a:rPr>
              <a:t>2164020 </a:t>
            </a:r>
            <a:r>
              <a:rPr kumimoji="1" lang="ko-KR" altLang="en-US" sz="1600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맑은 고딕" pitchFamily="50" charset="-127"/>
                <a:cs typeface="굴림" pitchFamily="50" charset="-127"/>
              </a:rPr>
              <a:t>전근영</a:t>
            </a:r>
            <a:endParaRPr kumimoji="1" lang="en-US" altLang="ko-KR" sz="1600" dirty="0">
              <a:solidFill>
                <a:schemeClr val="bg1">
                  <a:lumMod val="65000"/>
                </a:schemeClr>
              </a:solidFill>
              <a:latin typeface="Arial" pitchFamily="34" charset="0"/>
              <a:ea typeface="맑은 고딕" pitchFamily="50" charset="-127"/>
              <a:cs typeface="굴림" pitchFamily="50" charset="-127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AA57936A-2E9F-B2A7-D859-E2898D6FB6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68760"/>
            <a:ext cx="2733649" cy="4896544"/>
          </a:xfrm>
        </p:spPr>
      </p:pic>
      <p:sp>
        <p:nvSpPr>
          <p:cNvPr id="3" name="제목 2">
            <a:extLst>
              <a:ext uri="{FF2B5EF4-FFF2-40B4-BE49-F238E27FC236}">
                <a16:creationId xmlns:a16="http://schemas.microsoft.com/office/drawing/2014/main" id="{854C2E86-941B-36C1-BE42-3C0C16D21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가볼 만한 곳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D58C1D45-2DC4-0332-B0D4-EA04F8134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268760"/>
            <a:ext cx="4828028" cy="27157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62BA69-8FCB-9C68-7B9C-FD35E984CAD4}"/>
              </a:ext>
            </a:extLst>
          </p:cNvPr>
          <p:cNvSpPr txBox="1"/>
          <p:nvPr/>
        </p:nvSpPr>
        <p:spPr>
          <a:xfrm>
            <a:off x="5567920" y="414908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亮马桥</a:t>
            </a:r>
            <a:endParaRPr lang="ko-KR" alt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7F78F1-97FD-B49A-0197-8AA8A65D4AC3}"/>
              </a:ext>
            </a:extLst>
          </p:cNvPr>
          <p:cNvSpPr txBox="1"/>
          <p:nvPr/>
        </p:nvSpPr>
        <p:spPr>
          <a:xfrm>
            <a:off x="3273201" y="4775299"/>
            <a:ext cx="58326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/>
              <a:t>한식</a:t>
            </a:r>
            <a:r>
              <a:rPr lang="en-US" altLang="ko-KR" sz="1600" dirty="0"/>
              <a:t>, </a:t>
            </a:r>
            <a:r>
              <a:rPr lang="ko-KR" altLang="en-US" sz="1600" dirty="0"/>
              <a:t>일식</a:t>
            </a:r>
            <a:r>
              <a:rPr lang="en-US" altLang="ko-KR" sz="1600" dirty="0"/>
              <a:t>, </a:t>
            </a:r>
            <a:r>
              <a:rPr lang="ko-KR" altLang="en-US" sz="1600" dirty="0"/>
              <a:t>양식 다양하게 있고 분위기 좋은 식당이나</a:t>
            </a:r>
            <a:endParaRPr lang="en-US" altLang="ko-KR" sz="1600" dirty="0"/>
          </a:p>
          <a:p>
            <a:pPr algn="ctr"/>
            <a:r>
              <a:rPr lang="ko-KR" altLang="en-US" sz="1600" dirty="0"/>
              <a:t>카페 많음</a:t>
            </a:r>
            <a:endParaRPr lang="en-US" altLang="ko-KR" sz="1600" dirty="0"/>
          </a:p>
          <a:p>
            <a:pPr algn="ctr"/>
            <a:r>
              <a:rPr lang="zh-CN" altLang="en-US" sz="1600" dirty="0"/>
              <a:t>亮马河</a:t>
            </a:r>
            <a:r>
              <a:rPr lang="ko-KR" altLang="en-US" sz="1600" dirty="0"/>
              <a:t>가 흐르는 하천을 바라보며 먹을 수 있기에 </a:t>
            </a:r>
            <a:endParaRPr lang="en-US" altLang="ko-KR" sz="1600" dirty="0"/>
          </a:p>
          <a:p>
            <a:pPr algn="ctr"/>
            <a:r>
              <a:rPr lang="ko-KR" altLang="en-US" sz="1600" dirty="0"/>
              <a:t>비교적 색다른 명소이다</a:t>
            </a:r>
            <a:endParaRPr lang="en-US" altLang="ko-KR" sz="1600" dirty="0"/>
          </a:p>
          <a:p>
            <a:pPr algn="ctr"/>
            <a:r>
              <a:rPr lang="ko-KR" altLang="en-US" sz="1600" dirty="0"/>
              <a:t>밤에 가면 더 예쁘지만 베이징의 겨울은 많이 춥기에</a:t>
            </a:r>
            <a:endParaRPr lang="en-US" altLang="ko-KR" sz="1600" dirty="0"/>
          </a:p>
          <a:p>
            <a:pPr algn="ctr"/>
            <a:r>
              <a:rPr lang="ko-KR" altLang="en-US" sz="1600" dirty="0"/>
              <a:t>따뜻한 날에 다녀오기</a:t>
            </a:r>
            <a:r>
              <a:rPr lang="en-US" altLang="ko-KR" sz="1600" dirty="0"/>
              <a:t>!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205095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5D718C88-EE37-9AF8-ECE1-416FD343D6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7165"/>
            <a:ext cx="2056524" cy="3656043"/>
          </a:xfrm>
        </p:spPr>
      </p:pic>
      <p:sp>
        <p:nvSpPr>
          <p:cNvPr id="3" name="제목 2">
            <a:extLst>
              <a:ext uri="{FF2B5EF4-FFF2-40B4-BE49-F238E27FC236}">
                <a16:creationId xmlns:a16="http://schemas.microsoft.com/office/drawing/2014/main" id="{9C8C14DB-D81A-41FB-E787-74A46CB7A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가볼 만한 곳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1ABEBD1D-BCDF-7F90-B468-0FB8FB2317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25194" y="1995470"/>
            <a:ext cx="3649383" cy="2052778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5DD9112-6A80-DE6A-49E7-1A2B938738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719" y="1197164"/>
            <a:ext cx="2052780" cy="36493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C0F7D02-09BB-FA6A-97A2-321A85C50A05}"/>
              </a:ext>
            </a:extLst>
          </p:cNvPr>
          <p:cNvSpPr txBox="1"/>
          <p:nvPr/>
        </p:nvSpPr>
        <p:spPr>
          <a:xfrm>
            <a:off x="7020272" y="4365104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北京动物园</a:t>
            </a:r>
            <a:endParaRPr lang="ko-KR" alt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57D035-7E64-9D9F-72BA-272470DF8A78}"/>
              </a:ext>
            </a:extLst>
          </p:cNvPr>
          <p:cNvSpPr txBox="1"/>
          <p:nvPr/>
        </p:nvSpPr>
        <p:spPr>
          <a:xfrm>
            <a:off x="484757" y="5085184"/>
            <a:ext cx="82590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600" dirty="0"/>
              <a:t>중국을 상징하는 동물인 판다는 베이징에서도 만날 수 있다</a:t>
            </a:r>
            <a:r>
              <a:rPr lang="en-US" altLang="ko-KR" sz="1600" dirty="0"/>
              <a:t>.</a:t>
            </a:r>
          </a:p>
          <a:p>
            <a:pPr algn="r"/>
            <a:r>
              <a:rPr lang="ko-KR" altLang="en-US" sz="1600" dirty="0"/>
              <a:t>베이징 동물원 내에서 줄이 제일 길지만</a:t>
            </a:r>
            <a:r>
              <a:rPr lang="en-US" altLang="ko-KR" sz="1600" dirty="0"/>
              <a:t>, </a:t>
            </a:r>
            <a:r>
              <a:rPr lang="ko-KR" altLang="en-US" sz="1600" dirty="0"/>
              <a:t>그 시간이 아깝지 않을 만큼</a:t>
            </a:r>
            <a:r>
              <a:rPr lang="en-US" altLang="ko-KR" sz="1600" dirty="0"/>
              <a:t> </a:t>
            </a:r>
          </a:p>
          <a:p>
            <a:pPr algn="r"/>
            <a:r>
              <a:rPr lang="ko-KR" altLang="en-US" sz="1600" dirty="0"/>
              <a:t>귀여운 판다를 볼 수 있다</a:t>
            </a:r>
            <a:r>
              <a:rPr lang="en-US" altLang="ko-KR" sz="1600" dirty="0"/>
              <a:t>.</a:t>
            </a:r>
          </a:p>
          <a:p>
            <a:pPr algn="r"/>
            <a:r>
              <a:rPr lang="ko-KR" altLang="en-US" sz="1600" dirty="0"/>
              <a:t>판다 특성상 대부분의 시간을 먹고 자는 데에 쓰기 때문에 </a:t>
            </a:r>
            <a:endParaRPr lang="en-US" altLang="ko-KR" sz="1600" dirty="0"/>
          </a:p>
          <a:p>
            <a:pPr algn="r"/>
            <a:r>
              <a:rPr lang="ko-KR" altLang="en-US" sz="1600" dirty="0"/>
              <a:t>대짜로 뻗고 자고 있는 판다를 만날 수도 있다</a:t>
            </a:r>
            <a:r>
              <a:rPr lang="en-US" altLang="ko-KR" sz="1600" dirty="0"/>
              <a:t>.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256225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A05AFF6D-9C47-F83C-7C2D-25FC97000D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4725" y="1447747"/>
            <a:ext cx="2592288" cy="2016224"/>
          </a:xfrm>
        </p:spPr>
      </p:pic>
      <p:sp>
        <p:nvSpPr>
          <p:cNvPr id="3" name="제목 2">
            <a:extLst>
              <a:ext uri="{FF2B5EF4-FFF2-40B4-BE49-F238E27FC236}">
                <a16:creationId xmlns:a16="http://schemas.microsoft.com/office/drawing/2014/main" id="{E3B48479-B962-B4FB-5C88-78E7CDE39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가볼 만한 곳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7106656-CAA9-D169-54BB-1BA0A1F3BC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64405" y="1483749"/>
            <a:ext cx="2592289" cy="194421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AE523B3-D2D7-5B0E-A171-D964E7D5D7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57" y="4008881"/>
            <a:ext cx="3129126" cy="2456892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51659DD0-E12F-96EA-3EF4-D40B0A04B5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69842" y="1241992"/>
            <a:ext cx="2592286" cy="24277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CFB5AC-CE95-D15C-7F9B-33939C6C7383}"/>
              </a:ext>
            </a:extLst>
          </p:cNvPr>
          <p:cNvSpPr txBox="1"/>
          <p:nvPr/>
        </p:nvSpPr>
        <p:spPr>
          <a:xfrm>
            <a:off x="5299127" y="4008881"/>
            <a:ext cx="2254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古北水镇</a:t>
            </a: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ko-KR" alt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고북수진</a:t>
            </a: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ko-KR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60F468-7393-C63C-BF43-4D039CF52775}"/>
              </a:ext>
            </a:extLst>
          </p:cNvPr>
          <p:cNvSpPr txBox="1"/>
          <p:nvPr/>
        </p:nvSpPr>
        <p:spPr>
          <a:xfrm>
            <a:off x="3581883" y="4437112"/>
            <a:ext cx="56886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/>
              <a:t>베이징 중심에서 차로 </a:t>
            </a:r>
            <a:r>
              <a:rPr lang="en-US" altLang="ko-KR" sz="1400" dirty="0"/>
              <a:t>2</a:t>
            </a:r>
            <a:r>
              <a:rPr lang="ko-KR" altLang="en-US" sz="1400" dirty="0"/>
              <a:t>시간 정도 </a:t>
            </a:r>
            <a:r>
              <a:rPr lang="ko-KR" altLang="en-US" sz="1400" dirty="0" err="1"/>
              <a:t>가야하지만</a:t>
            </a:r>
            <a:endParaRPr lang="en-US" altLang="ko-KR" sz="1400" dirty="0"/>
          </a:p>
          <a:p>
            <a:pPr algn="ctr"/>
            <a:r>
              <a:rPr lang="ko-KR" altLang="en-US" sz="1400" dirty="0"/>
              <a:t>고즈넉하고 베이징의 전통 분위기를 느낄 수 있는 곳</a:t>
            </a:r>
            <a:endParaRPr lang="en-US" altLang="ko-KR" sz="1400" dirty="0"/>
          </a:p>
          <a:p>
            <a:pPr algn="ctr"/>
            <a:r>
              <a:rPr lang="ko-KR" altLang="en-US" sz="1400" dirty="0"/>
              <a:t>당일치기보단 </a:t>
            </a:r>
            <a:r>
              <a:rPr lang="en-US" altLang="ko-KR" sz="1400" dirty="0"/>
              <a:t>1</a:t>
            </a:r>
            <a:r>
              <a:rPr lang="ko-KR" altLang="en-US" sz="1400" dirty="0"/>
              <a:t>박으로 낮에는 마을 산책</a:t>
            </a:r>
            <a:r>
              <a:rPr lang="en-US" altLang="ko-KR" sz="1400" dirty="0"/>
              <a:t>,</a:t>
            </a:r>
            <a:r>
              <a:rPr lang="ko-KR" altLang="en-US" sz="1400" dirty="0"/>
              <a:t> </a:t>
            </a:r>
            <a:endParaRPr lang="en-US" altLang="ko-KR" sz="1400" dirty="0"/>
          </a:p>
          <a:p>
            <a:pPr algn="ctr"/>
            <a:r>
              <a:rPr lang="ko-KR" altLang="en-US" sz="1400" dirty="0"/>
              <a:t>밤에는 음악 </a:t>
            </a:r>
            <a:r>
              <a:rPr lang="ko-KR" altLang="en-US" sz="1400" dirty="0" err="1"/>
              <a:t>분수쇼</a:t>
            </a:r>
            <a:r>
              <a:rPr lang="en-US" altLang="ko-KR" sz="1400" dirty="0"/>
              <a:t>, </a:t>
            </a:r>
            <a:r>
              <a:rPr lang="ko-KR" altLang="en-US" sz="1400" dirty="0"/>
              <a:t>케이블카 타고 올라가</a:t>
            </a:r>
            <a:endParaRPr lang="en-US" altLang="ko-KR" sz="1400" dirty="0"/>
          </a:p>
          <a:p>
            <a:pPr algn="ctr"/>
            <a:r>
              <a:rPr lang="ko-KR" altLang="en-US" sz="1400" dirty="0" err="1"/>
              <a:t>고북수진</a:t>
            </a:r>
            <a:r>
              <a:rPr lang="ko-KR" altLang="en-US" sz="1400" dirty="0"/>
              <a:t> 전경도 보고 낮과는 또다른 매력인 만리장성도 볼 수 있음</a:t>
            </a:r>
            <a:endParaRPr lang="en-US" altLang="ko-KR" sz="1400" dirty="0"/>
          </a:p>
          <a:p>
            <a:pPr algn="ctr"/>
            <a:endParaRPr lang="en-US" altLang="ko-KR" sz="1400" dirty="0"/>
          </a:p>
          <a:p>
            <a:pPr algn="ctr"/>
            <a:r>
              <a:rPr lang="ko-KR" altLang="en-US" sz="1400" dirty="0"/>
              <a:t>개인적으로 베이징 오면 꼭 </a:t>
            </a:r>
            <a:r>
              <a:rPr lang="ko-KR" altLang="en-US" sz="1400" dirty="0" err="1"/>
              <a:t>가야하는</a:t>
            </a:r>
            <a:endParaRPr lang="en-US" altLang="ko-KR" sz="1400" dirty="0"/>
          </a:p>
          <a:p>
            <a:pPr algn="ctr"/>
            <a:r>
              <a:rPr lang="ko-KR" altLang="en-US" sz="1400" dirty="0"/>
              <a:t>여유로운 분위기</a:t>
            </a:r>
            <a:r>
              <a:rPr lang="en-US" altLang="ko-KR" sz="1400" dirty="0"/>
              <a:t>+</a:t>
            </a:r>
            <a:r>
              <a:rPr lang="ko-KR" altLang="en-US" sz="1400" dirty="0"/>
              <a:t>전통 분위기</a:t>
            </a:r>
            <a:r>
              <a:rPr lang="en-US" altLang="ko-KR" sz="1400" dirty="0"/>
              <a:t>+</a:t>
            </a:r>
            <a:r>
              <a:rPr lang="ko-KR" altLang="en-US" sz="1400" dirty="0"/>
              <a:t>자연 경관</a:t>
            </a:r>
            <a:endParaRPr lang="en-US" altLang="ko-KR" sz="1400" dirty="0"/>
          </a:p>
          <a:p>
            <a:pPr algn="ctr"/>
            <a:r>
              <a:rPr lang="en-US" altLang="ko-KR" sz="1400" dirty="0"/>
              <a:t>3</a:t>
            </a:r>
            <a:r>
              <a:rPr lang="ko-KR" altLang="en-US" sz="1400" dirty="0"/>
              <a:t>박자가 어우러진 명소라 생각</a:t>
            </a:r>
            <a:r>
              <a:rPr lang="en-US" altLang="ko-KR" sz="1400" dirty="0"/>
              <a:t>.</a:t>
            </a:r>
          </a:p>
          <a:p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508592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>
            <a:extLst>
              <a:ext uri="{FF2B5EF4-FFF2-40B4-BE49-F238E27FC236}">
                <a16:creationId xmlns:a16="http://schemas.microsoft.com/office/drawing/2014/main" id="{5BDAB5A4-2A83-1641-E1FC-2D27B56FE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US" altLang="ko-KR" dirty="0">
                <a:solidFill>
                  <a:schemeClr val="accent6"/>
                </a:solidFill>
              </a:rPr>
              <a:t>1. </a:t>
            </a:r>
            <a:r>
              <a:rPr lang="ko-KR" altLang="en-US" dirty="0">
                <a:solidFill>
                  <a:schemeClr val="accent6"/>
                </a:solidFill>
              </a:rPr>
              <a:t>화장실 갈 땐 휴지 필수</a:t>
            </a:r>
            <a:r>
              <a:rPr lang="en-US" altLang="ko-KR" dirty="0">
                <a:solidFill>
                  <a:schemeClr val="accent6"/>
                </a:solidFill>
              </a:rPr>
              <a:t>!</a:t>
            </a:r>
          </a:p>
          <a:p>
            <a:pPr marL="0" indent="0"/>
            <a:r>
              <a:rPr lang="ko-KR" altLang="en-US" dirty="0"/>
              <a:t>중국 공중화장실에는 대부분 휴지가 없어서 편의점에서 </a:t>
            </a:r>
            <a:r>
              <a:rPr lang="en-US" altLang="ko-KR" dirty="0"/>
              <a:t>1-2</a:t>
            </a:r>
            <a:r>
              <a:rPr lang="zh-CN" altLang="en-US" dirty="0"/>
              <a:t>元</a:t>
            </a:r>
            <a:r>
              <a:rPr lang="ko-KR" altLang="en-US" dirty="0"/>
              <a:t>정도 하는 미니 휴대용 휴지 꼭 챙기고 다니기</a:t>
            </a:r>
            <a:r>
              <a:rPr lang="en-US" altLang="ko-KR" dirty="0"/>
              <a:t>.</a:t>
            </a:r>
          </a:p>
          <a:p>
            <a:pPr marL="0" indent="0"/>
            <a:r>
              <a:rPr lang="en-US" altLang="ko-KR" dirty="0">
                <a:solidFill>
                  <a:schemeClr val="accent6"/>
                </a:solidFill>
              </a:rPr>
              <a:t>2. </a:t>
            </a:r>
            <a:r>
              <a:rPr lang="ko-KR" altLang="en-US" dirty="0">
                <a:solidFill>
                  <a:schemeClr val="accent6"/>
                </a:solidFill>
              </a:rPr>
              <a:t>음식점 갈 땐 </a:t>
            </a:r>
            <a:r>
              <a:rPr lang="zh-CN" altLang="en-US" dirty="0">
                <a:solidFill>
                  <a:schemeClr val="accent6"/>
                </a:solidFill>
              </a:rPr>
              <a:t>大众点评</a:t>
            </a:r>
            <a:r>
              <a:rPr lang="ko-KR" altLang="en-US" dirty="0">
                <a:solidFill>
                  <a:schemeClr val="accent6"/>
                </a:solidFill>
              </a:rPr>
              <a:t>으로 메뉴 주문하기</a:t>
            </a:r>
            <a:r>
              <a:rPr lang="en-US" altLang="ko-KR" dirty="0">
                <a:solidFill>
                  <a:schemeClr val="accent6"/>
                </a:solidFill>
              </a:rPr>
              <a:t>!</a:t>
            </a:r>
          </a:p>
          <a:p>
            <a:pPr marL="0" indent="0"/>
            <a:r>
              <a:rPr lang="ko-KR" altLang="en-US" dirty="0" err="1"/>
              <a:t>가고자하는</a:t>
            </a:r>
            <a:r>
              <a:rPr lang="ko-KR" altLang="en-US" dirty="0"/>
              <a:t> 음식점 이름을 </a:t>
            </a:r>
            <a:r>
              <a:rPr lang="ko-KR" altLang="en-US" dirty="0" err="1"/>
              <a:t>따종디엔핑에</a:t>
            </a:r>
            <a:r>
              <a:rPr lang="ko-KR" altLang="en-US" dirty="0"/>
              <a:t> 검색하면 할인 행사를 하거나 </a:t>
            </a:r>
            <a:endParaRPr lang="en-US" altLang="ko-KR" dirty="0"/>
          </a:p>
          <a:p>
            <a:pPr marL="0" indent="0"/>
            <a:r>
              <a:rPr lang="ko-KR" altLang="en-US" dirty="0"/>
              <a:t>세트 메뉴로 음식 가지 수는 많은데 가격이 훨씬 싼 경우가 엄청 많음</a:t>
            </a:r>
            <a:r>
              <a:rPr lang="en-US" altLang="ko-KR" dirty="0"/>
              <a:t>.</a:t>
            </a:r>
          </a:p>
          <a:p>
            <a:pPr marL="0" indent="0"/>
            <a:r>
              <a:rPr lang="en-US" altLang="ko-KR" dirty="0">
                <a:solidFill>
                  <a:schemeClr val="accent6"/>
                </a:solidFill>
              </a:rPr>
              <a:t>3. </a:t>
            </a:r>
            <a:r>
              <a:rPr lang="ko-KR" altLang="en-US" dirty="0">
                <a:solidFill>
                  <a:schemeClr val="accent6"/>
                </a:solidFill>
              </a:rPr>
              <a:t>과일 사먹기</a:t>
            </a:r>
            <a:r>
              <a:rPr lang="en-US" altLang="ko-KR" dirty="0">
                <a:solidFill>
                  <a:schemeClr val="accent6"/>
                </a:solidFill>
              </a:rPr>
              <a:t>!</a:t>
            </a:r>
          </a:p>
          <a:p>
            <a:pPr marL="0" indent="0"/>
            <a:r>
              <a:rPr lang="ko-KR" altLang="en-US" dirty="0"/>
              <a:t>중국에는 한국에 비해 과일도 정말 싼데 </a:t>
            </a:r>
            <a:r>
              <a:rPr lang="en-US" altLang="ko-KR" dirty="0"/>
              <a:t>1</a:t>
            </a:r>
            <a:r>
              <a:rPr lang="ko-KR" altLang="en-US" dirty="0"/>
              <a:t>인이 먹을 수 있는 만큼 소포장해서 파는 경우가 많다</a:t>
            </a:r>
            <a:r>
              <a:rPr lang="en-US" altLang="ko-KR" dirty="0"/>
              <a:t>.</a:t>
            </a:r>
          </a:p>
          <a:p>
            <a:pPr marL="0" indent="0"/>
            <a:r>
              <a:rPr lang="ko-KR" altLang="en-US" dirty="0"/>
              <a:t>마트에 가면 </a:t>
            </a:r>
            <a:r>
              <a:rPr lang="ko-KR" altLang="en-US" dirty="0" err="1"/>
              <a:t>그램수로</a:t>
            </a:r>
            <a:r>
              <a:rPr lang="ko-KR" altLang="en-US" dirty="0"/>
              <a:t> 살 수가 있고</a:t>
            </a:r>
            <a:r>
              <a:rPr lang="en-US" altLang="ko-KR" dirty="0"/>
              <a:t>, </a:t>
            </a:r>
            <a:r>
              <a:rPr lang="ko-KR" altLang="en-US" dirty="0"/>
              <a:t>수박이나 </a:t>
            </a:r>
            <a:r>
              <a:rPr lang="ko-KR" altLang="en-US" dirty="0" err="1"/>
              <a:t>두리안</a:t>
            </a:r>
            <a:r>
              <a:rPr lang="ko-KR" altLang="en-US" dirty="0"/>
              <a:t> 같은 과일은 썰어달라고 하면 먹기 좋게 썰어준다</a:t>
            </a:r>
            <a:r>
              <a:rPr lang="en-US" altLang="ko-KR" dirty="0"/>
              <a:t>.</a:t>
            </a:r>
          </a:p>
          <a:p>
            <a:pPr marL="0" indent="0"/>
            <a:r>
              <a:rPr lang="en-US" altLang="ko-KR" dirty="0">
                <a:solidFill>
                  <a:schemeClr val="accent6"/>
                </a:solidFill>
              </a:rPr>
              <a:t>4. </a:t>
            </a:r>
            <a:r>
              <a:rPr lang="ko-KR" altLang="en-US" dirty="0">
                <a:solidFill>
                  <a:schemeClr val="accent6"/>
                </a:solidFill>
              </a:rPr>
              <a:t>중국은 </a:t>
            </a:r>
            <a:r>
              <a:rPr lang="ko-KR" altLang="en-US" dirty="0" err="1">
                <a:solidFill>
                  <a:schemeClr val="accent6"/>
                </a:solidFill>
              </a:rPr>
              <a:t>밀크티</a:t>
            </a:r>
            <a:r>
              <a:rPr lang="ko-KR" altLang="en-US" dirty="0">
                <a:solidFill>
                  <a:schemeClr val="accent6"/>
                </a:solidFill>
              </a:rPr>
              <a:t> 천국</a:t>
            </a:r>
            <a:r>
              <a:rPr lang="en-US" altLang="ko-KR" dirty="0">
                <a:solidFill>
                  <a:schemeClr val="accent6"/>
                </a:solidFill>
              </a:rPr>
              <a:t>!</a:t>
            </a:r>
          </a:p>
          <a:p>
            <a:pPr marL="0" indent="0"/>
            <a:r>
              <a:rPr lang="ko-KR" altLang="en-US" dirty="0"/>
              <a:t>한국은 커피를 많이 마시지만 중국은 </a:t>
            </a:r>
            <a:r>
              <a:rPr lang="ko-KR" altLang="en-US" dirty="0" err="1"/>
              <a:t>밀크티를</a:t>
            </a:r>
            <a:r>
              <a:rPr lang="ko-KR" altLang="en-US" dirty="0"/>
              <a:t> 많이 마신다</a:t>
            </a:r>
            <a:r>
              <a:rPr lang="en-US" altLang="ko-KR" dirty="0"/>
              <a:t>. </a:t>
            </a:r>
            <a:r>
              <a:rPr lang="zh-CN" altLang="en-US" dirty="0"/>
              <a:t>喜茶、霸王茶姬、沪上阿姨、茶百道 </a:t>
            </a:r>
            <a:r>
              <a:rPr lang="ko-KR" altLang="en-US" dirty="0"/>
              <a:t>등 다양한 </a:t>
            </a:r>
            <a:r>
              <a:rPr lang="ko-KR" altLang="en-US" dirty="0" err="1"/>
              <a:t>밀크티</a:t>
            </a:r>
            <a:r>
              <a:rPr lang="ko-KR" altLang="en-US" dirty="0"/>
              <a:t> 브랜드가 있고</a:t>
            </a:r>
            <a:r>
              <a:rPr lang="en-US" altLang="ko-KR" dirty="0"/>
              <a:t>, </a:t>
            </a:r>
            <a:r>
              <a:rPr lang="ko-KR" altLang="en-US" dirty="0"/>
              <a:t>중국 음식점 대부분은 음료 반입이 가능하니 </a:t>
            </a:r>
            <a:r>
              <a:rPr lang="ko-KR" altLang="en-US" dirty="0" err="1"/>
              <a:t>훠궈</a:t>
            </a:r>
            <a:r>
              <a:rPr lang="ko-KR" altLang="en-US" dirty="0"/>
              <a:t> 먹을 때나 매운 거 먹을 때 </a:t>
            </a:r>
            <a:r>
              <a:rPr lang="ko-KR" altLang="en-US" dirty="0" err="1"/>
              <a:t>사들고</a:t>
            </a:r>
            <a:r>
              <a:rPr lang="ko-KR" altLang="en-US" dirty="0"/>
              <a:t> 가기</a:t>
            </a:r>
            <a:r>
              <a:rPr lang="en-US" altLang="ko-KR" dirty="0"/>
              <a:t>!</a:t>
            </a:r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4BB30C05-82B9-DA32-1167-E23617F5F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다양한 </a:t>
            </a:r>
            <a:r>
              <a:rPr lang="ko-KR" altLang="en-US" dirty="0" err="1"/>
              <a:t>꿀팁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96347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ctrTitle"/>
          </p:nvPr>
        </p:nvSpPr>
        <p:spPr>
          <a:xfrm>
            <a:off x="3866499" y="1988840"/>
            <a:ext cx="4521925" cy="1440160"/>
          </a:xfrm>
        </p:spPr>
        <p:txBody>
          <a:bodyPr/>
          <a:lstStyle/>
          <a:p>
            <a:r>
              <a:rPr lang="zh-CN" altLang="en-US" sz="8800" dirty="0"/>
              <a:t>谢谢！</a:t>
            </a:r>
            <a:endParaRPr lang="ko-KR" altLang="en-US" sz="8800" dirty="0"/>
          </a:p>
        </p:txBody>
      </p:sp>
      <p:sp>
        <p:nvSpPr>
          <p:cNvPr id="3" name="직사각형 2"/>
          <p:cNvSpPr/>
          <p:nvPr/>
        </p:nvSpPr>
        <p:spPr>
          <a:xfrm>
            <a:off x="3563888" y="3429000"/>
            <a:ext cx="3440965" cy="967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맑은 고딕" pitchFamily="50" charset="-127"/>
                <a:cs typeface="굴림" pitchFamily="50" charset="-127"/>
              </a:rPr>
              <a:t>파견 갔다 오시는 모든 분들 건강 잘 챙기시고</a:t>
            </a:r>
            <a:endParaRPr kumimoji="1" lang="en-US" altLang="ko-KR" sz="1000" dirty="0">
              <a:solidFill>
                <a:schemeClr val="bg1">
                  <a:lumMod val="50000"/>
                </a:schemeClr>
              </a:solidFill>
              <a:latin typeface="Arial" pitchFamily="34" charset="0"/>
              <a:ea typeface="맑은 고딕" pitchFamily="50" charset="-127"/>
              <a:cs typeface="굴림" pitchFamily="50" charset="-127"/>
            </a:endParaRPr>
          </a:p>
          <a:p>
            <a:pPr algn="ctr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맑은 고딕" pitchFamily="50" charset="-127"/>
                <a:cs typeface="굴림" pitchFamily="50" charset="-127"/>
              </a:rPr>
              <a:t>중국 생활 많은 걸 보고 느끼고 즐기다 오시길 </a:t>
            </a:r>
            <a:r>
              <a:rPr kumimoji="1" lang="ko-KR" altLang="en-US" sz="10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맑은 고딕" pitchFamily="50" charset="-127"/>
                <a:cs typeface="굴림" pitchFamily="50" charset="-127"/>
              </a:rPr>
              <a:t>바랄게요</a:t>
            </a:r>
            <a:r>
              <a:rPr kumimoji="1" lang="en-US" altLang="ko-KR" sz="1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맑은 고딕" pitchFamily="50" charset="-127"/>
                <a:cs typeface="굴림" pitchFamily="50" charset="-127"/>
              </a:rPr>
              <a:t>! </a:t>
            </a:r>
          </a:p>
          <a:p>
            <a:pPr algn="ctr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1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맑은 고딕" pitchFamily="50" charset="-127"/>
                <a:cs typeface="굴림" pitchFamily="50" charset="-127"/>
              </a:rPr>
              <a:t>祝你一帆风顺！</a:t>
            </a:r>
            <a:endParaRPr kumimoji="1" lang="en-US" altLang="ko-KR" sz="1000" dirty="0">
              <a:solidFill>
                <a:schemeClr val="bg1">
                  <a:lumMod val="50000"/>
                </a:schemeClr>
              </a:solidFill>
              <a:latin typeface="Arial" pitchFamily="34" charset="0"/>
              <a:ea typeface="맑은 고딕" pitchFamily="50" charset="-127"/>
              <a:cs typeface="굴림" pitchFamily="50" charset="-127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그룹 21"/>
          <p:cNvGrpSpPr/>
          <p:nvPr/>
        </p:nvGrpSpPr>
        <p:grpSpPr>
          <a:xfrm>
            <a:off x="5256705" y="643672"/>
            <a:ext cx="3484332" cy="477054"/>
            <a:chOff x="5256705" y="958024"/>
            <a:chExt cx="3484332" cy="477054"/>
          </a:xfrm>
        </p:grpSpPr>
        <p:sp>
          <p:nvSpPr>
            <p:cNvPr id="18" name="Text Box 5"/>
            <p:cNvSpPr txBox="1">
              <a:spLocks noChangeArrowheads="1"/>
            </p:cNvSpPr>
            <p:nvPr/>
          </p:nvSpPr>
          <p:spPr bwMode="auto">
            <a:xfrm>
              <a:off x="5788287" y="1034417"/>
              <a:ext cx="295275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ko-KR" altLang="en-US" sz="1400" b="1" dirty="0">
                  <a:solidFill>
                    <a:srgbClr val="3E2F16"/>
                  </a:solidFill>
                  <a:latin typeface="Noto Sans" pitchFamily="34" charset="0"/>
                  <a:ea typeface="맑은 고딕" pitchFamily="50" charset="-127"/>
                </a:rPr>
                <a:t>수업 커리큘럼</a:t>
              </a:r>
              <a:endParaRPr lang="en-US" altLang="ko-KR" sz="1400" b="1" dirty="0">
                <a:solidFill>
                  <a:srgbClr val="3E2F16"/>
                </a:solidFill>
                <a:latin typeface="Noto Sans" pitchFamily="34" charset="0"/>
                <a:ea typeface="맑은 고딕" pitchFamily="50" charset="-127"/>
              </a:endParaRPr>
            </a:p>
          </p:txBody>
        </p:sp>
        <p:sp>
          <p:nvSpPr>
            <p:cNvPr id="20" name="TextBox 13"/>
            <p:cNvSpPr txBox="1">
              <a:spLocks noChangeArrowheads="1"/>
            </p:cNvSpPr>
            <p:nvPr/>
          </p:nvSpPr>
          <p:spPr bwMode="auto">
            <a:xfrm>
              <a:off x="5256705" y="958024"/>
              <a:ext cx="550151" cy="477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500" b="1" dirty="0">
                  <a:solidFill>
                    <a:srgbClr val="B52121"/>
                  </a:solidFill>
                  <a:latin typeface="Noto Sans" pitchFamily="34" charset="0"/>
                  <a:ea typeface="맑은 고딕" pitchFamily="50" charset="-127"/>
                </a:rPr>
                <a:t>01</a:t>
              </a:r>
              <a:endParaRPr lang="ko-KR" altLang="en-US" sz="2500" b="1" dirty="0">
                <a:solidFill>
                  <a:srgbClr val="B52121"/>
                </a:solidFill>
                <a:latin typeface="Noto Sans" pitchFamily="34" charset="0"/>
                <a:ea typeface="맑은 고딕" pitchFamily="50" charset="-127"/>
              </a:endParaRPr>
            </a:p>
          </p:txBody>
        </p:sp>
      </p:grpSp>
      <p:grpSp>
        <p:nvGrpSpPr>
          <p:cNvPr id="23" name="그룹 22"/>
          <p:cNvGrpSpPr/>
          <p:nvPr/>
        </p:nvGrpSpPr>
        <p:grpSpPr>
          <a:xfrm>
            <a:off x="5256705" y="1438540"/>
            <a:ext cx="3512519" cy="477054"/>
            <a:chOff x="5256705" y="1674304"/>
            <a:chExt cx="3512519" cy="477054"/>
          </a:xfrm>
        </p:grpSpPr>
        <p:sp>
          <p:nvSpPr>
            <p:cNvPr id="72" name="Text Box 5"/>
            <p:cNvSpPr txBox="1">
              <a:spLocks noChangeArrowheads="1"/>
            </p:cNvSpPr>
            <p:nvPr/>
          </p:nvSpPr>
          <p:spPr bwMode="auto">
            <a:xfrm>
              <a:off x="5816474" y="1758843"/>
              <a:ext cx="295275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ko-KR" altLang="en-US" sz="1400" b="1" dirty="0">
                  <a:solidFill>
                    <a:srgbClr val="3E2F16"/>
                  </a:solidFill>
                  <a:latin typeface="Noto Sans" pitchFamily="34" charset="0"/>
                  <a:ea typeface="맑은 고딕" pitchFamily="50" charset="-127"/>
                </a:rPr>
                <a:t>학교 활동</a:t>
              </a:r>
              <a:endParaRPr lang="en-US" altLang="ko-KR" sz="1400" b="1" dirty="0">
                <a:solidFill>
                  <a:srgbClr val="3E2F16"/>
                </a:solidFill>
                <a:latin typeface="Noto Sans" pitchFamily="34" charset="0"/>
                <a:ea typeface="맑은 고딕" pitchFamily="50" charset="-127"/>
              </a:endParaRPr>
            </a:p>
          </p:txBody>
        </p:sp>
        <p:sp>
          <p:nvSpPr>
            <p:cNvPr id="74" name="TextBox 13"/>
            <p:cNvSpPr txBox="1">
              <a:spLocks noChangeArrowheads="1"/>
            </p:cNvSpPr>
            <p:nvPr/>
          </p:nvSpPr>
          <p:spPr bwMode="auto">
            <a:xfrm>
              <a:off x="5256705" y="1674304"/>
              <a:ext cx="550151" cy="477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500" b="1" dirty="0">
                  <a:solidFill>
                    <a:srgbClr val="B52121"/>
                  </a:solidFill>
                  <a:latin typeface="Noto Sans" pitchFamily="34" charset="0"/>
                  <a:ea typeface="맑은 고딕" pitchFamily="50" charset="-127"/>
                </a:rPr>
                <a:t>02</a:t>
              </a:r>
              <a:endParaRPr lang="ko-KR" altLang="en-US" sz="2500" b="1" dirty="0">
                <a:solidFill>
                  <a:srgbClr val="B52121"/>
                </a:solidFill>
                <a:latin typeface="Noto Sans" pitchFamily="34" charset="0"/>
                <a:ea typeface="맑은 고딕" pitchFamily="50" charset="-127"/>
              </a:endParaRPr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5256705" y="2233408"/>
            <a:ext cx="3502901" cy="477054"/>
            <a:chOff x="5256705" y="2390584"/>
            <a:chExt cx="3502901" cy="477054"/>
          </a:xfrm>
        </p:grpSpPr>
        <p:sp>
          <p:nvSpPr>
            <p:cNvPr id="77" name="Text Box 5"/>
            <p:cNvSpPr txBox="1">
              <a:spLocks noChangeArrowheads="1"/>
            </p:cNvSpPr>
            <p:nvPr/>
          </p:nvSpPr>
          <p:spPr bwMode="auto">
            <a:xfrm>
              <a:off x="5806856" y="2477672"/>
              <a:ext cx="295275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ko-KR" altLang="en-US" sz="1400" b="1" dirty="0">
                  <a:solidFill>
                    <a:srgbClr val="3E2F16"/>
                  </a:solidFill>
                  <a:latin typeface="Noto Sans" pitchFamily="34" charset="0"/>
                  <a:ea typeface="맑은 고딕" pitchFamily="50" charset="-127"/>
                </a:rPr>
                <a:t>맛집 소개</a:t>
              </a:r>
              <a:endParaRPr lang="en-US" altLang="ko-KR" sz="1400" b="1" dirty="0">
                <a:solidFill>
                  <a:srgbClr val="3E2F16"/>
                </a:solidFill>
                <a:latin typeface="Noto Sans" pitchFamily="34" charset="0"/>
                <a:ea typeface="맑은 고딕" pitchFamily="50" charset="-127"/>
              </a:endParaRPr>
            </a:p>
          </p:txBody>
        </p:sp>
        <p:sp>
          <p:nvSpPr>
            <p:cNvPr id="79" name="TextBox 13"/>
            <p:cNvSpPr txBox="1">
              <a:spLocks noChangeArrowheads="1"/>
            </p:cNvSpPr>
            <p:nvPr/>
          </p:nvSpPr>
          <p:spPr bwMode="auto">
            <a:xfrm>
              <a:off x="5256705" y="2390584"/>
              <a:ext cx="550151" cy="477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500" b="1" dirty="0">
                  <a:solidFill>
                    <a:srgbClr val="B52121"/>
                  </a:solidFill>
                  <a:latin typeface="Noto Sans" pitchFamily="34" charset="0"/>
                  <a:ea typeface="맑은 고딕" pitchFamily="50" charset="-127"/>
                </a:rPr>
                <a:t>03</a:t>
              </a:r>
              <a:endParaRPr lang="ko-KR" altLang="en-US" sz="2500" b="1" dirty="0">
                <a:solidFill>
                  <a:srgbClr val="B52121"/>
                </a:solidFill>
                <a:latin typeface="Noto Sans" pitchFamily="34" charset="0"/>
                <a:ea typeface="맑은 고딕" pitchFamily="50" charset="-127"/>
              </a:endParaRPr>
            </a:p>
          </p:txBody>
        </p:sp>
      </p:grpSp>
      <p:grpSp>
        <p:nvGrpSpPr>
          <p:cNvPr id="25" name="그룹 24"/>
          <p:cNvGrpSpPr/>
          <p:nvPr/>
        </p:nvGrpSpPr>
        <p:grpSpPr>
          <a:xfrm>
            <a:off x="5256705" y="3028276"/>
            <a:ext cx="3512519" cy="477054"/>
            <a:chOff x="5256705" y="3106864"/>
            <a:chExt cx="3512519" cy="477054"/>
          </a:xfrm>
        </p:grpSpPr>
        <p:sp>
          <p:nvSpPr>
            <p:cNvPr id="82" name="Text Box 5"/>
            <p:cNvSpPr txBox="1">
              <a:spLocks noChangeArrowheads="1"/>
            </p:cNvSpPr>
            <p:nvPr/>
          </p:nvSpPr>
          <p:spPr bwMode="auto">
            <a:xfrm>
              <a:off x="5816474" y="3191403"/>
              <a:ext cx="295275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ko-KR" altLang="en-US" sz="1400" b="1" dirty="0">
                  <a:solidFill>
                    <a:srgbClr val="3E2F16"/>
                  </a:solidFill>
                  <a:latin typeface="Noto Sans" pitchFamily="34" charset="0"/>
                  <a:ea typeface="맑은 고딕" pitchFamily="50" charset="-127"/>
                </a:rPr>
                <a:t>가볼 만한 곳 추천</a:t>
              </a:r>
              <a:endParaRPr lang="en-US" altLang="ko-KR" sz="1400" b="1" dirty="0">
                <a:solidFill>
                  <a:srgbClr val="3E2F16"/>
                </a:solidFill>
                <a:latin typeface="Noto Sans" pitchFamily="34" charset="0"/>
                <a:ea typeface="맑은 고딕" pitchFamily="50" charset="-127"/>
              </a:endParaRPr>
            </a:p>
          </p:txBody>
        </p:sp>
        <p:sp>
          <p:nvSpPr>
            <p:cNvPr id="84" name="TextBox 13"/>
            <p:cNvSpPr txBox="1">
              <a:spLocks noChangeArrowheads="1"/>
            </p:cNvSpPr>
            <p:nvPr/>
          </p:nvSpPr>
          <p:spPr bwMode="auto">
            <a:xfrm>
              <a:off x="5256705" y="3106864"/>
              <a:ext cx="550151" cy="477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500" b="1" dirty="0">
                  <a:solidFill>
                    <a:srgbClr val="B52121"/>
                  </a:solidFill>
                  <a:latin typeface="Noto Sans" pitchFamily="34" charset="0"/>
                  <a:ea typeface="맑은 고딕" pitchFamily="50" charset="-127"/>
                </a:rPr>
                <a:t>04</a:t>
              </a:r>
              <a:endParaRPr lang="ko-KR" altLang="en-US" sz="2500" b="1" dirty="0">
                <a:solidFill>
                  <a:srgbClr val="B52121"/>
                </a:solidFill>
                <a:latin typeface="Noto Sans" pitchFamily="34" charset="0"/>
                <a:ea typeface="맑은 고딕" pitchFamily="50" charset="-127"/>
              </a:endParaRPr>
            </a:p>
          </p:txBody>
        </p:sp>
      </p:grpSp>
      <p:grpSp>
        <p:nvGrpSpPr>
          <p:cNvPr id="26" name="그룹 25"/>
          <p:cNvGrpSpPr/>
          <p:nvPr/>
        </p:nvGrpSpPr>
        <p:grpSpPr>
          <a:xfrm>
            <a:off x="5256705" y="3823144"/>
            <a:ext cx="3501266" cy="477054"/>
            <a:chOff x="5256705" y="3823144"/>
            <a:chExt cx="3501266" cy="477054"/>
          </a:xfrm>
        </p:grpSpPr>
        <p:sp>
          <p:nvSpPr>
            <p:cNvPr id="87" name="Text Box 5"/>
            <p:cNvSpPr txBox="1">
              <a:spLocks noChangeArrowheads="1"/>
            </p:cNvSpPr>
            <p:nvPr/>
          </p:nvSpPr>
          <p:spPr bwMode="auto">
            <a:xfrm>
              <a:off x="5805221" y="3907683"/>
              <a:ext cx="295275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ko-KR" altLang="en-US" sz="1400" b="1" dirty="0">
                  <a:solidFill>
                    <a:srgbClr val="3E2F16"/>
                  </a:solidFill>
                  <a:latin typeface="Noto Sans" pitchFamily="34" charset="0"/>
                  <a:ea typeface="맑은 고딕" pitchFamily="50" charset="-127"/>
                </a:rPr>
                <a:t>다양한 </a:t>
              </a:r>
              <a:r>
                <a:rPr lang="ko-KR" altLang="en-US" sz="1400" b="1" dirty="0" err="1">
                  <a:solidFill>
                    <a:srgbClr val="3E2F16"/>
                  </a:solidFill>
                  <a:latin typeface="Noto Sans" pitchFamily="34" charset="0"/>
                  <a:ea typeface="맑은 고딕" pitchFamily="50" charset="-127"/>
                </a:rPr>
                <a:t>꿀팁</a:t>
              </a:r>
              <a:endParaRPr lang="en-US" altLang="ko-KR" sz="1400" b="1" dirty="0">
                <a:solidFill>
                  <a:srgbClr val="3E2F16"/>
                </a:solidFill>
                <a:latin typeface="Noto Sans" pitchFamily="34" charset="0"/>
                <a:ea typeface="맑은 고딕" pitchFamily="50" charset="-127"/>
              </a:endParaRPr>
            </a:p>
          </p:txBody>
        </p:sp>
        <p:sp>
          <p:nvSpPr>
            <p:cNvPr id="89" name="TextBox 13"/>
            <p:cNvSpPr txBox="1">
              <a:spLocks noChangeArrowheads="1"/>
            </p:cNvSpPr>
            <p:nvPr/>
          </p:nvSpPr>
          <p:spPr bwMode="auto">
            <a:xfrm>
              <a:off x="5256705" y="3823144"/>
              <a:ext cx="550151" cy="477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500" b="1" dirty="0">
                  <a:solidFill>
                    <a:srgbClr val="B52121"/>
                  </a:solidFill>
                  <a:latin typeface="Noto Sans" pitchFamily="34" charset="0"/>
                  <a:ea typeface="맑은 고딕" pitchFamily="50" charset="-127"/>
                </a:rPr>
                <a:t>05</a:t>
              </a:r>
              <a:endParaRPr lang="ko-KR" altLang="en-US" sz="2500" b="1" dirty="0">
                <a:solidFill>
                  <a:srgbClr val="B52121"/>
                </a:solidFill>
                <a:latin typeface="Noto Sans" pitchFamily="34" charset="0"/>
                <a:ea typeface="맑은 고딕" pitchFamily="50" charset="-127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 rot="2677833">
            <a:off x="997097" y="3076024"/>
            <a:ext cx="2608222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000" b="1" dirty="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18000"/>
                    </a:prstClr>
                  </a:outerShdw>
                </a:effectLst>
                <a:latin typeface="Noto Sans" pitchFamily="34" charset="0"/>
                <a:ea typeface="맑은 고딕" pitchFamily="50" charset="-127"/>
              </a:rPr>
              <a:t>CONTENTS</a:t>
            </a:r>
            <a:endParaRPr lang="ko-KR" altLang="en-US" sz="3000" b="1" dirty="0">
              <a:solidFill>
                <a:schemeClr val="bg1"/>
              </a:solidFill>
              <a:effectLst>
                <a:outerShdw blurRad="63500" algn="ctr" rotWithShape="0">
                  <a:prstClr val="black">
                    <a:alpha val="18000"/>
                  </a:prstClr>
                </a:outerShdw>
              </a:effectLst>
              <a:latin typeface="Noto Sans" pitchFamily="34" charset="0"/>
              <a:ea typeface="맑은 고딕" pitchFamily="50" charset="-127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6A2AB-2D8E-3FCF-403B-99E78D571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>
            <a:extLst>
              <a:ext uri="{FF2B5EF4-FFF2-40B4-BE49-F238E27FC236}">
                <a16:creationId xmlns:a16="http://schemas.microsoft.com/office/drawing/2014/main" id="{91F39B3E-2AD8-8D97-ABF5-68D92F0780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47" y="972608"/>
            <a:ext cx="3919158" cy="2389233"/>
          </a:xfr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98E7EAF2-CF51-B988-71AA-48F3D7499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수업 커리큘럼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1F4A34-4BAB-AA98-DB9E-DE1EC6400BD1}"/>
              </a:ext>
            </a:extLst>
          </p:cNvPr>
          <p:cNvSpPr txBox="1"/>
          <p:nvPr/>
        </p:nvSpPr>
        <p:spPr>
          <a:xfrm>
            <a:off x="1037424" y="3429000"/>
            <a:ext cx="24913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▲ 2023-2</a:t>
            </a:r>
            <a:r>
              <a:rPr lang="ko-KR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학기 학사 일정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9AD8C6-7120-F85F-74CE-A366EA639766}"/>
              </a:ext>
            </a:extLst>
          </p:cNvPr>
          <p:cNvSpPr txBox="1"/>
          <p:nvPr/>
        </p:nvSpPr>
        <p:spPr>
          <a:xfrm>
            <a:off x="157809" y="6316643"/>
            <a:ext cx="43829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▲시상 제도 </a:t>
            </a:r>
            <a:r>
              <a:rPr lang="en-US" altLang="ko-K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ko-KR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개근상</a:t>
            </a:r>
            <a:r>
              <a:rPr lang="en-US" altLang="ko-K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lang="ko-KR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우수학생상</a:t>
            </a:r>
            <a:r>
              <a:rPr lang="en-US" altLang="ko-K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lang="ko-KR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활동 우수상</a:t>
            </a:r>
            <a:r>
              <a:rPr lang="en-US" altLang="ko-K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ko-KR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FCF341B4-EA70-C36B-9754-D302CC9222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850" y="3802247"/>
            <a:ext cx="4336316" cy="251988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71BF4A58-BF8C-CF3A-24AE-064D8922DB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850" y="972608"/>
            <a:ext cx="4336316" cy="23892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AF34A0-E149-060D-1A11-76B4EA01F394}"/>
              </a:ext>
            </a:extLst>
          </p:cNvPr>
          <p:cNvSpPr txBox="1"/>
          <p:nvPr/>
        </p:nvSpPr>
        <p:spPr>
          <a:xfrm>
            <a:off x="5424314" y="3429000"/>
            <a:ext cx="24913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▲ 2024-1</a:t>
            </a:r>
            <a:r>
              <a:rPr lang="ko-KR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학기 학사 일정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03CD87-D22C-5FA8-53A4-E12904E51A56}"/>
              </a:ext>
            </a:extLst>
          </p:cNvPr>
          <p:cNvSpPr txBox="1"/>
          <p:nvPr/>
        </p:nvSpPr>
        <p:spPr>
          <a:xfrm>
            <a:off x="4275322" y="6302083"/>
            <a:ext cx="4789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▲ 분반별 난이도</a:t>
            </a:r>
            <a:r>
              <a:rPr lang="en-US" altLang="ko-K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ko-KR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초급</a:t>
            </a:r>
            <a:r>
              <a:rPr lang="en-US" altLang="ko-K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-HSK 3</a:t>
            </a:r>
            <a:r>
              <a:rPr lang="ko-KR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급 </a:t>
            </a:r>
            <a:r>
              <a:rPr lang="en-US" altLang="ko-K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 </a:t>
            </a:r>
            <a:r>
              <a:rPr lang="ko-KR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중급</a:t>
            </a:r>
            <a:r>
              <a:rPr lang="en-US" altLang="ko-K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-4/5</a:t>
            </a:r>
            <a:r>
              <a:rPr lang="ko-KR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급</a:t>
            </a:r>
            <a:endParaRPr lang="en-US" altLang="ko-K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ko-KR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ko-K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 </a:t>
            </a:r>
            <a:r>
              <a:rPr lang="ko-KR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고급</a:t>
            </a:r>
            <a:r>
              <a:rPr lang="en-US" altLang="ko-K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-6</a:t>
            </a:r>
            <a:r>
              <a:rPr lang="ko-KR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급 이상</a:t>
            </a:r>
            <a:r>
              <a:rPr lang="en-US" altLang="ko-K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ko-KR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FE998E88-381F-60DF-8EF1-855F869F34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" t="35604" r="2357" b="37372"/>
          <a:stretch>
            <a:fillRect/>
          </a:stretch>
        </p:blipFill>
        <p:spPr>
          <a:xfrm>
            <a:off x="423226" y="3799047"/>
            <a:ext cx="3919158" cy="251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461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445FC3D9-4E5F-C7FC-482C-0E78E5E579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4" b="15256"/>
          <a:stretch>
            <a:fillRect/>
          </a:stretch>
        </p:blipFill>
        <p:spPr>
          <a:xfrm>
            <a:off x="251520" y="1157048"/>
            <a:ext cx="4320480" cy="2016224"/>
          </a:xfrm>
        </p:spPr>
      </p:pic>
      <p:sp>
        <p:nvSpPr>
          <p:cNvPr id="3" name="제목 2">
            <a:extLst>
              <a:ext uri="{FF2B5EF4-FFF2-40B4-BE49-F238E27FC236}">
                <a16:creationId xmlns:a16="http://schemas.microsoft.com/office/drawing/2014/main" id="{B578855C-374C-E6C8-3B42-459F50DB0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수업 커리큘럼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6A2DC5BC-2449-F30A-47D3-AA95A7361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50" b="34250"/>
          <a:stretch>
            <a:fillRect/>
          </a:stretch>
        </p:blipFill>
        <p:spPr>
          <a:xfrm>
            <a:off x="4860032" y="1059107"/>
            <a:ext cx="3915816" cy="267407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E2A4F85-96D8-C90F-0580-62C54F7E05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0" t="48600" r="34250" b="19201"/>
          <a:stretch>
            <a:fillRect/>
          </a:stretch>
        </p:blipFill>
        <p:spPr>
          <a:xfrm rot="5400000">
            <a:off x="127671" y="4774884"/>
            <a:ext cx="2016224" cy="1656184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07675BFD-83E5-2137-04A8-3D74726A5A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1" t="60925" r="35129" b="6876"/>
          <a:stretch>
            <a:fillRect/>
          </a:stretch>
        </p:blipFill>
        <p:spPr>
          <a:xfrm rot="5400000">
            <a:off x="1820220" y="4774886"/>
            <a:ext cx="2016225" cy="16561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11BA32F-3260-F2D5-1ED5-CCF5CFDDD390}"/>
              </a:ext>
            </a:extLst>
          </p:cNvPr>
          <p:cNvSpPr txBox="1"/>
          <p:nvPr/>
        </p:nvSpPr>
        <p:spPr>
          <a:xfrm>
            <a:off x="307691" y="3394630"/>
            <a:ext cx="42643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고급반</a:t>
            </a:r>
            <a:r>
              <a:rPr lang="en-US" altLang="ko-K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(23-2) </a:t>
            </a:r>
            <a:r>
              <a:rPr lang="ko-KR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시간표 </a:t>
            </a:r>
            <a:r>
              <a:rPr lang="en-US" altLang="ko-K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 </a:t>
            </a:r>
            <a:r>
              <a:rPr lang="ko-KR" alt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중급반</a:t>
            </a:r>
            <a:r>
              <a:rPr lang="ko-KR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ko-K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(24-1) </a:t>
            </a:r>
            <a:r>
              <a:rPr lang="ko-KR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시간표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44C215-99CB-B97E-0E31-1A1FB35DA383}"/>
              </a:ext>
            </a:extLst>
          </p:cNvPr>
          <p:cNvSpPr txBox="1"/>
          <p:nvPr/>
        </p:nvSpPr>
        <p:spPr>
          <a:xfrm>
            <a:off x="307691" y="3742312"/>
            <a:ext cx="40735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학기 시작 전 레벨테스트 후 분반이 정해집니다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</a:p>
          <a:p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수업을 듣고 너무 어렵거나 쉽다고 생각이 들면</a:t>
            </a:r>
            <a:endParaRPr lang="en-US" altLang="ko-K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선생님께 말씀드려 반을 옮길 수 있습니다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385668-427E-8576-B5C6-CFF883A4DF5A}"/>
              </a:ext>
            </a:extLst>
          </p:cNvPr>
          <p:cNvSpPr txBox="1"/>
          <p:nvPr/>
        </p:nvSpPr>
        <p:spPr>
          <a:xfrm>
            <a:off x="5385340" y="4695035"/>
            <a:ext cx="35906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수업은 </a:t>
            </a:r>
            <a:r>
              <a:rPr lang="ko-KR" altLang="en-US" sz="1400" dirty="0">
                <a:solidFill>
                  <a:schemeClr val="accent2"/>
                </a:solidFill>
              </a:rPr>
              <a:t>종합</a:t>
            </a:r>
            <a:r>
              <a:rPr lang="en-US" altLang="ko-KR" sz="1400" dirty="0">
                <a:solidFill>
                  <a:schemeClr val="accent2"/>
                </a:solidFill>
              </a:rPr>
              <a:t>, </a:t>
            </a:r>
            <a:r>
              <a:rPr lang="ko-KR" altLang="en-US" sz="1400" dirty="0">
                <a:solidFill>
                  <a:schemeClr val="accent2"/>
                </a:solidFill>
              </a:rPr>
              <a:t>독해</a:t>
            </a:r>
            <a:r>
              <a:rPr lang="en-US" altLang="ko-KR" sz="1400" dirty="0">
                <a:solidFill>
                  <a:schemeClr val="accent2"/>
                </a:solidFill>
              </a:rPr>
              <a:t>, </a:t>
            </a:r>
            <a:r>
              <a:rPr lang="ko-KR" altLang="en-US" sz="1400" dirty="0">
                <a:solidFill>
                  <a:schemeClr val="accent2"/>
                </a:solidFill>
              </a:rPr>
              <a:t>듣고 말하기</a:t>
            </a:r>
            <a:r>
              <a:rPr lang="en-US" altLang="ko-KR" sz="1400" dirty="0">
                <a:solidFill>
                  <a:schemeClr val="accent2"/>
                </a:solidFill>
              </a:rPr>
              <a:t>, </a:t>
            </a:r>
            <a:r>
              <a:rPr lang="ko-KR" altLang="en-US" sz="1400" dirty="0">
                <a:solidFill>
                  <a:schemeClr val="accent2"/>
                </a:solidFill>
              </a:rPr>
              <a:t>쓰기</a:t>
            </a:r>
            <a:endParaRPr lang="en-US" altLang="ko-KR" sz="1400" dirty="0">
              <a:solidFill>
                <a:schemeClr val="accent2"/>
              </a:solidFill>
            </a:endParaRPr>
          </a:p>
          <a:p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총 </a:t>
            </a:r>
            <a:r>
              <a:rPr lang="en-US" altLang="ko-KR" sz="1400" dirty="0">
                <a:solidFill>
                  <a:schemeClr val="accent2"/>
                </a:solidFill>
              </a:rPr>
              <a:t>4</a:t>
            </a:r>
            <a:r>
              <a:rPr lang="ko-KR" altLang="en-US" sz="1400" dirty="0">
                <a:solidFill>
                  <a:schemeClr val="accent2"/>
                </a:solidFill>
              </a:rPr>
              <a:t>과목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으로 구성되어 있고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</a:p>
          <a:p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책은 주로 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发展汉语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를 사용했습니다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그 중 쓰기는 책은 많이 사용하지 않고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</a:p>
          <a:p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선생님께서 </a:t>
            </a:r>
            <a:r>
              <a:rPr lang="ko-KR" alt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준비해오신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PPT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자료를</a:t>
            </a:r>
            <a:endParaRPr lang="en-US" altLang="ko-K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바탕으로 원고지 쓰는 법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편지 쓰기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책 </a:t>
            </a:r>
            <a:endParaRPr lang="en-US" altLang="ko-K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소개하기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자기소개 에세이 등 쓰기 실력을 향상시킬 수 있는 수업을 진행했습니다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endParaRPr lang="ko-KR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079C605A-BAA2-D175-8881-A8E68EC43C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2" t="39020" r="13658"/>
          <a:stretch>
            <a:fillRect/>
          </a:stretch>
        </p:blipFill>
        <p:spPr>
          <a:xfrm>
            <a:off x="3692790" y="4594864"/>
            <a:ext cx="1552910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38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8EABF8FA-3FD4-105B-047A-B63E80378A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31838" y="1809118"/>
            <a:ext cx="4319688" cy="3239765"/>
          </a:xfrm>
        </p:spPr>
      </p:pic>
      <p:sp>
        <p:nvSpPr>
          <p:cNvPr id="3" name="제목 2">
            <a:extLst>
              <a:ext uri="{FF2B5EF4-FFF2-40B4-BE49-F238E27FC236}">
                <a16:creationId xmlns:a16="http://schemas.microsoft.com/office/drawing/2014/main" id="{8C9EC8C7-24B2-A534-2463-E162AAE83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학교 활동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82AFE47C-287B-EBC6-D171-66547C0285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55" y="1269155"/>
            <a:ext cx="2429825" cy="4319689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D71BF426-7006-9FD7-3858-645C5554FE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451" y="1268990"/>
            <a:ext cx="2908594" cy="2015993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FA0325F0-7C11-9CE9-A56E-FDC66A0FA9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451" y="3374193"/>
            <a:ext cx="2908595" cy="218144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D3002DC-A251-0EB2-06C6-3BBEFE31F774}"/>
              </a:ext>
            </a:extLst>
          </p:cNvPr>
          <p:cNvSpPr txBox="1"/>
          <p:nvPr/>
        </p:nvSpPr>
        <p:spPr>
          <a:xfrm>
            <a:off x="268047" y="5805264"/>
            <a:ext cx="2199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我眼中的长城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”</a:t>
            </a:r>
          </a:p>
          <a:p>
            <a:pPr algn="ct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摄影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&amp;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创意短视频比赛</a:t>
            </a:r>
            <a:endParaRPr lang="ko-KR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6FBAFA-5D3B-A1E1-6C40-8A000F27C44A}"/>
              </a:ext>
            </a:extLst>
          </p:cNvPr>
          <p:cNvSpPr txBox="1"/>
          <p:nvPr/>
        </p:nvSpPr>
        <p:spPr>
          <a:xfrm>
            <a:off x="3376019" y="5928374"/>
            <a:ext cx="2031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留学生汉字书写大赛</a:t>
            </a:r>
            <a:endParaRPr lang="ko-KR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743B7C-1849-D4EE-33C8-41F13E3A3FED}"/>
              </a:ext>
            </a:extLst>
          </p:cNvPr>
          <p:cNvSpPr txBox="1"/>
          <p:nvPr/>
        </p:nvSpPr>
        <p:spPr>
          <a:xfrm>
            <a:off x="6551542" y="5928374"/>
            <a:ext cx="1970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중추절 월병 만들기</a:t>
            </a:r>
          </a:p>
        </p:txBody>
      </p:sp>
    </p:spTree>
    <p:extLst>
      <p:ext uri="{BB962C8B-B14F-4D97-AF65-F5344CB8AC3E}">
        <p14:creationId xmlns:p14="http://schemas.microsoft.com/office/powerpoint/2010/main" val="743871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D8830E76-6B98-F473-BA6F-617A45019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맛집 소개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BF4296E0-2B49-49DD-6A74-A9BE951126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272952"/>
            <a:ext cx="2592288" cy="388763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B191FF25-5D0E-3142-3821-280424E0BF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9" y="1272952"/>
            <a:ext cx="2592288" cy="3887637"/>
          </a:xfrm>
          <a:prstGeom prst="rect">
            <a:avLst/>
          </a:prstGeom>
        </p:spPr>
      </p:pic>
      <p:pic>
        <p:nvPicPr>
          <p:cNvPr id="13" name="내용 개체 틀 12">
            <a:extLst>
              <a:ext uri="{FF2B5EF4-FFF2-40B4-BE49-F238E27FC236}">
                <a16:creationId xmlns:a16="http://schemas.microsoft.com/office/drawing/2014/main" id="{49E7A521-42B2-CA38-85CC-10C3FAB8CE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1272952"/>
            <a:ext cx="2592288" cy="3887637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14ED9A6-AA55-BF36-EE2A-72AC73247B86}"/>
              </a:ext>
            </a:extLst>
          </p:cNvPr>
          <p:cNvSpPr txBox="1"/>
          <p:nvPr/>
        </p:nvSpPr>
        <p:spPr>
          <a:xfrm>
            <a:off x="395537" y="5248836"/>
            <a:ext cx="2627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</a:rPr>
              <a:t>田氏火火猪蹄</a:t>
            </a: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</a:rPr>
              <a:t>韩国料理望京店</a:t>
            </a: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ko-KR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ECE2AF-17E8-6209-85A1-4E235C2ED058}"/>
              </a:ext>
            </a:extLst>
          </p:cNvPr>
          <p:cNvSpPr txBox="1"/>
          <p:nvPr/>
        </p:nvSpPr>
        <p:spPr>
          <a:xfrm>
            <a:off x="3234019" y="5248836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明洞阿姨韩式酱蟹烤肉大排档</a:t>
            </a:r>
            <a:endParaRPr lang="ko-KR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BB032B-D949-4EFA-CA6D-E02B8A658992}"/>
              </a:ext>
            </a:extLst>
          </p:cNvPr>
          <p:cNvSpPr txBox="1"/>
          <p:nvPr/>
        </p:nvSpPr>
        <p:spPr>
          <a:xfrm>
            <a:off x="6263786" y="5248835"/>
            <a:ext cx="2089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</a:rPr>
              <a:t>甲丁堤岸打边炉</a:t>
            </a: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</a:rPr>
              <a:t>将台店</a:t>
            </a: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ko-KR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667866-C43A-BF6D-4561-E37F368740AE}"/>
              </a:ext>
            </a:extLst>
          </p:cNvPr>
          <p:cNvSpPr txBox="1"/>
          <p:nvPr/>
        </p:nvSpPr>
        <p:spPr>
          <a:xfrm>
            <a:off x="107504" y="5644860"/>
            <a:ext cx="3168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err="1"/>
              <a:t>불족발</a:t>
            </a:r>
            <a:r>
              <a:rPr lang="ko-KR" altLang="en-US" sz="1200" dirty="0"/>
              <a:t> 맛집</a:t>
            </a:r>
            <a:r>
              <a:rPr lang="en-US" altLang="ko-KR" sz="1200" dirty="0"/>
              <a:t>!</a:t>
            </a:r>
          </a:p>
          <a:p>
            <a:pPr algn="ctr"/>
            <a:r>
              <a:rPr lang="ko-KR" altLang="en-US" sz="1200" dirty="0" err="1"/>
              <a:t>왕징에</a:t>
            </a:r>
            <a:r>
              <a:rPr lang="ko-KR" altLang="en-US" sz="1200" dirty="0"/>
              <a:t> 있어 </a:t>
            </a:r>
            <a:r>
              <a:rPr lang="ko-KR" altLang="en-US" sz="1200" dirty="0" err="1"/>
              <a:t>동캠이랑</a:t>
            </a:r>
            <a:r>
              <a:rPr lang="ko-KR" altLang="en-US" sz="1200" dirty="0"/>
              <a:t> 가까운 게 장점</a:t>
            </a:r>
            <a:endParaRPr lang="en-US" altLang="ko-KR" sz="1200" dirty="0"/>
          </a:p>
          <a:p>
            <a:pPr algn="ctr"/>
            <a:r>
              <a:rPr lang="ko-KR" altLang="en-US" sz="1200" dirty="0"/>
              <a:t>맵기 조절도 가능하고</a:t>
            </a:r>
            <a:endParaRPr lang="en-US" altLang="ko-KR" sz="1200" dirty="0"/>
          </a:p>
          <a:p>
            <a:pPr algn="ctr"/>
            <a:r>
              <a:rPr lang="ko-KR" altLang="en-US" sz="1200" dirty="0"/>
              <a:t>폭탄 </a:t>
            </a:r>
            <a:r>
              <a:rPr lang="ko-KR" altLang="en-US" sz="1200" dirty="0" err="1"/>
              <a:t>계란찜과</a:t>
            </a:r>
            <a:r>
              <a:rPr lang="en-US" altLang="ko-KR" sz="1200" dirty="0"/>
              <a:t> </a:t>
            </a:r>
            <a:r>
              <a:rPr lang="ko-KR" altLang="en-US" sz="1200" dirty="0"/>
              <a:t>주먹밥은 필수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770E80-AC37-F228-D72D-2165C1D7CD87}"/>
              </a:ext>
            </a:extLst>
          </p:cNvPr>
          <p:cNvSpPr txBox="1"/>
          <p:nvPr/>
        </p:nvSpPr>
        <p:spPr>
          <a:xfrm>
            <a:off x="3187576" y="5737192"/>
            <a:ext cx="26564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dirty="0"/>
              <a:t>여기는 엄청 맛있는 </a:t>
            </a:r>
            <a:r>
              <a:rPr lang="ko-KR" altLang="en-US" sz="1200" dirty="0" err="1"/>
              <a:t>맛집이라기보다</a:t>
            </a:r>
            <a:endParaRPr lang="en-US" altLang="ko-KR" sz="1200" dirty="0"/>
          </a:p>
          <a:p>
            <a:pPr algn="ctr"/>
            <a:r>
              <a:rPr lang="ko-KR" altLang="en-US" sz="1200" dirty="0"/>
              <a:t>한식이 생각날 때 가볼 만한 곳</a:t>
            </a:r>
            <a:endParaRPr lang="en-US" altLang="ko-KR" sz="1200" dirty="0"/>
          </a:p>
          <a:p>
            <a:pPr algn="ctr"/>
            <a:r>
              <a:rPr lang="ko-KR" altLang="en-US" sz="1200" dirty="0"/>
              <a:t>체인점이라 쉽게 찾을 수 있음</a:t>
            </a:r>
            <a:r>
              <a:rPr lang="en-US" altLang="ko-KR" sz="1200" dirty="0"/>
              <a:t>!</a:t>
            </a:r>
            <a:endParaRPr lang="ko-KR" altLang="en-US" sz="1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8DBD82-5AD9-5F57-BCF7-35117F138B56}"/>
              </a:ext>
            </a:extLst>
          </p:cNvPr>
          <p:cNvSpPr txBox="1"/>
          <p:nvPr/>
        </p:nvSpPr>
        <p:spPr>
          <a:xfrm>
            <a:off x="6045733" y="5728382"/>
            <a:ext cx="25587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dirty="0"/>
              <a:t>여기는 지인 추천 </a:t>
            </a:r>
            <a:r>
              <a:rPr lang="ko-KR" altLang="en-US" sz="1200" dirty="0" err="1"/>
              <a:t>찐맛집</a:t>
            </a:r>
            <a:r>
              <a:rPr lang="en-US" altLang="ko-KR" sz="1200" dirty="0"/>
              <a:t>…</a:t>
            </a:r>
          </a:p>
          <a:p>
            <a:pPr algn="ctr"/>
            <a:r>
              <a:rPr lang="ko-KR" altLang="en-US" sz="1200" dirty="0"/>
              <a:t>전골에 닭고기</a:t>
            </a:r>
            <a:r>
              <a:rPr lang="en-US" altLang="ko-KR" sz="1200" dirty="0"/>
              <a:t>, </a:t>
            </a:r>
            <a:r>
              <a:rPr lang="ko-KR" altLang="en-US" sz="1200" dirty="0" err="1"/>
              <a:t>닭발</a:t>
            </a:r>
            <a:r>
              <a:rPr lang="en-US" altLang="ko-KR" sz="1200" dirty="0"/>
              <a:t>, </a:t>
            </a:r>
            <a:r>
              <a:rPr lang="ko-KR" altLang="en-US" sz="1200" dirty="0"/>
              <a:t>곱창</a:t>
            </a:r>
            <a:r>
              <a:rPr lang="en-US" altLang="ko-KR" sz="1200" dirty="0"/>
              <a:t>, </a:t>
            </a:r>
            <a:r>
              <a:rPr lang="ko-KR" altLang="en-US" sz="1200" dirty="0"/>
              <a:t>당면 등</a:t>
            </a:r>
            <a:endParaRPr lang="en-US" altLang="ko-KR" sz="1200" dirty="0"/>
          </a:p>
          <a:p>
            <a:pPr algn="ctr"/>
            <a:r>
              <a:rPr lang="ko-KR" altLang="en-US" sz="1200" dirty="0"/>
              <a:t>끓이면 끓일수록 맛있어지는 마법</a:t>
            </a:r>
            <a:endParaRPr lang="en-US" altLang="ko-KR" sz="1200" dirty="0"/>
          </a:p>
          <a:p>
            <a:pPr algn="ctr"/>
            <a:r>
              <a:rPr lang="zh-CN" altLang="en-US" sz="1200" dirty="0"/>
              <a:t>（</a:t>
            </a:r>
            <a:r>
              <a:rPr lang="en-US" altLang="zh-CN" sz="1200" dirty="0"/>
              <a:t>+</a:t>
            </a:r>
            <a:r>
              <a:rPr lang="ko-KR" altLang="en-US" sz="1200" dirty="0" err="1"/>
              <a:t>수타면</a:t>
            </a:r>
            <a:r>
              <a:rPr lang="ko-KR" altLang="en-US" sz="1200" dirty="0"/>
              <a:t> 요청하기</a:t>
            </a:r>
            <a:r>
              <a:rPr lang="en-US" altLang="ko-KR" sz="1200" dirty="0"/>
              <a:t>)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722006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484BB998-3287-DB79-4B38-9B5BF9DD83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88750"/>
            <a:ext cx="2520280" cy="4480499"/>
          </a:xfrm>
        </p:spPr>
      </p:pic>
      <p:sp>
        <p:nvSpPr>
          <p:cNvPr id="3" name="제목 2">
            <a:extLst>
              <a:ext uri="{FF2B5EF4-FFF2-40B4-BE49-F238E27FC236}">
                <a16:creationId xmlns:a16="http://schemas.microsoft.com/office/drawing/2014/main" id="{C730E3DF-6FF8-CAFB-AC11-0F909A3D8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맛집 소개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22AB1F6A-8D2A-3743-CCE0-B6CAFE8CB9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813" y="1188750"/>
            <a:ext cx="3360374" cy="448049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64F96308-02C8-C17A-3368-19F0170A8F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188750"/>
            <a:ext cx="2429730" cy="44804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37303C-D0AE-C460-2303-A85799027BA4}"/>
              </a:ext>
            </a:extLst>
          </p:cNvPr>
          <p:cNvSpPr txBox="1"/>
          <p:nvPr/>
        </p:nvSpPr>
        <p:spPr>
          <a:xfrm>
            <a:off x="936950" y="5694905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王婆大虾</a:t>
            </a:r>
            <a:endParaRPr lang="ko-KR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A8CE6C-4570-028A-95F5-4C72EC89B0DA}"/>
              </a:ext>
            </a:extLst>
          </p:cNvPr>
          <p:cNvSpPr txBox="1"/>
          <p:nvPr/>
        </p:nvSpPr>
        <p:spPr>
          <a:xfrm>
            <a:off x="-342293" y="6004896"/>
            <a:ext cx="356388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50" dirty="0"/>
              <a:t>중국 유학생 필수 맛집</a:t>
            </a:r>
            <a:r>
              <a:rPr lang="en-US" altLang="ko-KR" sz="1050" dirty="0"/>
              <a:t>!</a:t>
            </a:r>
          </a:p>
          <a:p>
            <a:pPr algn="ctr"/>
            <a:r>
              <a:rPr lang="ko-KR" altLang="en-US" sz="1050" dirty="0"/>
              <a:t>새우 </a:t>
            </a:r>
            <a:r>
              <a:rPr lang="ko-KR" altLang="en-US" sz="1050" dirty="0" err="1"/>
              <a:t>훠궈라는</a:t>
            </a:r>
            <a:r>
              <a:rPr lang="ko-KR" altLang="en-US" sz="1050" dirty="0"/>
              <a:t> 건데 새우도 크고 </a:t>
            </a:r>
            <a:endParaRPr lang="en-US" altLang="ko-KR" sz="1050" dirty="0"/>
          </a:p>
          <a:p>
            <a:pPr algn="ctr"/>
            <a:r>
              <a:rPr lang="ko-KR" altLang="en-US" sz="1050" dirty="0"/>
              <a:t>껍질도 까기 쉽고</a:t>
            </a:r>
            <a:endParaRPr lang="en-US" altLang="ko-KR" sz="1050" dirty="0"/>
          </a:p>
          <a:p>
            <a:pPr algn="ctr"/>
            <a:r>
              <a:rPr lang="ko-KR" altLang="en-US" sz="1050" dirty="0"/>
              <a:t>종업원에게 면 달라고 요청하면 </a:t>
            </a:r>
            <a:endParaRPr lang="en-US" altLang="ko-KR" sz="1050" dirty="0"/>
          </a:p>
          <a:p>
            <a:pPr algn="ctr"/>
            <a:r>
              <a:rPr lang="ko-KR" altLang="en-US" sz="1050" dirty="0"/>
              <a:t>바로 </a:t>
            </a:r>
            <a:r>
              <a:rPr lang="ko-KR" altLang="en-US" sz="1050" dirty="0" err="1"/>
              <a:t>수타면</a:t>
            </a:r>
            <a:r>
              <a:rPr lang="ko-KR" altLang="en-US" sz="1050" dirty="0"/>
              <a:t> </a:t>
            </a:r>
            <a:r>
              <a:rPr lang="ko-KR" altLang="en-US" sz="1050" dirty="0" err="1"/>
              <a:t>뽑아주심</a:t>
            </a:r>
            <a:endParaRPr lang="en-US" altLang="ko-KR" sz="1050" dirty="0"/>
          </a:p>
          <a:p>
            <a:endParaRPr lang="ko-KR" altLang="en-US" sz="105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06B261-D9CD-97C7-5E01-F2B5FE530932}"/>
              </a:ext>
            </a:extLst>
          </p:cNvPr>
          <p:cNvSpPr txBox="1"/>
          <p:nvPr/>
        </p:nvSpPr>
        <p:spPr>
          <a:xfrm>
            <a:off x="3288636" y="5686550"/>
            <a:ext cx="25667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眉州东坡</a:t>
            </a:r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西北旺万象汇店</a:t>
            </a:r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ko-KR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03C635-3596-3D0E-6C9D-5043947793FA}"/>
              </a:ext>
            </a:extLst>
          </p:cNvPr>
          <p:cNvSpPr txBox="1"/>
          <p:nvPr/>
        </p:nvSpPr>
        <p:spPr>
          <a:xfrm>
            <a:off x="3112305" y="6120311"/>
            <a:ext cx="29193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dirty="0"/>
              <a:t>귀여운 거 좋아한다</a:t>
            </a:r>
            <a:r>
              <a:rPr lang="en-US" altLang="ko-KR" sz="1200" dirty="0"/>
              <a:t>? </a:t>
            </a:r>
            <a:r>
              <a:rPr lang="ko-KR" altLang="en-US" sz="1200" dirty="0"/>
              <a:t>판다 좋아한다</a:t>
            </a:r>
            <a:r>
              <a:rPr lang="en-US" altLang="ko-KR" sz="1200" dirty="0"/>
              <a:t>?</a:t>
            </a:r>
          </a:p>
          <a:p>
            <a:pPr algn="ctr"/>
            <a:r>
              <a:rPr lang="ko-KR" altLang="en-US" sz="1200" dirty="0"/>
              <a:t>여긴 무조건 가세요</a:t>
            </a:r>
            <a:r>
              <a:rPr lang="en-US" altLang="ko-KR" sz="1200" dirty="0"/>
              <a:t>!</a:t>
            </a:r>
          </a:p>
          <a:p>
            <a:pPr algn="ctr"/>
            <a:r>
              <a:rPr lang="ko-KR" altLang="en-US" sz="1200" dirty="0"/>
              <a:t>귀여움은 물론 맛도 있어서 만족했던 곳</a:t>
            </a:r>
            <a:endParaRPr lang="en-US" altLang="ko-KR" sz="1200" dirty="0"/>
          </a:p>
          <a:p>
            <a:pPr algn="ctr"/>
            <a:endParaRPr lang="en-US" altLang="ko-KR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20A198-219B-815B-ACAA-F67A8C9FD98E}"/>
              </a:ext>
            </a:extLst>
          </p:cNvPr>
          <p:cNvSpPr txBox="1"/>
          <p:nvPr/>
        </p:nvSpPr>
        <p:spPr>
          <a:xfrm>
            <a:off x="6216596" y="5710293"/>
            <a:ext cx="29274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</a:rPr>
              <a:t>聚轩烧烤</a:t>
            </a: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</a:rPr>
              <a:t>·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</a:rPr>
              <a:t>小酒馆</a:t>
            </a: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</a:rPr>
              <a:t>·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</a:rPr>
              <a:t>烤串</a:t>
            </a: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</a:rPr>
              <a:t>·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</a:rPr>
              <a:t>海鲜</a:t>
            </a: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</a:rPr>
              <a:t>望京店</a:t>
            </a: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ko-KR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5BE784-B638-529C-C75D-648E24A19B82}"/>
              </a:ext>
            </a:extLst>
          </p:cNvPr>
          <p:cNvSpPr txBox="1"/>
          <p:nvPr/>
        </p:nvSpPr>
        <p:spPr>
          <a:xfrm>
            <a:off x="6165560" y="6040947"/>
            <a:ext cx="29722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100" dirty="0"/>
              <a:t>제일 많이 갔던 </a:t>
            </a:r>
            <a:r>
              <a:rPr lang="zh-CN" altLang="en-US" sz="1100" dirty="0"/>
              <a:t>烧烤 </a:t>
            </a:r>
            <a:r>
              <a:rPr lang="ko-KR" altLang="en-US" sz="1100" dirty="0"/>
              <a:t>맛집</a:t>
            </a:r>
            <a:r>
              <a:rPr lang="en-US" altLang="ko-KR" sz="1100" dirty="0"/>
              <a:t>!</a:t>
            </a:r>
          </a:p>
          <a:p>
            <a:pPr algn="ctr"/>
            <a:r>
              <a:rPr lang="ko-KR" altLang="en-US" sz="1100" dirty="0"/>
              <a:t>많은 </a:t>
            </a:r>
            <a:r>
              <a:rPr lang="zh-CN" altLang="en-US" sz="1100" dirty="0"/>
              <a:t>烧烤店</a:t>
            </a:r>
            <a:r>
              <a:rPr lang="ko-KR" altLang="en-US" sz="1100" dirty="0"/>
              <a:t>을 가봤지만 여기를 이기지 못함</a:t>
            </a:r>
            <a:endParaRPr lang="en-US" altLang="ko-KR" sz="1100" dirty="0"/>
          </a:p>
          <a:p>
            <a:pPr algn="ctr"/>
            <a:r>
              <a:rPr lang="ko-KR" altLang="en-US" sz="1100" dirty="0" err="1"/>
              <a:t>부추랑</a:t>
            </a:r>
            <a:r>
              <a:rPr lang="ko-KR" altLang="en-US" sz="1100" dirty="0"/>
              <a:t> 사진에 보이는 두부는 꼭 </a:t>
            </a:r>
            <a:r>
              <a:rPr lang="ko-KR" altLang="en-US" sz="1100" dirty="0" err="1"/>
              <a:t>시켜드세요</a:t>
            </a:r>
            <a:endParaRPr lang="en-US" altLang="ko-KR" sz="1100" dirty="0"/>
          </a:p>
          <a:p>
            <a:pPr algn="ctr"/>
            <a:r>
              <a:rPr lang="en-US" altLang="ko-KR" sz="1100" dirty="0"/>
              <a:t>(+</a:t>
            </a:r>
            <a:r>
              <a:rPr lang="ko-KR" altLang="en-US" sz="1100" dirty="0" err="1"/>
              <a:t>생맥</a:t>
            </a:r>
            <a:r>
              <a:rPr lang="ko-KR" altLang="en-US" sz="1100" dirty="0"/>
              <a:t> 필수</a:t>
            </a:r>
            <a:r>
              <a:rPr lang="en-US" altLang="ko-KR" sz="1100" dirty="0"/>
              <a:t>)</a:t>
            </a:r>
            <a:endParaRPr lang="ko-KR" altLang="en-US" sz="1100" dirty="0"/>
          </a:p>
        </p:txBody>
      </p:sp>
    </p:spTree>
    <p:extLst>
      <p:ext uri="{BB962C8B-B14F-4D97-AF65-F5344CB8AC3E}">
        <p14:creationId xmlns:p14="http://schemas.microsoft.com/office/powerpoint/2010/main" val="2626429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B643758C-1E4D-2E6A-CEEA-1B7AC5D910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8" r="422" b="2840"/>
          <a:stretch>
            <a:fillRect/>
          </a:stretch>
        </p:blipFill>
        <p:spPr>
          <a:xfrm>
            <a:off x="323528" y="1083759"/>
            <a:ext cx="1944216" cy="2084205"/>
          </a:xfrm>
        </p:spPr>
      </p:pic>
      <p:sp>
        <p:nvSpPr>
          <p:cNvPr id="3" name="제목 2">
            <a:extLst>
              <a:ext uri="{FF2B5EF4-FFF2-40B4-BE49-F238E27FC236}">
                <a16:creationId xmlns:a16="http://schemas.microsoft.com/office/drawing/2014/main" id="{AFC1A5CA-F9A8-0552-1D53-10113F231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가볼 만한 곳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A907DCF5-C4C3-7FFB-D4B2-C1F2F6B2F4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083759"/>
            <a:ext cx="3705253" cy="2084205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C940081-602E-EE72-B28C-0AEF19A431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885" y="1511663"/>
            <a:ext cx="2075646" cy="36900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F46F6B-4447-739E-491E-EBF103211702}"/>
              </a:ext>
            </a:extLst>
          </p:cNvPr>
          <p:cNvSpPr txBox="1"/>
          <p:nvPr/>
        </p:nvSpPr>
        <p:spPr>
          <a:xfrm>
            <a:off x="2411760" y="3244334"/>
            <a:ext cx="2254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景山公园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경산공원</a:t>
            </a: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ko-KR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889E87-EA77-87AB-A274-5F48DD9C1A14}"/>
              </a:ext>
            </a:extLst>
          </p:cNvPr>
          <p:cNvSpPr txBox="1"/>
          <p:nvPr/>
        </p:nvSpPr>
        <p:spPr>
          <a:xfrm>
            <a:off x="-33979" y="3613666"/>
            <a:ext cx="693580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 err="1"/>
              <a:t>위챗</a:t>
            </a:r>
            <a:r>
              <a:rPr lang="ko-KR" altLang="en-US" sz="1400" dirty="0"/>
              <a:t> 미니프로그램으로 온라인에서도 티켓 구입이 가능하지만</a:t>
            </a:r>
            <a:endParaRPr lang="en-US" altLang="ko-KR" sz="1400" dirty="0"/>
          </a:p>
          <a:p>
            <a:pPr algn="ctr"/>
            <a:r>
              <a:rPr lang="ko-KR" altLang="en-US" sz="1400" dirty="0"/>
              <a:t>현장에서도 구입 가능 </a:t>
            </a:r>
            <a:r>
              <a:rPr lang="en-US" altLang="ko-KR" sz="1400" dirty="0"/>
              <a:t>(</a:t>
            </a:r>
            <a:r>
              <a:rPr lang="ko-KR" altLang="en-US" sz="1400" dirty="0"/>
              <a:t>입장료 </a:t>
            </a:r>
            <a:r>
              <a:rPr lang="en-US" altLang="ko-KR" sz="1400" dirty="0"/>
              <a:t>2</a:t>
            </a:r>
            <a:r>
              <a:rPr lang="zh-CN" altLang="en-US" sz="1400" dirty="0"/>
              <a:t>元）</a:t>
            </a:r>
            <a:endParaRPr lang="en-US" altLang="zh-CN" sz="1400" dirty="0"/>
          </a:p>
          <a:p>
            <a:pPr algn="ctr"/>
            <a:r>
              <a:rPr lang="ko-KR" altLang="en-US" sz="1400" dirty="0"/>
              <a:t>베이징 중심에 있어 북해공원</a:t>
            </a:r>
            <a:r>
              <a:rPr lang="en-US" altLang="ko-KR" sz="1400" dirty="0"/>
              <a:t>, </a:t>
            </a:r>
            <a:r>
              <a:rPr lang="ko-KR" altLang="en-US" sz="1400" dirty="0" err="1"/>
              <a:t>난뤄구샹</a:t>
            </a:r>
            <a:r>
              <a:rPr lang="en-US" altLang="ko-KR" sz="1400" dirty="0"/>
              <a:t>, </a:t>
            </a:r>
            <a:r>
              <a:rPr lang="ko-KR" altLang="en-US" sz="1400" dirty="0" err="1"/>
              <a:t>스차하이</a:t>
            </a:r>
            <a:r>
              <a:rPr lang="en-US" altLang="ko-KR" sz="1400" dirty="0"/>
              <a:t>, </a:t>
            </a:r>
            <a:r>
              <a:rPr lang="ko-KR" altLang="en-US" sz="1400" dirty="0" err="1"/>
              <a:t>왕푸징</a:t>
            </a:r>
            <a:r>
              <a:rPr lang="ko-KR" altLang="en-US" sz="1400" dirty="0"/>
              <a:t> 등</a:t>
            </a:r>
            <a:endParaRPr lang="en-US" altLang="ko-KR" sz="1400" dirty="0"/>
          </a:p>
          <a:p>
            <a:pPr algn="ctr"/>
            <a:r>
              <a:rPr lang="ko-KR" altLang="en-US" sz="1400" dirty="0"/>
              <a:t>다양한 </a:t>
            </a:r>
            <a:r>
              <a:rPr lang="ko-KR" altLang="en-US" sz="1400" dirty="0" err="1"/>
              <a:t>명소랑</a:t>
            </a:r>
            <a:r>
              <a:rPr lang="ko-KR" altLang="en-US" sz="1400" dirty="0"/>
              <a:t> 가까움</a:t>
            </a:r>
            <a:endParaRPr lang="en-US" altLang="ko-KR" sz="1400" dirty="0"/>
          </a:p>
          <a:p>
            <a:pPr algn="ctr"/>
            <a:r>
              <a:rPr lang="ko-KR" altLang="en-US" sz="1400" dirty="0"/>
              <a:t>공원 안의 언덕을 조금 올라가면 사진과 같이 자금성을 한눈에 내려다 볼 수 있음</a:t>
            </a:r>
            <a:endParaRPr lang="en-US" altLang="ko-KR" sz="1400" dirty="0"/>
          </a:p>
          <a:p>
            <a:pPr algn="ctr"/>
            <a:r>
              <a:rPr lang="en-US" altLang="ko-KR" sz="1400" dirty="0">
                <a:solidFill>
                  <a:schemeClr val="accent2"/>
                </a:solidFill>
              </a:rPr>
              <a:t>+</a:t>
            </a:r>
            <a:r>
              <a:rPr lang="ko-KR" altLang="en-US" sz="1400" dirty="0">
                <a:solidFill>
                  <a:schemeClr val="accent2"/>
                </a:solidFill>
              </a:rPr>
              <a:t>여기서 </a:t>
            </a:r>
            <a:r>
              <a:rPr lang="ko-KR" altLang="en-US" sz="1400" dirty="0" err="1">
                <a:solidFill>
                  <a:schemeClr val="accent2"/>
                </a:solidFill>
              </a:rPr>
              <a:t>꿀팁</a:t>
            </a:r>
            <a:r>
              <a:rPr lang="en-US" altLang="ko-KR" sz="1400" dirty="0">
                <a:solidFill>
                  <a:schemeClr val="accent2"/>
                </a:solidFill>
              </a:rPr>
              <a:t>! </a:t>
            </a:r>
            <a:r>
              <a:rPr lang="ko-KR" altLang="en-US" sz="1400" dirty="0">
                <a:solidFill>
                  <a:schemeClr val="accent2"/>
                </a:solidFill>
              </a:rPr>
              <a:t>해질 무렵 시간 맞춰서 가면 멋진 전망을 볼 수 있음</a:t>
            </a:r>
            <a:endParaRPr lang="en-US" altLang="ko-KR" sz="1400" dirty="0">
              <a:solidFill>
                <a:schemeClr val="accent2"/>
              </a:solidFill>
            </a:endParaRPr>
          </a:p>
          <a:p>
            <a:pPr algn="ctr"/>
            <a:r>
              <a:rPr lang="ko-KR" altLang="en-US" sz="1400" dirty="0"/>
              <a:t>경산공원 </a:t>
            </a:r>
            <a:r>
              <a:rPr lang="en-US" altLang="ko-KR" sz="1400" dirty="0"/>
              <a:t>-&gt; </a:t>
            </a:r>
            <a:r>
              <a:rPr lang="ko-KR" altLang="en-US" sz="1400" dirty="0" err="1"/>
              <a:t>스차하이</a:t>
            </a:r>
            <a:r>
              <a:rPr lang="ko-KR" altLang="en-US" sz="1400" dirty="0"/>
              <a:t> </a:t>
            </a:r>
            <a:r>
              <a:rPr lang="en-US" altLang="ko-KR" sz="1400" dirty="0"/>
              <a:t>-&gt;</a:t>
            </a:r>
            <a:r>
              <a:rPr lang="ko-KR" altLang="en-US" sz="1400" dirty="0" err="1"/>
              <a:t>난뤄구샹</a:t>
            </a:r>
            <a:r>
              <a:rPr lang="ko-KR" altLang="en-US" sz="1400" dirty="0"/>
              <a:t> 루트 추천</a:t>
            </a:r>
            <a:r>
              <a:rPr lang="en-US" altLang="ko-KR" sz="1400" dirty="0"/>
              <a:t>!</a:t>
            </a:r>
            <a:endParaRPr lang="ko-KR" altLang="en-US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A6B3EF-538C-DF1E-5C01-92C90E2A03AE}"/>
              </a:ext>
            </a:extLst>
          </p:cNvPr>
          <p:cNvSpPr txBox="1"/>
          <p:nvPr/>
        </p:nvSpPr>
        <p:spPr>
          <a:xfrm>
            <a:off x="6869929" y="5245019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什刹海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ko-KR" alt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스차하이</a:t>
            </a: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ko-KR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E3793D-917E-A8A2-0AD2-579AB8980E4B}"/>
              </a:ext>
            </a:extLst>
          </p:cNvPr>
          <p:cNvSpPr txBox="1"/>
          <p:nvPr/>
        </p:nvSpPr>
        <p:spPr>
          <a:xfrm>
            <a:off x="827584" y="5658993"/>
            <a:ext cx="820125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400" dirty="0"/>
              <a:t>베이징에 지인 </a:t>
            </a:r>
            <a:r>
              <a:rPr lang="ko-KR" altLang="en-US" sz="1400" dirty="0" err="1"/>
              <a:t>놀러오면</a:t>
            </a:r>
            <a:r>
              <a:rPr lang="ko-KR" altLang="en-US" sz="1400" dirty="0"/>
              <a:t> 꼭 데리고 가는 곳</a:t>
            </a:r>
            <a:r>
              <a:rPr lang="en-US" altLang="ko-KR" sz="1400" dirty="0"/>
              <a:t>!</a:t>
            </a:r>
          </a:p>
          <a:p>
            <a:pPr algn="r"/>
            <a:r>
              <a:rPr lang="ko-KR" altLang="en-US" sz="1400" dirty="0"/>
              <a:t>호수 </a:t>
            </a:r>
            <a:r>
              <a:rPr lang="en-US" altLang="ko-KR" sz="1400" dirty="0"/>
              <a:t>3</a:t>
            </a:r>
            <a:r>
              <a:rPr lang="ko-KR" altLang="en-US" sz="1400" dirty="0"/>
              <a:t>개가 </a:t>
            </a:r>
            <a:r>
              <a:rPr lang="ko-KR" altLang="en-US" sz="1400" dirty="0" err="1"/>
              <a:t>이어져있는</a:t>
            </a:r>
            <a:r>
              <a:rPr lang="ko-KR" altLang="en-US" sz="1400" dirty="0"/>
              <a:t> 곳으로 산책하며 구경하기 좋은 곳</a:t>
            </a:r>
            <a:endParaRPr lang="en-US" altLang="ko-KR" sz="1400" dirty="0"/>
          </a:p>
          <a:p>
            <a:pPr algn="r"/>
            <a:r>
              <a:rPr lang="ko-KR" altLang="en-US" sz="1400" dirty="0"/>
              <a:t>호수공원이라 따로 입장료는 없지만 </a:t>
            </a:r>
            <a:r>
              <a:rPr lang="en-US" altLang="ko-KR" sz="1400" dirty="0"/>
              <a:t>4</a:t>
            </a:r>
            <a:r>
              <a:rPr lang="ko-KR" altLang="en-US" sz="1400" dirty="0"/>
              <a:t>인용 페달 보트</a:t>
            </a:r>
            <a:r>
              <a:rPr lang="en-US" altLang="ko-KR" sz="1400" dirty="0"/>
              <a:t>(</a:t>
            </a:r>
            <a:r>
              <a:rPr lang="ko-KR" altLang="en-US" sz="1400" dirty="0"/>
              <a:t>약 </a:t>
            </a:r>
            <a:r>
              <a:rPr lang="en-US" altLang="ko-KR" sz="1400" dirty="0"/>
              <a:t>150</a:t>
            </a:r>
            <a:r>
              <a:rPr lang="zh-CN" altLang="en-US" sz="1400" dirty="0"/>
              <a:t>元</a:t>
            </a:r>
            <a:r>
              <a:rPr lang="ko-KR" altLang="en-US" sz="1400" dirty="0"/>
              <a:t>정도</a:t>
            </a:r>
            <a:r>
              <a:rPr lang="en-US" altLang="ko-KR" sz="1400" dirty="0"/>
              <a:t>,</a:t>
            </a:r>
            <a:r>
              <a:rPr lang="ko-KR" altLang="en-US" sz="1400" dirty="0"/>
              <a:t> 정확하진 않음</a:t>
            </a:r>
            <a:r>
              <a:rPr lang="en-US" altLang="ko-KR" sz="1400" dirty="0"/>
              <a:t>) </a:t>
            </a:r>
            <a:r>
              <a:rPr lang="ko-KR" altLang="en-US" sz="1400" dirty="0"/>
              <a:t>타셔서</a:t>
            </a:r>
            <a:r>
              <a:rPr lang="en-US" altLang="ko-KR" sz="1400" dirty="0"/>
              <a:t> </a:t>
            </a:r>
          </a:p>
          <a:p>
            <a:pPr algn="r"/>
            <a:r>
              <a:rPr lang="ko-KR" altLang="en-US" sz="1400" dirty="0"/>
              <a:t>야경을 </a:t>
            </a:r>
            <a:r>
              <a:rPr lang="ko-KR" altLang="en-US" sz="1400" dirty="0" err="1"/>
              <a:t>즐기시길</a:t>
            </a:r>
            <a:r>
              <a:rPr lang="ko-KR" altLang="en-US" sz="1400" dirty="0"/>
              <a:t> 바래요</a:t>
            </a:r>
            <a:r>
              <a:rPr lang="en-US" altLang="ko-KR" sz="1400" dirty="0"/>
              <a:t>!</a:t>
            </a:r>
          </a:p>
          <a:p>
            <a:pPr algn="r"/>
            <a:r>
              <a:rPr lang="ko-KR" alt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5832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A6BAEA90-0709-0345-F89D-8596208925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25593"/>
            <a:ext cx="2496699" cy="4406813"/>
          </a:xfrm>
        </p:spPr>
      </p:pic>
      <p:sp>
        <p:nvSpPr>
          <p:cNvPr id="3" name="제목 2">
            <a:extLst>
              <a:ext uri="{FF2B5EF4-FFF2-40B4-BE49-F238E27FC236}">
                <a16:creationId xmlns:a16="http://schemas.microsoft.com/office/drawing/2014/main" id="{D5C476F5-E262-7B6B-B5D7-6F82FD892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가볼 만한 곳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1D792CF2-065B-DE41-AE7F-8FC47F1FE3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51658" y="2033768"/>
            <a:ext cx="4406814" cy="27904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4E8F664-81DB-1328-3490-0C58D23CD737}"/>
              </a:ext>
            </a:extLst>
          </p:cNvPr>
          <p:cNvSpPr txBox="1"/>
          <p:nvPr/>
        </p:nvSpPr>
        <p:spPr>
          <a:xfrm>
            <a:off x="6058516" y="3193913"/>
            <a:ext cx="29878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/>
              <a:t>여기는 베이징 수도공항 </a:t>
            </a:r>
            <a:endParaRPr lang="en-US" altLang="ko-KR" sz="1400" dirty="0"/>
          </a:p>
          <a:p>
            <a:pPr algn="ctr"/>
            <a:r>
              <a:rPr lang="ko-KR" altLang="en-US" sz="1400" dirty="0"/>
              <a:t>옆에 있는 공원으로</a:t>
            </a:r>
            <a:endParaRPr lang="en-US" altLang="ko-KR" sz="1400" dirty="0"/>
          </a:p>
          <a:p>
            <a:pPr algn="ctr"/>
            <a:r>
              <a:rPr lang="ko-KR" altLang="en-US" sz="1400" dirty="0"/>
              <a:t>잔디 위에 돗자리 깔고 </a:t>
            </a:r>
            <a:endParaRPr lang="en-US" altLang="ko-KR" sz="1400" dirty="0"/>
          </a:p>
          <a:p>
            <a:pPr algn="ctr"/>
            <a:r>
              <a:rPr lang="ko-KR" altLang="en-US" sz="1400" dirty="0" err="1"/>
              <a:t>피크닉할</a:t>
            </a:r>
            <a:r>
              <a:rPr lang="ko-KR" altLang="en-US" sz="1400" dirty="0"/>
              <a:t> 수 있는 </a:t>
            </a:r>
            <a:endParaRPr lang="en-US" altLang="ko-KR" sz="1400" dirty="0"/>
          </a:p>
          <a:p>
            <a:pPr algn="ctr"/>
            <a:r>
              <a:rPr lang="ko-KR" altLang="en-US" sz="1400" dirty="0"/>
              <a:t>중국인 추천 명소</a:t>
            </a:r>
            <a:r>
              <a:rPr lang="en-US" altLang="ko-KR" sz="1400" dirty="0"/>
              <a:t>!</a:t>
            </a:r>
          </a:p>
          <a:p>
            <a:pPr algn="ctr"/>
            <a:r>
              <a:rPr lang="ko-KR" altLang="en-US" sz="1400" dirty="0"/>
              <a:t>노래 틀고</a:t>
            </a:r>
            <a:r>
              <a:rPr lang="en-US" altLang="ko-KR" sz="1400" dirty="0"/>
              <a:t>, </a:t>
            </a:r>
            <a:r>
              <a:rPr lang="ko-KR" altLang="en-US" sz="1400" dirty="0" err="1"/>
              <a:t>밀크티와</a:t>
            </a:r>
            <a:r>
              <a:rPr lang="ko-KR" altLang="en-US" sz="1400" dirty="0"/>
              <a:t> </a:t>
            </a:r>
            <a:endParaRPr lang="en-US" altLang="ko-KR" sz="1400" dirty="0"/>
          </a:p>
          <a:p>
            <a:pPr algn="ctr"/>
            <a:r>
              <a:rPr lang="ko-KR" altLang="en-US" sz="1400" dirty="0"/>
              <a:t>맛있는 걸 먹으며</a:t>
            </a:r>
            <a:r>
              <a:rPr lang="en-US" altLang="ko-KR" sz="1400" dirty="0"/>
              <a:t>, </a:t>
            </a:r>
            <a:r>
              <a:rPr lang="ko-KR" altLang="en-US" sz="1400" dirty="0"/>
              <a:t>누워서 비행기를 구경할 수 있는 </a:t>
            </a:r>
            <a:endParaRPr lang="en-US" altLang="ko-KR" sz="1400" dirty="0"/>
          </a:p>
          <a:p>
            <a:pPr algn="ctr"/>
            <a:r>
              <a:rPr lang="ko-KR" altLang="en-US" sz="1400" dirty="0"/>
              <a:t>숨은 힐링 명소</a:t>
            </a:r>
            <a:endParaRPr lang="en-US" altLang="ko-KR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9CEBA9-2070-7F6B-6ACF-BAFD6274C8B4}"/>
              </a:ext>
            </a:extLst>
          </p:cNvPr>
          <p:cNvSpPr txBox="1"/>
          <p:nvPr/>
        </p:nvSpPr>
        <p:spPr>
          <a:xfrm>
            <a:off x="821078" y="5855827"/>
            <a:ext cx="44775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solidFill>
                  <a:schemeClr val="accent1"/>
                </a:solidFill>
              </a:rPr>
              <a:t>머리 위에서 하늘을 나는 비행기를 볼 수 있다</a:t>
            </a:r>
            <a:r>
              <a:rPr lang="en-US" altLang="ko-KR" sz="1600" dirty="0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FAD8BF-30B9-5F31-19C1-7B06168861F1}"/>
              </a:ext>
            </a:extLst>
          </p:cNvPr>
          <p:cNvSpPr txBox="1"/>
          <p:nvPr/>
        </p:nvSpPr>
        <p:spPr>
          <a:xfrm>
            <a:off x="7020272" y="234888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69D426-B918-C95D-D43B-23B22043C61C}"/>
              </a:ext>
            </a:extLst>
          </p:cNvPr>
          <p:cNvSpPr txBox="1"/>
          <p:nvPr/>
        </p:nvSpPr>
        <p:spPr>
          <a:xfrm>
            <a:off x="7000883" y="270169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西湖园</a:t>
            </a:r>
            <a:endParaRPr lang="ko-KR" alt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7550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10481</TotalTime>
  <Words>915</Words>
  <Application>Microsoft Office PowerPoint</Application>
  <PresentationFormat>화면 슬라이드 쇼(4:3)</PresentationFormat>
  <Paragraphs>136</Paragraphs>
  <Slides>14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14</vt:i4>
      </vt:variant>
    </vt:vector>
  </HeadingPairs>
  <TitlesOfParts>
    <vt:vector size="21" baseType="lpstr">
      <vt:lpstr>Arial</vt:lpstr>
      <vt:lpstr>宋体</vt:lpstr>
      <vt:lpstr>굴림</vt:lpstr>
      <vt:lpstr>굴림체</vt:lpstr>
      <vt:lpstr>Noto Sans</vt:lpstr>
      <vt:lpstr>맑은 고딕</vt:lpstr>
      <vt:lpstr>Office 테마</vt:lpstr>
      <vt:lpstr>北京化工大学</vt:lpstr>
      <vt:lpstr>PowerPoint 프레젠테이션</vt:lpstr>
      <vt:lpstr>수업 커리큘럼</vt:lpstr>
      <vt:lpstr>수업 커리큘럼</vt:lpstr>
      <vt:lpstr>학교 활동</vt:lpstr>
      <vt:lpstr>맛집 소개</vt:lpstr>
      <vt:lpstr>맛집 소개</vt:lpstr>
      <vt:lpstr>가볼 만한 곳</vt:lpstr>
      <vt:lpstr>가볼 만한 곳</vt:lpstr>
      <vt:lpstr>가볼 만한 곳</vt:lpstr>
      <vt:lpstr>가볼 만한 곳</vt:lpstr>
      <vt:lpstr>가볼 만한 곳</vt:lpstr>
      <vt:lpstr>다양한 꿀팁</vt:lpstr>
      <vt:lpstr>谢谢！</vt:lpstr>
    </vt:vector>
  </TitlesOfParts>
  <Company>(주) 예스폼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예스폼 템플릿</dc:title>
  <dc:creator>문서서식 예스폼(www.yesform.com) 김다혜</dc:creator>
  <cp:keywords>www.yesform.com</cp:keywords>
  <dc:description>본 문서의 저작권은 예스폼(yesform)에 있으며
무단 복제 배포시 법적인 제재를 받을 수 있습니다.</dc:description>
  <cp:lastModifiedBy>이종화</cp:lastModifiedBy>
  <cp:revision>1184</cp:revision>
  <dcterms:created xsi:type="dcterms:W3CDTF">2010-02-01T08:03:16Z</dcterms:created>
  <dcterms:modified xsi:type="dcterms:W3CDTF">2025-11-30T10:24:50Z</dcterms:modified>
</cp:coreProperties>
</file>