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81" r:id="rId6"/>
    <p:sldId id="259" r:id="rId7"/>
    <p:sldId id="260" r:id="rId8"/>
    <p:sldId id="261" r:id="rId9"/>
    <p:sldId id="282" r:id="rId10"/>
    <p:sldId id="262" r:id="rId11"/>
    <p:sldId id="263" r:id="rId12"/>
    <p:sldId id="283" r:id="rId13"/>
    <p:sldId id="284" r:id="rId14"/>
    <p:sldId id="285" r:id="rId15"/>
    <p:sldId id="286" r:id="rId16"/>
    <p:sldId id="289" r:id="rId17"/>
    <p:sldId id="290" r:id="rId18"/>
    <p:sldId id="291" r:id="rId19"/>
    <p:sldId id="292" r:id="rId20"/>
    <p:sldId id="293" r:id="rId21"/>
    <p:sldId id="294" r:id="rId22"/>
    <p:sldId id="296" r:id="rId23"/>
    <p:sldId id="295" r:id="rId24"/>
    <p:sldId id="297" r:id="rId25"/>
    <p:sldId id="298" r:id="rId26"/>
    <p:sldId id="300" r:id="rId27"/>
    <p:sldId id="303" r:id="rId28"/>
    <p:sldId id="299" r:id="rId29"/>
    <p:sldId id="301" r:id="rId30"/>
    <p:sldId id="302" r:id="rId31"/>
    <p:sldId id="304" r:id="rId32"/>
    <p:sldId id="305" r:id="rId33"/>
    <p:sldId id="306" r:id="rId34"/>
    <p:sldId id="307" r:id="rId35"/>
    <p:sldId id="308" r:id="rId36"/>
  </p:sldIdLst>
  <p:sldSz cx="12192000" cy="6858000"/>
  <p:notesSz cx="6858000" cy="9144000"/>
  <p:embeddedFontLst>
    <p:embeddedFont>
      <p:font typeface="DX시인과나" panose="02020600000000000000" pitchFamily="18" charset="-127"/>
      <p:regular r:id="rId37"/>
    </p:embeddedFont>
    <p:embeddedFont>
      <p:font typeface="맑은 고딕" panose="020B0503020000020004" pitchFamily="50" charset="-127"/>
      <p:regular r:id="rId38"/>
      <p:bold r:id="rId39"/>
    </p:embeddedFont>
    <p:embeddedFont>
      <p:font typeface="Dubai Medium" panose="020B0603030403030204" pitchFamily="34" charset="-78"/>
      <p:regular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C00"/>
    <a:srgbClr val="FF6699"/>
    <a:srgbClr val="C36941"/>
    <a:srgbClr val="E28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78" autoAdjust="0"/>
    <p:restoredTop sz="94660"/>
  </p:normalViewPr>
  <p:slideViewPr>
    <p:cSldViewPr snapToGrid="0">
      <p:cViewPr varScale="1">
        <p:scale>
          <a:sx n="85" d="100"/>
          <a:sy n="85" d="100"/>
        </p:scale>
        <p:origin x="662" y="6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C52861-508F-4C43-AE06-7B02DE6B0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BC0CC99-262E-475A-8C51-84F1797C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F115FD0-4F39-4314-A72F-F560F14A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2C7AF1A-6227-44AC-B96C-C8141035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97DA70-99BD-44CB-898D-378CB704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40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622BB3-BC3F-443E-84D9-E99B19F1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B8C518C-150B-494C-BE7A-947832AAE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1ED398-A5B3-43F2-9293-93621754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5E2B72-D528-4D88-877E-87004F34B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243A01-2EEE-4BEB-BA98-E1AF0D1D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860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2DB802E-DFF7-4BE3-9C0B-FBDD9DEB6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8352DE6-3679-4139-8F6E-9663835A3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3638EE-7DF3-4AC2-B01C-06D5CE99D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D35E8C-D26D-467A-9843-9CF4C26A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7459F1-B3B0-48C0-A312-EB976989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6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9D09CC23-FCAD-442D-B6D6-63F51B79E114}"/>
              </a:ext>
            </a:extLst>
          </p:cNvPr>
          <p:cNvSpPr/>
          <p:nvPr userDrawn="1"/>
        </p:nvSpPr>
        <p:spPr>
          <a:xfrm>
            <a:off x="0" y="514350"/>
            <a:ext cx="266700" cy="5842000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769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D29913-70E8-4998-9508-43AACEFF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678395C-EE16-40DE-8B37-284DA438A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76E5E2-E246-4703-947A-9A67BCB4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64DE98-CB41-4716-AECB-AB68F7B9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954110-BA70-4B88-B270-EDFD9B2B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53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7B93D1-C403-4A91-980D-0498D8A6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E05F96-FE44-4076-BFD1-703CC85FE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9DFCDFD-755C-4BAD-9F14-B4F5B0AA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B416C46-75C9-42E5-8BD9-B0966DF3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C918FF9-4BB2-4917-A124-99D45FF2B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A29C525-19DB-47F6-979C-3094D4B2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226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F3EED0-53A9-4010-95B4-960F06BF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7F37BD-32F3-4226-8CA7-42903D75A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B054147-AD92-41F0-B001-4DA893873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CBAAF64-BF4F-496D-AD01-C781A5845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C72C2D8-3FC0-4FC0-AAF7-6BA9A837E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0359F21-1CA8-4150-9FFC-9BB3A332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369FBF0-A5A7-47F5-A03B-011EE0E4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76FCB7C-E0B2-4032-A615-8E442709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21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682410-345D-455B-8AAA-0F4BF3EC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4029B49-FEE3-40AE-B557-11ABC794B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18D06E4-6BC4-47F7-BA74-07195734C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F1A0B00-6F22-4269-8C15-640C4BE5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72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7679412-3470-450F-803A-0CE9A3218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DBDCE7C-22CA-495F-B82F-6B15FA56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957FB4-D990-46EC-9BC8-5EDDDD53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777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7FB883-5E25-4DFA-A9B5-26AA9C431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B43C38-9FCE-462A-9E09-72E12CF5D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2B1551-AA7A-4E9C-9C09-4E8E6003E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12DB4A-BCE6-4680-A834-5ED4BE25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7C82FD1-474A-4825-9464-5409B88CF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4448FD6-576A-49EA-9A9B-67A9ABF8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54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21420A-69F9-43BE-910D-69836F0C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2BCE627-9367-4ABC-9697-1FAC72DCB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756B099-8584-470C-B608-E48D90F89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5B091E-423E-4608-82F0-D797DF35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E6AD608-16E9-4078-A998-1B74AE34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88D4DF7-1B6F-4097-A019-23AF85E0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57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8E83DF4-E7C8-4254-B05C-1F781C7E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380574-1D11-48A9-850F-515E56C8F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EE06BD-A97A-4955-B80B-2130A3E48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54CC-F1F8-4759-9F20-22A5A7D2E43C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245015-EED9-41AE-972E-D565DB82E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C1CE83-0ED3-49C7-A840-82D0D0A5D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EC5A0-D577-4A98-BFFA-672A01AD20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35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5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6E8A9894-C30C-4A43-9767-F9E15A18C3F6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4" name="액자 3">
              <a:extLst>
                <a:ext uri="{FF2B5EF4-FFF2-40B4-BE49-F238E27FC236}">
                  <a16:creationId xmlns:a16="http://schemas.microsoft.com/office/drawing/2014/main" id="{C2B760DD-3EAC-48B6-923E-4D98BF48A701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13265B-75DB-482A-93A0-1C55941FD72A}"/>
                </a:ext>
              </a:extLst>
            </p:cNvPr>
            <p:cNvSpPr txBox="1"/>
            <p:nvPr/>
          </p:nvSpPr>
          <p:spPr>
            <a:xfrm>
              <a:off x="4410074" y="3555029"/>
              <a:ext cx="3530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&lt; 1</a:t>
              </a:r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부</a:t>
              </a:r>
              <a:r>
                <a:rPr lang="en-US" altLang="ko-KR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&gt;</a:t>
              </a:r>
              <a:endParaRPr lang="ko-KR" altLang="en-US" sz="24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0665D8-4BDD-4A82-A9BD-B56FBA7C156F}"/>
                </a:ext>
              </a:extLst>
            </p:cNvPr>
            <p:cNvSpPr txBox="1"/>
            <p:nvPr/>
          </p:nvSpPr>
          <p:spPr>
            <a:xfrm>
              <a:off x="4442732" y="2847143"/>
              <a:ext cx="33065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atin typeface="Dubai Medium" panose="020B0603030403030204" pitchFamily="34" charset="-78"/>
                  <a:cs typeface="Dubai Medium" panose="020B0603030403030204" pitchFamily="34" charset="-78"/>
                </a:rPr>
                <a:t>北京化工大学</a:t>
              </a:r>
              <a:endParaRPr lang="ko-KR" altLang="en-US" sz="4000" b="1" dirty="0">
                <a:latin typeface="Dubai Medium" panose="020B0603030403030204" pitchFamily="34" charset="-78"/>
                <a:cs typeface="Dubai Medium" panose="020B0603030403030204" pitchFamily="34" charset="-78"/>
              </a:endParaRPr>
            </a:p>
          </p:txBody>
        </p:sp>
      </p:grpSp>
      <p:pic>
        <p:nvPicPr>
          <p:cNvPr id="11" name="그래픽 10" descr="드래곤 댄스">
            <a:extLst>
              <a:ext uri="{FF2B5EF4-FFF2-40B4-BE49-F238E27FC236}">
                <a16:creationId xmlns:a16="http://schemas.microsoft.com/office/drawing/2014/main" id="{EC107E5D-DC62-489D-8364-9872322D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4480" y="5974557"/>
            <a:ext cx="914400" cy="914400"/>
          </a:xfrm>
          <a:prstGeom prst="rect">
            <a:avLst/>
          </a:prstGeom>
        </p:spPr>
      </p:pic>
      <p:pic>
        <p:nvPicPr>
          <p:cNvPr id="15" name="그래픽 14" descr="축제용 등">
            <a:extLst>
              <a:ext uri="{FF2B5EF4-FFF2-40B4-BE49-F238E27FC236}">
                <a16:creationId xmlns:a16="http://schemas.microsoft.com/office/drawing/2014/main" id="{6FEB7111-3B60-4B63-8B41-F5218D9A3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18" y="-32658"/>
            <a:ext cx="914400" cy="914400"/>
          </a:xfrm>
          <a:prstGeom prst="rect">
            <a:avLst/>
          </a:prstGeom>
        </p:spPr>
      </p:pic>
      <p:pic>
        <p:nvPicPr>
          <p:cNvPr id="16" name="그래픽 15" descr="축제용 등">
            <a:extLst>
              <a:ext uri="{FF2B5EF4-FFF2-40B4-BE49-F238E27FC236}">
                <a16:creationId xmlns:a16="http://schemas.microsoft.com/office/drawing/2014/main" id="{3E53E839-EB52-4CF4-8C76-550D1EAB5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4018" y="-32658"/>
            <a:ext cx="613852" cy="613852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0324AC05-50C0-4286-8D38-5A69EEF2F197}"/>
              </a:ext>
            </a:extLst>
          </p:cNvPr>
          <p:cNvGrpSpPr/>
          <p:nvPr/>
        </p:nvGrpSpPr>
        <p:grpSpPr>
          <a:xfrm>
            <a:off x="9087729" y="6172201"/>
            <a:ext cx="1516176" cy="914400"/>
            <a:chOff x="7957883" y="5943600"/>
            <a:chExt cx="1516176" cy="914400"/>
          </a:xfrm>
        </p:grpSpPr>
        <p:pic>
          <p:nvPicPr>
            <p:cNvPr id="13" name="그래픽 12" descr="판다">
              <a:extLst>
                <a:ext uri="{FF2B5EF4-FFF2-40B4-BE49-F238E27FC236}">
                  <a16:creationId xmlns:a16="http://schemas.microsoft.com/office/drawing/2014/main" id="{66B03DFF-7488-4199-AC0A-DD5C8515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57883" y="5943600"/>
              <a:ext cx="914400" cy="914400"/>
            </a:xfrm>
            <a:prstGeom prst="rect">
              <a:avLst/>
            </a:prstGeom>
          </p:spPr>
        </p:pic>
        <p:pic>
          <p:nvPicPr>
            <p:cNvPr id="17" name="그래픽 16" descr="판다">
              <a:extLst>
                <a:ext uri="{FF2B5EF4-FFF2-40B4-BE49-F238E27FC236}">
                  <a16:creationId xmlns:a16="http://schemas.microsoft.com/office/drawing/2014/main" id="{4264D52B-FF37-4705-AE4D-9E6107AF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8917186" y="6203156"/>
              <a:ext cx="556873" cy="556873"/>
            </a:xfrm>
            <a:prstGeom prst="rect">
              <a:avLst/>
            </a:prstGeom>
          </p:spPr>
        </p:pic>
      </p:grpSp>
      <p:pic>
        <p:nvPicPr>
          <p:cNvPr id="19" name="그래픽 18" descr="축제용 등">
            <a:extLst>
              <a:ext uri="{FF2B5EF4-FFF2-40B4-BE49-F238E27FC236}">
                <a16:creationId xmlns:a16="http://schemas.microsoft.com/office/drawing/2014/main" id="{F4611328-F3A7-4B7D-BB30-0A9F9D59D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2626" y="-32658"/>
            <a:ext cx="740231" cy="740231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1FB484B-A848-4957-813A-4C49D90F8241}"/>
              </a:ext>
            </a:extLst>
          </p:cNvPr>
          <p:cNvGrpSpPr/>
          <p:nvPr/>
        </p:nvGrpSpPr>
        <p:grpSpPr>
          <a:xfrm>
            <a:off x="10678091" y="5016104"/>
            <a:ext cx="1300899" cy="1872853"/>
            <a:chOff x="10678091" y="5016104"/>
            <a:chExt cx="1300899" cy="18728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9FBC72-642F-4F14-99C8-07E86613564B}"/>
                </a:ext>
              </a:extLst>
            </p:cNvPr>
            <p:cNvSpPr txBox="1"/>
            <p:nvPr/>
          </p:nvSpPr>
          <p:spPr>
            <a:xfrm>
              <a:off x="10752279" y="5134631"/>
              <a:ext cx="11525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중국학과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김민영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문유림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백유선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이재영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2" name="액자 1">
              <a:extLst>
                <a:ext uri="{FF2B5EF4-FFF2-40B4-BE49-F238E27FC236}">
                  <a16:creationId xmlns:a16="http://schemas.microsoft.com/office/drawing/2014/main" id="{95AA64EF-F9BD-4411-8571-103D8EDAED40}"/>
                </a:ext>
              </a:extLst>
            </p:cNvPr>
            <p:cNvSpPr/>
            <p:nvPr/>
          </p:nvSpPr>
          <p:spPr>
            <a:xfrm>
              <a:off x="10678091" y="5016104"/>
              <a:ext cx="1300899" cy="1715678"/>
            </a:xfrm>
            <a:prstGeom prst="frame">
              <a:avLst>
                <a:gd name="adj1" fmla="val 742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78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B3F37C9-AB61-47C2-B81D-F68FDDBBCE87}"/>
              </a:ext>
            </a:extLst>
          </p:cNvPr>
          <p:cNvGrpSpPr/>
          <p:nvPr/>
        </p:nvGrpSpPr>
        <p:grpSpPr>
          <a:xfrm>
            <a:off x="428625" y="280986"/>
            <a:ext cx="5429250" cy="733425"/>
            <a:chOff x="428625" y="280986"/>
            <a:chExt cx="5429250" cy="7334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2A9FAE-8E45-428C-B96F-2CE0B70080D6}"/>
                </a:ext>
              </a:extLst>
            </p:cNvPr>
            <p:cNvSpPr txBox="1"/>
            <p:nvPr/>
          </p:nvSpPr>
          <p:spPr>
            <a:xfrm>
              <a:off x="1162050" y="324534"/>
              <a:ext cx="4695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수업 소개</a:t>
              </a:r>
            </a:p>
          </p:txBody>
        </p:sp>
        <p:pic>
          <p:nvPicPr>
            <p:cNvPr id="4" name="그래픽 3" descr="강의실">
              <a:extLst>
                <a:ext uri="{FF2B5EF4-FFF2-40B4-BE49-F238E27FC236}">
                  <a16:creationId xmlns:a16="http://schemas.microsoft.com/office/drawing/2014/main" id="{7B5D3DD3-EA57-4448-88E9-BF9BB5D63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8625" y="280986"/>
              <a:ext cx="733425" cy="73342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FFD8AC-7939-4B37-8D45-72B439FABC1A}"/>
              </a:ext>
            </a:extLst>
          </p:cNvPr>
          <p:cNvSpPr txBox="1"/>
          <p:nvPr/>
        </p:nvSpPr>
        <p:spPr>
          <a:xfrm>
            <a:off x="599860" y="1327747"/>
            <a:ext cx="445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1) </a:t>
            </a:r>
            <a:r>
              <a:rPr lang="ko-KR" altLang="en-US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중국어 수업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D71DE10-C33C-462A-9F60-56B8591641CD}"/>
              </a:ext>
            </a:extLst>
          </p:cNvPr>
          <p:cNvSpPr/>
          <p:nvPr/>
        </p:nvSpPr>
        <p:spPr>
          <a:xfrm>
            <a:off x="1014455" y="2189840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B2D3A-300F-4602-B14D-F575E7D381C8}"/>
              </a:ext>
            </a:extLst>
          </p:cNvPr>
          <p:cNvSpPr txBox="1"/>
          <p:nvPr/>
        </p:nvSpPr>
        <p:spPr>
          <a:xfrm>
            <a:off x="1066800" y="2146294"/>
            <a:ext cx="917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북경화공대 중국어 수업은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(2019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년 기준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초급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반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초급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반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중급반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고급반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총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4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개의 분반으로 되어 있으며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간단한 레벨 테스트 후 반 배정을 받음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DA8FC-7DB7-4E9D-893F-D0B1DA18D3E2}"/>
              </a:ext>
            </a:extLst>
          </p:cNvPr>
          <p:cNvSpPr txBox="1"/>
          <p:nvPr/>
        </p:nvSpPr>
        <p:spPr>
          <a:xfrm>
            <a:off x="1066800" y="3367137"/>
            <a:ext cx="917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초급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반은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HSK3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초급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반은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HSK4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중급반은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HSK5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고급반은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HSK6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을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취득 목적으로 수업을 듣게 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2DB8404-F1FE-4005-850F-C42D6C8B4595}"/>
              </a:ext>
            </a:extLst>
          </p:cNvPr>
          <p:cNvSpPr/>
          <p:nvPr/>
        </p:nvSpPr>
        <p:spPr>
          <a:xfrm>
            <a:off x="1014455" y="4673259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B243A83-FEE1-42E5-B1B8-BF960EFE0146}"/>
              </a:ext>
            </a:extLst>
          </p:cNvPr>
          <p:cNvSpPr/>
          <p:nvPr/>
        </p:nvSpPr>
        <p:spPr>
          <a:xfrm>
            <a:off x="1014455" y="3392512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C9E84-1686-44F0-8E36-277D307536B5}"/>
              </a:ext>
            </a:extLst>
          </p:cNvPr>
          <p:cNvSpPr txBox="1"/>
          <p:nvPr/>
        </p:nvSpPr>
        <p:spPr>
          <a:xfrm>
            <a:off x="1066800" y="4640601"/>
            <a:ext cx="917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초급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반은 듣기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말하기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독해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종합 총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4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개의 과목이 있었으며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종합과목에서는 문법과 단어를 집중적으로 공부함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6816E4-8605-4843-B67C-55FAB52B48AC}"/>
              </a:ext>
            </a:extLst>
          </p:cNvPr>
          <p:cNvSpPr txBox="1"/>
          <p:nvPr/>
        </p:nvSpPr>
        <p:spPr>
          <a:xfrm>
            <a:off x="1066800" y="5914065"/>
            <a:ext cx="10163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</a:t>
            </a:r>
            <a:r>
              <a:rPr lang="ko-KR" altLang="en-US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중간고사는 치르지 않고 학기말고사만 있었으며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수업시간에 단어시험은 수시로 봄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16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6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 animBg="1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A531B25-F3A2-4172-8C29-347A0125C486}"/>
              </a:ext>
            </a:extLst>
          </p:cNvPr>
          <p:cNvGrpSpPr/>
          <p:nvPr/>
        </p:nvGrpSpPr>
        <p:grpSpPr>
          <a:xfrm>
            <a:off x="428625" y="280986"/>
            <a:ext cx="5429250" cy="733425"/>
            <a:chOff x="428625" y="280986"/>
            <a:chExt cx="5429250" cy="7334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2B43B5-A264-48AB-89EE-3E46A34C2729}"/>
                </a:ext>
              </a:extLst>
            </p:cNvPr>
            <p:cNvSpPr txBox="1"/>
            <p:nvPr/>
          </p:nvSpPr>
          <p:spPr>
            <a:xfrm>
              <a:off x="1162050" y="324534"/>
              <a:ext cx="4695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수업 소개</a:t>
              </a:r>
            </a:p>
          </p:txBody>
        </p:sp>
        <p:pic>
          <p:nvPicPr>
            <p:cNvPr id="4" name="그래픽 3" descr="강의실">
              <a:extLst>
                <a:ext uri="{FF2B5EF4-FFF2-40B4-BE49-F238E27FC236}">
                  <a16:creationId xmlns:a16="http://schemas.microsoft.com/office/drawing/2014/main" id="{00515A11-2291-4389-9170-6E8CC82CA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8625" y="280986"/>
              <a:ext cx="733425" cy="73342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CA5FE8-5736-4CBE-A0A9-A3DF51A255BE}"/>
              </a:ext>
            </a:extLst>
          </p:cNvPr>
          <p:cNvSpPr txBox="1"/>
          <p:nvPr/>
        </p:nvSpPr>
        <p:spPr>
          <a:xfrm>
            <a:off x="599860" y="1327747"/>
            <a:ext cx="445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2) </a:t>
            </a:r>
            <a:r>
              <a:rPr lang="ko-KR" altLang="en-US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문화 수업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D89DF-0B48-445F-A35B-81E02132B136}"/>
              </a:ext>
            </a:extLst>
          </p:cNvPr>
          <p:cNvSpPr txBox="1"/>
          <p:nvPr/>
        </p:nvSpPr>
        <p:spPr>
          <a:xfrm>
            <a:off x="1098053" y="2148292"/>
            <a:ext cx="1007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문화수업은 매주 월요일 오후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시에 있었으며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선택사항으로 선택하여 참여할 수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문화수업때에는 중국의 다양한 문화를 체험해보는 시간을 가짐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629242F-2843-47E1-A86C-772265B48388}"/>
              </a:ext>
            </a:extLst>
          </p:cNvPr>
          <p:cNvSpPr/>
          <p:nvPr/>
        </p:nvSpPr>
        <p:spPr>
          <a:xfrm>
            <a:off x="1014455" y="2189840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BFD0794-38AE-4B90-9349-F01E55C4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5" y="3144164"/>
            <a:ext cx="3593863" cy="23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B8C6F11-34AA-4328-876C-D761794F7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51" y="3144163"/>
            <a:ext cx="3638050" cy="23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6825780-C3B7-49B2-988D-C616A25A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39" y="3144163"/>
            <a:ext cx="3593863" cy="23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0B0BAA0-A340-483B-8E60-6A79D1B82CE9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D5B66C7E-8DB9-4304-AE21-8E8C7E4C459B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26EF67-216B-4C1E-8459-A1365C00C259}"/>
                </a:ext>
              </a:extLst>
            </p:cNvPr>
            <p:cNvSpPr txBox="1"/>
            <p:nvPr/>
          </p:nvSpPr>
          <p:spPr>
            <a:xfrm>
              <a:off x="4322760" y="3075057"/>
              <a:ext cx="3530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학생 식당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456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8D13B-F2D8-41EB-9BBA-3375EBD08DEA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 식당 소개</a:t>
            </a:r>
          </a:p>
        </p:txBody>
      </p:sp>
      <p:pic>
        <p:nvPicPr>
          <p:cNvPr id="5" name="그래픽 4" descr="테이블 차림">
            <a:extLst>
              <a:ext uri="{FF2B5EF4-FFF2-40B4-BE49-F238E27FC236}">
                <a16:creationId xmlns:a16="http://schemas.microsoft.com/office/drawing/2014/main" id="{AA74E289-888B-463D-8A78-914426B2A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30" y="237145"/>
            <a:ext cx="733720" cy="733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4B942C-FE49-4648-A0BE-4257610E586B}"/>
              </a:ext>
            </a:extLst>
          </p:cNvPr>
          <p:cNvSpPr txBox="1"/>
          <p:nvPr/>
        </p:nvSpPr>
        <p:spPr>
          <a:xfrm>
            <a:off x="795190" y="1227897"/>
            <a:ext cx="745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학생식당 건물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층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快乐时间）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C1327EC-5D37-41C9-86B5-AB6E505580C7}"/>
              </a:ext>
            </a:extLst>
          </p:cNvPr>
          <p:cNvSpPr/>
          <p:nvPr/>
        </p:nvSpPr>
        <p:spPr>
          <a:xfrm>
            <a:off x="1057835" y="1766952"/>
            <a:ext cx="103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푸드코트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느낌으로 다양한 음식이 있으며 결제는 학생카드를 기계에 대면 됨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우리는 유학생이라 </a:t>
            </a:r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본교생들과 다르게 원래 가격보다 조금 더 비싸게 찍힘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6F08298-4B71-436A-BE70-CDF953566B2D}"/>
              </a:ext>
            </a:extLst>
          </p:cNvPr>
          <p:cNvSpPr/>
          <p:nvPr/>
        </p:nvSpPr>
        <p:spPr>
          <a:xfrm>
            <a:off x="1005490" y="1793847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E73979D-09FD-47E2-9E60-B4F61434B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662" y="2552228"/>
            <a:ext cx="3005845" cy="300584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38B5C91-507E-4BF5-A345-97E6D74A3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4461" y="2552228"/>
            <a:ext cx="3005846" cy="300584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A9C9166-BB46-4A76-9875-EAF90E739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8222" y="2552227"/>
            <a:ext cx="3005846" cy="30058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2ADC59-286D-4C92-81C4-188F9DEF73C8}"/>
              </a:ext>
            </a:extLst>
          </p:cNvPr>
          <p:cNvSpPr txBox="1"/>
          <p:nvPr/>
        </p:nvSpPr>
        <p:spPr>
          <a:xfrm>
            <a:off x="1162050" y="5887135"/>
            <a:ext cx="8727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번은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마라샹궈로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마라탕도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가능하고 맵기는 각자 취향에 따라 조절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</a:p>
          <a:p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번은 원하는 반찬 얘기하면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담아주시고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반찬마다 가격이 다름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F62A01C-27F7-4829-A812-E5B20616D2A8}"/>
              </a:ext>
            </a:extLst>
          </p:cNvPr>
          <p:cNvSpPr/>
          <p:nvPr/>
        </p:nvSpPr>
        <p:spPr>
          <a:xfrm>
            <a:off x="1005490" y="5890667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8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D27B9D-734B-498C-A359-265949941C87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 식당 소개</a:t>
            </a:r>
          </a:p>
        </p:txBody>
      </p:sp>
      <p:pic>
        <p:nvPicPr>
          <p:cNvPr id="3" name="그래픽 2" descr="테이블 차림">
            <a:extLst>
              <a:ext uri="{FF2B5EF4-FFF2-40B4-BE49-F238E27FC236}">
                <a16:creationId xmlns:a16="http://schemas.microsoft.com/office/drawing/2014/main" id="{F0EE5030-D4AD-41CE-8E91-2CBA57D30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30" y="237145"/>
            <a:ext cx="733720" cy="73372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8A04F5E-D6EC-464D-AFA5-AFBAED5B7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08" y="1954954"/>
            <a:ext cx="3226939" cy="335084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EB01529-6DE2-419A-968E-C0C00050E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7" y="1960163"/>
            <a:ext cx="3345631" cy="334563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3B06564-CC88-401D-8705-C5C6B026B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97" y="1954954"/>
            <a:ext cx="3350840" cy="3350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B55E23-CA4E-4D38-AE2B-BF6471902EA5}"/>
              </a:ext>
            </a:extLst>
          </p:cNvPr>
          <p:cNvSpPr txBox="1"/>
          <p:nvPr/>
        </p:nvSpPr>
        <p:spPr>
          <a:xfrm>
            <a:off x="795190" y="1227897"/>
            <a:ext cx="745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학생식당 건물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층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快乐时间）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29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DD275-B8AC-458B-A3E8-E2E31CC20D3E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 식당 소개</a:t>
            </a:r>
          </a:p>
        </p:txBody>
      </p:sp>
      <p:pic>
        <p:nvPicPr>
          <p:cNvPr id="3" name="그래픽 2" descr="테이블 차림">
            <a:extLst>
              <a:ext uri="{FF2B5EF4-FFF2-40B4-BE49-F238E27FC236}">
                <a16:creationId xmlns:a16="http://schemas.microsoft.com/office/drawing/2014/main" id="{7600CC7C-A566-489C-A1F7-CADFBA80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30" y="237145"/>
            <a:ext cx="733720" cy="733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676C0-320A-4BB4-8047-F820E26DE4D3}"/>
              </a:ext>
            </a:extLst>
          </p:cNvPr>
          <p:cNvSpPr txBox="1"/>
          <p:nvPr/>
        </p:nvSpPr>
        <p:spPr>
          <a:xfrm>
            <a:off x="795190" y="1227897"/>
            <a:ext cx="745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학생식당 건물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층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快乐时间）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340E881-0269-41C0-9787-38FDE53F1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1986" y="1990813"/>
            <a:ext cx="3350840" cy="335084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6F63DBA-7F17-478A-8C3B-2CE547FC1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51" y="1990813"/>
            <a:ext cx="3350840" cy="33508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72199FA-D2FD-45C3-BA8B-65309A7F6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1421" y="1990813"/>
            <a:ext cx="3350840" cy="3350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DFED6D-B075-46D1-8156-0A0B9897D7B0}"/>
              </a:ext>
            </a:extLst>
          </p:cNvPr>
          <p:cNvSpPr txBox="1"/>
          <p:nvPr/>
        </p:nvSpPr>
        <p:spPr>
          <a:xfrm>
            <a:off x="867704" y="5702794"/>
            <a:ext cx="83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1,2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번은 원하는 반찬 달라고 하면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퍼주시고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반찬에 따라 가격이 다름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D1EA005-C522-48CD-9CEA-49D45F887D3D}"/>
              </a:ext>
            </a:extLst>
          </p:cNvPr>
          <p:cNvSpPr/>
          <p:nvPr/>
        </p:nvSpPr>
        <p:spPr>
          <a:xfrm>
            <a:off x="742845" y="5704459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007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457FB-7614-4F13-BED0-693BCBE869D1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 식당 소개</a:t>
            </a:r>
          </a:p>
        </p:txBody>
      </p:sp>
      <p:pic>
        <p:nvPicPr>
          <p:cNvPr id="3" name="그래픽 2" descr="테이블 차림">
            <a:extLst>
              <a:ext uri="{FF2B5EF4-FFF2-40B4-BE49-F238E27FC236}">
                <a16:creationId xmlns:a16="http://schemas.microsoft.com/office/drawing/2014/main" id="{2E113E9A-6196-4F7A-BE98-16C012159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30" y="237145"/>
            <a:ext cx="733720" cy="73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4454C-21FB-47FC-902D-A6C838B4FA4B}"/>
              </a:ext>
            </a:extLst>
          </p:cNvPr>
          <p:cNvSpPr txBox="1"/>
          <p:nvPr/>
        </p:nvSpPr>
        <p:spPr>
          <a:xfrm>
            <a:off x="795190" y="1227897"/>
            <a:ext cx="7453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학생식당 건물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층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快乐时间</a:t>
            </a:r>
            <a:r>
              <a:rPr lang="en-US" altLang="zh-CN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 </a:t>
            </a:r>
          </a:p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한식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ECA2112-5877-4210-B705-C95FF0F87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67" y="2152709"/>
            <a:ext cx="3350840" cy="335084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007587F-4251-478F-8A8A-570F298B8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3" y="2152709"/>
            <a:ext cx="3350840" cy="335084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0B318AE-1FC5-4A94-A504-E6DF6E7CA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0593" y="2152709"/>
            <a:ext cx="3350840" cy="3350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C007C-6219-4D0E-B966-AE8ACF2D598C}"/>
              </a:ext>
            </a:extLst>
          </p:cNvPr>
          <p:cNvSpPr txBox="1"/>
          <p:nvPr/>
        </p:nvSpPr>
        <p:spPr>
          <a:xfrm>
            <a:off x="857710" y="5693580"/>
            <a:ext cx="743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비빔밥이 좀 싱거운 편이라 </a:t>
            </a:r>
            <a:r>
              <a:rPr lang="zh-CN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加辣酱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이라고 하면 고추장 더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넣어주심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4449F6A-3995-424D-B929-05C6691C0982}"/>
              </a:ext>
            </a:extLst>
          </p:cNvPr>
          <p:cNvSpPr/>
          <p:nvPr/>
        </p:nvSpPr>
        <p:spPr>
          <a:xfrm>
            <a:off x="742845" y="5704459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696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88836-F90E-4A30-8AC5-2D79F2EC9A8B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 식당 소개</a:t>
            </a:r>
          </a:p>
        </p:txBody>
      </p:sp>
      <p:pic>
        <p:nvPicPr>
          <p:cNvPr id="3" name="그래픽 2" descr="테이블 차림">
            <a:extLst>
              <a:ext uri="{FF2B5EF4-FFF2-40B4-BE49-F238E27FC236}">
                <a16:creationId xmlns:a16="http://schemas.microsoft.com/office/drawing/2014/main" id="{7A9155DF-CA75-4D7E-9360-A2E9A7109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30" y="237145"/>
            <a:ext cx="733720" cy="73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518A7-3778-4EF7-B9B0-B22F6AD136EE}"/>
              </a:ext>
            </a:extLst>
          </p:cNvPr>
          <p:cNvSpPr txBox="1"/>
          <p:nvPr/>
        </p:nvSpPr>
        <p:spPr>
          <a:xfrm>
            <a:off x="795190" y="1227897"/>
            <a:ext cx="7453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학생식당 건물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층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快乐时间）</a:t>
            </a:r>
            <a:endParaRPr lang="en-US" altLang="zh-CN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한식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0DDAA03-8B31-48A8-A6B8-7893CD4EF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3" y="2152709"/>
            <a:ext cx="3350840" cy="335084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210488C-F52F-42E0-AA8B-97109F1C1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0593" y="2152709"/>
            <a:ext cx="3350840" cy="335084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5572389-4F66-4B35-96D8-A0B805540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7423" y="2152709"/>
            <a:ext cx="3350840" cy="3350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7E9CE-1DB8-4CB3-98FF-B76D3612B648}"/>
              </a:ext>
            </a:extLst>
          </p:cNvPr>
          <p:cNvSpPr txBox="1"/>
          <p:nvPr/>
        </p:nvSpPr>
        <p:spPr>
          <a:xfrm>
            <a:off x="861758" y="5692319"/>
            <a:ext cx="707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고수 싫어하는 사람은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찌개류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시킬 때 고수 </a:t>
            </a:r>
            <a:r>
              <a:rPr lang="ko-KR" altLang="en-US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빼달라고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얘기하기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9EDDDD0-BF42-4428-B59A-F5B5C33F9C11}"/>
              </a:ext>
            </a:extLst>
          </p:cNvPr>
          <p:cNvSpPr/>
          <p:nvPr/>
        </p:nvSpPr>
        <p:spPr>
          <a:xfrm>
            <a:off x="742845" y="5704459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0265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DA43D7-C54E-49E4-9D24-32183B3FD7F2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 식당 소개</a:t>
            </a:r>
          </a:p>
        </p:txBody>
      </p:sp>
      <p:pic>
        <p:nvPicPr>
          <p:cNvPr id="3" name="그래픽 2" descr="테이블 차림">
            <a:extLst>
              <a:ext uri="{FF2B5EF4-FFF2-40B4-BE49-F238E27FC236}">
                <a16:creationId xmlns:a16="http://schemas.microsoft.com/office/drawing/2014/main" id="{2EE47B82-A0E9-453B-AB2F-4DFABFC26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30" y="237145"/>
            <a:ext cx="733720" cy="73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12AC8E-9373-4849-8D6A-137C81596959}"/>
              </a:ext>
            </a:extLst>
          </p:cNvPr>
          <p:cNvSpPr txBox="1"/>
          <p:nvPr/>
        </p:nvSpPr>
        <p:spPr>
          <a:xfrm>
            <a:off x="1162049" y="1640540"/>
            <a:ext cx="9059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 식당은 운동장과 도서관 사이에 위치해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올해 새로운 학생식당이 생김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북경화공대에서 음식 걱정은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NO! </a:t>
            </a: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한식도 다양하게 있으며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꿔바로우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마라탕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마라샹궈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황먼지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등 많은 음식이 있어 자유롭게 먹을 수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85A8816-3328-4DD9-A2E3-0A664DC6AFB7}"/>
              </a:ext>
            </a:extLst>
          </p:cNvPr>
          <p:cNvSpPr/>
          <p:nvPr/>
        </p:nvSpPr>
        <p:spPr>
          <a:xfrm flipV="1">
            <a:off x="1109705" y="1640540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08BDC79-D316-423B-AD91-D02BED98C22F}"/>
              </a:ext>
            </a:extLst>
          </p:cNvPr>
          <p:cNvSpPr/>
          <p:nvPr/>
        </p:nvSpPr>
        <p:spPr>
          <a:xfrm flipV="1">
            <a:off x="1109705" y="2587714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9685E4D-3D5D-4E38-9C6B-32906EF84A27}"/>
              </a:ext>
            </a:extLst>
          </p:cNvPr>
          <p:cNvSpPr/>
          <p:nvPr/>
        </p:nvSpPr>
        <p:spPr>
          <a:xfrm flipV="1">
            <a:off x="1109705" y="3504960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700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0B0BAA0-A340-483B-8E60-6A79D1B82CE9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D5B66C7E-8DB9-4304-AE21-8E8C7E4C459B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26EF67-216B-4C1E-8459-A1365C00C259}"/>
                </a:ext>
              </a:extLst>
            </p:cNvPr>
            <p:cNvSpPr txBox="1"/>
            <p:nvPr/>
          </p:nvSpPr>
          <p:spPr>
            <a:xfrm>
              <a:off x="4322760" y="3075057"/>
              <a:ext cx="3530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기숙사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3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E9C74D06-D2FE-4A12-857B-15A64A8390C8}"/>
              </a:ext>
            </a:extLst>
          </p:cNvPr>
          <p:cNvGrpSpPr/>
          <p:nvPr/>
        </p:nvGrpSpPr>
        <p:grpSpPr>
          <a:xfrm>
            <a:off x="466725" y="246965"/>
            <a:ext cx="5353050" cy="742950"/>
            <a:chOff x="504825" y="276225"/>
            <a:chExt cx="5353050" cy="742950"/>
          </a:xfrm>
        </p:grpSpPr>
        <p:pic>
          <p:nvPicPr>
            <p:cNvPr id="5" name="그래픽 4" descr="목록">
              <a:extLst>
                <a:ext uri="{FF2B5EF4-FFF2-40B4-BE49-F238E27FC236}">
                  <a16:creationId xmlns:a16="http://schemas.microsoft.com/office/drawing/2014/main" id="{DD53D49E-BA61-4685-81E1-E2B32F4E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4825" y="276225"/>
              <a:ext cx="742950" cy="7429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8B8057-C18E-486A-B264-176D16877E91}"/>
                </a:ext>
              </a:extLst>
            </p:cNvPr>
            <p:cNvSpPr txBox="1"/>
            <p:nvPr/>
          </p:nvSpPr>
          <p:spPr>
            <a:xfrm>
              <a:off x="1162050" y="324534"/>
              <a:ext cx="4695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목차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1B94190-811C-4D2E-A415-F347CBAEDED3}"/>
              </a:ext>
            </a:extLst>
          </p:cNvPr>
          <p:cNvGrpSpPr/>
          <p:nvPr/>
        </p:nvGrpSpPr>
        <p:grpSpPr>
          <a:xfrm>
            <a:off x="2139212" y="2227554"/>
            <a:ext cx="3486150" cy="514350"/>
            <a:chOff x="1552575" y="1514475"/>
            <a:chExt cx="3486150" cy="51435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8665FCA-FC44-4195-9981-ED9E65277D63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D5B6B0-2E09-4E13-B1C7-26116D8EF7D8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학교 소개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05A9975-7546-4185-8036-560A19540596}"/>
              </a:ext>
            </a:extLst>
          </p:cNvPr>
          <p:cNvGrpSpPr/>
          <p:nvPr/>
        </p:nvGrpSpPr>
        <p:grpSpPr>
          <a:xfrm>
            <a:off x="2139212" y="3158474"/>
            <a:ext cx="3486150" cy="514350"/>
            <a:chOff x="1552575" y="1514475"/>
            <a:chExt cx="3486150" cy="51435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14A660DD-0BF3-4716-BBD4-A0BE19A878E1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4847F3-7C6F-44A2-97AE-EFE849E41063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학사 일정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CFAEB5CE-9025-4D14-89E2-2BEB1ECBB8E1}"/>
              </a:ext>
            </a:extLst>
          </p:cNvPr>
          <p:cNvGrpSpPr/>
          <p:nvPr/>
        </p:nvGrpSpPr>
        <p:grpSpPr>
          <a:xfrm>
            <a:off x="2139212" y="4133711"/>
            <a:ext cx="3486150" cy="514350"/>
            <a:chOff x="1552575" y="1514475"/>
            <a:chExt cx="3486150" cy="514350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507F374D-4040-4A51-84FC-44B118B8DA49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623DB3-6CE1-4D28-9465-B19AF953B602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수업 소개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DBE8269-70CB-473A-94B7-F622BA6971AC}"/>
              </a:ext>
            </a:extLst>
          </p:cNvPr>
          <p:cNvGrpSpPr/>
          <p:nvPr/>
        </p:nvGrpSpPr>
        <p:grpSpPr>
          <a:xfrm>
            <a:off x="7276820" y="2252438"/>
            <a:ext cx="3486150" cy="514350"/>
            <a:chOff x="1552575" y="1514475"/>
            <a:chExt cx="3486150" cy="514350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73F57673-7F25-4274-9309-BFEF981CC876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E958CA-5263-46FF-BA25-8855945507B1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학생 식당 소개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5287B021-2F1E-4D16-A782-A8048D6DBBD6}"/>
              </a:ext>
            </a:extLst>
          </p:cNvPr>
          <p:cNvGrpSpPr/>
          <p:nvPr/>
        </p:nvGrpSpPr>
        <p:grpSpPr>
          <a:xfrm>
            <a:off x="7276820" y="3158474"/>
            <a:ext cx="3486150" cy="514350"/>
            <a:chOff x="1552575" y="1514475"/>
            <a:chExt cx="3486150" cy="514350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97F9DA10-DB76-42CB-AD53-4A7927127372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C3406E1-389F-4DB9-8134-14E1B6B7B2D7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기숙사 소개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FCFCA63-78CC-4359-A518-029CC7ACA3B6}"/>
              </a:ext>
            </a:extLst>
          </p:cNvPr>
          <p:cNvGrpSpPr/>
          <p:nvPr/>
        </p:nvGrpSpPr>
        <p:grpSpPr>
          <a:xfrm>
            <a:off x="7276820" y="4089394"/>
            <a:ext cx="3486150" cy="514350"/>
            <a:chOff x="1552575" y="1514475"/>
            <a:chExt cx="3486150" cy="514350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F92C039F-FDCA-4495-BF3D-849E6DF114E8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8ED600D-46D5-43CE-B297-782E1135037A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학교 편의시설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6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6AA41-3D96-4BBB-AB98-B208D84EA7DB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소개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래픽 4" descr="수면">
            <a:extLst>
              <a:ext uri="{FF2B5EF4-FFF2-40B4-BE49-F238E27FC236}">
                <a16:creationId xmlns:a16="http://schemas.microsoft.com/office/drawing/2014/main" id="{BAC1D9D4-4A08-48A3-8DFE-5D419A752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383" y="237145"/>
            <a:ext cx="733720" cy="73372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796CEAE-42F8-433E-A913-8590E97AA24A}"/>
              </a:ext>
            </a:extLst>
          </p:cNvPr>
          <p:cNvSpPr/>
          <p:nvPr/>
        </p:nvSpPr>
        <p:spPr>
          <a:xfrm>
            <a:off x="1008450" y="1587584"/>
            <a:ext cx="103358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기숙사는 학교에서 동문 바로 옆에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기숙사의 명칭은 </a:t>
            </a:r>
            <a:r>
              <a:rPr lang="zh-CN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留学生公寓 </a:t>
            </a:r>
            <a:r>
              <a:rPr lang="en-US" altLang="zh-CN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zh-CN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号楼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이고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인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실임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첫 학기에는 룸메이트가 정해져 있고 다음학기부터 빈자리가 있으면 바꿀 수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기숙사에 엘리베이터가 없음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주방은 공용주방으로 안에 세탁기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건조기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냉장고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전자레인지 등이 있으며 각 층마다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기숙사에서 침구류는 제공해줌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방에는 화장실과 침대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옷장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책상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의자가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간혹 의자가 없는 경우도 있는데 사감한테 말하면 의자 주문 </a:t>
            </a:r>
            <a:r>
              <a:rPr lang="ko-KR" altLang="en-US" sz="2000" kern="0" dirty="0" err="1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해주심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첫 학기 룸메이트가 외국인으로 배정 될 수도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0F510A6-29F9-49B6-B630-C7C75F351200}"/>
              </a:ext>
            </a:extLst>
          </p:cNvPr>
          <p:cNvSpPr/>
          <p:nvPr/>
        </p:nvSpPr>
        <p:spPr>
          <a:xfrm flipV="1">
            <a:off x="956106" y="1587584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F52BAF6-BD3A-42FF-A839-21C2E72CC246}"/>
              </a:ext>
            </a:extLst>
          </p:cNvPr>
          <p:cNvSpPr/>
          <p:nvPr/>
        </p:nvSpPr>
        <p:spPr>
          <a:xfrm flipV="1">
            <a:off x="956106" y="221511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9745ED6-0300-43E2-919A-78F31BE83B9E}"/>
              </a:ext>
            </a:extLst>
          </p:cNvPr>
          <p:cNvSpPr/>
          <p:nvPr/>
        </p:nvSpPr>
        <p:spPr>
          <a:xfrm flipV="1">
            <a:off x="956106" y="2842646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FC9F79E-BAC1-4141-88ED-128BC4CF89B5}"/>
              </a:ext>
            </a:extLst>
          </p:cNvPr>
          <p:cNvSpPr/>
          <p:nvPr/>
        </p:nvSpPr>
        <p:spPr>
          <a:xfrm flipV="1">
            <a:off x="959418" y="3464114"/>
            <a:ext cx="45720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DDC18D4-88C6-4BB9-B66D-B95CAA0D3FE7}"/>
              </a:ext>
            </a:extLst>
          </p:cNvPr>
          <p:cNvSpPr/>
          <p:nvPr/>
        </p:nvSpPr>
        <p:spPr>
          <a:xfrm flipV="1">
            <a:off x="959418" y="4079628"/>
            <a:ext cx="45720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C797B2F-93D2-40BA-80A9-E445C0301497}"/>
              </a:ext>
            </a:extLst>
          </p:cNvPr>
          <p:cNvSpPr/>
          <p:nvPr/>
        </p:nvSpPr>
        <p:spPr>
          <a:xfrm flipV="1">
            <a:off x="959418" y="4707084"/>
            <a:ext cx="45720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C47CC2E-8AA9-446E-807B-A05D47C34B58}"/>
              </a:ext>
            </a:extLst>
          </p:cNvPr>
          <p:cNvSpPr/>
          <p:nvPr/>
        </p:nvSpPr>
        <p:spPr>
          <a:xfrm flipV="1">
            <a:off x="936558" y="5574816"/>
            <a:ext cx="45720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09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6AA41-3D96-4BBB-AB98-B208D84EA7DB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소개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래픽 4" descr="수면">
            <a:extLst>
              <a:ext uri="{FF2B5EF4-FFF2-40B4-BE49-F238E27FC236}">
                <a16:creationId xmlns:a16="http://schemas.microsoft.com/office/drawing/2014/main" id="{BAC1D9D4-4A08-48A3-8DFE-5D419A752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383" y="237145"/>
            <a:ext cx="733720" cy="73372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C0ED666-F768-46FD-9268-2104C9F782F2}"/>
              </a:ext>
            </a:extLst>
          </p:cNvPr>
          <p:cNvSpPr/>
          <p:nvPr/>
        </p:nvSpPr>
        <p:spPr>
          <a:xfrm>
            <a:off x="1008450" y="1735087"/>
            <a:ext cx="102274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고장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불편하거나 궁금한 내용은 기숙사 사감에게 말하면 해결해 주심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기숙사의 공식적인 통금은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PM11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시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만약 통금 시간을 넘겨 문이 잠겨 있다면 기숙사 </a:t>
            </a:r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문 앞에 있는 </a:t>
            </a:r>
            <a:r>
              <a:rPr lang="ko-KR" altLang="en-US" sz="2000" kern="0" dirty="0" err="1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벨을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눌러 문을 열어 달라 하면 됨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한 달에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1~2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번은 불시에 방 검사가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방 검사는 방의 청결과 금지된 물품을 시용하는지 검사함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전기장판 사용 금지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주방에 있는 세탁기는 돈을 내고 사용하고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건조기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냉장고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전자레인지는 무료로 사용 가능함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세탁기 사용시 가격은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3~4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원 정도로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결제 방식은 </a:t>
            </a:r>
            <a:r>
              <a:rPr lang="ko-KR" altLang="en-US" sz="2000" kern="0" dirty="0" err="1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알리페이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또는 현금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동전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으로 가능함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세제 개인구매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633738B-B88A-47B4-A448-2F87E1912FED}"/>
              </a:ext>
            </a:extLst>
          </p:cNvPr>
          <p:cNvSpPr/>
          <p:nvPr/>
        </p:nvSpPr>
        <p:spPr>
          <a:xfrm flipV="1">
            <a:off x="956106" y="175791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11F17CA-199B-4165-B78F-6D3AB4502B91}"/>
              </a:ext>
            </a:extLst>
          </p:cNvPr>
          <p:cNvSpPr/>
          <p:nvPr/>
        </p:nvSpPr>
        <p:spPr>
          <a:xfrm flipV="1">
            <a:off x="956106" y="2394409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CB2AE0E-658A-44DD-9CBC-5DFEDB05D9A4}"/>
              </a:ext>
            </a:extLst>
          </p:cNvPr>
          <p:cNvSpPr/>
          <p:nvPr/>
        </p:nvSpPr>
        <p:spPr>
          <a:xfrm flipV="1">
            <a:off x="956106" y="3302441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2E69B14-C6BE-4621-BD14-270E2F434C94}"/>
              </a:ext>
            </a:extLst>
          </p:cNvPr>
          <p:cNvSpPr/>
          <p:nvPr/>
        </p:nvSpPr>
        <p:spPr>
          <a:xfrm flipV="1">
            <a:off x="956106" y="391472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EB8EDA7-7296-4019-815F-C0DEE275FA2A}"/>
              </a:ext>
            </a:extLst>
          </p:cNvPr>
          <p:cNvSpPr/>
          <p:nvPr/>
        </p:nvSpPr>
        <p:spPr>
          <a:xfrm flipV="1">
            <a:off x="956106" y="4526566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AC6203C-C976-427A-8E69-86DF14427CAB}"/>
              </a:ext>
            </a:extLst>
          </p:cNvPr>
          <p:cNvSpPr/>
          <p:nvPr/>
        </p:nvSpPr>
        <p:spPr>
          <a:xfrm flipV="1">
            <a:off x="956106" y="5135380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275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6AA41-3D96-4BBB-AB98-B208D84EA7DB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소개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래픽 4" descr="수면">
            <a:extLst>
              <a:ext uri="{FF2B5EF4-FFF2-40B4-BE49-F238E27FC236}">
                <a16:creationId xmlns:a16="http://schemas.microsoft.com/office/drawing/2014/main" id="{BAC1D9D4-4A08-48A3-8DFE-5D419A752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383" y="237145"/>
            <a:ext cx="733720" cy="733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3302B-2203-4A52-9C4F-49AD5B295572}"/>
              </a:ext>
            </a:extLst>
          </p:cNvPr>
          <p:cNvSpPr txBox="1"/>
          <p:nvPr/>
        </p:nvSpPr>
        <p:spPr>
          <a:xfrm>
            <a:off x="717176" y="1264023"/>
            <a:ext cx="7530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2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전기 충전 안내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F49998-3644-430F-B12F-48B59A2AD15A}"/>
              </a:ext>
            </a:extLst>
          </p:cNvPr>
          <p:cNvSpPr/>
          <p:nvPr/>
        </p:nvSpPr>
        <p:spPr>
          <a:xfrm>
            <a:off x="1008450" y="1735087"/>
            <a:ext cx="102274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000" kern="0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기숙사의 전기는 무료가 아닌 충전해서 써야 함</a:t>
            </a:r>
            <a:r>
              <a:rPr lang="en-US" altLang="ko-KR" sz="2000" kern="0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70C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지도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다음페이지 참고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를 보면 전기를 충전할 수 있는 사무실이 표시되어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남문 근처에 있으며 건물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층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202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호로 가면 됨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전기를 사러 왔다고 하면 기숙사 위치와 방 번호를 묻는데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동문에 있는 유학생 기숙사라고 하고 본인의 방 번호를 말하면 남은 전기료와 돈을 얼만큼 충전해야 하는지 알 수 있음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전기는 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200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원 이상을 쓰면 방의 전기가 끊기고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학기가 시작할 때마다 학교에서 일정 금액의 전기를 충전해 줌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/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단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방학에는 전기를 무료로 제공해 주지 않기 때문에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학기 중에 쓰고 남은 전기를 사용하다가 부족하면 충전하면 됨</a:t>
            </a:r>
            <a:r>
              <a:rPr lang="en-US" altLang="ko-KR" sz="2000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/>
            <a:endParaRPr lang="en-US" altLang="ko-KR" sz="2000" kern="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D8FE4832-65DA-4045-B08E-B6451B4417CE}"/>
              </a:ext>
            </a:extLst>
          </p:cNvPr>
          <p:cNvSpPr/>
          <p:nvPr/>
        </p:nvSpPr>
        <p:spPr>
          <a:xfrm flipV="1">
            <a:off x="956106" y="175791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3CBB7D9-0153-41F5-96AC-5DEC98D366C8}"/>
              </a:ext>
            </a:extLst>
          </p:cNvPr>
          <p:cNvSpPr/>
          <p:nvPr/>
        </p:nvSpPr>
        <p:spPr>
          <a:xfrm flipV="1">
            <a:off x="956106" y="236751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4BA99A0-1109-45CD-BB24-0E5A657C7C9B}"/>
              </a:ext>
            </a:extLst>
          </p:cNvPr>
          <p:cNvSpPr/>
          <p:nvPr/>
        </p:nvSpPr>
        <p:spPr>
          <a:xfrm flipV="1">
            <a:off x="956106" y="301297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5E1612E-1615-458D-A9CF-C19A08434FD5}"/>
              </a:ext>
            </a:extLst>
          </p:cNvPr>
          <p:cNvSpPr/>
          <p:nvPr/>
        </p:nvSpPr>
        <p:spPr>
          <a:xfrm flipV="1">
            <a:off x="956106" y="3648942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0003DCC-4BA2-4821-8BC1-C4ADF1716D1E}"/>
              </a:ext>
            </a:extLst>
          </p:cNvPr>
          <p:cNvSpPr/>
          <p:nvPr/>
        </p:nvSpPr>
        <p:spPr>
          <a:xfrm flipV="1">
            <a:off x="956106" y="4527483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018A8FE-E26A-4BB9-AE40-4EEE33F05124}"/>
              </a:ext>
            </a:extLst>
          </p:cNvPr>
          <p:cNvSpPr/>
          <p:nvPr/>
        </p:nvSpPr>
        <p:spPr>
          <a:xfrm flipV="1">
            <a:off x="956106" y="5431361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7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>
            <a:extLst>
              <a:ext uri="{FF2B5EF4-FFF2-40B4-BE49-F238E27FC236}">
                <a16:creationId xmlns:a16="http://schemas.microsoft.com/office/drawing/2014/main" id="{FFB843CE-3AE0-4282-9199-ACA4EDB80C2F}"/>
              </a:ext>
            </a:extLst>
          </p:cNvPr>
          <p:cNvGrpSpPr/>
          <p:nvPr/>
        </p:nvGrpSpPr>
        <p:grpSpPr>
          <a:xfrm>
            <a:off x="486335" y="571555"/>
            <a:ext cx="11210926" cy="5776587"/>
            <a:chOff x="486335" y="571555"/>
            <a:chExt cx="11210926" cy="577658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6E158C92-779D-4E55-BF41-23CBD69CE888}"/>
                </a:ext>
              </a:extLst>
            </p:cNvPr>
            <p:cNvGrpSpPr/>
            <p:nvPr/>
          </p:nvGrpSpPr>
          <p:grpSpPr>
            <a:xfrm>
              <a:off x="486335" y="571555"/>
              <a:ext cx="9158286" cy="5705173"/>
              <a:chOff x="1562100" y="1047751"/>
              <a:chExt cx="9158286" cy="5705173"/>
            </a:xfrm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29AF8E8C-E1F6-4AB4-942B-7153A12CC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62100" y="1047751"/>
                <a:ext cx="8839199" cy="5705173"/>
              </a:xfrm>
              <a:prstGeom prst="rect">
                <a:avLst/>
              </a:prstGeom>
            </p:spPr>
          </p:pic>
          <p:sp>
            <p:nvSpPr>
              <p:cNvPr id="4" name="말풍선: 사각형 3">
                <a:extLst>
                  <a:ext uri="{FF2B5EF4-FFF2-40B4-BE49-F238E27FC236}">
                    <a16:creationId xmlns:a16="http://schemas.microsoft.com/office/drawing/2014/main" id="{AD7AB3CF-C002-4CB2-B48E-67D1AD85A2FE}"/>
                  </a:ext>
                </a:extLst>
              </p:cNvPr>
              <p:cNvSpPr/>
              <p:nvPr/>
            </p:nvSpPr>
            <p:spPr>
              <a:xfrm>
                <a:off x="1790701" y="4029075"/>
                <a:ext cx="814387" cy="333375"/>
              </a:xfrm>
              <a:prstGeom prst="wedgeRectCallout">
                <a:avLst>
                  <a:gd name="adj1" fmla="val -3500"/>
                  <a:gd name="adj2" fmla="val 12583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西门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5" name="말풍선: 사각형 4">
                <a:extLst>
                  <a:ext uri="{FF2B5EF4-FFF2-40B4-BE49-F238E27FC236}">
                    <a16:creationId xmlns:a16="http://schemas.microsoft.com/office/drawing/2014/main" id="{89A2068E-F739-4288-9861-AEB726D7B0D2}"/>
                  </a:ext>
                </a:extLst>
              </p:cNvPr>
              <p:cNvSpPr/>
              <p:nvPr/>
            </p:nvSpPr>
            <p:spPr>
              <a:xfrm>
                <a:off x="6419851" y="1047751"/>
                <a:ext cx="814387" cy="333375"/>
              </a:xfrm>
              <a:prstGeom prst="wedgeRectCallout">
                <a:avLst>
                  <a:gd name="adj1" fmla="val -3500"/>
                  <a:gd name="adj2" fmla="val 12583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北门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6" name="말풍선: 사각형 5">
                <a:extLst>
                  <a:ext uri="{FF2B5EF4-FFF2-40B4-BE49-F238E27FC236}">
                    <a16:creationId xmlns:a16="http://schemas.microsoft.com/office/drawing/2014/main" id="{2DBE74AE-C5E1-42B8-B152-82F6DFD12094}"/>
                  </a:ext>
                </a:extLst>
              </p:cNvPr>
              <p:cNvSpPr/>
              <p:nvPr/>
            </p:nvSpPr>
            <p:spPr>
              <a:xfrm>
                <a:off x="9905999" y="3862387"/>
                <a:ext cx="814387" cy="333375"/>
              </a:xfrm>
              <a:prstGeom prst="wedgeRectCallout">
                <a:avLst>
                  <a:gd name="adj1" fmla="val -38588"/>
                  <a:gd name="adj2" fmla="val 11440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东门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7" name="말풍선: 사각형 6">
                <a:extLst>
                  <a:ext uri="{FF2B5EF4-FFF2-40B4-BE49-F238E27FC236}">
                    <a16:creationId xmlns:a16="http://schemas.microsoft.com/office/drawing/2014/main" id="{321D64CC-3FD1-4EA2-A5D0-A1B586FD8491}"/>
                  </a:ext>
                </a:extLst>
              </p:cNvPr>
              <p:cNvSpPr/>
              <p:nvPr/>
            </p:nvSpPr>
            <p:spPr>
              <a:xfrm>
                <a:off x="6267451" y="5567361"/>
                <a:ext cx="814387" cy="333375"/>
              </a:xfrm>
              <a:prstGeom prst="wedgeRectCallout">
                <a:avLst>
                  <a:gd name="adj1" fmla="val -38588"/>
                  <a:gd name="adj2" fmla="val 1115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南门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8" name="말풍선: 사각형 7">
                <a:extLst>
                  <a:ext uri="{FF2B5EF4-FFF2-40B4-BE49-F238E27FC236}">
                    <a16:creationId xmlns:a16="http://schemas.microsoft.com/office/drawing/2014/main" id="{21B8696E-9C99-4ACF-B041-1E67ABB427B7}"/>
                  </a:ext>
                </a:extLst>
              </p:cNvPr>
              <p:cNvSpPr/>
              <p:nvPr/>
            </p:nvSpPr>
            <p:spPr>
              <a:xfrm>
                <a:off x="7410447" y="5340755"/>
                <a:ext cx="1528763" cy="495598"/>
              </a:xfrm>
              <a:prstGeom prst="wedgeRectCallout">
                <a:avLst>
                  <a:gd name="adj1" fmla="val -33991"/>
                  <a:gd name="adj2" fmla="val 74168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전기사는 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사무실 건물</a:t>
                </a:r>
              </a:p>
            </p:txBody>
          </p:sp>
          <p:sp>
            <p:nvSpPr>
              <p:cNvPr id="9" name="말풍선: 사각형 8">
                <a:extLst>
                  <a:ext uri="{FF2B5EF4-FFF2-40B4-BE49-F238E27FC236}">
                    <a16:creationId xmlns:a16="http://schemas.microsoft.com/office/drawing/2014/main" id="{4118F9C3-7202-4838-B5EE-20F4D4CB3846}"/>
                  </a:ext>
                </a:extLst>
              </p:cNvPr>
              <p:cNvSpPr/>
              <p:nvPr/>
            </p:nvSpPr>
            <p:spPr>
              <a:xfrm>
                <a:off x="8805861" y="3624391"/>
                <a:ext cx="1095375" cy="333375"/>
              </a:xfrm>
              <a:prstGeom prst="wedgeRectCallout">
                <a:avLst>
                  <a:gd name="adj1" fmla="val -33210"/>
                  <a:gd name="adj2" fmla="val 86293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기숙사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10" name="말풍선: 사각형 9">
                <a:extLst>
                  <a:ext uri="{FF2B5EF4-FFF2-40B4-BE49-F238E27FC236}">
                    <a16:creationId xmlns:a16="http://schemas.microsoft.com/office/drawing/2014/main" id="{AFCB1C95-ACFB-43D6-B919-DF94A703151B}"/>
                  </a:ext>
                </a:extLst>
              </p:cNvPr>
              <p:cNvSpPr/>
              <p:nvPr/>
            </p:nvSpPr>
            <p:spPr>
              <a:xfrm>
                <a:off x="3762375" y="4600574"/>
                <a:ext cx="1343026" cy="542925"/>
              </a:xfrm>
              <a:prstGeom prst="wedgeRectCallout">
                <a:avLst>
                  <a:gd name="adj1" fmla="val -4913"/>
                  <a:gd name="adj2" fmla="val 88203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슈퍼마켓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과일가게</a:t>
                </a:r>
              </a:p>
            </p:txBody>
          </p:sp>
          <p:sp>
            <p:nvSpPr>
              <p:cNvPr id="11" name="말풍선: 사각형 10">
                <a:extLst>
                  <a:ext uri="{FF2B5EF4-FFF2-40B4-BE49-F238E27FC236}">
                    <a16:creationId xmlns:a16="http://schemas.microsoft.com/office/drawing/2014/main" id="{C3A50CAD-F7FA-4CA8-91B8-22D56EF9758F}"/>
                  </a:ext>
                </a:extLst>
              </p:cNvPr>
              <p:cNvSpPr/>
              <p:nvPr/>
            </p:nvSpPr>
            <p:spPr>
              <a:xfrm>
                <a:off x="3762375" y="1955007"/>
                <a:ext cx="1343026" cy="542926"/>
              </a:xfrm>
              <a:prstGeom prst="wedgeRectCallout">
                <a:avLst>
                  <a:gd name="adj1" fmla="val -1631"/>
                  <a:gd name="adj2" fmla="val 798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과일가게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인쇄소</a:t>
                </a:r>
              </a:p>
            </p:txBody>
          </p:sp>
          <p:sp>
            <p:nvSpPr>
              <p:cNvPr id="12" name="말풍선: 사각형 11">
                <a:extLst>
                  <a:ext uri="{FF2B5EF4-FFF2-40B4-BE49-F238E27FC236}">
                    <a16:creationId xmlns:a16="http://schemas.microsoft.com/office/drawing/2014/main" id="{0C9E0069-7A33-465E-89EC-5E1264D2623C}"/>
                  </a:ext>
                </a:extLst>
              </p:cNvPr>
              <p:cNvSpPr/>
              <p:nvPr/>
            </p:nvSpPr>
            <p:spPr>
              <a:xfrm>
                <a:off x="1995488" y="1883571"/>
                <a:ext cx="1447800" cy="571500"/>
              </a:xfrm>
              <a:prstGeom prst="wedgeRectCallout">
                <a:avLst>
                  <a:gd name="adj1" fmla="val -438"/>
                  <a:gd name="adj2" fmla="val 758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운동장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13" name="말풍선: 사각형 12">
                <a:extLst>
                  <a:ext uri="{FF2B5EF4-FFF2-40B4-BE49-F238E27FC236}">
                    <a16:creationId xmlns:a16="http://schemas.microsoft.com/office/drawing/2014/main" id="{8C36073F-E6A0-4CF2-A7C6-F7DBB5B6E2E7}"/>
                  </a:ext>
                </a:extLst>
              </p:cNvPr>
              <p:cNvSpPr/>
              <p:nvPr/>
            </p:nvSpPr>
            <p:spPr>
              <a:xfrm>
                <a:off x="4638674" y="2640550"/>
                <a:ext cx="1238249" cy="542925"/>
              </a:xfrm>
              <a:prstGeom prst="wedgeRectCallout">
                <a:avLst>
                  <a:gd name="adj1" fmla="val -41083"/>
                  <a:gd name="adj2" fmla="val 8294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식당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카페</a:t>
                </a:r>
              </a:p>
            </p:txBody>
          </p:sp>
          <p:sp>
            <p:nvSpPr>
              <p:cNvPr id="14" name="말풍선: 사각형 13">
                <a:extLst>
                  <a:ext uri="{FF2B5EF4-FFF2-40B4-BE49-F238E27FC236}">
                    <a16:creationId xmlns:a16="http://schemas.microsoft.com/office/drawing/2014/main" id="{1F44E677-BF89-460C-8054-27BD6E39F293}"/>
                  </a:ext>
                </a:extLst>
              </p:cNvPr>
              <p:cNvSpPr/>
              <p:nvPr/>
            </p:nvSpPr>
            <p:spPr>
              <a:xfrm>
                <a:off x="8629650" y="2814895"/>
                <a:ext cx="1171574" cy="571500"/>
              </a:xfrm>
              <a:prstGeom prst="wedgeRectCallout">
                <a:avLst>
                  <a:gd name="adj1" fmla="val -438"/>
                  <a:gd name="adj2" fmla="val 758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택배수령하는</a:t>
                </a:r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 곳</a:t>
                </a:r>
              </a:p>
            </p:txBody>
          </p:sp>
          <p:sp>
            <p:nvSpPr>
              <p:cNvPr id="15" name="말풍선: 사각형 14">
                <a:extLst>
                  <a:ext uri="{FF2B5EF4-FFF2-40B4-BE49-F238E27FC236}">
                    <a16:creationId xmlns:a16="http://schemas.microsoft.com/office/drawing/2014/main" id="{A9CE91E0-BBA6-4DA7-98CE-55AF77270077}"/>
                  </a:ext>
                </a:extLst>
              </p:cNvPr>
              <p:cNvSpPr/>
              <p:nvPr/>
            </p:nvSpPr>
            <p:spPr>
              <a:xfrm>
                <a:off x="5293520" y="3450562"/>
                <a:ext cx="1238249" cy="495598"/>
              </a:xfrm>
              <a:prstGeom prst="wedgeRectCallout">
                <a:avLst>
                  <a:gd name="adj1" fmla="val -438"/>
                  <a:gd name="adj2" fmla="val 758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도서관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사무실</a:t>
                </a:r>
              </a:p>
            </p:txBody>
          </p:sp>
          <p:sp>
            <p:nvSpPr>
              <p:cNvPr id="16" name="말풍선: 사각형 15">
                <a:extLst>
                  <a:ext uri="{FF2B5EF4-FFF2-40B4-BE49-F238E27FC236}">
                    <a16:creationId xmlns:a16="http://schemas.microsoft.com/office/drawing/2014/main" id="{3EF51A39-4DB9-41E5-98E7-0FBF3438DE90}"/>
                  </a:ext>
                </a:extLst>
              </p:cNvPr>
              <p:cNvSpPr/>
              <p:nvPr/>
            </p:nvSpPr>
            <p:spPr>
              <a:xfrm>
                <a:off x="6419851" y="4657725"/>
                <a:ext cx="1447800" cy="495598"/>
              </a:xfrm>
              <a:prstGeom prst="wedgeRectCallout">
                <a:avLst>
                  <a:gd name="adj1" fmla="val -33991"/>
                  <a:gd name="adj2" fmla="val 74168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강의실 건물</a:t>
                </a:r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6C596DC-A87A-4F41-B826-CF2C1AFA6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5585" y="2624449"/>
              <a:ext cx="1971675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8411603-D9A9-4872-9D41-0B965F728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5586" y="4514484"/>
              <a:ext cx="1971675" cy="1833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화살표: 오른쪽 20">
              <a:extLst>
                <a:ext uri="{FF2B5EF4-FFF2-40B4-BE49-F238E27FC236}">
                  <a16:creationId xmlns:a16="http://schemas.microsoft.com/office/drawing/2014/main" id="{82A04354-C981-4B6D-9A91-E020E8423131}"/>
                </a:ext>
              </a:extLst>
            </p:cNvPr>
            <p:cNvSpPr/>
            <p:nvPr/>
          </p:nvSpPr>
          <p:spPr>
            <a:xfrm>
              <a:off x="7730096" y="5035639"/>
              <a:ext cx="2119451" cy="395674"/>
            </a:xfrm>
            <a:prstGeom prst="rightArrow">
              <a:avLst>
                <a:gd name="adj1" fmla="val 31875"/>
                <a:gd name="adj2" fmla="val 5453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0E5F8031-B078-435B-A057-9023838D3670}"/>
                </a:ext>
              </a:extLst>
            </p:cNvPr>
            <p:cNvSpPr/>
            <p:nvPr/>
          </p:nvSpPr>
          <p:spPr>
            <a:xfrm rot="20057083">
              <a:off x="7649150" y="4448800"/>
              <a:ext cx="2388106" cy="395674"/>
            </a:xfrm>
            <a:prstGeom prst="rightArrow">
              <a:avLst>
                <a:gd name="adj1" fmla="val 31875"/>
                <a:gd name="adj2" fmla="val 5453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원형: 비어 있음 17">
              <a:extLst>
                <a:ext uri="{FF2B5EF4-FFF2-40B4-BE49-F238E27FC236}">
                  <a16:creationId xmlns:a16="http://schemas.microsoft.com/office/drawing/2014/main" id="{5622C136-F867-482A-865A-4EDE31C6844F}"/>
                </a:ext>
              </a:extLst>
            </p:cNvPr>
            <p:cNvSpPr/>
            <p:nvPr/>
          </p:nvSpPr>
          <p:spPr>
            <a:xfrm>
              <a:off x="5810670" y="4664992"/>
              <a:ext cx="2020424" cy="1136968"/>
            </a:xfrm>
            <a:prstGeom prst="donut">
              <a:avLst>
                <a:gd name="adj" fmla="val 783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784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85858A6-CFFB-494E-8120-661569B5C945}"/>
              </a:ext>
            </a:extLst>
          </p:cNvPr>
          <p:cNvSpPr/>
          <p:nvPr/>
        </p:nvSpPr>
        <p:spPr>
          <a:xfrm>
            <a:off x="1160103" y="1757915"/>
            <a:ext cx="9578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전기를 충전하는 곳은 여러 번 갈 필요없이</a:t>
            </a:r>
            <a:r>
              <a:rPr lang="en-US" altLang="ko-KR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처음 방문할 때 전기를 충전하는 </a:t>
            </a:r>
            <a:r>
              <a:rPr lang="en-US" altLang="ko-KR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QR</a:t>
            </a:r>
            <a:r>
              <a:rPr lang="ko-KR" altLang="en-US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코드를 사진 찍고 아이디와 비밀번호</a:t>
            </a:r>
            <a:r>
              <a:rPr lang="en-US" altLang="ko-KR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자신의 방 코드 번호를 알아오면 다음에는 </a:t>
            </a:r>
            <a:r>
              <a:rPr lang="en-US" altLang="ko-KR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QR</a:t>
            </a:r>
            <a:r>
              <a:rPr lang="ko-KR" altLang="en-US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코드로 쉽게 충전 할 수 있음</a:t>
            </a:r>
            <a:r>
              <a:rPr lang="en-US" altLang="ko-KR" kern="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F1024-816E-4F97-B2A2-944D1CC0F2EA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소개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4" name="그래픽 3" descr="수면">
            <a:extLst>
              <a:ext uri="{FF2B5EF4-FFF2-40B4-BE49-F238E27FC236}">
                <a16:creationId xmlns:a16="http://schemas.microsoft.com/office/drawing/2014/main" id="{116D2299-3210-4024-988E-A6B844D92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383" y="237145"/>
            <a:ext cx="733720" cy="733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5859B-B566-4689-9148-2C76F6024B07}"/>
              </a:ext>
            </a:extLst>
          </p:cNvPr>
          <p:cNvSpPr txBox="1"/>
          <p:nvPr/>
        </p:nvSpPr>
        <p:spPr>
          <a:xfrm>
            <a:off x="717176" y="1264023"/>
            <a:ext cx="7530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2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전기 충전 방법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21AE5D6-8B28-49C1-8639-F7F217A0C4FD}"/>
              </a:ext>
            </a:extLst>
          </p:cNvPr>
          <p:cNvSpPr/>
          <p:nvPr/>
        </p:nvSpPr>
        <p:spPr>
          <a:xfrm flipV="1">
            <a:off x="1107759" y="179409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_PO1" hidden="1">
            <a:extLst>
              <a:ext uri="{FF2B5EF4-FFF2-40B4-BE49-F238E27FC236}">
                <a16:creationId xmlns:a16="http://schemas.microsoft.com/office/drawing/2014/main" id="{27152E9D-4A62-40A5-8F9A-CD12C36752C3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custGeom>
            <a:avLst/>
            <a:gdLst>
              <a:gd name="T0" fmla="*/ 14133 w 21600"/>
              <a:gd name="T1" fmla="*/ 0 h 21600"/>
              <a:gd name="T2" fmla="*/ 14133 w 21600"/>
              <a:gd name="T3" fmla="*/ 5340 h 21600"/>
              <a:gd name="T4" fmla="*/ 0 w 21600"/>
              <a:gd name="T5" fmla="*/ 5340 h 21600"/>
              <a:gd name="T6" fmla="*/ 0 w 21600"/>
              <a:gd name="T7" fmla="*/ 16200 h 21600"/>
              <a:gd name="T8" fmla="*/ 14133 w 21600"/>
              <a:gd name="T9" fmla="*/ 16200 h 21600"/>
              <a:gd name="T10" fmla="*/ 14133 w 21600"/>
              <a:gd name="T11" fmla="*/ 21600 h 21600"/>
              <a:gd name="T12" fmla="*/ 21600 w 21600"/>
              <a:gd name="T13" fmla="*/ 10740 h 21600"/>
              <a:gd name="T14" fmla="*/ 14133 w 21600"/>
              <a:gd name="T15" fmla="*/ 0 h 21600"/>
              <a:gd name="T16" fmla="*/ 0 w 21600"/>
              <a:gd name="T17" fmla="*/ 0 h 21600"/>
              <a:gd name="T18" fmla="*/ 21600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133" y="0"/>
                </a:moveTo>
                <a:lnTo>
                  <a:pt x="14133" y="5340"/>
                </a:lnTo>
                <a:lnTo>
                  <a:pt x="0" y="5340"/>
                </a:lnTo>
                <a:lnTo>
                  <a:pt x="0" y="16200"/>
                </a:lnTo>
                <a:lnTo>
                  <a:pt x="14133" y="16200"/>
                </a:lnTo>
                <a:lnTo>
                  <a:pt x="14133" y="21600"/>
                </a:lnTo>
                <a:lnTo>
                  <a:pt x="21600" y="10740"/>
                </a:lnTo>
                <a:lnTo>
                  <a:pt x="14133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_PO1" hidden="1">
            <a:extLst>
              <a:ext uri="{FF2B5EF4-FFF2-40B4-BE49-F238E27FC236}">
                <a16:creationId xmlns:a16="http://schemas.microsoft.com/office/drawing/2014/main" id="{BBAA25A2-53DC-4232-8E3A-8334ADF4CF65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custGeom>
            <a:avLst/>
            <a:gdLst>
              <a:gd name="T0" fmla="*/ 14133 w 21600"/>
              <a:gd name="T1" fmla="*/ 0 h 21600"/>
              <a:gd name="T2" fmla="*/ 14133 w 21600"/>
              <a:gd name="T3" fmla="*/ 5340 h 21600"/>
              <a:gd name="T4" fmla="*/ 0 w 21600"/>
              <a:gd name="T5" fmla="*/ 5340 h 21600"/>
              <a:gd name="T6" fmla="*/ 0 w 21600"/>
              <a:gd name="T7" fmla="*/ 16200 h 21600"/>
              <a:gd name="T8" fmla="*/ 14133 w 21600"/>
              <a:gd name="T9" fmla="*/ 16200 h 21600"/>
              <a:gd name="T10" fmla="*/ 14133 w 21600"/>
              <a:gd name="T11" fmla="*/ 21600 h 21600"/>
              <a:gd name="T12" fmla="*/ 21600 w 21600"/>
              <a:gd name="T13" fmla="*/ 10740 h 21600"/>
              <a:gd name="T14" fmla="*/ 14133 w 21600"/>
              <a:gd name="T15" fmla="*/ 0 h 21600"/>
              <a:gd name="T16" fmla="*/ 0 w 21600"/>
              <a:gd name="T17" fmla="*/ 0 h 21600"/>
              <a:gd name="T18" fmla="*/ 21600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133" y="0"/>
                </a:moveTo>
                <a:lnTo>
                  <a:pt x="14133" y="5340"/>
                </a:lnTo>
                <a:lnTo>
                  <a:pt x="0" y="5340"/>
                </a:lnTo>
                <a:lnTo>
                  <a:pt x="0" y="16200"/>
                </a:lnTo>
                <a:lnTo>
                  <a:pt x="14133" y="16200"/>
                </a:lnTo>
                <a:lnTo>
                  <a:pt x="14133" y="21600"/>
                </a:lnTo>
                <a:lnTo>
                  <a:pt x="21600" y="10740"/>
                </a:lnTo>
                <a:lnTo>
                  <a:pt x="14133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8136E0B-ABDD-47A2-8014-AB83A82FC227}"/>
              </a:ext>
            </a:extLst>
          </p:cNvPr>
          <p:cNvGrpSpPr/>
          <p:nvPr/>
        </p:nvGrpSpPr>
        <p:grpSpPr>
          <a:xfrm>
            <a:off x="612375" y="2512914"/>
            <a:ext cx="10889344" cy="4123362"/>
            <a:chOff x="612375" y="2512914"/>
            <a:chExt cx="10889344" cy="4123362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9B21E37-7DCE-4CA1-B19B-2D1C00799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75" y="3249004"/>
              <a:ext cx="3371851" cy="33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FA69404-E6E3-4794-BB14-38CF560CF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570" y="3249003"/>
              <a:ext cx="3371851" cy="33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2E3BB772-E203-4D12-AF75-0EE1099CD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868" y="3264425"/>
              <a:ext cx="3371851" cy="33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93C700D1-BF05-4E3D-BF6C-54455A0194B4}"/>
                </a:ext>
              </a:extLst>
            </p:cNvPr>
            <p:cNvSpPr/>
            <p:nvPr/>
          </p:nvSpPr>
          <p:spPr>
            <a:xfrm>
              <a:off x="1804414" y="2539668"/>
              <a:ext cx="98777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ko-KR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DX시인과나" panose="02020600000000000000" pitchFamily="18" charset="-127"/>
                  <a:ea typeface="DX시인과나" panose="02020600000000000000" pitchFamily="18" charset="-127"/>
                </a:rPr>
                <a:t>1</a:t>
              </a:r>
              <a:r>
                <a:rPr lang="ko-KR" alt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번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A55760B-663F-4506-8D87-2263FB7882F6}"/>
                </a:ext>
              </a:extLst>
            </p:cNvPr>
            <p:cNvSpPr/>
            <p:nvPr/>
          </p:nvSpPr>
          <p:spPr>
            <a:xfrm>
              <a:off x="5454810" y="2514621"/>
              <a:ext cx="9893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ko-KR" sz="4400" b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DX시인과나" panose="02020600000000000000" pitchFamily="18" charset="-127"/>
                  <a:ea typeface="DX시인과나" panose="02020600000000000000" pitchFamily="18" charset="-127"/>
                </a:rPr>
                <a:t>2</a:t>
              </a:r>
              <a:r>
                <a:rPr lang="ko-KR" altLang="en-US" sz="44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번</a:t>
              </a:r>
              <a:endParaRPr lang="ko-KR" alt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B15FD007-01F8-4012-90B9-1022C3A4E298}"/>
                </a:ext>
              </a:extLst>
            </p:cNvPr>
            <p:cNvSpPr/>
            <p:nvPr/>
          </p:nvSpPr>
          <p:spPr>
            <a:xfrm>
              <a:off x="9202551" y="2512914"/>
              <a:ext cx="98777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ko-KR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DX시인과나" panose="02020600000000000000" pitchFamily="18" charset="-127"/>
                  <a:ea typeface="DX시인과나" panose="02020600000000000000" pitchFamily="18" charset="-127"/>
                </a:rPr>
                <a:t>3</a:t>
              </a:r>
              <a:r>
                <a:rPr lang="ko-KR" alt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4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C7CB47-E46B-4860-AE3F-01E2E169FEDF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소개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3" name="그래픽 2" descr="수면">
            <a:extLst>
              <a:ext uri="{FF2B5EF4-FFF2-40B4-BE49-F238E27FC236}">
                <a16:creationId xmlns:a16="http://schemas.microsoft.com/office/drawing/2014/main" id="{D2C5BDC5-7BF3-4D6D-89B9-636F620D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383" y="237145"/>
            <a:ext cx="733720" cy="73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87D92F-DA4E-48DF-A8EF-064F2B29CCC1}"/>
              </a:ext>
            </a:extLst>
          </p:cNvPr>
          <p:cNvSpPr txBox="1"/>
          <p:nvPr/>
        </p:nvSpPr>
        <p:spPr>
          <a:xfrm>
            <a:off x="717176" y="1264023"/>
            <a:ext cx="7530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2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전기 충전 방법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B892E8-26BB-46C3-BF5B-A564A45A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3" y="2857645"/>
            <a:ext cx="2915626" cy="29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D42F71E-F176-4C70-844C-BD2B99AD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2857644"/>
            <a:ext cx="2915626" cy="29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79259A2-2944-4981-85E9-BE186C10D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85" y="2857644"/>
            <a:ext cx="2915625" cy="29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F4DB753-540C-4FA3-AFC1-E1364D3C4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59" y="2857643"/>
            <a:ext cx="2915625" cy="29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D7FC7030-A59C-48F2-B229-74E2F23B241A}"/>
              </a:ext>
            </a:extLst>
          </p:cNvPr>
          <p:cNvSpPr/>
          <p:nvPr/>
        </p:nvSpPr>
        <p:spPr>
          <a:xfrm>
            <a:off x="1378897" y="2133600"/>
            <a:ext cx="9877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4</a:t>
            </a:r>
            <a:r>
              <a:rPr lang="ko-KR" alt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번</a:t>
            </a:r>
            <a:endParaRPr lang="ko-KR" alt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99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30BAAD5-8DF4-4FED-8ED8-E1F0501CF931}"/>
              </a:ext>
            </a:extLst>
          </p:cNvPr>
          <p:cNvSpPr/>
          <p:nvPr/>
        </p:nvSpPr>
        <p:spPr>
          <a:xfrm>
            <a:off x="4294523" y="2133600"/>
            <a:ext cx="9877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5</a:t>
            </a:r>
            <a:r>
              <a:rPr lang="ko-KR" alt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번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77DD5A8-A45A-40D8-8D25-251107F07C2A}"/>
              </a:ext>
            </a:extLst>
          </p:cNvPr>
          <p:cNvSpPr/>
          <p:nvPr/>
        </p:nvSpPr>
        <p:spPr>
          <a:xfrm>
            <a:off x="7330756" y="2133599"/>
            <a:ext cx="9877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6</a:t>
            </a:r>
            <a:r>
              <a:rPr lang="ko-KR" alt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번</a:t>
            </a:r>
            <a:endParaRPr lang="ko-KR" alt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99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AF4477-D396-4DDB-9E34-600BD95C59C3}"/>
              </a:ext>
            </a:extLst>
          </p:cNvPr>
          <p:cNvSpPr/>
          <p:nvPr/>
        </p:nvSpPr>
        <p:spPr>
          <a:xfrm>
            <a:off x="10313801" y="2088202"/>
            <a:ext cx="9877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7</a:t>
            </a:r>
            <a:r>
              <a:rPr lang="ko-KR" alt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번</a:t>
            </a:r>
          </a:p>
        </p:txBody>
      </p:sp>
    </p:spTree>
    <p:extLst>
      <p:ext uri="{BB962C8B-B14F-4D97-AF65-F5344CB8AC3E}">
        <p14:creationId xmlns:p14="http://schemas.microsoft.com/office/powerpoint/2010/main" val="113073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BE436DA-2326-402C-9CFE-3966E8FE5E6A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282D401F-BD98-4F69-9C05-FAE4FE1B22E8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4B53D-B38D-4E97-A3E2-2FE500362C4D}"/>
                </a:ext>
              </a:extLst>
            </p:cNvPr>
            <p:cNvSpPr txBox="1"/>
            <p:nvPr/>
          </p:nvSpPr>
          <p:spPr>
            <a:xfrm>
              <a:off x="4189714" y="3136612"/>
              <a:ext cx="3812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2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학교 편의시설 안내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634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>
            <a:extLst>
              <a:ext uri="{FF2B5EF4-FFF2-40B4-BE49-F238E27FC236}">
                <a16:creationId xmlns:a16="http://schemas.microsoft.com/office/drawing/2014/main" id="{FFB843CE-3AE0-4282-9199-ACA4EDB80C2F}"/>
              </a:ext>
            </a:extLst>
          </p:cNvPr>
          <p:cNvGrpSpPr/>
          <p:nvPr/>
        </p:nvGrpSpPr>
        <p:grpSpPr>
          <a:xfrm>
            <a:off x="486335" y="571555"/>
            <a:ext cx="11210926" cy="5776587"/>
            <a:chOff x="486335" y="571555"/>
            <a:chExt cx="11210926" cy="577658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6E158C92-779D-4E55-BF41-23CBD69CE888}"/>
                </a:ext>
              </a:extLst>
            </p:cNvPr>
            <p:cNvGrpSpPr/>
            <p:nvPr/>
          </p:nvGrpSpPr>
          <p:grpSpPr>
            <a:xfrm>
              <a:off x="486335" y="571555"/>
              <a:ext cx="9158286" cy="5705173"/>
              <a:chOff x="1562100" y="1047751"/>
              <a:chExt cx="9158286" cy="5705173"/>
            </a:xfrm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29AF8E8C-E1F6-4AB4-942B-7153A12CC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62100" y="1047751"/>
                <a:ext cx="8839199" cy="5705173"/>
              </a:xfrm>
              <a:prstGeom prst="rect">
                <a:avLst/>
              </a:prstGeom>
            </p:spPr>
          </p:pic>
          <p:sp>
            <p:nvSpPr>
              <p:cNvPr id="4" name="말풍선: 사각형 3">
                <a:extLst>
                  <a:ext uri="{FF2B5EF4-FFF2-40B4-BE49-F238E27FC236}">
                    <a16:creationId xmlns:a16="http://schemas.microsoft.com/office/drawing/2014/main" id="{AD7AB3CF-C002-4CB2-B48E-67D1AD85A2FE}"/>
                  </a:ext>
                </a:extLst>
              </p:cNvPr>
              <p:cNvSpPr/>
              <p:nvPr/>
            </p:nvSpPr>
            <p:spPr>
              <a:xfrm>
                <a:off x="1790701" y="4029075"/>
                <a:ext cx="814387" cy="333375"/>
              </a:xfrm>
              <a:prstGeom prst="wedgeRectCallout">
                <a:avLst>
                  <a:gd name="adj1" fmla="val -3500"/>
                  <a:gd name="adj2" fmla="val 12583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西门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5" name="말풍선: 사각형 4">
                <a:extLst>
                  <a:ext uri="{FF2B5EF4-FFF2-40B4-BE49-F238E27FC236}">
                    <a16:creationId xmlns:a16="http://schemas.microsoft.com/office/drawing/2014/main" id="{89A2068E-F739-4288-9861-AEB726D7B0D2}"/>
                  </a:ext>
                </a:extLst>
              </p:cNvPr>
              <p:cNvSpPr/>
              <p:nvPr/>
            </p:nvSpPr>
            <p:spPr>
              <a:xfrm>
                <a:off x="6419851" y="1047751"/>
                <a:ext cx="814387" cy="333375"/>
              </a:xfrm>
              <a:prstGeom prst="wedgeRectCallout">
                <a:avLst>
                  <a:gd name="adj1" fmla="val -3500"/>
                  <a:gd name="adj2" fmla="val 12583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北门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6" name="말풍선: 사각형 5">
                <a:extLst>
                  <a:ext uri="{FF2B5EF4-FFF2-40B4-BE49-F238E27FC236}">
                    <a16:creationId xmlns:a16="http://schemas.microsoft.com/office/drawing/2014/main" id="{2DBE74AE-C5E1-42B8-B152-82F6DFD12094}"/>
                  </a:ext>
                </a:extLst>
              </p:cNvPr>
              <p:cNvSpPr/>
              <p:nvPr/>
            </p:nvSpPr>
            <p:spPr>
              <a:xfrm>
                <a:off x="9905999" y="3862387"/>
                <a:ext cx="814387" cy="333375"/>
              </a:xfrm>
              <a:prstGeom prst="wedgeRectCallout">
                <a:avLst>
                  <a:gd name="adj1" fmla="val -38588"/>
                  <a:gd name="adj2" fmla="val 11440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东门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7" name="말풍선: 사각형 6">
                <a:extLst>
                  <a:ext uri="{FF2B5EF4-FFF2-40B4-BE49-F238E27FC236}">
                    <a16:creationId xmlns:a16="http://schemas.microsoft.com/office/drawing/2014/main" id="{321D64CC-3FD1-4EA2-A5D0-A1B586FD8491}"/>
                  </a:ext>
                </a:extLst>
              </p:cNvPr>
              <p:cNvSpPr/>
              <p:nvPr/>
            </p:nvSpPr>
            <p:spPr>
              <a:xfrm>
                <a:off x="6267451" y="5567361"/>
                <a:ext cx="814387" cy="333375"/>
              </a:xfrm>
              <a:prstGeom prst="wedgeRectCallout">
                <a:avLst>
                  <a:gd name="adj1" fmla="val -38588"/>
                  <a:gd name="adj2" fmla="val 1115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南门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8" name="말풍선: 사각형 7">
                <a:extLst>
                  <a:ext uri="{FF2B5EF4-FFF2-40B4-BE49-F238E27FC236}">
                    <a16:creationId xmlns:a16="http://schemas.microsoft.com/office/drawing/2014/main" id="{21B8696E-9C99-4ACF-B041-1E67ABB427B7}"/>
                  </a:ext>
                </a:extLst>
              </p:cNvPr>
              <p:cNvSpPr/>
              <p:nvPr/>
            </p:nvSpPr>
            <p:spPr>
              <a:xfrm>
                <a:off x="7410447" y="5340755"/>
                <a:ext cx="1528763" cy="495598"/>
              </a:xfrm>
              <a:prstGeom prst="wedgeRectCallout">
                <a:avLst>
                  <a:gd name="adj1" fmla="val -33991"/>
                  <a:gd name="adj2" fmla="val 74168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전기사는 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사무실 건물</a:t>
                </a:r>
              </a:p>
            </p:txBody>
          </p:sp>
          <p:sp>
            <p:nvSpPr>
              <p:cNvPr id="9" name="말풍선: 사각형 8">
                <a:extLst>
                  <a:ext uri="{FF2B5EF4-FFF2-40B4-BE49-F238E27FC236}">
                    <a16:creationId xmlns:a16="http://schemas.microsoft.com/office/drawing/2014/main" id="{4118F9C3-7202-4838-B5EE-20F4D4CB3846}"/>
                  </a:ext>
                </a:extLst>
              </p:cNvPr>
              <p:cNvSpPr/>
              <p:nvPr/>
            </p:nvSpPr>
            <p:spPr>
              <a:xfrm>
                <a:off x="8805861" y="3624391"/>
                <a:ext cx="1095375" cy="333375"/>
              </a:xfrm>
              <a:prstGeom prst="wedgeRectCallout">
                <a:avLst>
                  <a:gd name="adj1" fmla="val -33210"/>
                  <a:gd name="adj2" fmla="val 86293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기숙사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10" name="말풍선: 사각형 9">
                <a:extLst>
                  <a:ext uri="{FF2B5EF4-FFF2-40B4-BE49-F238E27FC236}">
                    <a16:creationId xmlns:a16="http://schemas.microsoft.com/office/drawing/2014/main" id="{AFCB1C95-ACFB-43D6-B919-DF94A703151B}"/>
                  </a:ext>
                </a:extLst>
              </p:cNvPr>
              <p:cNvSpPr/>
              <p:nvPr/>
            </p:nvSpPr>
            <p:spPr>
              <a:xfrm>
                <a:off x="3762375" y="4600574"/>
                <a:ext cx="1343026" cy="542925"/>
              </a:xfrm>
              <a:prstGeom prst="wedgeRectCallout">
                <a:avLst>
                  <a:gd name="adj1" fmla="val -4913"/>
                  <a:gd name="adj2" fmla="val 88203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슈퍼마켓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과일가게</a:t>
                </a:r>
              </a:p>
            </p:txBody>
          </p:sp>
          <p:sp>
            <p:nvSpPr>
              <p:cNvPr id="11" name="말풍선: 사각형 10">
                <a:extLst>
                  <a:ext uri="{FF2B5EF4-FFF2-40B4-BE49-F238E27FC236}">
                    <a16:creationId xmlns:a16="http://schemas.microsoft.com/office/drawing/2014/main" id="{C3A50CAD-F7FA-4CA8-91B8-22D56EF9758F}"/>
                  </a:ext>
                </a:extLst>
              </p:cNvPr>
              <p:cNvSpPr/>
              <p:nvPr/>
            </p:nvSpPr>
            <p:spPr>
              <a:xfrm>
                <a:off x="3762375" y="1955007"/>
                <a:ext cx="1343026" cy="542926"/>
              </a:xfrm>
              <a:prstGeom prst="wedgeRectCallout">
                <a:avLst>
                  <a:gd name="adj1" fmla="val -1631"/>
                  <a:gd name="adj2" fmla="val 798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과일가게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인쇄소</a:t>
                </a:r>
              </a:p>
            </p:txBody>
          </p:sp>
          <p:sp>
            <p:nvSpPr>
              <p:cNvPr id="12" name="말풍선: 사각형 11">
                <a:extLst>
                  <a:ext uri="{FF2B5EF4-FFF2-40B4-BE49-F238E27FC236}">
                    <a16:creationId xmlns:a16="http://schemas.microsoft.com/office/drawing/2014/main" id="{0C9E0069-7A33-465E-89EC-5E1264D2623C}"/>
                  </a:ext>
                </a:extLst>
              </p:cNvPr>
              <p:cNvSpPr/>
              <p:nvPr/>
            </p:nvSpPr>
            <p:spPr>
              <a:xfrm>
                <a:off x="1995488" y="1883571"/>
                <a:ext cx="1447800" cy="571500"/>
              </a:xfrm>
              <a:prstGeom prst="wedgeRectCallout">
                <a:avLst>
                  <a:gd name="adj1" fmla="val -438"/>
                  <a:gd name="adj2" fmla="val 758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운동장</a:t>
                </a:r>
                <a:endParaRPr lang="ko-KR" altLang="en-US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13" name="말풍선: 사각형 12">
                <a:extLst>
                  <a:ext uri="{FF2B5EF4-FFF2-40B4-BE49-F238E27FC236}">
                    <a16:creationId xmlns:a16="http://schemas.microsoft.com/office/drawing/2014/main" id="{8C36073F-E6A0-4CF2-A7C6-F7DBB5B6E2E7}"/>
                  </a:ext>
                </a:extLst>
              </p:cNvPr>
              <p:cNvSpPr/>
              <p:nvPr/>
            </p:nvSpPr>
            <p:spPr>
              <a:xfrm>
                <a:off x="4638674" y="2640550"/>
                <a:ext cx="1238249" cy="542925"/>
              </a:xfrm>
              <a:prstGeom prst="wedgeRectCallout">
                <a:avLst>
                  <a:gd name="adj1" fmla="val -41083"/>
                  <a:gd name="adj2" fmla="val 8294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식당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카페</a:t>
                </a:r>
              </a:p>
            </p:txBody>
          </p:sp>
          <p:sp>
            <p:nvSpPr>
              <p:cNvPr id="14" name="말풍선: 사각형 13">
                <a:extLst>
                  <a:ext uri="{FF2B5EF4-FFF2-40B4-BE49-F238E27FC236}">
                    <a16:creationId xmlns:a16="http://schemas.microsoft.com/office/drawing/2014/main" id="{1F44E677-BF89-460C-8054-27BD6E39F293}"/>
                  </a:ext>
                </a:extLst>
              </p:cNvPr>
              <p:cNvSpPr/>
              <p:nvPr/>
            </p:nvSpPr>
            <p:spPr>
              <a:xfrm>
                <a:off x="8629650" y="2814895"/>
                <a:ext cx="1171574" cy="571500"/>
              </a:xfrm>
              <a:prstGeom prst="wedgeRectCallout">
                <a:avLst>
                  <a:gd name="adj1" fmla="val -438"/>
                  <a:gd name="adj2" fmla="val 758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택배수령하는</a:t>
                </a:r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 곳</a:t>
                </a:r>
              </a:p>
            </p:txBody>
          </p:sp>
          <p:sp>
            <p:nvSpPr>
              <p:cNvPr id="15" name="말풍선: 사각형 14">
                <a:extLst>
                  <a:ext uri="{FF2B5EF4-FFF2-40B4-BE49-F238E27FC236}">
                    <a16:creationId xmlns:a16="http://schemas.microsoft.com/office/drawing/2014/main" id="{A9CE91E0-BBA6-4DA7-98CE-55AF77270077}"/>
                  </a:ext>
                </a:extLst>
              </p:cNvPr>
              <p:cNvSpPr/>
              <p:nvPr/>
            </p:nvSpPr>
            <p:spPr>
              <a:xfrm>
                <a:off x="5293520" y="3450562"/>
                <a:ext cx="1238249" cy="495598"/>
              </a:xfrm>
              <a:prstGeom prst="wedgeRectCallout">
                <a:avLst>
                  <a:gd name="adj1" fmla="val -438"/>
                  <a:gd name="adj2" fmla="val 758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도서관</a:t>
                </a:r>
                <a:endParaRPr lang="en-US" altLang="ko-KR" dirty="0">
                  <a:solidFill>
                    <a:schemeClr val="tx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사무실</a:t>
                </a:r>
              </a:p>
            </p:txBody>
          </p:sp>
          <p:sp>
            <p:nvSpPr>
              <p:cNvPr id="16" name="말풍선: 사각형 15">
                <a:extLst>
                  <a:ext uri="{FF2B5EF4-FFF2-40B4-BE49-F238E27FC236}">
                    <a16:creationId xmlns:a16="http://schemas.microsoft.com/office/drawing/2014/main" id="{3EF51A39-4DB9-41E5-98E7-0FBF3438DE90}"/>
                  </a:ext>
                </a:extLst>
              </p:cNvPr>
              <p:cNvSpPr/>
              <p:nvPr/>
            </p:nvSpPr>
            <p:spPr>
              <a:xfrm>
                <a:off x="6419851" y="4657725"/>
                <a:ext cx="1447800" cy="495598"/>
              </a:xfrm>
              <a:prstGeom prst="wedgeRectCallout">
                <a:avLst>
                  <a:gd name="adj1" fmla="val -33991"/>
                  <a:gd name="adj2" fmla="val 74168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solidFill>
                      <a:schemeClr val="tx1"/>
                    </a:solidFill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강의실 건물</a:t>
                </a:r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6C596DC-A87A-4F41-B826-CF2C1AFA6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5585" y="2624449"/>
              <a:ext cx="1971675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8411603-D9A9-4872-9D41-0B965F728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5586" y="4514484"/>
              <a:ext cx="1971675" cy="1833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화살표: 오른쪽 20">
              <a:extLst>
                <a:ext uri="{FF2B5EF4-FFF2-40B4-BE49-F238E27FC236}">
                  <a16:creationId xmlns:a16="http://schemas.microsoft.com/office/drawing/2014/main" id="{82A04354-C981-4B6D-9A91-E020E8423131}"/>
                </a:ext>
              </a:extLst>
            </p:cNvPr>
            <p:cNvSpPr/>
            <p:nvPr/>
          </p:nvSpPr>
          <p:spPr>
            <a:xfrm>
              <a:off x="7730096" y="5035639"/>
              <a:ext cx="2119451" cy="395674"/>
            </a:xfrm>
            <a:prstGeom prst="rightArrow">
              <a:avLst>
                <a:gd name="adj1" fmla="val 31875"/>
                <a:gd name="adj2" fmla="val 5453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0E5F8031-B078-435B-A057-9023838D3670}"/>
                </a:ext>
              </a:extLst>
            </p:cNvPr>
            <p:cNvSpPr/>
            <p:nvPr/>
          </p:nvSpPr>
          <p:spPr>
            <a:xfrm rot="20057083">
              <a:off x="7649150" y="4448800"/>
              <a:ext cx="2388106" cy="395674"/>
            </a:xfrm>
            <a:prstGeom prst="rightArrow">
              <a:avLst>
                <a:gd name="adj1" fmla="val 31875"/>
                <a:gd name="adj2" fmla="val 5453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원형: 비어 있음 17">
              <a:extLst>
                <a:ext uri="{FF2B5EF4-FFF2-40B4-BE49-F238E27FC236}">
                  <a16:creationId xmlns:a16="http://schemas.microsoft.com/office/drawing/2014/main" id="{5622C136-F867-482A-865A-4EDE31C6844F}"/>
                </a:ext>
              </a:extLst>
            </p:cNvPr>
            <p:cNvSpPr/>
            <p:nvPr/>
          </p:nvSpPr>
          <p:spPr>
            <a:xfrm>
              <a:off x="5810670" y="4664992"/>
              <a:ext cx="2020424" cy="1136968"/>
            </a:xfrm>
            <a:prstGeom prst="donut">
              <a:avLst>
                <a:gd name="adj" fmla="val 783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917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EBCA8C-6E9E-4E65-BF05-C866D1734F69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편의시설 안내</a:t>
            </a:r>
          </a:p>
        </p:txBody>
      </p:sp>
      <p:pic>
        <p:nvPicPr>
          <p:cNvPr id="5" name="그래픽 4" descr="퍼즐 조각">
            <a:extLst>
              <a:ext uri="{FF2B5EF4-FFF2-40B4-BE49-F238E27FC236}">
                <a16:creationId xmlns:a16="http://schemas.microsoft.com/office/drawing/2014/main" id="{66202AFE-B556-43CE-8C6C-90D06857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79" y="200076"/>
            <a:ext cx="799070" cy="799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482E5-AE7E-47FF-A575-99DD964FC766}"/>
              </a:ext>
            </a:extLst>
          </p:cNvPr>
          <p:cNvSpPr txBox="1"/>
          <p:nvPr/>
        </p:nvSpPr>
        <p:spPr>
          <a:xfrm>
            <a:off x="810705" y="1338606"/>
            <a:ext cx="8880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도서관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사무실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관리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유학생 관리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한국인 선생님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위치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8CEE7-7438-4D77-9BA5-165021846A96}"/>
              </a:ext>
            </a:extLst>
          </p:cNvPr>
          <p:cNvSpPr txBox="1"/>
          <p:nvPr/>
        </p:nvSpPr>
        <p:spPr>
          <a:xfrm>
            <a:off x="1074656" y="2337848"/>
            <a:ext cx="106428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지도상에 </a:t>
            </a:r>
            <a:r>
              <a:rPr lang="zh-CN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图书馆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건물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5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층에 사무실이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도서관 건물은 우리가 가지고 있는 학생증으로 입장할 수 없어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경비원분께 선생님을 만나러 왔다고 하면 문을 열어 주심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때에 따라 입장 후 명부를 작성할 수도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사무실은 학교 관련 일이 있을 때 가는 곳으로 한국인 유학생을 담당하는 선생님을 만날 때 감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외국인 유학생은 도서관을 이용하지 못함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그러므로 학교 내에서 공부할 수 있는 곳은 기숙사 또는 수업을 듣는 강의실에서 공부하면 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강의실 건물은 오후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10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시 또는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11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시쯤 문을 닫음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수업이 끝나고 강의실에 사람이 없으면 문을 잠그기 때문에 선생님께 미리 말씀드리거나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가방이나 짐을 교실에 놓으면 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endParaRPr lang="ko-KR" altLang="en-US" sz="20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A278874-D1AD-489D-A2C3-6E9C321381BF}"/>
              </a:ext>
            </a:extLst>
          </p:cNvPr>
          <p:cNvSpPr/>
          <p:nvPr/>
        </p:nvSpPr>
        <p:spPr>
          <a:xfrm flipV="1">
            <a:off x="1022312" y="2366129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F006123-E72F-4C0D-86A1-F1ADE135D428}"/>
              </a:ext>
            </a:extLst>
          </p:cNvPr>
          <p:cNvSpPr/>
          <p:nvPr/>
        </p:nvSpPr>
        <p:spPr>
          <a:xfrm flipV="1">
            <a:off x="1022312" y="3553907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41BC42C-BE06-4548-8DF6-8409E9696113}"/>
              </a:ext>
            </a:extLst>
          </p:cNvPr>
          <p:cNvSpPr/>
          <p:nvPr/>
        </p:nvSpPr>
        <p:spPr>
          <a:xfrm flipV="1">
            <a:off x="1022312" y="421203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5934F0E-A066-44F8-98EE-4152BCF7A0DB}"/>
              </a:ext>
            </a:extLst>
          </p:cNvPr>
          <p:cNvSpPr/>
          <p:nvPr/>
        </p:nvSpPr>
        <p:spPr>
          <a:xfrm flipV="1">
            <a:off x="1022312" y="5149128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976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A8B8E6-7B58-4536-8DFD-7B7242807C35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편의시설 안내</a:t>
            </a:r>
          </a:p>
        </p:txBody>
      </p:sp>
      <p:pic>
        <p:nvPicPr>
          <p:cNvPr id="3" name="그래픽 2" descr="퍼즐 조각">
            <a:extLst>
              <a:ext uri="{FF2B5EF4-FFF2-40B4-BE49-F238E27FC236}">
                <a16:creationId xmlns:a16="http://schemas.microsoft.com/office/drawing/2014/main" id="{421659D4-78E8-4479-93AD-563B9DB67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79" y="200076"/>
            <a:ext cx="799070" cy="79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C3AC39-A583-4352-A0B1-8864DA44629A}"/>
              </a:ext>
            </a:extLst>
          </p:cNvPr>
          <p:cNvSpPr txBox="1"/>
          <p:nvPr/>
        </p:nvSpPr>
        <p:spPr>
          <a:xfrm>
            <a:off x="810705" y="1338606"/>
            <a:ext cx="91849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학생카드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학식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충전 방법</a:t>
            </a:r>
            <a:r>
              <a:rPr lang="en-US" altLang="ko-KR" sz="1600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(2</a:t>
            </a:r>
            <a:r>
              <a:rPr lang="ko-KR" altLang="en-US" sz="1600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부 중국 어플 소개에 자세히 나와있음</a:t>
            </a:r>
            <a:r>
              <a:rPr lang="en-US" altLang="ko-KR" sz="1600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2200" dirty="0">
              <a:solidFill>
                <a:srgbClr val="FF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6B42997-2AE4-4582-8FD9-179F5F8EBFD3}"/>
              </a:ext>
            </a:extLst>
          </p:cNvPr>
          <p:cNvSpPr/>
          <p:nvPr/>
        </p:nvSpPr>
        <p:spPr>
          <a:xfrm>
            <a:off x="1117711" y="2719438"/>
            <a:ext cx="9346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학생카드에 돈을 충전하는 방법은 두 가지가 있는데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우선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 err="1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알리페이를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이용해 충전 후 수업을 듣는 건물과 식당 안에 있는 기계로 돈을 카드로 옮겨 사용함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또한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도서관 건물 옆 쪽에 밑으로 내려가는 계단이 있는데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내려가면 사무실이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그 곳에서 학생카드를 충전하고 싶다고 하면 바로 충전해줌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현금만 가능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학생카드에 돈이 얼마나 남아있는지 알 수 있는 방법은 식당에서 계산할 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알 수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A6DF7E9-3A0D-47EF-AD85-0DE2A4B4A538}"/>
              </a:ext>
            </a:extLst>
          </p:cNvPr>
          <p:cNvSpPr/>
          <p:nvPr/>
        </p:nvSpPr>
        <p:spPr>
          <a:xfrm flipV="1">
            <a:off x="1022312" y="2705492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E1EC9C-6F7D-418D-9E2B-8D1E32C41EA9}"/>
              </a:ext>
            </a:extLst>
          </p:cNvPr>
          <p:cNvSpPr/>
          <p:nvPr/>
        </p:nvSpPr>
        <p:spPr>
          <a:xfrm flipV="1">
            <a:off x="1022312" y="3651656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99AD22A-222C-4AD1-B8AF-0D540ECF2983}"/>
              </a:ext>
            </a:extLst>
          </p:cNvPr>
          <p:cNvSpPr/>
          <p:nvPr/>
        </p:nvSpPr>
        <p:spPr>
          <a:xfrm flipV="1">
            <a:off x="1022312" y="4597820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532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BE436DA-2326-402C-9CFE-3966E8FE5E6A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282D401F-BD98-4F69-9C05-FAE4FE1B22E8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4B53D-B38D-4E97-A3E2-2FE500362C4D}"/>
                </a:ext>
              </a:extLst>
            </p:cNvPr>
            <p:cNvSpPr txBox="1"/>
            <p:nvPr/>
          </p:nvSpPr>
          <p:spPr>
            <a:xfrm>
              <a:off x="4303906" y="3075057"/>
              <a:ext cx="3530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학교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991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164265-EB69-4066-8332-CBEBBA41FA4C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편의시설 안내</a:t>
            </a:r>
          </a:p>
        </p:txBody>
      </p:sp>
      <p:pic>
        <p:nvPicPr>
          <p:cNvPr id="3" name="그래픽 2" descr="퍼즐 조각">
            <a:extLst>
              <a:ext uri="{FF2B5EF4-FFF2-40B4-BE49-F238E27FC236}">
                <a16:creationId xmlns:a16="http://schemas.microsoft.com/office/drawing/2014/main" id="{2B84A84C-9144-4EF8-BE90-6726E6981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79" y="200076"/>
            <a:ext cx="799070" cy="79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6261B-EB43-4E7A-844D-681FA224B3F5}"/>
              </a:ext>
            </a:extLst>
          </p:cNvPr>
          <p:cNvSpPr txBox="1"/>
          <p:nvPr/>
        </p:nvSpPr>
        <p:spPr>
          <a:xfrm>
            <a:off x="810705" y="1338606"/>
            <a:ext cx="4736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학생식당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카페 위치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031D6BC-795E-4E29-8D91-FDA129FCD272}"/>
              </a:ext>
            </a:extLst>
          </p:cNvPr>
          <p:cNvSpPr/>
          <p:nvPr/>
        </p:nvSpPr>
        <p:spPr>
          <a:xfrm>
            <a:off x="1074656" y="2714919"/>
            <a:ext cx="97584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지도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앞에 있는 지도 참고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에 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‘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식당 카페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’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라고 표시한 곳이 학생 식당이며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1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층보다 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층이 입맛에 더 잘 맞는 식당임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학생식당은 무조건 학생카드로만 결제 가능함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1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층 건물 밖에는 간단하게 먹을 수 있는 </a:t>
            </a:r>
            <a:r>
              <a:rPr lang="ko-KR" altLang="en-US" sz="2000" dirty="0">
                <a:solidFill>
                  <a:srgbClr val="000000"/>
                </a:solidFill>
                <a:latin typeface="함초롬바탕"/>
              </a:rPr>
              <a:t>手抓饼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등을 팔고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1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층 식당 내부에는 </a:t>
            </a:r>
            <a:r>
              <a:rPr lang="en-US" altLang="ko-KR" sz="2000" dirty="0" err="1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luckin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coffee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가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올해 새로운 학생식당이 생겼으나 가보지 못함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5BED3C0-844A-4A4D-A361-CDFE2E350969}"/>
              </a:ext>
            </a:extLst>
          </p:cNvPr>
          <p:cNvSpPr/>
          <p:nvPr/>
        </p:nvSpPr>
        <p:spPr>
          <a:xfrm flipV="1">
            <a:off x="1022312" y="2733773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6802F0A-E2C4-43A1-8EE7-703F81876B41}"/>
              </a:ext>
            </a:extLst>
          </p:cNvPr>
          <p:cNvSpPr/>
          <p:nvPr/>
        </p:nvSpPr>
        <p:spPr>
          <a:xfrm flipV="1">
            <a:off x="1022312" y="364435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B3EDA3D-F004-48EA-94AF-CD920DC47FAC}"/>
              </a:ext>
            </a:extLst>
          </p:cNvPr>
          <p:cNvSpPr/>
          <p:nvPr/>
        </p:nvSpPr>
        <p:spPr>
          <a:xfrm flipV="1">
            <a:off x="1022312" y="4294726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790CE7B-9CED-4F8A-818A-7B5456236840}"/>
              </a:ext>
            </a:extLst>
          </p:cNvPr>
          <p:cNvSpPr/>
          <p:nvPr/>
        </p:nvSpPr>
        <p:spPr>
          <a:xfrm flipV="1">
            <a:off x="1022312" y="5174340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611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891AA-B387-4BA8-ABCD-28EBD86BB622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편의시설 안내</a:t>
            </a:r>
          </a:p>
        </p:txBody>
      </p:sp>
      <p:pic>
        <p:nvPicPr>
          <p:cNvPr id="3" name="그래픽 2" descr="퍼즐 조각">
            <a:extLst>
              <a:ext uri="{FF2B5EF4-FFF2-40B4-BE49-F238E27FC236}">
                <a16:creationId xmlns:a16="http://schemas.microsoft.com/office/drawing/2014/main" id="{752ED1A1-8641-4EDC-9074-6EB83D21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79" y="200076"/>
            <a:ext cx="799070" cy="79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23B19-B93F-49DE-85CC-5F0046982C2D}"/>
              </a:ext>
            </a:extLst>
          </p:cNvPr>
          <p:cNvSpPr txBox="1"/>
          <p:nvPr/>
        </p:nvSpPr>
        <p:spPr>
          <a:xfrm>
            <a:off x="810705" y="1338606"/>
            <a:ext cx="4736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4)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과일가게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인쇄소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슈퍼 위치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D3E7F6-E052-468F-A664-86D4A90CDF1F}"/>
              </a:ext>
            </a:extLst>
          </p:cNvPr>
          <p:cNvSpPr/>
          <p:nvPr/>
        </p:nvSpPr>
        <p:spPr>
          <a:xfrm>
            <a:off x="1162050" y="2733773"/>
            <a:ext cx="9508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지도에 과일가게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인쇄소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슈퍼위치가 표시되어 있으니 참고 바람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과일가게는 슈퍼 옆에도 있으며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원하는 과일을 사서 먹을 수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인쇄소는 인쇄할 내용을 </a:t>
            </a:r>
            <a:r>
              <a:rPr lang="ko-KR" altLang="en-US" sz="2000" dirty="0" err="1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위챗이나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USB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에 담아가면 그곳에 있는 컴퓨터를 통해 인쇄할 수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가격 저렴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학교 안에 있는 슈퍼는 편의점과 같은 분위기로 생필품 뿐만 아니라 간단한 문구류도 팜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D24A1E1-FC45-45F9-BB3E-1AAFF8F108BE}"/>
              </a:ext>
            </a:extLst>
          </p:cNvPr>
          <p:cNvSpPr/>
          <p:nvPr/>
        </p:nvSpPr>
        <p:spPr>
          <a:xfrm flipV="1">
            <a:off x="1022312" y="2733773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48515BC-40A4-4D2E-ABC1-5273A64E5123}"/>
              </a:ext>
            </a:extLst>
          </p:cNvPr>
          <p:cNvSpPr/>
          <p:nvPr/>
        </p:nvSpPr>
        <p:spPr>
          <a:xfrm flipV="1">
            <a:off x="1022312" y="3337088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0112413-8A27-4782-A977-0AA0F6366F7B}"/>
              </a:ext>
            </a:extLst>
          </p:cNvPr>
          <p:cNvSpPr/>
          <p:nvPr/>
        </p:nvSpPr>
        <p:spPr>
          <a:xfrm flipV="1">
            <a:off x="1022312" y="3940403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619CC39-99CD-4911-B632-78E76EE9C59C}"/>
              </a:ext>
            </a:extLst>
          </p:cNvPr>
          <p:cNvSpPr/>
          <p:nvPr/>
        </p:nvSpPr>
        <p:spPr>
          <a:xfrm flipV="1">
            <a:off x="1022312" y="4892510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9364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891AA-B387-4BA8-ABCD-28EBD86BB622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편의시설 안내</a:t>
            </a:r>
          </a:p>
        </p:txBody>
      </p:sp>
      <p:pic>
        <p:nvPicPr>
          <p:cNvPr id="3" name="그래픽 2" descr="퍼즐 조각">
            <a:extLst>
              <a:ext uri="{FF2B5EF4-FFF2-40B4-BE49-F238E27FC236}">
                <a16:creationId xmlns:a16="http://schemas.microsoft.com/office/drawing/2014/main" id="{752ED1A1-8641-4EDC-9074-6EB83D21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79" y="200076"/>
            <a:ext cx="799070" cy="79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23B19-B93F-49DE-85CC-5F0046982C2D}"/>
              </a:ext>
            </a:extLst>
          </p:cNvPr>
          <p:cNvSpPr txBox="1"/>
          <p:nvPr/>
        </p:nvSpPr>
        <p:spPr>
          <a:xfrm>
            <a:off x="810705" y="1338606"/>
            <a:ext cx="4736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5)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택배 수령 위치 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&amp;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방법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64001BC-09C7-47F1-AC27-0BAB47E987BA}"/>
              </a:ext>
            </a:extLst>
          </p:cNvPr>
          <p:cNvSpPr/>
          <p:nvPr/>
        </p:nvSpPr>
        <p:spPr>
          <a:xfrm>
            <a:off x="1067337" y="2448223"/>
            <a:ext cx="97042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지도에 택배를 받는 곳이 표시되어 있으며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기숙사 근처에 위치하고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택배가 기숙사까지 배달되는게 아님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한국에서 보내는 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EMS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도 이곳에서 받을 수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 err="1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광군제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(11.11)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시기에는 택배가 평소보다 늦게 오고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분류 작업이 오래 걸려 택배를 받기까지 시간이 걸릴 수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택배를 수령하는 방법은 세 가지가 있는데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우선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사물함에서 찾는 방법과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직접 물어보고 받는 방법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그리고 북문에서 찾는 방법이 있음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다음페이지에 상세 설명</a:t>
            </a:r>
            <a:r>
              <a:rPr lang="en-US" altLang="ko-KR" sz="2000" dirty="0">
                <a:solidFill>
                  <a:srgbClr val="00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endParaRPr lang="en-US" altLang="ko-KR" sz="2000" dirty="0">
              <a:solidFill>
                <a:srgbClr val="00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en-US" altLang="ko-KR" sz="2000" dirty="0">
                <a:solidFill>
                  <a:srgbClr val="000000"/>
                </a:solidFill>
                <a:latin typeface="함초롬바탕"/>
              </a:rPr>
              <a:t>.</a:t>
            </a:r>
            <a:r>
              <a:rPr lang="ko-KR" altLang="en-US" sz="2000" dirty="0"/>
              <a:t> 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ABA3D7A-424C-419E-A419-52D773EEB489}"/>
              </a:ext>
            </a:extLst>
          </p:cNvPr>
          <p:cNvSpPr/>
          <p:nvPr/>
        </p:nvSpPr>
        <p:spPr>
          <a:xfrm flipV="1">
            <a:off x="1041165" y="2476504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C778F53-2CC4-4435-8115-A67B40EBBAFC}"/>
              </a:ext>
            </a:extLst>
          </p:cNvPr>
          <p:cNvSpPr/>
          <p:nvPr/>
        </p:nvSpPr>
        <p:spPr>
          <a:xfrm flipV="1">
            <a:off x="1041165" y="3364497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F1A4460-93E2-464A-9304-B934FD58807F}"/>
              </a:ext>
            </a:extLst>
          </p:cNvPr>
          <p:cNvSpPr/>
          <p:nvPr/>
        </p:nvSpPr>
        <p:spPr>
          <a:xfrm flipV="1">
            <a:off x="1041165" y="4003065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56CE98C-3755-42ED-A873-C6527CAC40BA}"/>
              </a:ext>
            </a:extLst>
          </p:cNvPr>
          <p:cNvSpPr/>
          <p:nvPr/>
        </p:nvSpPr>
        <p:spPr>
          <a:xfrm flipV="1">
            <a:off x="1041165" y="4941229"/>
            <a:ext cx="52344" cy="345054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745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891AA-B387-4BA8-ABCD-28EBD86BB622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편의시설 안내</a:t>
            </a:r>
          </a:p>
        </p:txBody>
      </p:sp>
      <p:pic>
        <p:nvPicPr>
          <p:cNvPr id="3" name="그래픽 2" descr="퍼즐 조각">
            <a:extLst>
              <a:ext uri="{FF2B5EF4-FFF2-40B4-BE49-F238E27FC236}">
                <a16:creationId xmlns:a16="http://schemas.microsoft.com/office/drawing/2014/main" id="{752ED1A1-8641-4EDC-9074-6EB83D21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79" y="200076"/>
            <a:ext cx="799070" cy="79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23B19-B93F-49DE-85CC-5F0046982C2D}"/>
              </a:ext>
            </a:extLst>
          </p:cNvPr>
          <p:cNvSpPr txBox="1"/>
          <p:nvPr/>
        </p:nvSpPr>
        <p:spPr>
          <a:xfrm>
            <a:off x="810705" y="1338606"/>
            <a:ext cx="4736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5)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택배 수령 위치 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&amp;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방법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E793282-5938-48EA-900E-2EF16B104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2" y="2804731"/>
            <a:ext cx="2505972" cy="18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2278024-9741-4436-9222-DB01F5E82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03" y="2795304"/>
            <a:ext cx="2505972" cy="18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A249A-BC73-4AD4-8405-FBFD077AFBB5}"/>
              </a:ext>
            </a:extLst>
          </p:cNvPr>
          <p:cNvSpPr txBox="1"/>
          <p:nvPr/>
        </p:nvSpPr>
        <p:spPr>
          <a:xfrm>
            <a:off x="2248967" y="4739970"/>
            <a:ext cx="220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택배 수령하는 곳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F8D0992B-D3D7-4B7E-BB25-87B81863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30" y="1980925"/>
            <a:ext cx="2599793" cy="203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E54D4FB-59E0-42BF-87BD-3E2D3A10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38" y="1941252"/>
            <a:ext cx="2583419" cy="195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70D0C3-3155-4CA9-BF70-356024CE1B8D}"/>
              </a:ext>
            </a:extLst>
          </p:cNvPr>
          <p:cNvSpPr txBox="1"/>
          <p:nvPr/>
        </p:nvSpPr>
        <p:spPr>
          <a:xfrm>
            <a:off x="6845584" y="4358737"/>
            <a:ext cx="4462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위와 같은 문자를 받으면 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区 와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2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区 사이에 있는 곳으로 가서 문자를 보여주면 택배를 찾아 주심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택배를 찾은 후에 이름을 물어보니 이름을 말하고 택배를 받으면 됨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9D896BC-1F62-4E7C-81AE-2DAA278BCE0F}"/>
              </a:ext>
            </a:extLst>
          </p:cNvPr>
          <p:cNvSpPr/>
          <p:nvPr/>
        </p:nvSpPr>
        <p:spPr>
          <a:xfrm>
            <a:off x="8118036" y="1356477"/>
            <a:ext cx="1917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방법 </a:t>
            </a:r>
            <a:r>
              <a:rPr lang="en-US" altLang="ko-K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endParaRPr lang="ko-KR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99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46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891AA-B387-4BA8-ABCD-28EBD86BB622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편의시설 안내</a:t>
            </a:r>
          </a:p>
        </p:txBody>
      </p:sp>
      <p:pic>
        <p:nvPicPr>
          <p:cNvPr id="3" name="그래픽 2" descr="퍼즐 조각">
            <a:extLst>
              <a:ext uri="{FF2B5EF4-FFF2-40B4-BE49-F238E27FC236}">
                <a16:creationId xmlns:a16="http://schemas.microsoft.com/office/drawing/2014/main" id="{752ED1A1-8641-4EDC-9074-6EB83D21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79" y="200076"/>
            <a:ext cx="799070" cy="79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23B19-B93F-49DE-85CC-5F0046982C2D}"/>
              </a:ext>
            </a:extLst>
          </p:cNvPr>
          <p:cNvSpPr txBox="1"/>
          <p:nvPr/>
        </p:nvSpPr>
        <p:spPr>
          <a:xfrm>
            <a:off x="810705" y="1338606"/>
            <a:ext cx="4736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5)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택배 수령 위치 </a:t>
            </a:r>
            <a:r>
              <a:rPr lang="en-US" altLang="ko-KR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&amp;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방법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E9920-ABD0-42FD-BC3C-99210DD783F1}"/>
              </a:ext>
            </a:extLst>
          </p:cNvPr>
          <p:cNvSpPr txBox="1"/>
          <p:nvPr/>
        </p:nvSpPr>
        <p:spPr>
          <a:xfrm>
            <a:off x="6759877" y="2974091"/>
            <a:ext cx="4543065" cy="255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경우에 따라 북문으로 택배가 오는 경우도 </a:t>
            </a:r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있는데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문자에</a:t>
            </a:r>
            <a:r>
              <a:rPr lang="zh-CN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北门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이라 적혀 있다면 북문으로 오는 택배임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장소와 시간을 잘 확인하고 북문으로 나가면 택배차가 여러 대 있는데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문자에 적힌 택배차를 찾고 문자에 온 택배 번호를 말하면 택배를 주심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08FA5B-75E3-4940-8ECE-29F08BD34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12909" r="16654" b="65006"/>
          <a:stretch/>
        </p:blipFill>
        <p:spPr bwMode="auto">
          <a:xfrm>
            <a:off x="507179" y="3429000"/>
            <a:ext cx="3304095" cy="116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57911D-FBD4-4C5A-B4C5-33A3C0422773}"/>
              </a:ext>
            </a:extLst>
          </p:cNvPr>
          <p:cNvSpPr txBox="1"/>
          <p:nvPr/>
        </p:nvSpPr>
        <p:spPr>
          <a:xfrm>
            <a:off x="1242407" y="5057729"/>
            <a:ext cx="4462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위와 같은 문자를 받으면 사물함 위치를 잘 확인하고 비밀번호를 입력하는 기계에 입력 후 찾아가면 됨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C643884-E22D-4BE9-9C7A-794424BA7C25}"/>
              </a:ext>
            </a:extLst>
          </p:cNvPr>
          <p:cNvSpPr/>
          <p:nvPr/>
        </p:nvSpPr>
        <p:spPr>
          <a:xfrm>
            <a:off x="2461306" y="2451441"/>
            <a:ext cx="1917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방법 </a:t>
            </a:r>
            <a:r>
              <a:rPr lang="en-US" altLang="ko-K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endParaRPr lang="ko-KR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99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D2F2D02-20EB-4FD0-BF6E-FE5C6CC7AC78}"/>
              </a:ext>
            </a:extLst>
          </p:cNvPr>
          <p:cNvSpPr/>
          <p:nvPr/>
        </p:nvSpPr>
        <p:spPr>
          <a:xfrm>
            <a:off x="7812890" y="2451441"/>
            <a:ext cx="1917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방법 </a:t>
            </a:r>
            <a:r>
              <a:rPr lang="en-US" altLang="ko-K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DX시인과나" panose="02020600000000000000" pitchFamily="18" charset="-127"/>
                <a:ea typeface="DX시인과나" panose="02020600000000000000" pitchFamily="18" charset="-127"/>
              </a:rPr>
              <a:t>3</a:t>
            </a:r>
            <a:endParaRPr lang="ko-KR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99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5DFC5DA-CE6C-44DA-8726-4E55CA7A5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r="13550" b="24347"/>
          <a:stretch/>
        </p:blipFill>
        <p:spPr bwMode="auto">
          <a:xfrm>
            <a:off x="4121965" y="3086413"/>
            <a:ext cx="1488142" cy="18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6BD017E8-3E23-4C7A-956E-9AC940A78F1A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A685E43B-178B-45E6-91FC-1305165EF203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2F9355-763B-4F6B-A126-87712EC010FB}"/>
                </a:ext>
              </a:extLst>
            </p:cNvPr>
            <p:cNvSpPr txBox="1"/>
            <p:nvPr/>
          </p:nvSpPr>
          <p:spPr>
            <a:xfrm>
              <a:off x="4189714" y="3136612"/>
              <a:ext cx="3812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2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감사합니다</a:t>
              </a:r>
              <a:endParaRPr lang="en-US" altLang="ko-KR" sz="3200" b="1" dirty="0">
                <a:solidFill>
                  <a:schemeClr val="bg1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2F9DC5-C4AF-42A6-BB85-6B2FDD4D1E9F}"/>
              </a:ext>
            </a:extLst>
          </p:cNvPr>
          <p:cNvSpPr txBox="1"/>
          <p:nvPr/>
        </p:nvSpPr>
        <p:spPr>
          <a:xfrm>
            <a:off x="10019623" y="6312752"/>
            <a:ext cx="1990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200" dirty="0">
                <a:solidFill>
                  <a:schemeClr val="bg1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부에 이어서</a:t>
            </a:r>
            <a:r>
              <a:rPr lang="en-US" altLang="ko-KR" sz="2200" dirty="0">
                <a:solidFill>
                  <a:schemeClr val="bg1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…</a:t>
            </a:r>
            <a:endParaRPr lang="ko-KR" altLang="en-US" sz="2200" dirty="0">
              <a:solidFill>
                <a:schemeClr val="bg1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01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id="{491B74E2-C9B6-46E7-8A4A-C775595C78AB}"/>
              </a:ext>
            </a:extLst>
          </p:cNvPr>
          <p:cNvGrpSpPr/>
          <p:nvPr/>
        </p:nvGrpSpPr>
        <p:grpSpPr>
          <a:xfrm>
            <a:off x="480333" y="96142"/>
            <a:ext cx="5410200" cy="818465"/>
            <a:chOff x="447675" y="161925"/>
            <a:chExt cx="5410200" cy="8184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7030F8-FF59-4178-BADD-90261076C2DC}"/>
                </a:ext>
              </a:extLst>
            </p:cNvPr>
            <p:cNvSpPr txBox="1"/>
            <p:nvPr/>
          </p:nvSpPr>
          <p:spPr>
            <a:xfrm>
              <a:off x="1162050" y="324534"/>
              <a:ext cx="4695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sz="36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학교 소개</a:t>
              </a:r>
            </a:p>
          </p:txBody>
        </p:sp>
        <p:pic>
          <p:nvPicPr>
            <p:cNvPr id="8" name="그래픽 7" descr="학교">
              <a:extLst>
                <a:ext uri="{FF2B5EF4-FFF2-40B4-BE49-F238E27FC236}">
                  <a16:creationId xmlns:a16="http://schemas.microsoft.com/office/drawing/2014/main" id="{E85E335C-C9F7-414B-B12C-8FE9AFB34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7675" y="161925"/>
              <a:ext cx="818465" cy="818465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1E41A68C-F63C-48BF-BDAC-1C664391C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360" y="940034"/>
            <a:ext cx="2863958" cy="27541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F384D0F-87A0-4AF9-BDE7-EA0667D44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594" y="3869791"/>
            <a:ext cx="3798189" cy="2458892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34B7AA92-4B38-478C-9B7A-8C77C3D13FE9}"/>
              </a:ext>
            </a:extLst>
          </p:cNvPr>
          <p:cNvGrpSpPr/>
          <p:nvPr/>
        </p:nvGrpSpPr>
        <p:grpSpPr>
          <a:xfrm>
            <a:off x="685877" y="1366837"/>
            <a:ext cx="6534931" cy="3213356"/>
            <a:chOff x="685877" y="1366837"/>
            <a:chExt cx="6534931" cy="32133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73ECBA-3290-4C1A-B26F-E8F65F696D14}"/>
                </a:ext>
              </a:extLst>
            </p:cNvPr>
            <p:cNvSpPr txBox="1"/>
            <p:nvPr/>
          </p:nvSpPr>
          <p:spPr>
            <a:xfrm>
              <a:off x="877158" y="1366837"/>
              <a:ext cx="634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“</a:t>
              </a:r>
              <a:r>
                <a:rPr lang="zh-CN" altLang="en-US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北京化工大学</a:t>
              </a:r>
              <a:r>
                <a:rPr lang="en-US" altLang="zh-CN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”</a:t>
              </a:r>
            </a:p>
            <a:p>
              <a:r>
                <a:rPr lang="en-US" altLang="ko-KR" sz="22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B</a:t>
              </a:r>
              <a:r>
                <a:rPr lang="en-US" altLang="ko-KR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eijing</a:t>
              </a:r>
              <a:r>
                <a:rPr lang="ko-KR" altLang="en-US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en-US" altLang="ko-KR" sz="22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U</a:t>
              </a:r>
              <a:r>
                <a:rPr lang="en-US" altLang="ko-KR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niversity of </a:t>
              </a:r>
              <a:r>
                <a:rPr lang="en-US" altLang="ko-KR" sz="22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C</a:t>
              </a:r>
              <a:r>
                <a:rPr lang="en-US" altLang="ko-KR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hemical </a:t>
              </a:r>
              <a:r>
                <a:rPr lang="en-US" altLang="ko-KR" sz="22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T</a:t>
              </a:r>
              <a:r>
                <a:rPr lang="en-US" altLang="ko-KR" sz="22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echnology</a:t>
              </a:r>
              <a:endPara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D224E73-DC40-45C1-ADBA-CF58ED061C2C}"/>
                </a:ext>
              </a:extLst>
            </p:cNvPr>
            <p:cNvGrpSpPr/>
            <p:nvPr/>
          </p:nvGrpSpPr>
          <p:grpSpPr>
            <a:xfrm>
              <a:off x="685877" y="2462535"/>
              <a:ext cx="3047998" cy="428625"/>
              <a:chOff x="1552575" y="1514475"/>
              <a:chExt cx="3486150" cy="514350"/>
            </a:xfrm>
          </p:grpSpPr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E5991FC7-A57A-43BD-8224-54298252B9A6}"/>
                  </a:ext>
                </a:extLst>
              </p:cNvPr>
              <p:cNvSpPr/>
              <p:nvPr/>
            </p:nvSpPr>
            <p:spPr>
              <a:xfrm>
                <a:off x="1552575" y="1514475"/>
                <a:ext cx="114300" cy="5143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E51211-DEA1-46B4-8A40-6C6049C542CB}"/>
                  </a:ext>
                </a:extLst>
              </p:cNvPr>
              <p:cNvSpPr txBox="1"/>
              <p:nvPr/>
            </p:nvSpPr>
            <p:spPr>
              <a:xfrm>
                <a:off x="1781175" y="1539359"/>
                <a:ext cx="3257550" cy="480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1958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년 설립</a:t>
                </a: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DC0B15F2-C707-4BC3-BA68-D88112F35FD7}"/>
                </a:ext>
              </a:extLst>
            </p:cNvPr>
            <p:cNvGrpSpPr/>
            <p:nvPr/>
          </p:nvGrpSpPr>
          <p:grpSpPr>
            <a:xfrm>
              <a:off x="685877" y="3101928"/>
              <a:ext cx="5451110" cy="1015663"/>
              <a:chOff x="1552575" y="1538498"/>
              <a:chExt cx="3381537" cy="1218795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5487FEF9-4624-401E-9549-8CC2477BB48E}"/>
                  </a:ext>
                </a:extLst>
              </p:cNvPr>
              <p:cNvSpPr/>
              <p:nvPr/>
            </p:nvSpPr>
            <p:spPr>
              <a:xfrm>
                <a:off x="1552575" y="1663065"/>
                <a:ext cx="61993" cy="5143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3CE216-68BF-481D-856A-DC7763719C2F}"/>
                  </a:ext>
                </a:extLst>
              </p:cNvPr>
              <p:cNvSpPr txBox="1"/>
              <p:nvPr/>
            </p:nvSpPr>
            <p:spPr>
              <a:xfrm>
                <a:off x="1676562" y="1538498"/>
                <a:ext cx="3257550" cy="12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이공계열 이외에도 경제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/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문과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/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법학 등 다양한 학과가 설치된 종합대학교</a:t>
                </a: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42AFC178-578F-47AB-9A26-86167CEF02A2}"/>
                </a:ext>
              </a:extLst>
            </p:cNvPr>
            <p:cNvGrpSpPr/>
            <p:nvPr/>
          </p:nvGrpSpPr>
          <p:grpSpPr>
            <a:xfrm>
              <a:off x="685879" y="3872307"/>
              <a:ext cx="6191248" cy="707886"/>
              <a:chOff x="1552576" y="1390769"/>
              <a:chExt cx="3561821" cy="849463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590421F2-C64D-4591-B8D7-2292C7F8BB8F}"/>
                  </a:ext>
                </a:extLst>
              </p:cNvPr>
              <p:cNvSpPr/>
              <p:nvPr/>
            </p:nvSpPr>
            <p:spPr>
              <a:xfrm>
                <a:off x="1552576" y="1514475"/>
                <a:ext cx="57492" cy="5143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22E9B8-EEA8-4977-8CEC-D68A56FBA9C1}"/>
                  </a:ext>
                </a:extLst>
              </p:cNvPr>
              <p:cNvSpPr txBox="1"/>
              <p:nvPr/>
            </p:nvSpPr>
            <p:spPr>
              <a:xfrm>
                <a:off x="1682540" y="1390769"/>
                <a:ext cx="3431857" cy="849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중국의 수도 베이징에 위치해 있으며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, 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동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/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서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/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북 지역에 각 캠퍼스가 위치해 있음</a:t>
                </a: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E8F5920-0BE3-4BEA-927C-E9FD9AD336A5}"/>
              </a:ext>
            </a:extLst>
          </p:cNvPr>
          <p:cNvGrpSpPr/>
          <p:nvPr/>
        </p:nvGrpSpPr>
        <p:grpSpPr>
          <a:xfrm>
            <a:off x="685879" y="4665919"/>
            <a:ext cx="6362696" cy="428625"/>
            <a:chOff x="1552576" y="1537335"/>
            <a:chExt cx="3384809" cy="514350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AD0D2989-F435-45CD-9440-B83A7EABADC8}"/>
                </a:ext>
              </a:extLst>
            </p:cNvPr>
            <p:cNvSpPr/>
            <p:nvPr/>
          </p:nvSpPr>
          <p:spPr>
            <a:xfrm>
              <a:off x="1552576" y="1537335"/>
              <a:ext cx="53163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8D86B2-7776-4C5D-BE49-29DB3D76BFFD}"/>
                </a:ext>
              </a:extLst>
            </p:cNvPr>
            <p:cNvSpPr txBox="1"/>
            <p:nvPr/>
          </p:nvSpPr>
          <p:spPr>
            <a:xfrm>
              <a:off x="1679835" y="1539359"/>
              <a:ext cx="3257550" cy="480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외국대학과 교류가 활발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3A597EF-BD29-4DD8-8A36-8EA828143DB5}"/>
              </a:ext>
            </a:extLst>
          </p:cNvPr>
          <p:cNvGrpSpPr/>
          <p:nvPr/>
        </p:nvGrpSpPr>
        <p:grpSpPr>
          <a:xfrm>
            <a:off x="685877" y="5273608"/>
            <a:ext cx="6377064" cy="707886"/>
            <a:chOff x="1552575" y="1417707"/>
            <a:chExt cx="3358282" cy="707886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6B19CEB8-9229-4B19-AB5A-54002A54AA42}"/>
                </a:ext>
              </a:extLst>
            </p:cNvPr>
            <p:cNvSpPr/>
            <p:nvPr/>
          </p:nvSpPr>
          <p:spPr>
            <a:xfrm>
              <a:off x="1552575" y="1514475"/>
              <a:ext cx="52627" cy="428625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A53F85-430A-4A45-865F-C9858BF7E5D7}"/>
                </a:ext>
              </a:extLst>
            </p:cNvPr>
            <p:cNvSpPr txBox="1"/>
            <p:nvPr/>
          </p:nvSpPr>
          <p:spPr>
            <a:xfrm>
              <a:off x="1653307" y="1417707"/>
              <a:ext cx="3257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외국인 기숙사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도서관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학생식당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종합 운동장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농구장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등 다양한 시설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3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BE436DA-2326-402C-9CFE-3966E8FE5E6A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282D401F-BD98-4F69-9C05-FAE4FE1B22E8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4B53D-B38D-4E97-A3E2-2FE500362C4D}"/>
                </a:ext>
              </a:extLst>
            </p:cNvPr>
            <p:cNvSpPr txBox="1"/>
            <p:nvPr/>
          </p:nvSpPr>
          <p:spPr>
            <a:xfrm>
              <a:off x="4247344" y="3075057"/>
              <a:ext cx="3530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학사 일정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422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E0270B-5E42-43CA-B984-4B236DD7A27E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학사 일정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D00DA2-6BEC-47D7-A5BA-7CE6DB2E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910234"/>
            <a:ext cx="6105525" cy="529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6AD9023-2CA8-4140-9C9C-578A9D88322C}"/>
              </a:ext>
            </a:extLst>
          </p:cNvPr>
          <p:cNvSpPr txBox="1"/>
          <p:nvPr/>
        </p:nvSpPr>
        <p:spPr>
          <a:xfrm>
            <a:off x="5324475" y="6053018"/>
            <a:ext cx="529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코로나 </a:t>
            </a:r>
            <a:r>
              <a:rPr lang="en-US" altLang="ko-KR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19 </a:t>
            </a:r>
            <a:r>
              <a:rPr lang="ko-KR" altLang="en-US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전에 다녀온 일정이므로 참고 바람</a:t>
            </a:r>
            <a:r>
              <a:rPr lang="en-US" altLang="ko-KR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(2019</a:t>
            </a:r>
            <a:r>
              <a:rPr lang="ko-KR" altLang="en-US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년 </a:t>
            </a:r>
            <a:r>
              <a:rPr lang="en-US" altLang="ko-KR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학기</a:t>
            </a:r>
            <a:r>
              <a:rPr lang="en-US" altLang="ko-KR" sz="1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14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9D098172-35CF-45DF-B204-7C173037DF25}"/>
              </a:ext>
            </a:extLst>
          </p:cNvPr>
          <p:cNvGrpSpPr/>
          <p:nvPr/>
        </p:nvGrpSpPr>
        <p:grpSpPr>
          <a:xfrm>
            <a:off x="962023" y="1663908"/>
            <a:ext cx="3762377" cy="3937047"/>
            <a:chOff x="8286748" y="1366582"/>
            <a:chExt cx="3762377" cy="3937047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B8CB148-CCF4-485F-AB4E-9E10365AFB63}"/>
                </a:ext>
              </a:extLst>
            </p:cNvPr>
            <p:cNvGrpSpPr/>
            <p:nvPr/>
          </p:nvGrpSpPr>
          <p:grpSpPr>
            <a:xfrm>
              <a:off x="8286750" y="1366582"/>
              <a:ext cx="3762375" cy="400110"/>
              <a:chOff x="1752600" y="1520309"/>
              <a:chExt cx="3286125" cy="331345"/>
            </a:xfrm>
          </p:grpSpPr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32A6A832-B642-42BE-96A3-27AE4966C221}"/>
                  </a:ext>
                </a:extLst>
              </p:cNvPr>
              <p:cNvSpPr/>
              <p:nvPr/>
            </p:nvSpPr>
            <p:spPr>
              <a:xfrm>
                <a:off x="1752600" y="1543051"/>
                <a:ext cx="45719" cy="2857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C50595-D5D2-4D1B-90B6-CFE4B98B72E0}"/>
                  </a:ext>
                </a:extLst>
              </p:cNvPr>
              <p:cNvSpPr txBox="1"/>
              <p:nvPr/>
            </p:nvSpPr>
            <p:spPr>
              <a:xfrm>
                <a:off x="1781175" y="1520309"/>
                <a:ext cx="3257550" cy="33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9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월 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6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일 </a:t>
                </a:r>
                <a:r>
                  <a:rPr lang="ko-KR" altLang="en-US" sz="2000" b="1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개강</a:t>
                </a: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ED4145-E27A-4485-B615-5BB8D70503EF}"/>
                </a:ext>
              </a:extLst>
            </p:cNvPr>
            <p:cNvGrpSpPr/>
            <p:nvPr/>
          </p:nvGrpSpPr>
          <p:grpSpPr>
            <a:xfrm>
              <a:off x="8286748" y="2530694"/>
              <a:ext cx="3762375" cy="400110"/>
              <a:chOff x="1752600" y="1520309"/>
              <a:chExt cx="3286125" cy="331345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482DCA30-0A85-4CEE-995E-AEA69DDCFC55}"/>
                  </a:ext>
                </a:extLst>
              </p:cNvPr>
              <p:cNvSpPr/>
              <p:nvPr/>
            </p:nvSpPr>
            <p:spPr>
              <a:xfrm>
                <a:off x="1752600" y="1543051"/>
                <a:ext cx="45719" cy="2857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7DEF46-13C1-40D5-AC5B-8E55B59CAF38}"/>
                  </a:ext>
                </a:extLst>
              </p:cNvPr>
              <p:cNvSpPr txBox="1"/>
              <p:nvPr/>
            </p:nvSpPr>
            <p:spPr>
              <a:xfrm>
                <a:off x="1781175" y="1520309"/>
                <a:ext cx="3257550" cy="33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9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월 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27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일 </a:t>
                </a:r>
                <a:r>
                  <a:rPr lang="ko-KR" altLang="en-US" sz="2000" b="1" dirty="0" err="1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푸드</a:t>
                </a:r>
                <a:r>
                  <a:rPr lang="ko-KR" altLang="en-US" sz="2000" b="1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 페스티벌</a:t>
                </a: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9A62309-CDCF-4B9F-B290-7F9E64773FA8}"/>
                </a:ext>
              </a:extLst>
            </p:cNvPr>
            <p:cNvGrpSpPr/>
            <p:nvPr/>
          </p:nvGrpSpPr>
          <p:grpSpPr>
            <a:xfrm>
              <a:off x="8286750" y="3119166"/>
              <a:ext cx="3762375" cy="400110"/>
              <a:chOff x="1752600" y="1520309"/>
              <a:chExt cx="3286125" cy="331345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3E41E11C-CFC8-445B-A8DB-489A1E621104}"/>
                  </a:ext>
                </a:extLst>
              </p:cNvPr>
              <p:cNvSpPr/>
              <p:nvPr/>
            </p:nvSpPr>
            <p:spPr>
              <a:xfrm>
                <a:off x="1752600" y="1543051"/>
                <a:ext cx="45719" cy="2857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F21EFA-7C93-4162-BD07-D021CA2848B1}"/>
                  </a:ext>
                </a:extLst>
              </p:cNvPr>
              <p:cNvSpPr txBox="1"/>
              <p:nvPr/>
            </p:nvSpPr>
            <p:spPr>
              <a:xfrm>
                <a:off x="1781175" y="1520309"/>
                <a:ext cx="3257550" cy="33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10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월 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18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일 </a:t>
                </a:r>
                <a:r>
                  <a:rPr lang="ko-KR" altLang="en-US" sz="2000" b="1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만리장성 견학</a:t>
                </a: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111A921-DCCD-46DC-B598-0B95B71D7AFE}"/>
                </a:ext>
              </a:extLst>
            </p:cNvPr>
            <p:cNvGrpSpPr/>
            <p:nvPr/>
          </p:nvGrpSpPr>
          <p:grpSpPr>
            <a:xfrm>
              <a:off x="8286748" y="3728542"/>
              <a:ext cx="3762375" cy="400110"/>
              <a:chOff x="1752600" y="1520309"/>
              <a:chExt cx="3286125" cy="331345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AE3894A1-9945-4BCD-8DBE-8586041DFCF6}"/>
                  </a:ext>
                </a:extLst>
              </p:cNvPr>
              <p:cNvSpPr/>
              <p:nvPr/>
            </p:nvSpPr>
            <p:spPr>
              <a:xfrm>
                <a:off x="1752600" y="1543051"/>
                <a:ext cx="45719" cy="2857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9868ED2-9BDA-419E-9627-9EDD0829A774}"/>
                  </a:ext>
                </a:extLst>
              </p:cNvPr>
              <p:cNvSpPr txBox="1"/>
              <p:nvPr/>
            </p:nvSpPr>
            <p:spPr>
              <a:xfrm>
                <a:off x="1781175" y="1520309"/>
                <a:ext cx="3257550" cy="33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11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월 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일 </a:t>
                </a:r>
                <a:r>
                  <a:rPr lang="ko-KR" altLang="en-US" sz="2000" b="1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고궁 견학</a:t>
                </a:r>
              </a:p>
            </p:txBody>
          </p: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6AA9C428-2402-453A-B9C6-42BB72E40EC3}"/>
                </a:ext>
              </a:extLst>
            </p:cNvPr>
            <p:cNvGrpSpPr/>
            <p:nvPr/>
          </p:nvGrpSpPr>
          <p:grpSpPr>
            <a:xfrm>
              <a:off x="8286749" y="4316097"/>
              <a:ext cx="3762374" cy="400110"/>
              <a:chOff x="1752600" y="1520309"/>
              <a:chExt cx="3286124" cy="331345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F12A992C-8F0A-4154-BAB9-98C0687971D2}"/>
                  </a:ext>
                </a:extLst>
              </p:cNvPr>
              <p:cNvSpPr/>
              <p:nvPr/>
            </p:nvSpPr>
            <p:spPr>
              <a:xfrm>
                <a:off x="1752600" y="1543051"/>
                <a:ext cx="45719" cy="2857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ABE5BD-1BB8-403C-A817-48E979B6EF63}"/>
                  </a:ext>
                </a:extLst>
              </p:cNvPr>
              <p:cNvSpPr txBox="1"/>
              <p:nvPr/>
            </p:nvSpPr>
            <p:spPr>
              <a:xfrm>
                <a:off x="1781174" y="1520309"/>
                <a:ext cx="3257550" cy="33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월 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6~7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일 </a:t>
                </a:r>
                <a:r>
                  <a:rPr lang="ko-KR" altLang="en-US" sz="2000" b="1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기말고사</a:t>
                </a: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CA44E8B9-F299-401F-B479-9D04E91ED494}"/>
                </a:ext>
              </a:extLst>
            </p:cNvPr>
            <p:cNvGrpSpPr/>
            <p:nvPr/>
          </p:nvGrpSpPr>
          <p:grpSpPr>
            <a:xfrm>
              <a:off x="8286748" y="4903519"/>
              <a:ext cx="3762375" cy="400110"/>
              <a:chOff x="1752600" y="1520309"/>
              <a:chExt cx="3286125" cy="331345"/>
            </a:xfrm>
          </p:grpSpPr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A8850C02-39BE-42F9-9B3D-169BF801FAD3}"/>
                  </a:ext>
                </a:extLst>
              </p:cNvPr>
              <p:cNvSpPr/>
              <p:nvPr/>
            </p:nvSpPr>
            <p:spPr>
              <a:xfrm>
                <a:off x="1752600" y="1543051"/>
                <a:ext cx="45719" cy="2857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C68D12-0BF7-4134-81A1-10EB47C5F136}"/>
                  </a:ext>
                </a:extLst>
              </p:cNvPr>
              <p:cNvSpPr txBox="1"/>
              <p:nvPr/>
            </p:nvSpPr>
            <p:spPr>
              <a:xfrm>
                <a:off x="1781175" y="1520309"/>
                <a:ext cx="3257550" cy="33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월 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9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일 </a:t>
                </a:r>
                <a:r>
                  <a:rPr lang="ko-KR" altLang="en-US" sz="2000" b="1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종강</a:t>
                </a: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58E56629-DD80-49C8-9A64-BEC98C924FE0}"/>
                </a:ext>
              </a:extLst>
            </p:cNvPr>
            <p:cNvGrpSpPr/>
            <p:nvPr/>
          </p:nvGrpSpPr>
          <p:grpSpPr>
            <a:xfrm>
              <a:off x="8286750" y="1942537"/>
              <a:ext cx="3762375" cy="400110"/>
              <a:chOff x="1752600" y="1520309"/>
              <a:chExt cx="3286125" cy="331345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EC0516C1-2E57-4650-9F9F-96AEAAD7E051}"/>
                  </a:ext>
                </a:extLst>
              </p:cNvPr>
              <p:cNvSpPr/>
              <p:nvPr/>
            </p:nvSpPr>
            <p:spPr>
              <a:xfrm>
                <a:off x="1752600" y="1543051"/>
                <a:ext cx="45719" cy="285750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C7E22DD-B5D3-467D-8D3F-038AFEACA03D}"/>
                  </a:ext>
                </a:extLst>
              </p:cNvPr>
              <p:cNvSpPr txBox="1"/>
              <p:nvPr/>
            </p:nvSpPr>
            <p:spPr>
              <a:xfrm>
                <a:off x="1781175" y="1520309"/>
                <a:ext cx="3257550" cy="33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9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월 </a:t>
                </a:r>
                <a:r>
                  <a:rPr lang="en-US" altLang="ko-KR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12</a:t>
                </a:r>
                <a:r>
                  <a:rPr lang="ko-KR" altLang="en-US" sz="2000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일 </a:t>
                </a:r>
                <a:r>
                  <a:rPr lang="ko-KR" altLang="en-US" sz="2000" b="1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중추절 행사</a:t>
                </a:r>
              </a:p>
            </p:txBody>
          </p:sp>
        </p:grpSp>
      </p:grpSp>
      <p:pic>
        <p:nvPicPr>
          <p:cNvPr id="39" name="그래픽 38" descr="고정">
            <a:extLst>
              <a:ext uri="{FF2B5EF4-FFF2-40B4-BE49-F238E27FC236}">
                <a16:creationId xmlns:a16="http://schemas.microsoft.com/office/drawing/2014/main" id="{AF930D53-51E3-4B64-B695-2ADE7B3C9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753" y="185941"/>
            <a:ext cx="754297" cy="7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329A3D-CA52-4AED-8261-192EE631B12D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학사 일정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6F18190-C17C-462C-9BA5-82F9A8E438B1}"/>
              </a:ext>
            </a:extLst>
          </p:cNvPr>
          <p:cNvGrpSpPr/>
          <p:nvPr/>
        </p:nvGrpSpPr>
        <p:grpSpPr>
          <a:xfrm>
            <a:off x="449544" y="1343763"/>
            <a:ext cx="3782004" cy="400110"/>
            <a:chOff x="909738" y="1369006"/>
            <a:chExt cx="3782004" cy="400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0AC5BB-72D5-4843-8A68-B034AB87DB89}"/>
                </a:ext>
              </a:extLst>
            </p:cNvPr>
            <p:cNvSpPr txBox="1"/>
            <p:nvPr/>
          </p:nvSpPr>
          <p:spPr>
            <a:xfrm>
              <a:off x="962083" y="1369006"/>
              <a:ext cx="3729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9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월 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12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일 </a:t>
              </a:r>
              <a:r>
                <a:rPr lang="ko-KR" altLang="en-US" sz="20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중추절 행사</a:t>
              </a: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3D77CE8-D064-4963-A28D-38799E5A6B09}"/>
                </a:ext>
              </a:extLst>
            </p:cNvPr>
            <p:cNvSpPr/>
            <p:nvPr/>
          </p:nvSpPr>
          <p:spPr>
            <a:xfrm>
              <a:off x="909738" y="1396534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sp>
        <p:nvSpPr>
          <p:cNvPr id="12" name="_PO1" hidden="1">
            <a:extLst>
              <a:ext uri="{FF2B5EF4-FFF2-40B4-BE49-F238E27FC236}">
                <a16:creationId xmlns:a16="http://schemas.microsoft.com/office/drawing/2014/main" id="{403A8415-238C-434A-8413-4AD6F40702A5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FD95FFD-33E7-4997-9FCA-5C540281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663" y="2165256"/>
            <a:ext cx="2114420" cy="181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94A512F2-E403-4AA4-A9DA-E39D6C8B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0943" y="2230745"/>
            <a:ext cx="2114421" cy="17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_PO1" hidden="1">
            <a:extLst>
              <a:ext uri="{FF2B5EF4-FFF2-40B4-BE49-F238E27FC236}">
                <a16:creationId xmlns:a16="http://schemas.microsoft.com/office/drawing/2014/main" id="{BF1E930B-9793-424C-A862-FE7E0CEF7C11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F0FCA845-8F01-4B86-AFBD-BBA064AF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2732" y="2194320"/>
            <a:ext cx="2154675" cy="17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3178B4-6956-4453-BAA1-BD5D84E6BE65}"/>
              </a:ext>
            </a:extLst>
          </p:cNvPr>
          <p:cNvSpPr txBox="1"/>
          <p:nvPr/>
        </p:nvSpPr>
        <p:spPr>
          <a:xfrm>
            <a:off x="723899" y="4365264"/>
            <a:ext cx="4695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중국에서 명절을 보내는 유학생들을 위해 학교에서 준비한 행사로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월병과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풍등을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직접 만들어보는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시간을 가짐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2C886-9598-4454-A53B-DC7F70777FD7}"/>
              </a:ext>
            </a:extLst>
          </p:cNvPr>
          <p:cNvSpPr txBox="1"/>
          <p:nvPr/>
        </p:nvSpPr>
        <p:spPr>
          <a:xfrm>
            <a:off x="6843243" y="1287049"/>
            <a:ext cx="3729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9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월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27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일 </a:t>
            </a:r>
            <a:r>
              <a:rPr lang="ko-KR" altLang="en-US" sz="20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푸드</a:t>
            </a:r>
            <a:r>
              <a:rPr lang="ko-KR" altLang="en-US" sz="20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페스티벌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54DE924-71BF-42EC-983A-6BFEF1A9B4A2}"/>
              </a:ext>
            </a:extLst>
          </p:cNvPr>
          <p:cNvSpPr/>
          <p:nvPr/>
        </p:nvSpPr>
        <p:spPr>
          <a:xfrm>
            <a:off x="6767527" y="1342106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7" name="_PO1" hidden="1">
            <a:extLst>
              <a:ext uri="{FF2B5EF4-FFF2-40B4-BE49-F238E27FC236}">
                <a16:creationId xmlns:a16="http://schemas.microsoft.com/office/drawing/2014/main" id="{9F36D45D-D278-4828-A648-4B6CB459C245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8F36EB21-369C-48CD-A0E9-ADD2977E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72" y="1974599"/>
            <a:ext cx="1712294" cy="211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_PO1" hidden="1">
            <a:extLst>
              <a:ext uri="{FF2B5EF4-FFF2-40B4-BE49-F238E27FC236}">
                <a16:creationId xmlns:a16="http://schemas.microsoft.com/office/drawing/2014/main" id="{C8C5D399-FDC2-4B43-930B-C6014AC16072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69" name="Picture 21">
            <a:extLst>
              <a:ext uri="{FF2B5EF4-FFF2-40B4-BE49-F238E27FC236}">
                <a16:creationId xmlns:a16="http://schemas.microsoft.com/office/drawing/2014/main" id="{FD8013BC-CC38-4506-AAAB-52C71CC2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60" y="1974599"/>
            <a:ext cx="1712295" cy="211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146BBF7-F174-4981-9DE0-7B047DB76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249" y="1974599"/>
            <a:ext cx="1744891" cy="21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9512D-397D-4B92-BB56-95956C7DAD72}"/>
              </a:ext>
            </a:extLst>
          </p:cNvPr>
          <p:cNvSpPr txBox="1"/>
          <p:nvPr/>
        </p:nvSpPr>
        <p:spPr>
          <a:xfrm>
            <a:off x="6819872" y="4416715"/>
            <a:ext cx="5052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유학을 대상으로 한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푸드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페스티벌로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다양한 나라의 유학생들이 각 나라 특유의  음식을 만들어 맛보고 즐기는 축제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</a:p>
        </p:txBody>
      </p:sp>
      <p:pic>
        <p:nvPicPr>
          <p:cNvPr id="30" name="그래픽 29" descr="고정">
            <a:extLst>
              <a:ext uri="{FF2B5EF4-FFF2-40B4-BE49-F238E27FC236}">
                <a16:creationId xmlns:a16="http://schemas.microsoft.com/office/drawing/2014/main" id="{314035DD-2364-48B8-9CB2-95C8206539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7753" y="185941"/>
            <a:ext cx="754297" cy="7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DE601E-F91E-4930-9E62-B5E633B31364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학사 일정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C36024C-A689-495C-9FD8-0A26A05DE305}"/>
              </a:ext>
            </a:extLst>
          </p:cNvPr>
          <p:cNvGrpSpPr/>
          <p:nvPr/>
        </p:nvGrpSpPr>
        <p:grpSpPr>
          <a:xfrm>
            <a:off x="449544" y="1359092"/>
            <a:ext cx="3752342" cy="400110"/>
            <a:chOff x="449544" y="1359092"/>
            <a:chExt cx="3752342" cy="400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7CDE8F-37FD-4F49-9F17-AB37580239CB}"/>
                </a:ext>
              </a:extLst>
            </p:cNvPr>
            <p:cNvSpPr txBox="1"/>
            <p:nvPr/>
          </p:nvSpPr>
          <p:spPr>
            <a:xfrm>
              <a:off x="472227" y="1359092"/>
              <a:ext cx="3729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10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월 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18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일 </a:t>
              </a:r>
              <a:r>
                <a:rPr lang="ko-KR" altLang="en-US" sz="20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만리장성 견학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DF9699E-6511-4F4B-AB7E-6DD450C3B08E}"/>
                </a:ext>
              </a:extLst>
            </p:cNvPr>
            <p:cNvSpPr/>
            <p:nvPr/>
          </p:nvSpPr>
          <p:spPr>
            <a:xfrm>
              <a:off x="449544" y="1371291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sp>
        <p:nvSpPr>
          <p:cNvPr id="7" name="_PO1" hidden="1">
            <a:extLst>
              <a:ext uri="{FF2B5EF4-FFF2-40B4-BE49-F238E27FC236}">
                <a16:creationId xmlns:a16="http://schemas.microsoft.com/office/drawing/2014/main" id="{AE576A79-A18F-4595-A1A2-33727751CFDA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ECC0603-EC96-48DA-93CE-7AA0CF839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1"/>
          <a:stretch/>
        </p:blipFill>
        <p:spPr bwMode="auto">
          <a:xfrm>
            <a:off x="428625" y="2255811"/>
            <a:ext cx="2213061" cy="21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_PO1" hidden="1">
            <a:extLst>
              <a:ext uri="{FF2B5EF4-FFF2-40B4-BE49-F238E27FC236}">
                <a16:creationId xmlns:a16="http://schemas.microsoft.com/office/drawing/2014/main" id="{8EE646C4-14CF-4A9D-9E0D-F0A8C3BE2572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81" name="Picture 9">
            <a:extLst>
              <a:ext uri="{FF2B5EF4-FFF2-40B4-BE49-F238E27FC236}">
                <a16:creationId xmlns:a16="http://schemas.microsoft.com/office/drawing/2014/main" id="{B1A7D6AC-4FCB-4D5A-AA4D-AB5047F67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8"/>
          <a:stretch/>
        </p:blipFill>
        <p:spPr bwMode="auto">
          <a:xfrm>
            <a:off x="2747244" y="2247396"/>
            <a:ext cx="2935099" cy="217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_PO1" hidden="1">
            <a:extLst>
              <a:ext uri="{FF2B5EF4-FFF2-40B4-BE49-F238E27FC236}">
                <a16:creationId xmlns:a16="http://schemas.microsoft.com/office/drawing/2014/main" id="{F19D8FCD-F6EA-4537-A86F-D99005CC1C26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60A57-8073-445B-8D2D-594F737B241D}"/>
              </a:ext>
            </a:extLst>
          </p:cNvPr>
          <p:cNvSpPr txBox="1"/>
          <p:nvPr/>
        </p:nvSpPr>
        <p:spPr>
          <a:xfrm>
            <a:off x="604156" y="4713127"/>
            <a:ext cx="4773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 학기에 한 번은 만리장성으로 견학을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간다고 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매학기마다 가는 장성의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장소가 다르다고 하니 친구들과 함께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가보는 것을 추천함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9906A02-C7CB-4D6E-88E7-BA56CB48CDD0}"/>
              </a:ext>
            </a:extLst>
          </p:cNvPr>
          <p:cNvGrpSpPr/>
          <p:nvPr/>
        </p:nvGrpSpPr>
        <p:grpSpPr>
          <a:xfrm>
            <a:off x="6741485" y="1359092"/>
            <a:ext cx="3752342" cy="400110"/>
            <a:chOff x="449544" y="1359092"/>
            <a:chExt cx="3752342" cy="4001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CD1FA1-4141-458E-8F24-5B7C31051B8C}"/>
                </a:ext>
              </a:extLst>
            </p:cNvPr>
            <p:cNvSpPr txBox="1"/>
            <p:nvPr/>
          </p:nvSpPr>
          <p:spPr>
            <a:xfrm>
              <a:off x="472227" y="1359092"/>
              <a:ext cx="3729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11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월 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1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일 </a:t>
              </a:r>
              <a:r>
                <a:rPr lang="ko-KR" altLang="en-US" sz="2000" b="1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고궁 견학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4C1A140-A655-46B7-B2FD-EC764EF2F524}"/>
                </a:ext>
              </a:extLst>
            </p:cNvPr>
            <p:cNvSpPr/>
            <p:nvPr/>
          </p:nvSpPr>
          <p:spPr>
            <a:xfrm>
              <a:off x="449544" y="1371291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sp>
        <p:nvSpPr>
          <p:cNvPr id="14" name="_PO1" hidden="1">
            <a:extLst>
              <a:ext uri="{FF2B5EF4-FFF2-40B4-BE49-F238E27FC236}">
                <a16:creationId xmlns:a16="http://schemas.microsoft.com/office/drawing/2014/main" id="{12398F87-C43F-464F-8B35-D7EF9474B9AB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91" name="Picture 19">
            <a:extLst>
              <a:ext uri="{FF2B5EF4-FFF2-40B4-BE49-F238E27FC236}">
                <a16:creationId xmlns:a16="http://schemas.microsoft.com/office/drawing/2014/main" id="{FE36A122-A334-44CE-8693-560458F32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69" y="2100846"/>
            <a:ext cx="2452045" cy="24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_PO1" hidden="1">
            <a:extLst>
              <a:ext uri="{FF2B5EF4-FFF2-40B4-BE49-F238E27FC236}">
                <a16:creationId xmlns:a16="http://schemas.microsoft.com/office/drawing/2014/main" id="{783B8BA5-FFEA-4943-A9E0-A7EB1C1C6354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96" name="Picture 24">
            <a:extLst>
              <a:ext uri="{FF2B5EF4-FFF2-40B4-BE49-F238E27FC236}">
                <a16:creationId xmlns:a16="http://schemas.microsoft.com/office/drawing/2014/main" id="{4F84E601-E253-4E11-8E9F-2FB116B79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6" y="2100846"/>
            <a:ext cx="2470818" cy="245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25858E-E0F9-4248-A49E-12FBCDE5979C}"/>
              </a:ext>
            </a:extLst>
          </p:cNvPr>
          <p:cNvSpPr txBox="1"/>
          <p:nvPr/>
        </p:nvSpPr>
        <p:spPr>
          <a:xfrm>
            <a:off x="6747060" y="4837188"/>
            <a:ext cx="5299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천안문과 자금성을 둘러보는 시간을 가지며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고궁 견학을 갈 때에는 간단한 음식을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챙겨가면 좋음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ctr"/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고궁과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만리장성 견학 날에는 수업이 없음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.)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28" name="그래픽 27" descr="고정">
            <a:extLst>
              <a:ext uri="{FF2B5EF4-FFF2-40B4-BE49-F238E27FC236}">
                <a16:creationId xmlns:a16="http://schemas.microsoft.com/office/drawing/2014/main" id="{EC7155B7-5C48-4AA8-B512-074941A96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753" y="185941"/>
            <a:ext cx="754297" cy="7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BE436DA-2326-402C-9CFE-3966E8FE5E6A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282D401F-BD98-4F69-9C05-FAE4FE1B22E8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4B53D-B38D-4E97-A3E2-2FE500362C4D}"/>
                </a:ext>
              </a:extLst>
            </p:cNvPr>
            <p:cNvSpPr txBox="1"/>
            <p:nvPr/>
          </p:nvSpPr>
          <p:spPr>
            <a:xfrm>
              <a:off x="4294479" y="3075057"/>
              <a:ext cx="3530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수업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799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9375</TotalTime>
  <Words>1583</Words>
  <Application>Microsoft Office PowerPoint</Application>
  <PresentationFormat>와이드스크린</PresentationFormat>
  <Paragraphs>244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1" baseType="lpstr">
      <vt:lpstr>맑은 고딕</vt:lpstr>
      <vt:lpstr>Dubai Medium</vt:lpstr>
      <vt:lpstr>DX시인과나</vt:lpstr>
      <vt:lpstr>Arial</vt:lpstr>
      <vt:lpstr>함초롬바탕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백유선</dc:creator>
  <cp:lastModifiedBy>백유선</cp:lastModifiedBy>
  <cp:revision>41</cp:revision>
  <dcterms:created xsi:type="dcterms:W3CDTF">2020-11-06T04:09:36Z</dcterms:created>
  <dcterms:modified xsi:type="dcterms:W3CDTF">2020-11-16T08:10:15Z</dcterms:modified>
</cp:coreProperties>
</file>