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57" r:id="rId3"/>
    <p:sldId id="287" r:id="rId4"/>
    <p:sldId id="264" r:id="rId5"/>
    <p:sldId id="265" r:id="rId6"/>
    <p:sldId id="266" r:id="rId7"/>
    <p:sldId id="288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92" r:id="rId16"/>
    <p:sldId id="275" r:id="rId17"/>
    <p:sldId id="274" r:id="rId18"/>
    <p:sldId id="276" r:id="rId19"/>
    <p:sldId id="277" r:id="rId20"/>
    <p:sldId id="278" r:id="rId21"/>
    <p:sldId id="293" r:id="rId22"/>
    <p:sldId id="279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6" r:id="rId33"/>
    <p:sldId id="303" r:id="rId34"/>
    <p:sldId id="304" r:id="rId35"/>
  </p:sldIdLst>
  <p:sldSz cx="12192000" cy="6858000"/>
  <p:notesSz cx="6858000" cy="9144000"/>
  <p:embeddedFontLst>
    <p:embeddedFont>
      <p:font typeface="Dubai Medium" panose="020B0603030403030204" pitchFamily="34" charset="-78"/>
      <p:regular r:id="rId36"/>
    </p:embeddedFont>
    <p:embeddedFont>
      <p:font typeface="DX시인과나" panose="02020600000000000000" pitchFamily="18" charset="-127"/>
      <p:regular r:id="rId37"/>
    </p:embeddedFont>
    <p:embeddedFont>
      <p:font typeface="맑은 고딕" panose="020B0503020000020004" pitchFamily="50" charset="-127"/>
      <p:regular r:id="rId38"/>
      <p:bold r:id="rId3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AC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9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56C745-20AB-46F8-A26A-014E1E5A7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C6A1BC2-E8C4-4529-910C-B3395394A4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5EC01EF-4F20-4DF2-AFEB-C5DB6CE81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C238-10EC-4A25-8E72-E6A2C28AFE45}" type="datetimeFigureOut">
              <a:rPr lang="ko-KR" altLang="en-US" smtClean="0"/>
              <a:t>2020-11-16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E040907-5B98-4C6E-9452-A336E2770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BE126BA-8A74-4409-8775-5999CD18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A3F0-0E6A-4884-B231-F5D31B48D4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0174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630188-42A4-4294-BFF6-1D0B28B09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01ECC24-64F2-4F03-A43E-12E40F69C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1B8B018-052C-41CE-81D1-16C3E5AA6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C238-10EC-4A25-8E72-E6A2C28AFE45}" type="datetimeFigureOut">
              <a:rPr lang="ko-KR" altLang="en-US" smtClean="0"/>
              <a:t>2020-11-16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20F5F4E-8825-4D88-B4F8-905C8455F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7B346BD-2B39-4817-A555-2B65C2888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A3F0-0E6A-4884-B231-F5D31B48D4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8763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13AADCA-BEC0-48DF-9451-B436EE5CE7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C2DF2C7-A348-4037-935F-97903B75E1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3E499D5-674D-4144-B96B-D71033422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C238-10EC-4A25-8E72-E6A2C28AFE45}" type="datetimeFigureOut">
              <a:rPr lang="ko-KR" altLang="en-US" smtClean="0"/>
              <a:t>2020-11-16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E3A72AB-AE15-44E2-A39A-D6A6F2EC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3BE5747-C3C3-4F3D-A9F5-F8CF68C1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A3F0-0E6A-4884-B231-F5D31B48D4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0526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9D09CC23-FCAD-442D-B6D6-63F51B79E114}"/>
              </a:ext>
            </a:extLst>
          </p:cNvPr>
          <p:cNvSpPr/>
          <p:nvPr userDrawn="1"/>
        </p:nvSpPr>
        <p:spPr>
          <a:xfrm>
            <a:off x="0" y="514350"/>
            <a:ext cx="266700" cy="5842000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613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51503B0-DB3F-439B-8ED4-18F7A392A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262827B-B300-42C7-BFF6-7CC1C3F26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1DA8E2B-2F8E-4210-8782-5CC60E321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C238-10EC-4A25-8E72-E6A2C28AFE45}" type="datetimeFigureOut">
              <a:rPr lang="ko-KR" altLang="en-US" smtClean="0"/>
              <a:t>2020-11-16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986D0F7-995E-4125-8C8B-1F62E0AD4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7A6CFDD-3300-4828-9A40-B738599ED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A3F0-0E6A-4884-B231-F5D31B48D4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3319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4FB457D-5D39-49DE-B112-0F18AB164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3C74D0F-EC34-4D7C-A317-5C9D6E00F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242B5DA-07D3-4074-9168-629B14CB3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C238-10EC-4A25-8E72-E6A2C28AFE45}" type="datetimeFigureOut">
              <a:rPr lang="ko-KR" altLang="en-US" smtClean="0"/>
              <a:t>2020-11-16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7692852-11AE-431C-83D1-7D73B641E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ECED309-C6D2-44D4-BD7C-7D85B1A64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A3F0-0E6A-4884-B231-F5D31B48D4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2708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1DA726-466A-4F5B-B019-DFDFAFF68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1E91239-2258-4E70-B526-640543361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E1512E-8263-43E9-A45C-91F79EC3E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3B9AC13-22DD-47F2-90A5-3910B1560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C238-10EC-4A25-8E72-E6A2C28AFE45}" type="datetimeFigureOut">
              <a:rPr lang="ko-KR" altLang="en-US" smtClean="0"/>
              <a:t>2020-11-16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55CE7F2-3B75-4EC1-9A6E-9918D890C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75D9D25-21CE-4752-9ED2-B58EFA45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A3F0-0E6A-4884-B231-F5D31B48D4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1851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FFC308-F593-4D0F-B6BA-F494FB34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5596F43-1F20-4138-ADEF-6CC8A47C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E17A3BD-175A-4BCB-A87E-9E2162B89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23A8458-3E17-4160-BFEC-54B299257F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C6243B0-E81B-4172-ADDD-2EC2B8998F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2DBD7C24-AD40-45AB-9A30-B268981B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C238-10EC-4A25-8E72-E6A2C28AFE45}" type="datetimeFigureOut">
              <a:rPr lang="ko-KR" altLang="en-US" smtClean="0"/>
              <a:t>2020-11-16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4A0200C-380F-4185-BBE4-59E9EDF33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64341EB-945D-4FF6-802D-B6BF9F280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A3F0-0E6A-4884-B231-F5D31B48D4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510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509049A-D22E-444E-AC8F-8E28A95FB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65BF563-0B14-499A-9DFD-39566E358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C238-10EC-4A25-8E72-E6A2C28AFE45}" type="datetimeFigureOut">
              <a:rPr lang="ko-KR" altLang="en-US" smtClean="0"/>
              <a:t>2020-11-16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7A9FAA2-045C-4B60-BDF5-4EE3CE32D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18DB7D4-47E8-484F-B8AB-52F6FCE37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A3F0-0E6A-4884-B231-F5D31B48D4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7098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36572FD-F36E-4C61-902B-329EC3D68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C238-10EC-4A25-8E72-E6A2C28AFE45}" type="datetimeFigureOut">
              <a:rPr lang="ko-KR" altLang="en-US" smtClean="0"/>
              <a:t>2020-11-16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722153D-B0C7-42D9-8DB3-CBD09D508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84ED5A-673D-45B2-95F7-C285153DA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A3F0-0E6A-4884-B231-F5D31B48D4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7783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738C266-76AA-4231-83EF-1957C32FE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8E05688-D000-4D50-8E9E-105FDDB90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FEF51B6-9EBE-4EF7-8909-E5A649679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F23ED4A-1FF7-4F68-B839-163C79BBD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C238-10EC-4A25-8E72-E6A2C28AFE45}" type="datetimeFigureOut">
              <a:rPr lang="ko-KR" altLang="en-US" smtClean="0"/>
              <a:t>2020-11-16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8911441-4F69-4283-94AA-E648BEA24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0DB3AE7-AADB-4B42-93FE-E468998B2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A3F0-0E6A-4884-B231-F5D31B48D4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0670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351B32-E178-4863-B0C8-453FE8035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22247F6-0135-425A-B3BE-664113846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1D2AE16-D16D-45F4-93EF-52C4067C8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680318E-FE1F-44DB-9DB2-677A3A9B8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C238-10EC-4A25-8E72-E6A2C28AFE45}" type="datetimeFigureOut">
              <a:rPr lang="ko-KR" altLang="en-US" smtClean="0"/>
              <a:t>2020-11-16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9BD3E54-61F8-4C01-BA01-30C2839C7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38D3453-B7EC-4780-9744-C7F5ADDDC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A3F0-0E6A-4884-B231-F5D31B48D4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144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072A99FD-0D73-400B-B9E9-58717C641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B20DF3-13E2-46FB-88E4-04CCA0A78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EFA72DC-5DFD-4E21-8CED-19F6FC221F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1C238-10EC-4A25-8E72-E6A2C28AFE45}" type="datetimeFigureOut">
              <a:rPr lang="ko-KR" altLang="en-US" smtClean="0"/>
              <a:t>2020-11-16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33323A9-0A6A-408A-889C-5BC48B302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FA78506-325B-46E3-B2D3-0DA4ACF6A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5A3F0-0E6A-4884-B231-F5D31B48D4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969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7.svg"/><Relationship Id="rId7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microsoft.com/office/2007/relationships/hdphoto" Target="../media/hdphoto1.wdp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7" Type="http://schemas.openxmlformats.org/officeDocument/2006/relationships/image" Target="../media/image7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g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jpg"/><Relationship Id="rId5" Type="http://schemas.microsoft.com/office/2007/relationships/hdphoto" Target="../media/hdphoto2.wdp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5.svg"/><Relationship Id="rId7" Type="http://schemas.microsoft.com/office/2007/relationships/hdphoto" Target="../media/hdphoto4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microsoft.com/office/2007/relationships/hdphoto" Target="../media/hdphoto3.wdp"/><Relationship Id="rId4" Type="http://schemas.openxmlformats.org/officeDocument/2006/relationships/image" Target="../media/image77.png"/><Relationship Id="rId9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6.wdp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7" Type="http://schemas.openxmlformats.org/officeDocument/2006/relationships/image" Target="../media/image90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jpeg"/><Relationship Id="rId5" Type="http://schemas.openxmlformats.org/officeDocument/2006/relationships/image" Target="../media/image88.jpg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6E8A9894-C30C-4A43-9767-F9E15A18C3F6}"/>
              </a:ext>
            </a:extLst>
          </p:cNvPr>
          <p:cNvGrpSpPr/>
          <p:nvPr/>
        </p:nvGrpSpPr>
        <p:grpSpPr>
          <a:xfrm>
            <a:off x="3828880" y="1275329"/>
            <a:ext cx="4534240" cy="4307342"/>
            <a:chOff x="3828880" y="1275329"/>
            <a:chExt cx="4534240" cy="4307342"/>
          </a:xfrm>
        </p:grpSpPr>
        <p:sp>
          <p:nvSpPr>
            <p:cNvPr id="4" name="액자 3">
              <a:extLst>
                <a:ext uri="{FF2B5EF4-FFF2-40B4-BE49-F238E27FC236}">
                  <a16:creationId xmlns:a16="http://schemas.microsoft.com/office/drawing/2014/main" id="{C2B760DD-3EAC-48B6-923E-4D98BF48A701}"/>
                </a:ext>
              </a:extLst>
            </p:cNvPr>
            <p:cNvSpPr/>
            <p:nvPr/>
          </p:nvSpPr>
          <p:spPr>
            <a:xfrm>
              <a:off x="3828880" y="1275329"/>
              <a:ext cx="4534240" cy="4307342"/>
            </a:xfrm>
            <a:prstGeom prst="frame">
              <a:avLst>
                <a:gd name="adj1" fmla="val 6931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E13265B-75DB-482A-93A0-1C55941FD72A}"/>
                </a:ext>
              </a:extLst>
            </p:cNvPr>
            <p:cNvSpPr txBox="1"/>
            <p:nvPr/>
          </p:nvSpPr>
          <p:spPr>
            <a:xfrm>
              <a:off x="4410074" y="3555029"/>
              <a:ext cx="35302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&lt; 2</a:t>
              </a:r>
              <a:r>
                <a:rPr lang="ko-KR" altLang="en-US" sz="24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부</a:t>
              </a:r>
              <a:r>
                <a:rPr lang="en-US" altLang="ko-KR" sz="24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&gt;</a:t>
              </a:r>
              <a:endParaRPr lang="ko-KR" altLang="en-US" sz="2400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0665D8-4BDD-4A82-A9BD-B56FBA7C156F}"/>
                </a:ext>
              </a:extLst>
            </p:cNvPr>
            <p:cNvSpPr txBox="1"/>
            <p:nvPr/>
          </p:nvSpPr>
          <p:spPr>
            <a:xfrm>
              <a:off x="4442732" y="2847143"/>
              <a:ext cx="33065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latin typeface="Dubai Medium" panose="020B0603030403030204" pitchFamily="34" charset="-78"/>
                  <a:cs typeface="Dubai Medium" panose="020B0603030403030204" pitchFamily="34" charset="-78"/>
                </a:rPr>
                <a:t>北京化工大学</a:t>
              </a:r>
              <a:endParaRPr lang="ko-KR" altLang="en-US" sz="4000" b="1" dirty="0">
                <a:latin typeface="Dubai Medium" panose="020B0603030403030204" pitchFamily="34" charset="-78"/>
                <a:cs typeface="Dubai Medium" panose="020B0603030403030204" pitchFamily="34" charset="-78"/>
              </a:endParaRPr>
            </a:p>
          </p:txBody>
        </p:sp>
      </p:grpSp>
      <p:pic>
        <p:nvPicPr>
          <p:cNvPr id="11" name="그래픽 10" descr="드래곤 댄스">
            <a:extLst>
              <a:ext uri="{FF2B5EF4-FFF2-40B4-BE49-F238E27FC236}">
                <a16:creationId xmlns:a16="http://schemas.microsoft.com/office/drawing/2014/main" id="{EC107E5D-DC62-489D-8364-9872322D2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14480" y="5974557"/>
            <a:ext cx="914400" cy="914400"/>
          </a:xfrm>
          <a:prstGeom prst="rect">
            <a:avLst/>
          </a:prstGeom>
        </p:spPr>
      </p:pic>
      <p:pic>
        <p:nvPicPr>
          <p:cNvPr id="15" name="그래픽 14" descr="축제용 등">
            <a:extLst>
              <a:ext uri="{FF2B5EF4-FFF2-40B4-BE49-F238E27FC236}">
                <a16:creationId xmlns:a16="http://schemas.microsoft.com/office/drawing/2014/main" id="{6FEB7111-3B60-4B63-8B41-F5218D9A3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18" y="-32658"/>
            <a:ext cx="914400" cy="914400"/>
          </a:xfrm>
          <a:prstGeom prst="rect">
            <a:avLst/>
          </a:prstGeom>
        </p:spPr>
      </p:pic>
      <p:pic>
        <p:nvPicPr>
          <p:cNvPr id="16" name="그래픽 15" descr="축제용 등">
            <a:extLst>
              <a:ext uri="{FF2B5EF4-FFF2-40B4-BE49-F238E27FC236}">
                <a16:creationId xmlns:a16="http://schemas.microsoft.com/office/drawing/2014/main" id="{3E53E839-EB52-4CF4-8C76-550D1EAB5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84018" y="-32658"/>
            <a:ext cx="613852" cy="613852"/>
          </a:xfrm>
          <a:prstGeom prst="rect">
            <a:avLst/>
          </a:prstGeom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0324AC05-50C0-4286-8D38-5A69EEF2F197}"/>
              </a:ext>
            </a:extLst>
          </p:cNvPr>
          <p:cNvGrpSpPr/>
          <p:nvPr/>
        </p:nvGrpSpPr>
        <p:grpSpPr>
          <a:xfrm>
            <a:off x="9087729" y="6172201"/>
            <a:ext cx="1516176" cy="914400"/>
            <a:chOff x="7957883" y="5943600"/>
            <a:chExt cx="1516176" cy="914400"/>
          </a:xfrm>
        </p:grpSpPr>
        <p:pic>
          <p:nvPicPr>
            <p:cNvPr id="13" name="그래픽 12" descr="판다">
              <a:extLst>
                <a:ext uri="{FF2B5EF4-FFF2-40B4-BE49-F238E27FC236}">
                  <a16:creationId xmlns:a16="http://schemas.microsoft.com/office/drawing/2014/main" id="{66B03DFF-7488-4199-AC0A-DD5C8515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57883" y="5943600"/>
              <a:ext cx="914400" cy="914400"/>
            </a:xfrm>
            <a:prstGeom prst="rect">
              <a:avLst/>
            </a:prstGeom>
          </p:spPr>
        </p:pic>
        <p:pic>
          <p:nvPicPr>
            <p:cNvPr id="17" name="그래픽 16" descr="판다">
              <a:extLst>
                <a:ext uri="{FF2B5EF4-FFF2-40B4-BE49-F238E27FC236}">
                  <a16:creationId xmlns:a16="http://schemas.microsoft.com/office/drawing/2014/main" id="{4264D52B-FF37-4705-AE4D-9E6107AF0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8917186" y="6203156"/>
              <a:ext cx="556873" cy="556873"/>
            </a:xfrm>
            <a:prstGeom prst="rect">
              <a:avLst/>
            </a:prstGeom>
          </p:spPr>
        </p:pic>
      </p:grpSp>
      <p:pic>
        <p:nvPicPr>
          <p:cNvPr id="19" name="그래픽 18" descr="축제용 등">
            <a:extLst>
              <a:ext uri="{FF2B5EF4-FFF2-40B4-BE49-F238E27FC236}">
                <a16:creationId xmlns:a16="http://schemas.microsoft.com/office/drawing/2014/main" id="{F4611328-F3A7-4B7D-BB30-0A9F9D59D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2626" y="-32658"/>
            <a:ext cx="740231" cy="740231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01FB484B-A848-4957-813A-4C49D90F8241}"/>
              </a:ext>
            </a:extLst>
          </p:cNvPr>
          <p:cNvGrpSpPr/>
          <p:nvPr/>
        </p:nvGrpSpPr>
        <p:grpSpPr>
          <a:xfrm>
            <a:off x="10678091" y="5016104"/>
            <a:ext cx="1300899" cy="1872853"/>
            <a:chOff x="10678091" y="5016104"/>
            <a:chExt cx="1300899" cy="187285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D9FBC72-642F-4F14-99C8-07E86613564B}"/>
                </a:ext>
              </a:extLst>
            </p:cNvPr>
            <p:cNvSpPr txBox="1"/>
            <p:nvPr/>
          </p:nvSpPr>
          <p:spPr>
            <a:xfrm>
              <a:off x="10752279" y="5134631"/>
              <a:ext cx="115252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중국학과</a:t>
              </a:r>
              <a:endPara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  <a:p>
              <a:pPr algn="ctr"/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김민영</a:t>
              </a:r>
              <a:endPara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  <a:p>
              <a:pPr algn="ctr"/>
              <a:r>
                <a:rPr lang="ko-KR" altLang="en-US" dirty="0" err="1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문유림</a:t>
              </a:r>
              <a:endPara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  <a:p>
              <a:pPr algn="ctr"/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백유선</a:t>
              </a:r>
              <a:endPara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  <a:p>
              <a:pPr algn="ctr"/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이재영</a:t>
              </a:r>
              <a:endPara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  <a:p>
              <a:pPr algn="ctr"/>
              <a:endPara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</p:txBody>
        </p:sp>
        <p:sp>
          <p:nvSpPr>
            <p:cNvPr id="2" name="액자 1">
              <a:extLst>
                <a:ext uri="{FF2B5EF4-FFF2-40B4-BE49-F238E27FC236}">
                  <a16:creationId xmlns:a16="http://schemas.microsoft.com/office/drawing/2014/main" id="{95AA64EF-F9BD-4411-8571-103D8EDAED40}"/>
                </a:ext>
              </a:extLst>
            </p:cNvPr>
            <p:cNvSpPr/>
            <p:nvPr/>
          </p:nvSpPr>
          <p:spPr>
            <a:xfrm>
              <a:off x="10678091" y="5016104"/>
              <a:ext cx="1300899" cy="1715678"/>
            </a:xfrm>
            <a:prstGeom prst="frame">
              <a:avLst>
                <a:gd name="adj1" fmla="val 7428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5786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42E641-E82F-4D55-9133-6461165F6AA4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북경 여행 소개</a:t>
            </a:r>
          </a:p>
        </p:txBody>
      </p:sp>
      <p:pic>
        <p:nvPicPr>
          <p:cNvPr id="3" name="그래픽 2" descr="기차">
            <a:extLst>
              <a:ext uri="{FF2B5EF4-FFF2-40B4-BE49-F238E27FC236}">
                <a16:creationId xmlns:a16="http://schemas.microsoft.com/office/drawing/2014/main" id="{1C0D011A-F439-49BC-ABC7-BB03FF86C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971" y="202054"/>
            <a:ext cx="783771" cy="7837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2AD7AA-87B6-4B36-92DD-ED57BF09B6B5}"/>
              </a:ext>
            </a:extLst>
          </p:cNvPr>
          <p:cNvSpPr txBox="1"/>
          <p:nvPr/>
        </p:nvSpPr>
        <p:spPr>
          <a:xfrm>
            <a:off x="795337" y="1331623"/>
            <a:ext cx="4695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5) </a:t>
            </a:r>
            <a:r>
              <a:rPr lang="zh-CN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蓝色港湾 </a:t>
            </a:r>
            <a:r>
              <a:rPr lang="en-US" altLang="zh-CN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SOLANA 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endParaRPr lang="ko-KR" altLang="en-US" sz="22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016D410-A109-4137-BA86-CBBA8E57A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28" y="2335529"/>
            <a:ext cx="2606501" cy="260650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835EA31-8E27-4C8A-809F-1891595E8F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278" b="2222"/>
          <a:stretch/>
        </p:blipFill>
        <p:spPr>
          <a:xfrm>
            <a:off x="3216937" y="2346960"/>
            <a:ext cx="2692374" cy="26065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F1C9D7-19EF-43B5-90C0-85814C7B816D}"/>
              </a:ext>
            </a:extLst>
          </p:cNvPr>
          <p:cNvSpPr txBox="1"/>
          <p:nvPr/>
        </p:nvSpPr>
        <p:spPr>
          <a:xfrm>
            <a:off x="723218" y="5211762"/>
            <a:ext cx="48400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한국의 아울렛 같은 복합 쇼핑몰로</a:t>
            </a: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크리스마스와 연말 분위기를 느끼고 싶다면 </a:t>
            </a: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ctr"/>
            <a:r>
              <a:rPr lang="ko-KR" altLang="en-US" sz="20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솔라나에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가는 것을 추천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A8724C-39C1-4A1A-AC87-CA0FE21B1817}"/>
              </a:ext>
            </a:extLst>
          </p:cNvPr>
          <p:cNvSpPr txBox="1"/>
          <p:nvPr/>
        </p:nvSpPr>
        <p:spPr>
          <a:xfrm>
            <a:off x="6700838" y="1331623"/>
            <a:ext cx="4695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6) </a:t>
            </a:r>
            <a:r>
              <a:rPr lang="ko-KR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올림픽공원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10FFA44-681E-4667-966F-2F08D56508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0807" y="2051040"/>
            <a:ext cx="3461366" cy="34613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EBB5B2-7CEC-417A-A958-3BF78F4B484C}"/>
              </a:ext>
            </a:extLst>
          </p:cNvPr>
          <p:cNvSpPr txBox="1"/>
          <p:nvPr/>
        </p:nvSpPr>
        <p:spPr>
          <a:xfrm>
            <a:off x="7190329" y="5719594"/>
            <a:ext cx="4422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학교 앞에서 버스를 타고 갈 수 있으며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</a:t>
            </a:r>
          </a:p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밤에 야경 보러 가는 것을 추천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400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2D2A70-ED87-46F1-A1F8-A09C56136F12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북경 여행 소개</a:t>
            </a:r>
          </a:p>
        </p:txBody>
      </p:sp>
      <p:pic>
        <p:nvPicPr>
          <p:cNvPr id="3" name="그래픽 2" descr="기차">
            <a:extLst>
              <a:ext uri="{FF2B5EF4-FFF2-40B4-BE49-F238E27FC236}">
                <a16:creationId xmlns:a16="http://schemas.microsoft.com/office/drawing/2014/main" id="{86A365FD-BAF7-4EE1-9CCF-A49C7EBD3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971" y="202054"/>
            <a:ext cx="783771" cy="7837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7A8493-E409-4D2A-BF4B-4B3CEBBA658E}"/>
              </a:ext>
            </a:extLst>
          </p:cNvPr>
          <p:cNvSpPr txBox="1"/>
          <p:nvPr/>
        </p:nvSpPr>
        <p:spPr>
          <a:xfrm>
            <a:off x="795337" y="1331623"/>
            <a:ext cx="4695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7) </a:t>
            </a:r>
            <a:r>
              <a:rPr lang="ko-KR" altLang="en-US" sz="2200" b="1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천단공원</a:t>
            </a:r>
            <a:r>
              <a:rPr lang="en-US" altLang="zh-CN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endParaRPr lang="ko-KR" altLang="en-US" sz="22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14A47A8-5986-4F1C-A77D-A0000D39B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354" y="1960781"/>
            <a:ext cx="3653790" cy="3653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D355F6-F64C-456F-B832-19D52EA88A5A}"/>
              </a:ext>
            </a:extLst>
          </p:cNvPr>
          <p:cNvSpPr txBox="1"/>
          <p:nvPr/>
        </p:nvSpPr>
        <p:spPr>
          <a:xfrm>
            <a:off x="932088" y="5803853"/>
            <a:ext cx="4422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공원 내부가 상당히 넓으니 간단한</a:t>
            </a: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음식을 챙겨 가는 것을 추천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CA3947-12FF-47A4-A835-DFCAB59FD847}"/>
              </a:ext>
            </a:extLst>
          </p:cNvPr>
          <p:cNvSpPr txBox="1"/>
          <p:nvPr/>
        </p:nvSpPr>
        <p:spPr>
          <a:xfrm>
            <a:off x="6700838" y="1331623"/>
            <a:ext cx="4695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8) </a:t>
            </a:r>
            <a:r>
              <a:rPr lang="zh-CN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顾和园 </a:t>
            </a:r>
            <a:r>
              <a:rPr lang="ko-KR" altLang="en-US" sz="2200" b="1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이화원</a:t>
            </a:r>
            <a:endParaRPr lang="ko-KR" altLang="en-US" sz="22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9F4BE16-46E7-46E4-8191-7E4931080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7133" y="2415692"/>
            <a:ext cx="2679799" cy="26797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B7B728-EA34-4A0D-BFDB-9FD3B4BB4DB7}"/>
              </a:ext>
            </a:extLst>
          </p:cNvPr>
          <p:cNvSpPr txBox="1"/>
          <p:nvPr/>
        </p:nvSpPr>
        <p:spPr>
          <a:xfrm>
            <a:off x="6967267" y="5571292"/>
            <a:ext cx="48856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여름과 겨울보다 가을에 가는 것을 추천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algn="ctr"/>
            <a:r>
              <a:rPr lang="ko-KR" altLang="en-US" sz="20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이화원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내부가 크고 넓으니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</a:p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간식을 챙겨가는 것을 추천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62FFFCC-FC5A-4637-9DF1-2423832323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0" t="27167" r="2044" b="28333"/>
          <a:stretch/>
        </p:blipFill>
        <p:spPr>
          <a:xfrm>
            <a:off x="9244021" y="2438088"/>
            <a:ext cx="2679799" cy="269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A4E1B0-10DA-4B8D-8B00-0BDD2909E046}"/>
              </a:ext>
            </a:extLst>
          </p:cNvPr>
          <p:cNvSpPr txBox="1"/>
          <p:nvPr/>
        </p:nvSpPr>
        <p:spPr>
          <a:xfrm>
            <a:off x="795337" y="1331623"/>
            <a:ext cx="4695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9) </a:t>
            </a:r>
            <a:r>
              <a:rPr lang="zh-CN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王府井 </a:t>
            </a:r>
            <a:r>
              <a:rPr lang="ko-KR" altLang="en-US" sz="2200" b="1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왕푸징</a:t>
            </a:r>
            <a:r>
              <a:rPr lang="en-US" altLang="zh-CN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 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endParaRPr lang="ko-KR" altLang="en-US" sz="22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F16EB2-2C10-43EC-A7DD-E4E1E7DF5593}"/>
              </a:ext>
            </a:extLst>
          </p:cNvPr>
          <p:cNvSpPr txBox="1"/>
          <p:nvPr/>
        </p:nvSpPr>
        <p:spPr>
          <a:xfrm>
            <a:off x="6700838" y="1331623"/>
            <a:ext cx="4695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10) </a:t>
            </a:r>
            <a:r>
              <a:rPr lang="zh-CN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宜家家具</a:t>
            </a:r>
            <a:r>
              <a:rPr lang="ko-KR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ko-KR" altLang="en-US" sz="2200" b="1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이케아</a:t>
            </a:r>
            <a:endParaRPr lang="ko-KR" altLang="en-US" sz="22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985381A-E4A6-4F1E-B693-CC1641456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530" y="2192271"/>
            <a:ext cx="2903220" cy="290322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F5E0ECD-1406-45B9-ADDD-09F36F337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620" y="2192271"/>
            <a:ext cx="2903220" cy="2903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31E691-6FB6-4936-8C9F-19A2871FB3FC}"/>
              </a:ext>
            </a:extLst>
          </p:cNvPr>
          <p:cNvSpPr txBox="1"/>
          <p:nvPr/>
        </p:nvSpPr>
        <p:spPr>
          <a:xfrm>
            <a:off x="6974342" y="5296684"/>
            <a:ext cx="4422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중국 북경에도 </a:t>
            </a:r>
            <a:r>
              <a:rPr lang="ko-KR" altLang="en-US" sz="20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이케아가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있으니</a:t>
            </a: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간단한 주방용품이나 필요한 물건이 </a:t>
            </a: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있다면 한 번 가보는 것도 좋음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B307248-6A1A-46D1-A723-AD0A31452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175" y="2097377"/>
            <a:ext cx="3429000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493AFC-494A-44FF-8568-4674570C44BA}"/>
              </a:ext>
            </a:extLst>
          </p:cNvPr>
          <p:cNvSpPr txBox="1"/>
          <p:nvPr/>
        </p:nvSpPr>
        <p:spPr>
          <a:xfrm>
            <a:off x="932088" y="5803853"/>
            <a:ext cx="4422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왕푸징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거리에는 서점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백화점 등 많은 볼거리가 있으며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ko-KR" altLang="en-US" sz="20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레고랜드도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있음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ED96E8-EEA3-40BD-BC9D-1DC3131EA40F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북경 여행 소개</a:t>
            </a:r>
          </a:p>
        </p:txBody>
      </p:sp>
      <p:pic>
        <p:nvPicPr>
          <p:cNvPr id="10" name="그래픽 9" descr="기차">
            <a:extLst>
              <a:ext uri="{FF2B5EF4-FFF2-40B4-BE49-F238E27FC236}">
                <a16:creationId xmlns:a16="http://schemas.microsoft.com/office/drawing/2014/main" id="{877B0B74-573D-403A-8FD1-8249AF60C3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8971" y="202054"/>
            <a:ext cx="783771" cy="78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2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668E67-80D7-43E2-9885-7BA27543F0CB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북경 여행 소개</a:t>
            </a:r>
          </a:p>
        </p:txBody>
      </p:sp>
      <p:pic>
        <p:nvPicPr>
          <p:cNvPr id="3" name="그래픽 2" descr="기차">
            <a:extLst>
              <a:ext uri="{FF2B5EF4-FFF2-40B4-BE49-F238E27FC236}">
                <a16:creationId xmlns:a16="http://schemas.microsoft.com/office/drawing/2014/main" id="{D4FCFC83-EEC5-4B87-87B9-B938675C4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971" y="202054"/>
            <a:ext cx="783771" cy="7837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E1F3A5-08A6-49E6-A397-B78C74D9537B}"/>
              </a:ext>
            </a:extLst>
          </p:cNvPr>
          <p:cNvSpPr txBox="1"/>
          <p:nvPr/>
        </p:nvSpPr>
        <p:spPr>
          <a:xfrm>
            <a:off x="795337" y="1331623"/>
            <a:ext cx="4695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11) </a:t>
            </a:r>
            <a:r>
              <a:rPr lang="zh-CN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国贸商城 </a:t>
            </a:r>
            <a:r>
              <a:rPr lang="ko-KR" altLang="en-US" sz="2200" b="1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궈마오</a:t>
            </a:r>
            <a:r>
              <a:rPr lang="ko-KR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en-US" altLang="zh-CN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 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endParaRPr lang="ko-KR" altLang="en-US" sz="22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87950FC-9AA2-45DF-BD81-0313B2C849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32" t="30666" r="432" b="1399"/>
          <a:stretch/>
        </p:blipFill>
        <p:spPr>
          <a:xfrm>
            <a:off x="1162050" y="2003148"/>
            <a:ext cx="3943950" cy="35724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59F143-5DBC-4EC2-B980-D58CDCD51AC5}"/>
              </a:ext>
            </a:extLst>
          </p:cNvPr>
          <p:cNvSpPr txBox="1"/>
          <p:nvPr/>
        </p:nvSpPr>
        <p:spPr>
          <a:xfrm>
            <a:off x="932088" y="5803853"/>
            <a:ext cx="4422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궈마오는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쇼핑몰로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실내스케이트장이 있음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8302F7-52C2-4EA4-84E8-641BD2BC6BC2}"/>
              </a:ext>
            </a:extLst>
          </p:cNvPr>
          <p:cNvSpPr txBox="1"/>
          <p:nvPr/>
        </p:nvSpPr>
        <p:spPr>
          <a:xfrm>
            <a:off x="6700838" y="1331623"/>
            <a:ext cx="52435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12) </a:t>
            </a:r>
            <a:r>
              <a:rPr lang="zh-CN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潘家园旧货市场</a:t>
            </a:r>
            <a:r>
              <a:rPr lang="ko-KR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판자위안 골동품시장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A3346A4-3472-4DDB-B435-9E6F96FF3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271" y="2003148"/>
            <a:ext cx="3523229" cy="3523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BC0140-2096-4549-B5D9-B49DF9F733C2}"/>
              </a:ext>
            </a:extLst>
          </p:cNvPr>
          <p:cNvSpPr txBox="1"/>
          <p:nvPr/>
        </p:nvSpPr>
        <p:spPr>
          <a:xfrm>
            <a:off x="6837591" y="5649964"/>
            <a:ext cx="4422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골동품 시장으로</a:t>
            </a: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찻잔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도장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돌에 새겨 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),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그림 등 다양한 볼거리가 있음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3545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C2675A-D4B3-4E8D-9E70-2E3492520C70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북경 여행 소개</a:t>
            </a:r>
          </a:p>
        </p:txBody>
      </p:sp>
      <p:pic>
        <p:nvPicPr>
          <p:cNvPr id="3" name="그래픽 2" descr="기차">
            <a:extLst>
              <a:ext uri="{FF2B5EF4-FFF2-40B4-BE49-F238E27FC236}">
                <a16:creationId xmlns:a16="http://schemas.microsoft.com/office/drawing/2014/main" id="{831CEBD3-2239-47D9-8C16-FCE9CF4C1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971" y="202054"/>
            <a:ext cx="783771" cy="7837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DF3520-58A5-439C-AE92-5E4FA72DC7AD}"/>
              </a:ext>
            </a:extLst>
          </p:cNvPr>
          <p:cNvSpPr txBox="1"/>
          <p:nvPr/>
        </p:nvSpPr>
        <p:spPr>
          <a:xfrm>
            <a:off x="795337" y="1331623"/>
            <a:ext cx="4695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13) 798 </a:t>
            </a:r>
            <a:r>
              <a:rPr lang="zh-CN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艺术区</a:t>
            </a:r>
            <a:r>
              <a:rPr lang="ko-KR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798 </a:t>
            </a:r>
            <a:r>
              <a:rPr lang="ko-KR" altLang="en-US" sz="2200" b="1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예술구</a:t>
            </a:r>
            <a:endParaRPr lang="ko-KR" altLang="en-US" sz="22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A1426E9-4D2B-4BE3-8E1E-732CE0D796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2" t="19417" r="2856" b="36667"/>
          <a:stretch/>
        </p:blipFill>
        <p:spPr>
          <a:xfrm>
            <a:off x="1262742" y="2108308"/>
            <a:ext cx="3846468" cy="376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7BE436DA-2326-402C-9CFE-3966E8FE5E6A}"/>
              </a:ext>
            </a:extLst>
          </p:cNvPr>
          <p:cNvGrpSpPr/>
          <p:nvPr/>
        </p:nvGrpSpPr>
        <p:grpSpPr>
          <a:xfrm>
            <a:off x="2926475" y="1275329"/>
            <a:ext cx="6339050" cy="4307342"/>
            <a:chOff x="2926475" y="1275329"/>
            <a:chExt cx="6339050" cy="4307342"/>
          </a:xfrm>
        </p:grpSpPr>
        <p:sp>
          <p:nvSpPr>
            <p:cNvPr id="3" name="액자 2">
              <a:extLst>
                <a:ext uri="{FF2B5EF4-FFF2-40B4-BE49-F238E27FC236}">
                  <a16:creationId xmlns:a16="http://schemas.microsoft.com/office/drawing/2014/main" id="{282D401F-BD98-4F69-9C05-FAE4FE1B22E8}"/>
                </a:ext>
              </a:extLst>
            </p:cNvPr>
            <p:cNvSpPr/>
            <p:nvPr/>
          </p:nvSpPr>
          <p:spPr>
            <a:xfrm>
              <a:off x="3828880" y="1275329"/>
              <a:ext cx="4534240" cy="4307342"/>
            </a:xfrm>
            <a:prstGeom prst="frame">
              <a:avLst>
                <a:gd name="adj1" fmla="val 6931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E4B53D-B38D-4E97-A3E2-2FE500362C4D}"/>
                </a:ext>
              </a:extLst>
            </p:cNvPr>
            <p:cNvSpPr txBox="1"/>
            <p:nvPr/>
          </p:nvSpPr>
          <p:spPr>
            <a:xfrm>
              <a:off x="2926475" y="3198167"/>
              <a:ext cx="63390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b="1">
                  <a:solidFill>
                    <a:schemeClr val="bg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rPr>
                <a:t>현지 여행사를 통한 여행</a:t>
              </a:r>
              <a:endParaRPr lang="ko-KR" altLang="en-US" sz="2800" b="1" dirty="0">
                <a:solidFill>
                  <a:schemeClr val="bg1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8122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548987-D725-41FD-B3C6-90FF4EE428FF}"/>
              </a:ext>
            </a:extLst>
          </p:cNvPr>
          <p:cNvSpPr txBox="1"/>
          <p:nvPr/>
        </p:nvSpPr>
        <p:spPr>
          <a:xfrm>
            <a:off x="1162050" y="324534"/>
            <a:ext cx="6329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>
                <a:latin typeface="DX시인과나" panose="02020600000000000000" pitchFamily="18" charset="-127"/>
                <a:ea typeface="DX시인과나" panose="02020600000000000000" pitchFamily="18" charset="-127"/>
              </a:rPr>
              <a:t>북경 현지 여행사를 통한 여행</a:t>
            </a:r>
            <a:endParaRPr lang="ko-KR" altLang="en-US" sz="36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3" name="그래픽 2" descr="버스">
            <a:extLst>
              <a:ext uri="{FF2B5EF4-FFF2-40B4-BE49-F238E27FC236}">
                <a16:creationId xmlns:a16="http://schemas.microsoft.com/office/drawing/2014/main" id="{7C0A0AD1-F077-4C21-ADF6-83902C8A8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684" y="259079"/>
            <a:ext cx="780366" cy="7803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A74D7E-21B1-4D10-B0C9-03BFC6976581}"/>
              </a:ext>
            </a:extLst>
          </p:cNvPr>
          <p:cNvSpPr txBox="1"/>
          <p:nvPr/>
        </p:nvSpPr>
        <p:spPr>
          <a:xfrm>
            <a:off x="771867" y="1591745"/>
            <a:ext cx="812067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* </a:t>
            </a:r>
            <a:r>
              <a:rPr lang="ko-KR" altLang="en-US" sz="2400" b="1" dirty="0">
                <a:solidFill>
                  <a:srgbClr val="FF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북경 현지 여행사 이용에 대한 안내</a:t>
            </a:r>
            <a:endParaRPr lang="en-US" altLang="ko-KR" sz="2400" b="1" dirty="0">
              <a:solidFill>
                <a:srgbClr val="FF000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endParaRPr lang="en-US" altLang="ko-KR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글쓴이가 북경에서 이용한 여행사는 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‘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해외국제여행사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’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로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WeChat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으로 오른쪽 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QR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코드를 입력한 다음 친구 추가함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endParaRPr lang="en-US" altLang="ko-KR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여행사 모멘트에 올라온 여행정보를 읽어보고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가고자 하는 여행지가 있다면 채팅으로 문의나 신청을 함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altLang="ko-KR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문의나 신청 후 여행사에서 보내준 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QR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코드로 비용을 입금함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혹시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돈을 미리 지불한 것에 있어 불안하다면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여행사에 비용 입금에 대한 확인 영수증을 적어 달라고 부탁하는 방법도 있음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).</a:t>
            </a:r>
          </a:p>
          <a:p>
            <a:pPr marL="285750" indent="-285750">
              <a:buFontTx/>
              <a:buChar char="-"/>
            </a:pPr>
            <a:endParaRPr lang="en-US" altLang="ko-KR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예약한 날짜와 시간에 맞춰 정해진 장소로 나가 여행사에서 알려준 번호판을 보고 버스에 탑승하면 됨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altLang="ko-KR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b="1" dirty="0">
                <a:solidFill>
                  <a:srgbClr val="0070C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단</a:t>
            </a:r>
            <a:r>
              <a:rPr lang="en-US" altLang="ko-KR" b="1" dirty="0">
                <a:solidFill>
                  <a:srgbClr val="0070C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WeChat</a:t>
            </a:r>
            <a:r>
              <a:rPr lang="ko-KR" altLang="en-US" b="1" dirty="0">
                <a:solidFill>
                  <a:srgbClr val="0070C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으로 상담 시 상담 직원은 한국인 이지만</a:t>
            </a:r>
            <a:r>
              <a:rPr lang="en-US" altLang="ko-KR" b="1" dirty="0">
                <a:solidFill>
                  <a:srgbClr val="0070C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b="1" dirty="0">
                <a:solidFill>
                  <a:srgbClr val="0070C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여행시 가이드는 중국인임</a:t>
            </a:r>
            <a:r>
              <a:rPr lang="en-US" altLang="ko-KR" b="1" dirty="0">
                <a:solidFill>
                  <a:srgbClr val="0070C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altLang="ko-KR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D202BD6-7B90-4184-821C-451AB15C6B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69" b="27251"/>
          <a:stretch/>
        </p:blipFill>
        <p:spPr>
          <a:xfrm>
            <a:off x="7933849" y="428131"/>
            <a:ext cx="1739057" cy="170634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D492743-10FC-470A-9FFD-9C28AC263D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18" t="32334" r="8167" b="17833"/>
          <a:stretch/>
        </p:blipFill>
        <p:spPr>
          <a:xfrm>
            <a:off x="9829800" y="1603905"/>
            <a:ext cx="2196349" cy="276606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E089AE7-81F7-41FC-B57F-E53D7ACE8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556121" y="4025648"/>
            <a:ext cx="1706350" cy="3033511"/>
          </a:xfrm>
          <a:prstGeom prst="rect">
            <a:avLst/>
          </a:prstGeom>
        </p:spPr>
      </p:pic>
      <p:sp>
        <p:nvSpPr>
          <p:cNvPr id="8" name="화살표: 아래쪽 7">
            <a:extLst>
              <a:ext uri="{FF2B5EF4-FFF2-40B4-BE49-F238E27FC236}">
                <a16:creationId xmlns:a16="http://schemas.microsoft.com/office/drawing/2014/main" id="{F9FA0047-359F-45C6-BFD8-B18E5E1D4837}"/>
              </a:ext>
            </a:extLst>
          </p:cNvPr>
          <p:cNvSpPr/>
          <p:nvPr/>
        </p:nvSpPr>
        <p:spPr>
          <a:xfrm rot="17964998">
            <a:off x="8380473" y="4372625"/>
            <a:ext cx="316914" cy="633205"/>
          </a:xfrm>
          <a:prstGeom prst="downArrow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846151B-B538-465C-89E3-55C3665663D3}"/>
              </a:ext>
            </a:extLst>
          </p:cNvPr>
          <p:cNvSpPr/>
          <p:nvPr/>
        </p:nvSpPr>
        <p:spPr>
          <a:xfrm>
            <a:off x="745693" y="2288452"/>
            <a:ext cx="52345" cy="345053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659E19F-F878-46CC-BEA3-92C512D15B6B}"/>
              </a:ext>
            </a:extLst>
          </p:cNvPr>
          <p:cNvSpPr/>
          <p:nvPr/>
        </p:nvSpPr>
        <p:spPr>
          <a:xfrm>
            <a:off x="745692" y="3122259"/>
            <a:ext cx="52345" cy="345053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85B2E74B-5D9D-4A8A-9BD7-956B2B907CBE}"/>
              </a:ext>
            </a:extLst>
          </p:cNvPr>
          <p:cNvSpPr/>
          <p:nvPr/>
        </p:nvSpPr>
        <p:spPr>
          <a:xfrm>
            <a:off x="745692" y="3965822"/>
            <a:ext cx="52345" cy="345053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5B64C2F-5A69-4106-AA8A-AB93080B7522}"/>
              </a:ext>
            </a:extLst>
          </p:cNvPr>
          <p:cNvSpPr/>
          <p:nvPr/>
        </p:nvSpPr>
        <p:spPr>
          <a:xfrm>
            <a:off x="745691" y="4994174"/>
            <a:ext cx="52345" cy="345053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1726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EB1D4A-5F3B-47B9-8205-EBBD833D3E0E}"/>
              </a:ext>
            </a:extLst>
          </p:cNvPr>
          <p:cNvSpPr txBox="1"/>
          <p:nvPr/>
        </p:nvSpPr>
        <p:spPr>
          <a:xfrm>
            <a:off x="1162050" y="324534"/>
            <a:ext cx="6329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>
                <a:latin typeface="DX시인과나" panose="02020600000000000000" pitchFamily="18" charset="-127"/>
                <a:ea typeface="DX시인과나" panose="02020600000000000000" pitchFamily="18" charset="-127"/>
              </a:rPr>
              <a:t>북경 현지 여행사를 통한 여행</a:t>
            </a:r>
            <a:endParaRPr lang="ko-KR" altLang="en-US" sz="36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5" name="그래픽 4" descr="버스">
            <a:extLst>
              <a:ext uri="{FF2B5EF4-FFF2-40B4-BE49-F238E27FC236}">
                <a16:creationId xmlns:a16="http://schemas.microsoft.com/office/drawing/2014/main" id="{0AD76EAC-F73D-4E28-ABBD-5076A3B42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684" y="259079"/>
            <a:ext cx="780366" cy="7803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0DD0CA-ED7B-481D-A142-A6E0FB280F03}"/>
              </a:ext>
            </a:extLst>
          </p:cNvPr>
          <p:cNvSpPr txBox="1"/>
          <p:nvPr/>
        </p:nvSpPr>
        <p:spPr>
          <a:xfrm>
            <a:off x="795337" y="1217323"/>
            <a:ext cx="4695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1)</a:t>
            </a:r>
            <a:r>
              <a:rPr lang="ko-KR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ko-KR" altLang="en-US" sz="2200" b="1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고북수진</a:t>
            </a:r>
            <a:endParaRPr lang="ko-KR" altLang="en-US" sz="22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9AB2B64-0D52-485D-BBCD-DBEDE207F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460" y="2929473"/>
            <a:ext cx="3569970" cy="35699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9592EE-64A5-4083-9B4C-D2CF91CCC0FE}"/>
              </a:ext>
            </a:extLst>
          </p:cNvPr>
          <p:cNvSpPr txBox="1"/>
          <p:nvPr/>
        </p:nvSpPr>
        <p:spPr>
          <a:xfrm>
            <a:off x="771867" y="1826730"/>
            <a:ext cx="11138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북경에 있다면 한 번쯤 가볼 만한 곳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스스로 찾아가는 방법도 있지만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여행사를 통해 가는 것이 편리함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케이블카를 타고 장성에 올라가는 선택사항도 있음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케이블카 비용은 따로 지불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).</a:t>
            </a:r>
            <a:endParaRPr lang="ko-KR" altLang="en-US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2A49E5D-951E-46B7-A554-C10C08B779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36" t="31831" r="7080" b="14833"/>
          <a:stretch/>
        </p:blipFill>
        <p:spPr>
          <a:xfrm>
            <a:off x="5048600" y="2929473"/>
            <a:ext cx="2736783" cy="356997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26EDD84-02D5-4AFD-B025-5C51DC7201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16" t="36564" r="5999" b="15485"/>
          <a:stretch/>
        </p:blipFill>
        <p:spPr>
          <a:xfrm>
            <a:off x="8250553" y="2916553"/>
            <a:ext cx="3055042" cy="359581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5BDD24A2-81D2-4B23-B1C0-F89CF6ACC00C}"/>
              </a:ext>
            </a:extLst>
          </p:cNvPr>
          <p:cNvSpPr/>
          <p:nvPr/>
        </p:nvSpPr>
        <p:spPr>
          <a:xfrm>
            <a:off x="719522" y="1895310"/>
            <a:ext cx="52345" cy="345053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529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0C8B84-1BD2-481D-A64D-DF5E30669DF6}"/>
              </a:ext>
            </a:extLst>
          </p:cNvPr>
          <p:cNvSpPr txBox="1"/>
          <p:nvPr/>
        </p:nvSpPr>
        <p:spPr>
          <a:xfrm>
            <a:off x="1162050" y="324534"/>
            <a:ext cx="6329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>
                <a:latin typeface="DX시인과나" panose="02020600000000000000" pitchFamily="18" charset="-127"/>
                <a:ea typeface="DX시인과나" panose="02020600000000000000" pitchFamily="18" charset="-127"/>
              </a:rPr>
              <a:t>북경 현지 여행사를 통한 여행</a:t>
            </a:r>
            <a:endParaRPr lang="ko-KR" altLang="en-US" sz="36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3" name="그래픽 2" descr="버스">
            <a:extLst>
              <a:ext uri="{FF2B5EF4-FFF2-40B4-BE49-F238E27FC236}">
                <a16:creationId xmlns:a16="http://schemas.microsoft.com/office/drawing/2014/main" id="{EF5E60AA-31BE-47AF-AE29-E021A48C2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684" y="259079"/>
            <a:ext cx="780366" cy="78036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19C8081-940E-4DF2-B3FC-8ABCB12D5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867" y="2975610"/>
            <a:ext cx="2683193" cy="35775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D17A3B-46F0-49F0-AC1C-929F7CCD252E}"/>
              </a:ext>
            </a:extLst>
          </p:cNvPr>
          <p:cNvSpPr txBox="1"/>
          <p:nvPr/>
        </p:nvSpPr>
        <p:spPr>
          <a:xfrm>
            <a:off x="795337" y="1217323"/>
            <a:ext cx="4695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2) </a:t>
            </a:r>
            <a:r>
              <a:rPr lang="ko-KR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스키장 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0C7B6E8-066F-4A4A-845C-62FCE7F77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856" y="2975611"/>
            <a:ext cx="3577590" cy="357759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79E1995-A86A-4798-81FB-EB4D3E5111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6942" y="2975609"/>
            <a:ext cx="2683194" cy="3577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D93C8D-CB33-4649-A63F-ED762B2F2ACC}"/>
              </a:ext>
            </a:extLst>
          </p:cNvPr>
          <p:cNvSpPr txBox="1"/>
          <p:nvPr/>
        </p:nvSpPr>
        <p:spPr>
          <a:xfrm>
            <a:off x="771867" y="1826730"/>
            <a:ext cx="11138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여행사를 통해 비용만 지불하면 버스 왕복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스키 대여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스키복 대여 다 가능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! </a:t>
            </a:r>
          </a:p>
          <a:p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처음 타보는 사람도 충분히 배울 수 있으며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날씨가 추우니 따뜻하게 입고 갈 것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또한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스키장 안에 식당이 있으나 비교적 비싸기 때문에 빵이나 음료 등을 챙겨 갈 것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  <a:endParaRPr lang="ko-KR" altLang="en-US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99CA027-6D98-41C6-A387-72B6F7D7EB99}"/>
              </a:ext>
            </a:extLst>
          </p:cNvPr>
          <p:cNvSpPr/>
          <p:nvPr/>
        </p:nvSpPr>
        <p:spPr>
          <a:xfrm>
            <a:off x="719522" y="1895310"/>
            <a:ext cx="52345" cy="345053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2363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40B726-F292-4553-BC5F-7DE4D6D92AB1}"/>
              </a:ext>
            </a:extLst>
          </p:cNvPr>
          <p:cNvSpPr txBox="1"/>
          <p:nvPr/>
        </p:nvSpPr>
        <p:spPr>
          <a:xfrm>
            <a:off x="1162050" y="324534"/>
            <a:ext cx="6329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>
                <a:latin typeface="DX시인과나" panose="02020600000000000000" pitchFamily="18" charset="-127"/>
                <a:ea typeface="DX시인과나" panose="02020600000000000000" pitchFamily="18" charset="-127"/>
              </a:rPr>
              <a:t>북경 현지 여행사를 통한 여행</a:t>
            </a:r>
            <a:endParaRPr lang="ko-KR" altLang="en-US" sz="36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3" name="그래픽 2" descr="버스">
            <a:extLst>
              <a:ext uri="{FF2B5EF4-FFF2-40B4-BE49-F238E27FC236}">
                <a16:creationId xmlns:a16="http://schemas.microsoft.com/office/drawing/2014/main" id="{B4AFC9A1-BE28-42D8-A7F9-727D55EC9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684" y="259079"/>
            <a:ext cx="780366" cy="7803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0DB600-90E0-48B1-8260-B4A8F3398AD5}"/>
              </a:ext>
            </a:extLst>
          </p:cNvPr>
          <p:cNvSpPr txBox="1"/>
          <p:nvPr/>
        </p:nvSpPr>
        <p:spPr>
          <a:xfrm>
            <a:off x="795337" y="1217323"/>
            <a:ext cx="4695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3) </a:t>
            </a:r>
            <a:r>
              <a:rPr lang="ko-KR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내몽고 여행 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FF30762-0E38-4E3E-92E7-E825F52DD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58" y="1732756"/>
            <a:ext cx="2860392" cy="286039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E621BF2-FC73-4AEE-8F69-179D45B0F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3591" y="1725782"/>
            <a:ext cx="2860392" cy="286039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EA7ED94-D6F7-4F85-BD76-1DC2D3D922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5724" y="1725782"/>
            <a:ext cx="2860392" cy="286039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B53DDAB-367D-486A-AD17-4DCCC869B5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169" y="4000923"/>
            <a:ext cx="3573780" cy="268033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CC7C8CC-D6BE-4B7A-ACB0-702B227FF8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7857" y="1725782"/>
            <a:ext cx="2787857" cy="371714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A233595-25D8-4AC9-A59F-13DEAE5C02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9165" y="3699298"/>
            <a:ext cx="2236470" cy="298196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ADA27225-831E-4DAE-8040-DD53ABFD71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8044" y="4021878"/>
            <a:ext cx="2659380" cy="26593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5867DF-E1B8-4DD8-A96A-A31858CC3D40}"/>
              </a:ext>
            </a:extLst>
          </p:cNvPr>
          <p:cNvSpPr txBox="1"/>
          <p:nvPr/>
        </p:nvSpPr>
        <p:spPr>
          <a:xfrm>
            <a:off x="9132991" y="999482"/>
            <a:ext cx="2787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내몽고 여행에 대한 설명은 다음장에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…</a:t>
            </a:r>
            <a:endParaRPr lang="ko-KR" altLang="en-US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337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E9C74D06-D2FE-4A12-857B-15A64A8390C8}"/>
              </a:ext>
            </a:extLst>
          </p:cNvPr>
          <p:cNvGrpSpPr/>
          <p:nvPr/>
        </p:nvGrpSpPr>
        <p:grpSpPr>
          <a:xfrm>
            <a:off x="466725" y="246965"/>
            <a:ext cx="5353050" cy="742950"/>
            <a:chOff x="504825" y="276225"/>
            <a:chExt cx="5353050" cy="742950"/>
          </a:xfrm>
        </p:grpSpPr>
        <p:pic>
          <p:nvPicPr>
            <p:cNvPr id="5" name="그래픽 4" descr="목록">
              <a:extLst>
                <a:ext uri="{FF2B5EF4-FFF2-40B4-BE49-F238E27FC236}">
                  <a16:creationId xmlns:a16="http://schemas.microsoft.com/office/drawing/2014/main" id="{DD53D49E-BA61-4685-81E1-E2B32F4E7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4825" y="276225"/>
              <a:ext cx="742950" cy="7429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8B8057-C18E-486A-B264-176D16877E91}"/>
                </a:ext>
              </a:extLst>
            </p:cNvPr>
            <p:cNvSpPr txBox="1"/>
            <p:nvPr/>
          </p:nvSpPr>
          <p:spPr>
            <a:xfrm>
              <a:off x="1162050" y="324534"/>
              <a:ext cx="4695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600" b="1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목차</a:t>
              </a: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D40C578-A92E-4EB6-9247-92C86CA7C823}"/>
              </a:ext>
            </a:extLst>
          </p:cNvPr>
          <p:cNvGrpSpPr/>
          <p:nvPr/>
        </p:nvGrpSpPr>
        <p:grpSpPr>
          <a:xfrm>
            <a:off x="1458685" y="1794510"/>
            <a:ext cx="3486150" cy="514350"/>
            <a:chOff x="1552575" y="1514475"/>
            <a:chExt cx="3486150" cy="514350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31BF2453-AEA0-4F9D-A71C-7D828E1FE1FE}"/>
                </a:ext>
              </a:extLst>
            </p:cNvPr>
            <p:cNvSpPr/>
            <p:nvPr/>
          </p:nvSpPr>
          <p:spPr>
            <a:xfrm>
              <a:off x="1552575" y="1514475"/>
              <a:ext cx="114300" cy="514350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798068-7390-4352-AC38-49C9C58FC37E}"/>
                </a:ext>
              </a:extLst>
            </p:cNvPr>
            <p:cNvSpPr txBox="1"/>
            <p:nvPr/>
          </p:nvSpPr>
          <p:spPr>
            <a:xfrm>
              <a:off x="1781175" y="1539359"/>
              <a:ext cx="3257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북경 맛집 소개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823BB536-4AC1-4A80-A496-A1B52AF1FD67}"/>
              </a:ext>
            </a:extLst>
          </p:cNvPr>
          <p:cNvGrpSpPr/>
          <p:nvPr/>
        </p:nvGrpSpPr>
        <p:grpSpPr>
          <a:xfrm>
            <a:off x="1458685" y="2727187"/>
            <a:ext cx="3486150" cy="514350"/>
            <a:chOff x="1552575" y="1514475"/>
            <a:chExt cx="3486150" cy="514350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8F7332DD-5D2E-4C02-AF47-70975446C90A}"/>
                </a:ext>
              </a:extLst>
            </p:cNvPr>
            <p:cNvSpPr/>
            <p:nvPr/>
          </p:nvSpPr>
          <p:spPr>
            <a:xfrm>
              <a:off x="1552575" y="1514475"/>
              <a:ext cx="114300" cy="514350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F3667D-0DE9-470B-BCCA-76FD4AE6AE62}"/>
                </a:ext>
              </a:extLst>
            </p:cNvPr>
            <p:cNvSpPr txBox="1"/>
            <p:nvPr/>
          </p:nvSpPr>
          <p:spPr>
            <a:xfrm>
              <a:off x="1781175" y="1539359"/>
              <a:ext cx="3257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북경 여행 소개</a:t>
              </a: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BC82A76C-C71B-4207-BC72-33E96E97461A}"/>
              </a:ext>
            </a:extLst>
          </p:cNvPr>
          <p:cNvGrpSpPr/>
          <p:nvPr/>
        </p:nvGrpSpPr>
        <p:grpSpPr>
          <a:xfrm>
            <a:off x="1458684" y="3709035"/>
            <a:ext cx="4435386" cy="855881"/>
            <a:chOff x="1552575" y="1514475"/>
            <a:chExt cx="3418747" cy="855881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E63C1477-2F66-4AE5-B349-BC8BB9F40DB1}"/>
                </a:ext>
              </a:extLst>
            </p:cNvPr>
            <p:cNvSpPr/>
            <p:nvPr/>
          </p:nvSpPr>
          <p:spPr>
            <a:xfrm>
              <a:off x="1552575" y="1514475"/>
              <a:ext cx="88102" cy="514350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0048D3-F9E2-46A4-82C5-8A5C9A0B3E88}"/>
                </a:ext>
              </a:extLst>
            </p:cNvPr>
            <p:cNvSpPr txBox="1"/>
            <p:nvPr/>
          </p:nvSpPr>
          <p:spPr>
            <a:xfrm>
              <a:off x="1713772" y="1539359"/>
              <a:ext cx="32575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현지 여행사를 통한 여행 소개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292FFAC7-1B5F-4958-AFF4-094F9ED70669}"/>
              </a:ext>
            </a:extLst>
          </p:cNvPr>
          <p:cNvGrpSpPr/>
          <p:nvPr/>
        </p:nvGrpSpPr>
        <p:grpSpPr>
          <a:xfrm>
            <a:off x="1458685" y="4655822"/>
            <a:ext cx="3486150" cy="514350"/>
            <a:chOff x="1552575" y="1514475"/>
            <a:chExt cx="3486150" cy="514350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DFD9F9DC-175F-4B6A-B0D2-F2140A6BEA7E}"/>
                </a:ext>
              </a:extLst>
            </p:cNvPr>
            <p:cNvSpPr/>
            <p:nvPr/>
          </p:nvSpPr>
          <p:spPr>
            <a:xfrm>
              <a:off x="1552575" y="1514475"/>
              <a:ext cx="114300" cy="514350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A488A0-1092-4629-829B-43DEF371C812}"/>
                </a:ext>
              </a:extLst>
            </p:cNvPr>
            <p:cNvSpPr txBox="1"/>
            <p:nvPr/>
          </p:nvSpPr>
          <p:spPr>
            <a:xfrm>
              <a:off x="1781175" y="1539359"/>
              <a:ext cx="3257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중국 어플 소개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67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3D50CF-45FE-4481-863C-3D55FE860801}"/>
              </a:ext>
            </a:extLst>
          </p:cNvPr>
          <p:cNvSpPr txBox="1"/>
          <p:nvPr/>
        </p:nvSpPr>
        <p:spPr>
          <a:xfrm>
            <a:off x="1162050" y="324534"/>
            <a:ext cx="6329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>
                <a:latin typeface="DX시인과나" panose="02020600000000000000" pitchFamily="18" charset="-127"/>
                <a:ea typeface="DX시인과나" panose="02020600000000000000" pitchFamily="18" charset="-127"/>
              </a:rPr>
              <a:t>북경 현지 여행사를 통한 여행</a:t>
            </a:r>
            <a:endParaRPr lang="ko-KR" altLang="en-US" sz="36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3" name="그래픽 2" descr="버스">
            <a:extLst>
              <a:ext uri="{FF2B5EF4-FFF2-40B4-BE49-F238E27FC236}">
                <a16:creationId xmlns:a16="http://schemas.microsoft.com/office/drawing/2014/main" id="{CB3E450B-BAC3-4393-8AD1-67762538F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684" y="259079"/>
            <a:ext cx="780366" cy="7803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366F6-C290-4134-8846-AE96ADEA0AE4}"/>
              </a:ext>
            </a:extLst>
          </p:cNvPr>
          <p:cNvSpPr txBox="1"/>
          <p:nvPr/>
        </p:nvSpPr>
        <p:spPr>
          <a:xfrm>
            <a:off x="795337" y="1217323"/>
            <a:ext cx="4695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solidFill>
                  <a:srgbClr val="0070C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3) </a:t>
            </a:r>
            <a:r>
              <a:rPr lang="ko-KR" altLang="en-US" sz="2200" b="1" dirty="0">
                <a:solidFill>
                  <a:srgbClr val="0070C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내몽고 여행 팁</a:t>
            </a:r>
            <a:r>
              <a:rPr lang="en-US" altLang="ko-KR" sz="2200" b="1" dirty="0">
                <a:solidFill>
                  <a:srgbClr val="0070C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!</a:t>
            </a:r>
            <a:r>
              <a:rPr lang="ko-KR" altLang="en-US" sz="2200" b="1" dirty="0">
                <a:solidFill>
                  <a:srgbClr val="0070C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489F8E-5BD6-42F3-8F39-E3870A7AC254}"/>
              </a:ext>
            </a:extLst>
          </p:cNvPr>
          <p:cNvSpPr txBox="1"/>
          <p:nvPr/>
        </p:nvSpPr>
        <p:spPr>
          <a:xfrm>
            <a:off x="795337" y="1826088"/>
            <a:ext cx="107365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우선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solidFill>
                  <a:srgbClr val="FF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여행사마다 이동하는 교통수단과 여행일정이 다르기 때문에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잘 확인하고 알아볼 것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!</a:t>
            </a:r>
          </a:p>
          <a:p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내몽고로 이동할 때 교통수단은 버스와 기차로 나뉘지만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중국에 왔으니 기차여행을 추천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여행일정 또한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2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박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3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일에서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3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박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4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일 등 여러 일정이 있기 때문에 각 여행사의 일정을 충분히 비교하여 선택바람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)</a:t>
            </a:r>
          </a:p>
          <a:p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내몽고 여행은 국경절 연휴 때 가는 것을 추천함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 </a:t>
            </a:r>
            <a:r>
              <a:rPr lang="ko-KR" altLang="en-US" sz="2000" b="1" dirty="0">
                <a:solidFill>
                  <a:srgbClr val="FF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국경절 연휴에 맞춰 여행을 예약 하려면 적어도 </a:t>
            </a:r>
            <a:r>
              <a:rPr lang="en-US" altLang="ko-KR" sz="2000" b="1" dirty="0">
                <a:solidFill>
                  <a:srgbClr val="FF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3</a:t>
            </a:r>
            <a:r>
              <a:rPr lang="ko-KR" altLang="en-US" sz="2000" b="1" dirty="0">
                <a:solidFill>
                  <a:srgbClr val="FF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주 전에 미리 예약 필수</a:t>
            </a:r>
            <a:r>
              <a:rPr lang="en-US" altLang="ko-KR" sz="2000" b="1" dirty="0">
                <a:solidFill>
                  <a:srgbClr val="FF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2000" b="1" dirty="0">
                <a:solidFill>
                  <a:srgbClr val="FF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국경절 연휴에 내몽고 여행이 아니더라도 다른 여행 계획이 있다면</a:t>
            </a:r>
            <a:r>
              <a:rPr lang="en-US" altLang="ko-KR" sz="2000" b="1" dirty="0">
                <a:solidFill>
                  <a:srgbClr val="FF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,</a:t>
            </a:r>
            <a:r>
              <a:rPr lang="ko-KR" altLang="en-US" sz="2000" b="1" dirty="0">
                <a:solidFill>
                  <a:srgbClr val="FF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꼭 </a:t>
            </a:r>
            <a:r>
              <a:rPr lang="en-US" altLang="ko-KR" sz="2000" b="1" dirty="0">
                <a:solidFill>
                  <a:srgbClr val="FF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2-3</a:t>
            </a:r>
            <a:r>
              <a:rPr lang="ko-KR" altLang="en-US" sz="2000" b="1" dirty="0">
                <a:solidFill>
                  <a:srgbClr val="FF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주 전에 미리 예약 필수</a:t>
            </a:r>
            <a:r>
              <a:rPr lang="en-US" altLang="ko-KR" sz="2000" b="1" dirty="0">
                <a:solidFill>
                  <a:srgbClr val="FF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)</a:t>
            </a:r>
            <a:r>
              <a:rPr lang="en-US" altLang="ko-KR" sz="20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marL="342900" indent="-342900">
              <a:buFontTx/>
              <a:buChar char="-"/>
            </a:pP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en-US" altLang="ko-KR" sz="2000" dirty="0">
                <a:solidFill>
                  <a:srgbClr val="FF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10</a:t>
            </a:r>
            <a:r>
              <a:rPr lang="ko-KR" altLang="en-US" sz="2000" dirty="0">
                <a:solidFill>
                  <a:srgbClr val="FF000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월 달에 갔지만 초원의 날씨는 많이 추웠음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또한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몽고빠오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숙소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)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에 난방과 온수공급이 원활하지 않아 매우 추움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따뜻하게 입고 갈 것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).</a:t>
            </a:r>
          </a:p>
          <a:p>
            <a:pPr marL="342900" indent="-342900">
              <a:buFontTx/>
              <a:buChar char="-"/>
            </a:pP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초원에서 날씨가 맑은 밤 하늘이라면 별을 볼 수 있음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날씨는 운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…</a:t>
            </a:r>
          </a:p>
          <a:p>
            <a:pPr marL="342900" indent="-342900">
              <a:buFontTx/>
              <a:buChar char="-"/>
            </a:pP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사막에서 다양한 액티비티 활동을 할 수 있음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다만 모래가 옷에 들어갈 수 있으니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..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적당히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…</a:t>
            </a:r>
          </a:p>
          <a:p>
            <a:pPr marL="342900" indent="-342900">
              <a:buFontTx/>
              <a:buChar char="-"/>
            </a:pP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marL="342900" indent="-342900">
              <a:buFontTx/>
              <a:buChar char="-"/>
            </a:pP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marL="342900" indent="-342900">
              <a:buFontTx/>
              <a:buChar char="-"/>
            </a:pP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475F0CE-9096-48CE-9AE9-D07ED0F2BD54}"/>
              </a:ext>
            </a:extLst>
          </p:cNvPr>
          <p:cNvSpPr/>
          <p:nvPr/>
        </p:nvSpPr>
        <p:spPr>
          <a:xfrm>
            <a:off x="760380" y="1894668"/>
            <a:ext cx="52345" cy="345053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5C766EE-A9CC-4D40-B27D-098870406B72}"/>
              </a:ext>
            </a:extLst>
          </p:cNvPr>
          <p:cNvSpPr/>
          <p:nvPr/>
        </p:nvSpPr>
        <p:spPr>
          <a:xfrm>
            <a:off x="760380" y="3429000"/>
            <a:ext cx="52345" cy="345053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2F6EA05-B5C3-40B4-9CED-FFE3EA1C0573}"/>
              </a:ext>
            </a:extLst>
          </p:cNvPr>
          <p:cNvSpPr/>
          <p:nvPr/>
        </p:nvSpPr>
        <p:spPr>
          <a:xfrm>
            <a:off x="763693" y="5473502"/>
            <a:ext cx="45720" cy="345053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DFD65C0-71D5-4CD8-BACF-A5F51647D483}"/>
              </a:ext>
            </a:extLst>
          </p:cNvPr>
          <p:cNvSpPr/>
          <p:nvPr/>
        </p:nvSpPr>
        <p:spPr>
          <a:xfrm>
            <a:off x="763693" y="6120897"/>
            <a:ext cx="45720" cy="345053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DADF081-4F3F-491A-81AF-DFD7DC61C563}"/>
              </a:ext>
            </a:extLst>
          </p:cNvPr>
          <p:cNvSpPr/>
          <p:nvPr/>
        </p:nvSpPr>
        <p:spPr>
          <a:xfrm>
            <a:off x="763693" y="4604884"/>
            <a:ext cx="45720" cy="345053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712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7BE436DA-2326-402C-9CFE-3966E8FE5E6A}"/>
              </a:ext>
            </a:extLst>
          </p:cNvPr>
          <p:cNvGrpSpPr/>
          <p:nvPr/>
        </p:nvGrpSpPr>
        <p:grpSpPr>
          <a:xfrm>
            <a:off x="2926475" y="1275329"/>
            <a:ext cx="6339050" cy="4307342"/>
            <a:chOff x="2926475" y="1275329"/>
            <a:chExt cx="6339050" cy="4307342"/>
          </a:xfrm>
        </p:grpSpPr>
        <p:sp>
          <p:nvSpPr>
            <p:cNvPr id="3" name="액자 2">
              <a:extLst>
                <a:ext uri="{FF2B5EF4-FFF2-40B4-BE49-F238E27FC236}">
                  <a16:creationId xmlns:a16="http://schemas.microsoft.com/office/drawing/2014/main" id="{282D401F-BD98-4F69-9C05-FAE4FE1B22E8}"/>
                </a:ext>
              </a:extLst>
            </p:cNvPr>
            <p:cNvSpPr/>
            <p:nvPr/>
          </p:nvSpPr>
          <p:spPr>
            <a:xfrm>
              <a:off x="3828880" y="1275329"/>
              <a:ext cx="4534240" cy="4307342"/>
            </a:xfrm>
            <a:prstGeom prst="frame">
              <a:avLst>
                <a:gd name="adj1" fmla="val 6931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E4B53D-B38D-4E97-A3E2-2FE500362C4D}"/>
                </a:ext>
              </a:extLst>
            </p:cNvPr>
            <p:cNvSpPr txBox="1"/>
            <p:nvPr/>
          </p:nvSpPr>
          <p:spPr>
            <a:xfrm>
              <a:off x="2926475" y="3113324"/>
              <a:ext cx="63390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000" b="1" dirty="0">
                  <a:solidFill>
                    <a:schemeClr val="bg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중국 어플 소개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4634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 descr="스마트폰">
            <a:extLst>
              <a:ext uri="{FF2B5EF4-FFF2-40B4-BE49-F238E27FC236}">
                <a16:creationId xmlns:a16="http://schemas.microsoft.com/office/drawing/2014/main" id="{109AA6C6-D925-4912-8FD4-8FBC15F38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656" y="238861"/>
            <a:ext cx="817675" cy="817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3422F2-6AE3-42F6-8D4E-CDCADDAFE9FF}"/>
              </a:ext>
            </a:extLst>
          </p:cNvPr>
          <p:cNvSpPr txBox="1"/>
          <p:nvPr/>
        </p:nvSpPr>
        <p:spPr>
          <a:xfrm>
            <a:off x="1162050" y="324534"/>
            <a:ext cx="6329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중국 어플 소개</a:t>
            </a: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61337A38-E822-496F-B158-BD56E154129B}"/>
              </a:ext>
            </a:extLst>
          </p:cNvPr>
          <p:cNvSpPr txBox="1">
            <a:spLocks/>
          </p:cNvSpPr>
          <p:nvPr/>
        </p:nvSpPr>
        <p:spPr>
          <a:xfrm>
            <a:off x="1019602" y="1406282"/>
            <a:ext cx="4570494" cy="1001188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- </a:t>
            </a:r>
            <a:r>
              <a:rPr lang="ko-KR" altLang="en-US" sz="28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결제어플</a:t>
            </a:r>
            <a:r>
              <a:rPr lang="ko-KR" altLang="en-US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en-US" altLang="ko-KR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zh-CN" altLang="en-US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支付宝</a:t>
            </a:r>
            <a:r>
              <a:rPr lang="en-US" altLang="zh-CN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zh-CN" altLang="en-US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微信</a:t>
            </a:r>
            <a:r>
              <a:rPr lang="en-US" altLang="ko-KR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)</a:t>
            </a:r>
            <a:endParaRPr lang="ko-KR" altLang="en-US" sz="28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5E4CB25-7CC7-40C5-A25B-F874541DF04B}"/>
              </a:ext>
            </a:extLst>
          </p:cNvPr>
          <p:cNvGrpSpPr/>
          <p:nvPr/>
        </p:nvGrpSpPr>
        <p:grpSpPr>
          <a:xfrm>
            <a:off x="873349" y="2121524"/>
            <a:ext cx="6217288" cy="2501533"/>
            <a:chOff x="873349" y="2121524"/>
            <a:chExt cx="6217288" cy="2501533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62D86C66-E13D-480A-9D74-D9F95E30E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499" b="44091" l="11449" r="236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4" t="38253" r="75796" b="55710"/>
            <a:stretch/>
          </p:blipFill>
          <p:spPr>
            <a:xfrm>
              <a:off x="873349" y="2121524"/>
              <a:ext cx="2608672" cy="2501533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99A1ED-EF53-4D2D-BA59-FFB769B1D1D1}"/>
                </a:ext>
              </a:extLst>
            </p:cNvPr>
            <p:cNvSpPr txBox="1"/>
            <p:nvPr/>
          </p:nvSpPr>
          <p:spPr>
            <a:xfrm>
              <a:off x="3353288" y="2505670"/>
              <a:ext cx="3737349" cy="1433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결제</a:t>
              </a:r>
              <a:endPara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</a:t>
              </a:r>
              <a:r>
                <a:rPr lang="ko-KR" altLang="en-US" sz="2000" dirty="0" err="1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영화표</a:t>
              </a:r>
              <a:r>
                <a:rPr lang="en-US" altLang="ko-KR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,</a:t>
              </a:r>
              <a:r>
                <a:rPr lang="ko-KR" altLang="en-US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기차표 등 예매</a:t>
              </a:r>
              <a:endPara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青桔 </a:t>
              </a:r>
              <a:r>
                <a:rPr lang="ko-KR" altLang="en-US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자전거 이용 등등</a:t>
              </a: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F5DC9A8B-0826-4CE6-A098-1306C438932E}"/>
                </a:ext>
              </a:extLst>
            </p:cNvPr>
            <p:cNvSpPr/>
            <p:nvPr/>
          </p:nvSpPr>
          <p:spPr>
            <a:xfrm>
              <a:off x="3353288" y="2566601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7B3E2420-2C13-4824-980D-07E3604A88D3}"/>
                </a:ext>
              </a:extLst>
            </p:cNvPr>
            <p:cNvSpPr/>
            <p:nvPr/>
          </p:nvSpPr>
          <p:spPr>
            <a:xfrm>
              <a:off x="3353288" y="3080801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0FFE2603-395A-40FD-A9F6-F6A31BCA956C}"/>
                </a:ext>
              </a:extLst>
            </p:cNvPr>
            <p:cNvSpPr/>
            <p:nvPr/>
          </p:nvSpPr>
          <p:spPr>
            <a:xfrm>
              <a:off x="3353288" y="3593830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</p:grp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ECA58B70-6934-4C9E-BB77-55E3F848052A}"/>
              </a:ext>
            </a:extLst>
          </p:cNvPr>
          <p:cNvSpPr/>
          <p:nvPr/>
        </p:nvSpPr>
        <p:spPr>
          <a:xfrm>
            <a:off x="8972863" y="4450530"/>
            <a:ext cx="52345" cy="345053"/>
          </a:xfrm>
          <a:prstGeom prst="rect">
            <a:avLst/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69B8483-B2CC-4FD8-8843-25CFD86A4CD4}"/>
              </a:ext>
            </a:extLst>
          </p:cNvPr>
          <p:cNvGrpSpPr/>
          <p:nvPr/>
        </p:nvGrpSpPr>
        <p:grpSpPr>
          <a:xfrm>
            <a:off x="6241664" y="4031933"/>
            <a:ext cx="5832434" cy="2501533"/>
            <a:chOff x="6241664" y="4031933"/>
            <a:chExt cx="5832434" cy="2501533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80563B39-05BF-4C67-A068-E284A2D94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202" b="44079" l="32870" r="452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8" t="38643" r="55433" b="56238"/>
            <a:stretch/>
          </p:blipFill>
          <p:spPr>
            <a:xfrm>
              <a:off x="6241664" y="4031933"/>
              <a:ext cx="2499996" cy="250153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8E0CB9-9E01-4098-9A00-79B6D8CDA1FA}"/>
                </a:ext>
              </a:extLst>
            </p:cNvPr>
            <p:cNvSpPr txBox="1"/>
            <p:nvPr/>
          </p:nvSpPr>
          <p:spPr>
            <a:xfrm>
              <a:off x="9025208" y="4332439"/>
              <a:ext cx="3048890" cy="190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결제</a:t>
              </a:r>
              <a:endPara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학생증 충전</a:t>
              </a:r>
              <a:endPara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세탁기 사용 </a:t>
              </a:r>
              <a:endPara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20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자전거 이용 등등</a:t>
              </a: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DB2332F8-29DE-4D80-ADF9-41781C9FC6A4}"/>
                </a:ext>
              </a:extLst>
            </p:cNvPr>
            <p:cNvSpPr/>
            <p:nvPr/>
          </p:nvSpPr>
          <p:spPr>
            <a:xfrm>
              <a:off x="8972863" y="4923101"/>
              <a:ext cx="52345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C934CC80-F850-461B-A5B8-A47F49806BB9}"/>
                </a:ext>
              </a:extLst>
            </p:cNvPr>
            <p:cNvSpPr/>
            <p:nvPr/>
          </p:nvSpPr>
          <p:spPr>
            <a:xfrm>
              <a:off x="8972863" y="5395672"/>
              <a:ext cx="52345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DAADCFF3-855E-4F2C-B831-BDEC328E579A}"/>
                </a:ext>
              </a:extLst>
            </p:cNvPr>
            <p:cNvSpPr/>
            <p:nvPr/>
          </p:nvSpPr>
          <p:spPr>
            <a:xfrm>
              <a:off x="8972863" y="5823742"/>
              <a:ext cx="52345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7085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 descr="스마트폰">
            <a:extLst>
              <a:ext uri="{FF2B5EF4-FFF2-40B4-BE49-F238E27FC236}">
                <a16:creationId xmlns:a16="http://schemas.microsoft.com/office/drawing/2014/main" id="{109AA6C6-D925-4912-8FD4-8FBC15F38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656" y="238861"/>
            <a:ext cx="817675" cy="817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3422F2-6AE3-42F6-8D4E-CDCADDAFE9FF}"/>
              </a:ext>
            </a:extLst>
          </p:cNvPr>
          <p:cNvSpPr txBox="1"/>
          <p:nvPr/>
        </p:nvSpPr>
        <p:spPr>
          <a:xfrm>
            <a:off x="1162050" y="324534"/>
            <a:ext cx="6329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중국 어플 소개</a:t>
            </a:r>
          </a:p>
        </p:txBody>
      </p: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C1B30364-334B-4F73-820C-8A3B55E17770}"/>
              </a:ext>
            </a:extLst>
          </p:cNvPr>
          <p:cNvGrpSpPr/>
          <p:nvPr/>
        </p:nvGrpSpPr>
        <p:grpSpPr>
          <a:xfrm>
            <a:off x="1109837" y="2218928"/>
            <a:ext cx="2880662" cy="4029124"/>
            <a:chOff x="6392801" y="166834"/>
            <a:chExt cx="3264175" cy="4690963"/>
          </a:xfrm>
        </p:grpSpPr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id="{8F43FDCE-E6EF-42D3-AA90-FE525801C8C7}"/>
                </a:ext>
              </a:extLst>
            </p:cNvPr>
            <p:cNvGrpSpPr/>
            <p:nvPr/>
          </p:nvGrpSpPr>
          <p:grpSpPr>
            <a:xfrm>
              <a:off x="6392801" y="166834"/>
              <a:ext cx="3248526" cy="4690963"/>
              <a:chOff x="6444309" y="144832"/>
              <a:chExt cx="3248526" cy="4690963"/>
            </a:xfrm>
          </p:grpSpPr>
          <p:pic>
            <p:nvPicPr>
              <p:cNvPr id="62" name="그림 61">
                <a:extLst>
                  <a:ext uri="{FF2B5EF4-FFF2-40B4-BE49-F238E27FC236}">
                    <a16:creationId xmlns:a16="http://schemas.microsoft.com/office/drawing/2014/main" id="{DEBC950D-CA3A-44B8-B302-6A1DE17C24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60" b="27014"/>
              <a:stretch/>
            </p:blipFill>
            <p:spPr>
              <a:xfrm>
                <a:off x="6444309" y="150001"/>
                <a:ext cx="3248526" cy="468579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809B02B-7830-4112-A998-8BB04EE4F175}"/>
                  </a:ext>
                </a:extLst>
              </p:cNvPr>
              <p:cNvSpPr txBox="1"/>
              <p:nvPr/>
            </p:nvSpPr>
            <p:spPr>
              <a:xfrm>
                <a:off x="6444309" y="144832"/>
                <a:ext cx="328474" cy="36490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solidFill>
                      <a:schemeClr val="bg1"/>
                    </a:solidFill>
                  </a:rPr>
                  <a:t>1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6E8FCA37-D3A9-4335-AB1D-30281B6CA93E}"/>
                </a:ext>
              </a:extLst>
            </p:cNvPr>
            <p:cNvSpPr/>
            <p:nvPr/>
          </p:nvSpPr>
          <p:spPr>
            <a:xfrm>
              <a:off x="8149980" y="2137010"/>
              <a:ext cx="556194" cy="50853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E45ECD4-4CAC-4862-BB5E-EB295D38CB02}"/>
                </a:ext>
              </a:extLst>
            </p:cNvPr>
            <p:cNvSpPr txBox="1"/>
            <p:nvPr/>
          </p:nvSpPr>
          <p:spPr>
            <a:xfrm>
              <a:off x="8629646" y="2126679"/>
              <a:ext cx="1027330" cy="3649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↙</a:t>
              </a:r>
              <a:r>
                <a:rPr lang="ko-KR" altLang="en-US" dirty="0">
                  <a:solidFill>
                    <a:srgbClr val="FF0000"/>
                  </a:solidFill>
                </a:rPr>
                <a:t>클릭</a:t>
              </a:r>
              <a:r>
                <a:rPr lang="en-US" altLang="ko-KR" dirty="0">
                  <a:solidFill>
                    <a:srgbClr val="FF0000"/>
                  </a:solidFill>
                </a:rPr>
                <a:t>!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02523147-16E7-4014-A589-078BD6234D8D}"/>
              </a:ext>
            </a:extLst>
          </p:cNvPr>
          <p:cNvGrpSpPr/>
          <p:nvPr/>
        </p:nvGrpSpPr>
        <p:grpSpPr>
          <a:xfrm>
            <a:off x="4806602" y="2221148"/>
            <a:ext cx="2866850" cy="4029123"/>
            <a:chOff x="2052273" y="876224"/>
            <a:chExt cx="3248526" cy="4690961"/>
          </a:xfrm>
        </p:grpSpPr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623AF64C-197B-4352-BFE5-4A0B3701757A}"/>
                </a:ext>
              </a:extLst>
            </p:cNvPr>
            <p:cNvGrpSpPr/>
            <p:nvPr/>
          </p:nvGrpSpPr>
          <p:grpSpPr>
            <a:xfrm>
              <a:off x="2052273" y="876224"/>
              <a:ext cx="3248526" cy="4690961"/>
              <a:chOff x="8234221" y="396897"/>
              <a:chExt cx="3248526" cy="4690961"/>
            </a:xfrm>
          </p:grpSpPr>
          <p:pic>
            <p:nvPicPr>
              <p:cNvPr id="68" name="그림 67">
                <a:extLst>
                  <a:ext uri="{FF2B5EF4-FFF2-40B4-BE49-F238E27FC236}">
                    <a16:creationId xmlns:a16="http://schemas.microsoft.com/office/drawing/2014/main" id="{003816D5-C715-474F-89EE-508D77EFFE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03" b="26795"/>
              <a:stretch/>
            </p:blipFill>
            <p:spPr>
              <a:xfrm>
                <a:off x="8234221" y="396897"/>
                <a:ext cx="3248526" cy="469096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F14B643-AFDD-4AE4-9B21-EAF684D4112B}"/>
                  </a:ext>
                </a:extLst>
              </p:cNvPr>
              <p:cNvSpPr txBox="1"/>
              <p:nvPr/>
            </p:nvSpPr>
            <p:spPr>
              <a:xfrm>
                <a:off x="8234221" y="396897"/>
                <a:ext cx="328474" cy="36933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solidFill>
                      <a:schemeClr val="bg1"/>
                    </a:solidFill>
                  </a:rPr>
                  <a:t>2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id="{EE6C69D6-8C03-446C-89F8-9B8F9F3AD9CE}"/>
                </a:ext>
              </a:extLst>
            </p:cNvPr>
            <p:cNvSpPr/>
            <p:nvPr/>
          </p:nvSpPr>
          <p:spPr>
            <a:xfrm>
              <a:off x="2182668" y="3513175"/>
              <a:ext cx="556194" cy="50853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BF06BC3-8CDF-43E3-B7B8-97C9266B643F}"/>
                </a:ext>
              </a:extLst>
            </p:cNvPr>
            <p:cNvSpPr txBox="1"/>
            <p:nvPr/>
          </p:nvSpPr>
          <p:spPr>
            <a:xfrm>
              <a:off x="2467597" y="3180570"/>
              <a:ext cx="1027330" cy="3649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↙</a:t>
              </a:r>
              <a:r>
                <a:rPr lang="ko-KR" altLang="en-US" dirty="0">
                  <a:solidFill>
                    <a:srgbClr val="FF0000"/>
                  </a:solidFill>
                </a:rPr>
                <a:t>클릭</a:t>
              </a:r>
              <a:r>
                <a:rPr lang="en-US" altLang="ko-KR" dirty="0">
                  <a:solidFill>
                    <a:srgbClr val="FF0000"/>
                  </a:solidFill>
                </a:rPr>
                <a:t>!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B0C12EC6-87A0-4A51-B24A-A1B861FB6394}"/>
              </a:ext>
            </a:extLst>
          </p:cNvPr>
          <p:cNvGrpSpPr/>
          <p:nvPr/>
        </p:nvGrpSpPr>
        <p:grpSpPr>
          <a:xfrm>
            <a:off x="8517514" y="2219308"/>
            <a:ext cx="2866850" cy="4032801"/>
            <a:chOff x="5909172" y="1356792"/>
            <a:chExt cx="3248526" cy="4695240"/>
          </a:xfrm>
        </p:grpSpPr>
        <p:pic>
          <p:nvPicPr>
            <p:cNvPr id="71" name="그림 70">
              <a:extLst>
                <a:ext uri="{FF2B5EF4-FFF2-40B4-BE49-F238E27FC236}">
                  <a16:creationId xmlns:a16="http://schemas.microsoft.com/office/drawing/2014/main" id="{97F01864-EA23-40E2-9D6F-E9A78E3E8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48" b="26551"/>
            <a:stretch/>
          </p:blipFill>
          <p:spPr>
            <a:xfrm>
              <a:off x="5909172" y="1361074"/>
              <a:ext cx="3248526" cy="46909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C9988EFF-3878-4B1F-A03F-A4FC3BB2940C}"/>
                </a:ext>
              </a:extLst>
            </p:cNvPr>
            <p:cNvSpPr/>
            <p:nvPr/>
          </p:nvSpPr>
          <p:spPr>
            <a:xfrm>
              <a:off x="6060060" y="1847004"/>
              <a:ext cx="556194" cy="50853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82DAF30-29A3-44FC-A680-D7F3C3729FC3}"/>
                </a:ext>
              </a:extLst>
            </p:cNvPr>
            <p:cNvSpPr txBox="1"/>
            <p:nvPr/>
          </p:nvSpPr>
          <p:spPr>
            <a:xfrm>
              <a:off x="6344989" y="1514399"/>
              <a:ext cx="1027330" cy="3649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↙</a:t>
              </a:r>
              <a:r>
                <a:rPr lang="ko-KR" altLang="en-US" dirty="0">
                  <a:solidFill>
                    <a:srgbClr val="FF0000"/>
                  </a:solidFill>
                </a:rPr>
                <a:t>클릭</a:t>
              </a:r>
              <a:r>
                <a:rPr lang="en-US" altLang="ko-KR" dirty="0">
                  <a:solidFill>
                    <a:srgbClr val="FF0000"/>
                  </a:solidFill>
                </a:rPr>
                <a:t>!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CF8BEC1-313E-4A56-923A-4124D9658FD6}"/>
                </a:ext>
              </a:extLst>
            </p:cNvPr>
            <p:cNvSpPr txBox="1"/>
            <p:nvPr/>
          </p:nvSpPr>
          <p:spPr>
            <a:xfrm>
              <a:off x="5912813" y="1356792"/>
              <a:ext cx="328474" cy="36933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bg1"/>
                  </a:solidFill>
                </a:rPr>
                <a:t>3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75D01CEE-B45F-4566-BCA8-DFB11B5511B1}"/>
              </a:ext>
            </a:extLst>
          </p:cNvPr>
          <p:cNvGrpSpPr/>
          <p:nvPr/>
        </p:nvGrpSpPr>
        <p:grpSpPr>
          <a:xfrm>
            <a:off x="901493" y="1388107"/>
            <a:ext cx="6090978" cy="574477"/>
            <a:chOff x="901493" y="1388107"/>
            <a:chExt cx="6090978" cy="574477"/>
          </a:xfrm>
        </p:grpSpPr>
        <p:sp>
          <p:nvSpPr>
            <p:cNvPr id="57" name="제목 1">
              <a:extLst>
                <a:ext uri="{FF2B5EF4-FFF2-40B4-BE49-F238E27FC236}">
                  <a16:creationId xmlns:a16="http://schemas.microsoft.com/office/drawing/2014/main" id="{1240A392-719E-40CE-9561-10ACC1E6BA2F}"/>
                </a:ext>
              </a:extLst>
            </p:cNvPr>
            <p:cNvSpPr txBox="1">
              <a:spLocks/>
            </p:cNvSpPr>
            <p:nvPr/>
          </p:nvSpPr>
          <p:spPr>
            <a:xfrm>
              <a:off x="901493" y="1388107"/>
              <a:ext cx="3096372" cy="57447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- </a:t>
              </a:r>
              <a:r>
                <a:rPr lang="zh-CN" altLang="en-US" sz="2800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支付宝</a:t>
              </a:r>
              <a:endParaRPr lang="ko-KR" altLang="en-US" sz="2800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57FB844-4261-49E6-91F1-4A230FC718AC}"/>
                </a:ext>
              </a:extLst>
            </p:cNvPr>
            <p:cNvSpPr txBox="1"/>
            <p:nvPr/>
          </p:nvSpPr>
          <p:spPr>
            <a:xfrm>
              <a:off x="2329381" y="1420999"/>
              <a:ext cx="4663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&lt;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학생식당에서 사용하는 학생증 충전 방법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&gt;</a:t>
              </a:r>
              <a:endPara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4172427E-B109-4ADA-8287-A959CBF4CED3}"/>
              </a:ext>
            </a:extLst>
          </p:cNvPr>
          <p:cNvGrpSpPr/>
          <p:nvPr/>
        </p:nvGrpSpPr>
        <p:grpSpPr>
          <a:xfrm>
            <a:off x="6884848" y="324534"/>
            <a:ext cx="1754030" cy="1746040"/>
            <a:chOff x="9275920" y="292922"/>
            <a:chExt cx="1754030" cy="1746040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D5CF33F8-9EEC-46A6-BAD5-FD9026EED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951" t="35181" r="43062" b="34117"/>
            <a:stretch/>
          </p:blipFill>
          <p:spPr>
            <a:xfrm>
              <a:off x="9275920" y="292922"/>
              <a:ext cx="1754030" cy="13177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B66928-652F-4A36-AF3C-A0EF65D59D9B}"/>
                </a:ext>
              </a:extLst>
            </p:cNvPr>
            <p:cNvSpPr txBox="1"/>
            <p:nvPr/>
          </p:nvSpPr>
          <p:spPr>
            <a:xfrm>
              <a:off x="9700217" y="1669630"/>
              <a:ext cx="905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학생증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742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 descr="스마트폰">
            <a:extLst>
              <a:ext uri="{FF2B5EF4-FFF2-40B4-BE49-F238E27FC236}">
                <a16:creationId xmlns:a16="http://schemas.microsoft.com/office/drawing/2014/main" id="{109AA6C6-D925-4912-8FD4-8FBC15F38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656" y="238861"/>
            <a:ext cx="817675" cy="817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3422F2-6AE3-42F6-8D4E-CDCADDAFE9FF}"/>
              </a:ext>
            </a:extLst>
          </p:cNvPr>
          <p:cNvSpPr txBox="1"/>
          <p:nvPr/>
        </p:nvSpPr>
        <p:spPr>
          <a:xfrm>
            <a:off x="1162050" y="324534"/>
            <a:ext cx="6329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중국 어플 소개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7EE5D7A8-326F-4A45-85CA-B712B7569EFD}"/>
              </a:ext>
            </a:extLst>
          </p:cNvPr>
          <p:cNvSpPr txBox="1">
            <a:spLocks/>
          </p:cNvSpPr>
          <p:nvPr/>
        </p:nvSpPr>
        <p:spPr>
          <a:xfrm>
            <a:off x="901493" y="1388107"/>
            <a:ext cx="3096372" cy="574477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- </a:t>
            </a:r>
            <a:r>
              <a:rPr lang="zh-CN" altLang="en-US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支付宝</a:t>
            </a:r>
            <a:endParaRPr lang="ko-KR" altLang="en-US" sz="28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9C822E65-419E-43B4-968E-5D6B04F1D853}"/>
              </a:ext>
            </a:extLst>
          </p:cNvPr>
          <p:cNvGrpSpPr/>
          <p:nvPr/>
        </p:nvGrpSpPr>
        <p:grpSpPr>
          <a:xfrm>
            <a:off x="4446705" y="2061351"/>
            <a:ext cx="3353121" cy="3544336"/>
            <a:chOff x="3633537" y="1901887"/>
            <a:chExt cx="3353121" cy="3544336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F8D5E08D-CF62-48CB-B3A0-38CE001ABC03}"/>
                </a:ext>
              </a:extLst>
            </p:cNvPr>
            <p:cNvGrpSpPr/>
            <p:nvPr/>
          </p:nvGrpSpPr>
          <p:grpSpPr>
            <a:xfrm>
              <a:off x="3633537" y="1901887"/>
              <a:ext cx="3248526" cy="3544336"/>
              <a:chOff x="3633537" y="1901887"/>
              <a:chExt cx="3248526" cy="3544336"/>
            </a:xfrm>
          </p:grpSpPr>
          <p:pic>
            <p:nvPicPr>
              <p:cNvPr id="10" name="그림 9">
                <a:extLst>
                  <a:ext uri="{FF2B5EF4-FFF2-40B4-BE49-F238E27FC236}">
                    <a16:creationId xmlns:a16="http://schemas.microsoft.com/office/drawing/2014/main" id="{E4CAAD99-BC25-4281-9758-04CEDF2146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95" b="43022"/>
              <a:stretch/>
            </p:blipFill>
            <p:spPr>
              <a:xfrm>
                <a:off x="3633537" y="1901887"/>
                <a:ext cx="3248526" cy="354433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96E8410-0955-4202-AF8B-3795A4EFF52A}"/>
                  </a:ext>
                </a:extLst>
              </p:cNvPr>
              <p:cNvSpPr txBox="1"/>
              <p:nvPr/>
            </p:nvSpPr>
            <p:spPr>
              <a:xfrm>
                <a:off x="3633537" y="1906556"/>
                <a:ext cx="289881" cy="36933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solidFill>
                      <a:schemeClr val="bg1"/>
                    </a:solidFill>
                  </a:rPr>
                  <a:t>5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7AB471-D556-4E41-AAE0-DAE8F92A3AC7}"/>
                </a:ext>
              </a:extLst>
            </p:cNvPr>
            <p:cNvSpPr txBox="1"/>
            <p:nvPr/>
          </p:nvSpPr>
          <p:spPr>
            <a:xfrm>
              <a:off x="3923418" y="3116344"/>
              <a:ext cx="3063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</a:rPr>
                <a:t>北京化工大学</a:t>
              </a:r>
              <a:r>
                <a:rPr lang="ko-KR" altLang="en-US" dirty="0">
                  <a:solidFill>
                    <a:srgbClr val="FF0000"/>
                  </a:solidFill>
                </a:rPr>
                <a:t> 검색 후 클릭</a:t>
              </a: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7B19827-7A3B-4EC9-88CE-CBD0BEC791BC}"/>
              </a:ext>
            </a:extLst>
          </p:cNvPr>
          <p:cNvGrpSpPr/>
          <p:nvPr/>
        </p:nvGrpSpPr>
        <p:grpSpPr>
          <a:xfrm>
            <a:off x="562474" y="2057142"/>
            <a:ext cx="3249450" cy="3548545"/>
            <a:chOff x="191184" y="1095033"/>
            <a:chExt cx="3249450" cy="3548545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D77CC475-1E90-4CE8-B2F1-FF720CA6D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84" y="1095398"/>
              <a:ext cx="3249450" cy="35481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520EF6DE-699B-41CF-A94B-9668F2FC0633}"/>
                </a:ext>
              </a:extLst>
            </p:cNvPr>
            <p:cNvGrpSpPr/>
            <p:nvPr/>
          </p:nvGrpSpPr>
          <p:grpSpPr>
            <a:xfrm>
              <a:off x="192108" y="1095033"/>
              <a:ext cx="3181060" cy="3388277"/>
              <a:chOff x="9391941" y="671659"/>
              <a:chExt cx="3181060" cy="3388277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DEB0639-3C6D-44BD-9796-C94B15C6A38B}"/>
                  </a:ext>
                </a:extLst>
              </p:cNvPr>
              <p:cNvSpPr txBox="1"/>
              <p:nvPr/>
            </p:nvSpPr>
            <p:spPr>
              <a:xfrm>
                <a:off x="9391941" y="671659"/>
                <a:ext cx="289881" cy="36933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solidFill>
                      <a:schemeClr val="bg1"/>
                    </a:solidFill>
                  </a:rPr>
                  <a:t>4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직사각형 15">
                <a:extLst>
                  <a:ext uri="{FF2B5EF4-FFF2-40B4-BE49-F238E27FC236}">
                    <a16:creationId xmlns:a16="http://schemas.microsoft.com/office/drawing/2014/main" id="{9E87853F-47DB-4990-8BE8-1518932DE3E5}"/>
                  </a:ext>
                </a:extLst>
              </p:cNvPr>
              <p:cNvSpPr/>
              <p:nvPr/>
            </p:nvSpPr>
            <p:spPr>
              <a:xfrm>
                <a:off x="9506113" y="3476368"/>
                <a:ext cx="3066888" cy="583568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869FEA1-D35C-472A-B21F-CE87F1F6B623}"/>
                  </a:ext>
                </a:extLst>
              </p:cNvPr>
              <p:cNvSpPr txBox="1"/>
              <p:nvPr/>
            </p:nvSpPr>
            <p:spPr>
              <a:xfrm>
                <a:off x="11109960" y="3120121"/>
                <a:ext cx="906627" cy="313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ko-KR" altLang="en-US" dirty="0">
                    <a:solidFill>
                      <a:srgbClr val="FF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↙</a:t>
                </a:r>
                <a:r>
                  <a:rPr lang="ko-KR" altLang="en-US" dirty="0">
                    <a:solidFill>
                      <a:srgbClr val="FF0000"/>
                    </a:solidFill>
                  </a:rPr>
                  <a:t>클릭</a:t>
                </a:r>
                <a:r>
                  <a:rPr lang="en-US" altLang="ko-KR" dirty="0">
                    <a:solidFill>
                      <a:srgbClr val="FF0000"/>
                    </a:solidFill>
                  </a:rPr>
                  <a:t>!</a:t>
                </a:r>
                <a:endParaRPr lang="ko-KR" altLang="en-US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B3A2D6A2-D3AF-4699-A874-9C0CB804FB7B}"/>
              </a:ext>
            </a:extLst>
          </p:cNvPr>
          <p:cNvGrpSpPr/>
          <p:nvPr/>
        </p:nvGrpSpPr>
        <p:grpSpPr>
          <a:xfrm>
            <a:off x="8371650" y="2057507"/>
            <a:ext cx="3820350" cy="3544336"/>
            <a:chOff x="4271531" y="1412110"/>
            <a:chExt cx="3820350" cy="3544336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569D68F2-7106-4A15-9FAE-A30DBBF24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33" b="43385"/>
            <a:stretch/>
          </p:blipFill>
          <p:spPr>
            <a:xfrm>
              <a:off x="4271531" y="1412110"/>
              <a:ext cx="3248526" cy="35443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F890843-9087-40AA-ABA5-25F6082581C6}"/>
                </a:ext>
              </a:extLst>
            </p:cNvPr>
            <p:cNvSpPr txBox="1"/>
            <p:nvPr/>
          </p:nvSpPr>
          <p:spPr>
            <a:xfrm>
              <a:off x="4271531" y="1412110"/>
              <a:ext cx="289881" cy="36933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bg1"/>
                  </a:solidFill>
                </a:rPr>
                <a:t>6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E32D0D-9910-4BB7-8149-BB669E0B68BE}"/>
                </a:ext>
              </a:extLst>
            </p:cNvPr>
            <p:cNvSpPr txBox="1"/>
            <p:nvPr/>
          </p:nvSpPr>
          <p:spPr>
            <a:xfrm>
              <a:off x="6077269" y="2344681"/>
              <a:ext cx="201461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>
                  <a:solidFill>
                    <a:srgbClr val="FF0000"/>
                  </a:solidFill>
                </a:rPr>
                <a:t>이름과 </a:t>
              </a:r>
              <a:endParaRPr lang="en-US" altLang="ko-KR" sz="1400" dirty="0">
                <a:solidFill>
                  <a:srgbClr val="FF0000"/>
                </a:solidFill>
              </a:endParaRPr>
            </a:p>
            <a:p>
              <a:r>
                <a:rPr lang="ko-KR" altLang="en-US" sz="1400" dirty="0">
                  <a:solidFill>
                    <a:srgbClr val="FF0000"/>
                  </a:solidFill>
                </a:rPr>
                <a:t>학생카드번호 </a:t>
              </a:r>
              <a:endParaRPr lang="en-US" altLang="ko-KR" sz="1400" dirty="0">
                <a:solidFill>
                  <a:srgbClr val="FF0000"/>
                </a:solidFill>
              </a:endParaRPr>
            </a:p>
            <a:p>
              <a:r>
                <a:rPr lang="ko-KR" altLang="en-US" sz="1400" dirty="0">
                  <a:solidFill>
                    <a:srgbClr val="FF0000"/>
                  </a:solidFill>
                </a:rPr>
                <a:t>정보 입력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2077EC-A791-4BAC-B8DB-746EE62E386B}"/>
                </a:ext>
              </a:extLst>
            </p:cNvPr>
            <p:cNvSpPr txBox="1"/>
            <p:nvPr/>
          </p:nvSpPr>
          <p:spPr>
            <a:xfrm>
              <a:off x="6077269" y="3743224"/>
              <a:ext cx="1850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rgbClr val="FF0000"/>
                  </a:solidFill>
                </a:rPr>
                <a:t>동의 후 충전</a:t>
              </a: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D82C6E24-67EA-46F8-B7B7-ACB40BA03266}"/>
              </a:ext>
            </a:extLst>
          </p:cNvPr>
          <p:cNvGrpSpPr/>
          <p:nvPr/>
        </p:nvGrpSpPr>
        <p:grpSpPr>
          <a:xfrm>
            <a:off x="6140646" y="5563800"/>
            <a:ext cx="6077687" cy="1294200"/>
            <a:chOff x="6140646" y="5563800"/>
            <a:chExt cx="6077687" cy="129420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5559C50-B0D7-4567-A84D-43A083644536}"/>
                </a:ext>
              </a:extLst>
            </p:cNvPr>
            <p:cNvSpPr txBox="1"/>
            <p:nvPr/>
          </p:nvSpPr>
          <p:spPr>
            <a:xfrm>
              <a:off x="6198938" y="5563800"/>
              <a:ext cx="6019395" cy="1294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처음 카드를 등록 할 경우 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1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번 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~ 6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번 순서대로 진행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나중에 충전만 하고 싶을 경우 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4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에서 </a:t>
              </a:r>
              <a:r>
                <a:rPr lang="zh-CN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充值 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클릭하여 </a:t>
              </a:r>
              <a:b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</a:b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 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원하는 금액 충전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.</a:t>
              </a: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6E1151D-E484-4AF0-AA31-F9573FC06489}"/>
                </a:ext>
              </a:extLst>
            </p:cNvPr>
            <p:cNvSpPr/>
            <p:nvPr/>
          </p:nvSpPr>
          <p:spPr>
            <a:xfrm>
              <a:off x="6140646" y="5677259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37774194-5BA0-49C0-9573-E4B870ECA6C0}"/>
                </a:ext>
              </a:extLst>
            </p:cNvPr>
            <p:cNvSpPr/>
            <p:nvPr/>
          </p:nvSpPr>
          <p:spPr>
            <a:xfrm>
              <a:off x="6140646" y="6129371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6568986-7DE8-44EF-ABB1-3756869BC9E1}"/>
              </a:ext>
            </a:extLst>
          </p:cNvPr>
          <p:cNvSpPr txBox="1"/>
          <p:nvPr/>
        </p:nvSpPr>
        <p:spPr>
          <a:xfrm>
            <a:off x="2329381" y="1420999"/>
            <a:ext cx="4663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&lt;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학생식당에서 사용하는 학생증 충전 방법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&gt;</a:t>
            </a:r>
            <a:endParaRPr lang="ko-KR" altLang="en-US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799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 descr="스마트폰">
            <a:extLst>
              <a:ext uri="{FF2B5EF4-FFF2-40B4-BE49-F238E27FC236}">
                <a16:creationId xmlns:a16="http://schemas.microsoft.com/office/drawing/2014/main" id="{109AA6C6-D925-4912-8FD4-8FBC15F38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656" y="238861"/>
            <a:ext cx="817675" cy="817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3422F2-6AE3-42F6-8D4E-CDCADDAFE9FF}"/>
              </a:ext>
            </a:extLst>
          </p:cNvPr>
          <p:cNvSpPr txBox="1"/>
          <p:nvPr/>
        </p:nvSpPr>
        <p:spPr>
          <a:xfrm>
            <a:off x="1162050" y="324534"/>
            <a:ext cx="6329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중국 어플 소개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305E18E2-7F56-4320-83BC-A4A1D786FBB5}"/>
              </a:ext>
            </a:extLst>
          </p:cNvPr>
          <p:cNvSpPr txBox="1">
            <a:spLocks/>
          </p:cNvSpPr>
          <p:nvPr/>
        </p:nvSpPr>
        <p:spPr>
          <a:xfrm>
            <a:off x="901493" y="136688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- </a:t>
            </a:r>
            <a:r>
              <a:rPr lang="ko-KR" altLang="en-US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교통 </a:t>
            </a:r>
            <a:r>
              <a:rPr lang="en-US" altLang="ko-KR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zh-CN" altLang="en-US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亿通卡</a:t>
            </a:r>
            <a:r>
              <a:rPr lang="en-US" altLang="zh-CN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zh-CN" altLang="en-US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嘀嘀出行</a:t>
            </a:r>
            <a:r>
              <a:rPr lang="en-US" altLang="ko-KR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)</a:t>
            </a:r>
            <a:endParaRPr lang="ko-KR" altLang="en-US" sz="28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079F35B-30B7-4C39-8245-F1C2482A0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07" y="4441520"/>
            <a:ext cx="2557534" cy="28486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31DC7C7-C328-4F71-A13C-320C34B021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154" y="2126445"/>
            <a:ext cx="3048000" cy="1924050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3FD173A4-9750-4707-BEF7-045E31C6BC09}"/>
              </a:ext>
            </a:extLst>
          </p:cNvPr>
          <p:cNvGrpSpPr/>
          <p:nvPr/>
        </p:nvGrpSpPr>
        <p:grpSpPr>
          <a:xfrm>
            <a:off x="4844712" y="2211307"/>
            <a:ext cx="6830482" cy="2031325"/>
            <a:chOff x="4844712" y="2211307"/>
            <a:chExt cx="6830482" cy="203132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8DC13E-CA22-49E6-A5EC-904467365E7E}"/>
                </a:ext>
              </a:extLst>
            </p:cNvPr>
            <p:cNvSpPr txBox="1"/>
            <p:nvPr/>
          </p:nvSpPr>
          <p:spPr>
            <a:xfrm>
              <a:off x="4908634" y="2211307"/>
              <a:ext cx="676656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一卡通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은 베이징 교통카드로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, 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창구에서 </a:t>
              </a:r>
              <a:r>
                <a:rPr lang="zh-CN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一卡通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을 만들면 지하철과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버스를 이용 할 수 있음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. </a:t>
              </a:r>
            </a:p>
            <a:p>
              <a:r>
                <a:rPr lang="ko-KR" altLang="en-US" dirty="0" err="1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위챗으로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충전하여 사용해도 되고 기계를 이용해서 충전해도 됨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. 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처음 만들 때 보증금 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20</a:t>
              </a:r>
              <a:r>
                <a:rPr lang="zh-CN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元</a:t>
              </a:r>
              <a:endParaRPr lang="en-US" altLang="zh-CN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  <a:p>
              <a:endParaRPr lang="en-US" altLang="zh-CN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  <a:p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‘</a:t>
              </a:r>
              <a:r>
                <a:rPr lang="zh-CN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亿通卡</a:t>
              </a:r>
              <a:r>
                <a:rPr lang="en-US" altLang="zh-CN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’ 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어플을 받아 지하철 탈 때 사용해도 됨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. 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어플을 실행하면 </a:t>
              </a:r>
              <a:r>
                <a:rPr lang="ko-KR" altLang="en-US" dirty="0" err="1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큐알코드가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뜨는데 개찰구에 찍고 들어가면 됨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. </a:t>
              </a:r>
              <a:r>
                <a:rPr lang="zh-CN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</a:t>
              </a:r>
              <a:endPara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339E169D-DEE1-4DA7-B4BA-4A140B63E002}"/>
                </a:ext>
              </a:extLst>
            </p:cNvPr>
            <p:cNvSpPr/>
            <p:nvPr/>
          </p:nvSpPr>
          <p:spPr>
            <a:xfrm>
              <a:off x="4844712" y="2242556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7CFAB3B7-8BA1-41A9-8040-295C36BFBA0B}"/>
                </a:ext>
              </a:extLst>
            </p:cNvPr>
            <p:cNvSpPr/>
            <p:nvPr/>
          </p:nvSpPr>
          <p:spPr>
            <a:xfrm>
              <a:off x="4844712" y="3599477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B86C170E-F86C-405E-8BF1-EFC37E5FD019}"/>
              </a:ext>
            </a:extLst>
          </p:cNvPr>
          <p:cNvGrpSpPr/>
          <p:nvPr/>
        </p:nvGrpSpPr>
        <p:grpSpPr>
          <a:xfrm>
            <a:off x="3509222" y="5494713"/>
            <a:ext cx="5981572" cy="923330"/>
            <a:chOff x="3509222" y="5494713"/>
            <a:chExt cx="5981572" cy="9233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1496FB-E120-4605-A60E-52264A3B6C95}"/>
                </a:ext>
              </a:extLst>
            </p:cNvPr>
            <p:cNvSpPr txBox="1"/>
            <p:nvPr/>
          </p:nvSpPr>
          <p:spPr>
            <a:xfrm>
              <a:off x="3567514" y="5494713"/>
              <a:ext cx="59232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손을 흔들어 택시를 잡아도 되지만 잡기 힘듦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. </a:t>
              </a:r>
            </a:p>
            <a:p>
              <a:r>
                <a:rPr lang="zh-CN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嘀嘀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는 우리나라 카카오택시와 같은 어플로 목적지 입력하면 예상 금액이 뜨고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,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내리고 나서 어플로 결제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.</a:t>
              </a:r>
              <a:endPara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2C7730D0-1BD4-49AD-96EE-BEE3920C9BD1}"/>
                </a:ext>
              </a:extLst>
            </p:cNvPr>
            <p:cNvSpPr/>
            <p:nvPr/>
          </p:nvSpPr>
          <p:spPr>
            <a:xfrm>
              <a:off x="3509222" y="5546619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6662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 descr="스마트폰">
            <a:extLst>
              <a:ext uri="{FF2B5EF4-FFF2-40B4-BE49-F238E27FC236}">
                <a16:creationId xmlns:a16="http://schemas.microsoft.com/office/drawing/2014/main" id="{109AA6C6-D925-4912-8FD4-8FBC15F38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656" y="238861"/>
            <a:ext cx="817675" cy="817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3422F2-6AE3-42F6-8D4E-CDCADDAFE9FF}"/>
              </a:ext>
            </a:extLst>
          </p:cNvPr>
          <p:cNvSpPr txBox="1"/>
          <p:nvPr/>
        </p:nvSpPr>
        <p:spPr>
          <a:xfrm>
            <a:off x="1162050" y="324534"/>
            <a:ext cx="6329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중국 어플 소개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671215B5-F7C6-40BF-9599-7818FF6232E9}"/>
              </a:ext>
            </a:extLst>
          </p:cNvPr>
          <p:cNvSpPr txBox="1">
            <a:spLocks/>
          </p:cNvSpPr>
          <p:nvPr/>
        </p:nvSpPr>
        <p:spPr>
          <a:xfrm>
            <a:off x="838200" y="143444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>
                <a:latin typeface="DX시인과나" panose="02020600000000000000" pitchFamily="18" charset="-127"/>
                <a:ea typeface="DX시인과나" panose="02020600000000000000" pitchFamily="18" charset="-127"/>
              </a:rPr>
              <a:t>- </a:t>
            </a:r>
            <a:r>
              <a:rPr lang="ko-KR" altLang="en-US" sz="2800">
                <a:latin typeface="DX시인과나" panose="02020600000000000000" pitchFamily="18" charset="-127"/>
                <a:ea typeface="DX시인과나" panose="02020600000000000000" pitchFamily="18" charset="-127"/>
              </a:rPr>
              <a:t>여행 </a:t>
            </a:r>
            <a:r>
              <a:rPr lang="en-US" altLang="ko-KR" sz="280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zh-CN" altLang="en-US" sz="2800">
                <a:latin typeface="DX시인과나" panose="02020600000000000000" pitchFamily="18" charset="-127"/>
                <a:ea typeface="DX시인과나" panose="02020600000000000000" pitchFamily="18" charset="-127"/>
              </a:rPr>
              <a:t>携程旅行，去哪儿，</a:t>
            </a:r>
            <a:r>
              <a:rPr lang="zh-CN" altLang="en-US" sz="2400">
                <a:latin typeface="DX시인과나" panose="02020600000000000000" pitchFamily="18" charset="-127"/>
                <a:ea typeface="DX시인과나" panose="02020600000000000000" pitchFamily="18" charset="-127"/>
              </a:rPr>
              <a:t>高德地图</a:t>
            </a:r>
            <a:r>
              <a:rPr lang="ko-KR" altLang="en-US" sz="2800">
                <a:latin typeface="DX시인과나" panose="02020600000000000000" pitchFamily="18" charset="-127"/>
                <a:ea typeface="DX시인과나" panose="02020600000000000000" pitchFamily="18" charset="-127"/>
              </a:rPr>
              <a:t> 등</a:t>
            </a:r>
            <a:r>
              <a:rPr lang="en-US" altLang="ko-KR" sz="2800">
                <a:latin typeface="DX시인과나" panose="02020600000000000000" pitchFamily="18" charset="-127"/>
                <a:ea typeface="DX시인과나" panose="02020600000000000000" pitchFamily="18" charset="-127"/>
              </a:rPr>
              <a:t>)</a:t>
            </a:r>
            <a:endParaRPr lang="ko-KR" altLang="en-US" sz="28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D089830-D1E6-461B-94BD-A528B61EF6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63" b="89974" l="9905" r="39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0" r="61646"/>
          <a:stretch/>
        </p:blipFill>
        <p:spPr>
          <a:xfrm>
            <a:off x="741369" y="1659648"/>
            <a:ext cx="1993710" cy="243460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BD432E9-DD87-4BE2-AC9E-D4D8D0409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649" y="1567620"/>
            <a:ext cx="2652545" cy="265254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41D50F3-6DEC-4304-B8F0-7C51B507A3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314" r="395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6693"/>
          <a:stretch/>
        </p:blipFill>
        <p:spPr>
          <a:xfrm>
            <a:off x="639769" y="4591156"/>
            <a:ext cx="2311792" cy="2386069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4FB39678-1CAF-40BE-9E91-6FFC32AE7AF1}"/>
              </a:ext>
            </a:extLst>
          </p:cNvPr>
          <p:cNvGrpSpPr/>
          <p:nvPr/>
        </p:nvGrpSpPr>
        <p:grpSpPr>
          <a:xfrm>
            <a:off x="5358847" y="2179883"/>
            <a:ext cx="5709338" cy="1769323"/>
            <a:chOff x="5358847" y="2179883"/>
            <a:chExt cx="5709338" cy="176932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8519FE-B924-46B8-AB6D-E9163C650B32}"/>
                </a:ext>
              </a:extLst>
            </p:cNvPr>
            <p:cNvSpPr txBox="1"/>
            <p:nvPr/>
          </p:nvSpPr>
          <p:spPr>
            <a:xfrm>
              <a:off x="5387993" y="2179883"/>
              <a:ext cx="41690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숙소예약 및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기차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, 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비행기 등 예매 가능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. </a:t>
              </a:r>
              <a:r>
                <a:rPr lang="ko-KR" altLang="en-US" dirty="0" err="1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여행갈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때 유용한 어플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20AD44-0479-47F7-89E2-B3B201870700}"/>
                </a:ext>
              </a:extLst>
            </p:cNvPr>
            <p:cNvSpPr txBox="1"/>
            <p:nvPr/>
          </p:nvSpPr>
          <p:spPr>
            <a:xfrm>
              <a:off x="5387993" y="3302875"/>
              <a:ext cx="5680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</a:t>
              </a:r>
              <a:r>
                <a:rPr lang="ko-KR" altLang="en-US" dirty="0" err="1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위챗에서도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예약이 가능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.</a:t>
              </a:r>
            </a:p>
            <a:p>
              <a:r>
                <a:rPr lang="ko-KR" altLang="en-US" dirty="0" err="1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위챗실행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- 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나 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– </a:t>
              </a:r>
              <a:r>
                <a:rPr lang="ko-KR" altLang="en-US" dirty="0" err="1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위챗페이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– </a:t>
              </a:r>
              <a:r>
                <a:rPr lang="en-US" altLang="ko-KR" dirty="0" err="1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travel&amp;transportation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</a:t>
              </a:r>
              <a:endPara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B35F4E5B-40EA-418B-9E27-5DB596E29BD9}"/>
                </a:ext>
              </a:extLst>
            </p:cNvPr>
            <p:cNvSpPr/>
            <p:nvPr/>
          </p:nvSpPr>
          <p:spPr>
            <a:xfrm>
              <a:off x="5358847" y="2227741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28A1653C-5181-4FE2-9877-495196CF3DD6}"/>
                </a:ext>
              </a:extLst>
            </p:cNvPr>
            <p:cNvSpPr/>
            <p:nvPr/>
          </p:nvSpPr>
          <p:spPr>
            <a:xfrm>
              <a:off x="5358847" y="3332919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AB4D37EB-0DEA-4912-B141-CD352697AD85}"/>
              </a:ext>
            </a:extLst>
          </p:cNvPr>
          <p:cNvGrpSpPr/>
          <p:nvPr/>
        </p:nvGrpSpPr>
        <p:grpSpPr>
          <a:xfrm>
            <a:off x="3252711" y="5409368"/>
            <a:ext cx="5504790" cy="646331"/>
            <a:chOff x="3252711" y="5409368"/>
            <a:chExt cx="5504790" cy="6463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1D40BC-BAB8-48F9-9021-E5D1A32857DB}"/>
                </a:ext>
              </a:extLst>
            </p:cNvPr>
            <p:cNvSpPr txBox="1"/>
            <p:nvPr/>
          </p:nvSpPr>
          <p:spPr>
            <a:xfrm>
              <a:off x="3311003" y="5409368"/>
              <a:ext cx="54464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중국에서는 </a:t>
              </a:r>
              <a:r>
                <a:rPr lang="ko-KR" altLang="en-US" dirty="0" err="1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구글맵이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잘 안되고 </a:t>
              </a:r>
              <a:r>
                <a:rPr lang="zh-CN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高德地图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가 더 정확함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.</a:t>
              </a:r>
            </a:p>
            <a:p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여행을 갈 때나 학교 주변 놀러갈 때 필수</a:t>
              </a: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D6A5F09A-B730-4148-9B35-FB57AF04995D}"/>
                </a:ext>
              </a:extLst>
            </p:cNvPr>
            <p:cNvSpPr/>
            <p:nvPr/>
          </p:nvSpPr>
          <p:spPr>
            <a:xfrm>
              <a:off x="3252711" y="5439137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798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 descr="스마트폰">
            <a:extLst>
              <a:ext uri="{FF2B5EF4-FFF2-40B4-BE49-F238E27FC236}">
                <a16:creationId xmlns:a16="http://schemas.microsoft.com/office/drawing/2014/main" id="{109AA6C6-D925-4912-8FD4-8FBC15F38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656" y="238861"/>
            <a:ext cx="817675" cy="817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3422F2-6AE3-42F6-8D4E-CDCADDAFE9FF}"/>
              </a:ext>
            </a:extLst>
          </p:cNvPr>
          <p:cNvSpPr txBox="1"/>
          <p:nvPr/>
        </p:nvSpPr>
        <p:spPr>
          <a:xfrm>
            <a:off x="1162050" y="324534"/>
            <a:ext cx="6329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중국 어플 소개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99360B60-C6D9-438E-9315-F7FA8640E140}"/>
              </a:ext>
            </a:extLst>
          </p:cNvPr>
          <p:cNvSpPr txBox="1">
            <a:spLocks/>
          </p:cNvSpPr>
          <p:nvPr/>
        </p:nvSpPr>
        <p:spPr>
          <a:xfrm>
            <a:off x="1015209" y="159794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- </a:t>
            </a:r>
            <a:r>
              <a:rPr lang="ko-KR" altLang="en-US" sz="28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배달어플</a:t>
            </a:r>
            <a:r>
              <a:rPr lang="ko-KR" altLang="en-US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en-US" altLang="ko-KR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zh-CN" altLang="en-US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饿了么</a:t>
            </a:r>
            <a:r>
              <a:rPr lang="en-US" altLang="zh-CN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zh-CN" altLang="en-US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美团）</a:t>
            </a:r>
            <a:endParaRPr lang="ko-KR" altLang="en-US" sz="28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410D1CA-888A-45FB-B92B-833366B10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3" y="3038152"/>
            <a:ext cx="2489009" cy="2436052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7E572245-8406-4F04-ACA6-D3E914A771BE}"/>
              </a:ext>
            </a:extLst>
          </p:cNvPr>
          <p:cNvGrpSpPr/>
          <p:nvPr/>
        </p:nvGrpSpPr>
        <p:grpSpPr>
          <a:xfrm>
            <a:off x="3277109" y="2582643"/>
            <a:ext cx="8615944" cy="3347070"/>
            <a:chOff x="3277109" y="2582643"/>
            <a:chExt cx="8615944" cy="334707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D41022-B1EA-4A12-B946-7FA97BCD23D9}"/>
                </a:ext>
              </a:extLst>
            </p:cNvPr>
            <p:cNvSpPr txBox="1"/>
            <p:nvPr/>
          </p:nvSpPr>
          <p:spPr>
            <a:xfrm>
              <a:off x="3504218" y="2582643"/>
              <a:ext cx="8388835" cy="3347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두 어플 다 배달음식 시킬 때 사용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.</a:t>
              </a:r>
            </a:p>
            <a:p>
              <a:pPr>
                <a:lnSpc>
                  <a:spcPct val="200000"/>
                </a:lnSpc>
              </a:pP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음료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, 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과일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, 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식사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등 모두 배달 가능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, 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수저세트나 </a:t>
              </a:r>
              <a:r>
                <a:rPr lang="ko-KR" altLang="en-US" dirty="0" err="1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배달료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등 확인하기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.</a:t>
              </a:r>
            </a:p>
            <a:p>
              <a:pPr>
                <a:lnSpc>
                  <a:spcPct val="200000"/>
                </a:lnSpc>
              </a:pP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위치 자동으로 인식하지만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,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상세주소 써야함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.</a:t>
              </a:r>
            </a:p>
            <a:p>
              <a:pPr>
                <a:lnSpc>
                  <a:spcPct val="200000"/>
                </a:lnSpc>
              </a:pP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기숙사는 동문 학교는 남문 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(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작성해도 </a:t>
              </a:r>
              <a:r>
                <a:rPr lang="ko-KR" altLang="en-US" dirty="0" err="1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전화와서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물어볼 때 있는데 다시 말씀드리면 됨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)</a:t>
              </a:r>
            </a:p>
            <a:p>
              <a:pPr>
                <a:lnSpc>
                  <a:spcPct val="200000"/>
                </a:lnSpc>
              </a:pP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배달기사님이 주변에 도착하시면 전화가 옴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. </a:t>
              </a:r>
            </a:p>
            <a:p>
              <a:pPr>
                <a:lnSpc>
                  <a:spcPct val="200000"/>
                </a:lnSpc>
              </a:pP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내려가서 음식 받을 때 </a:t>
              </a:r>
              <a:r>
                <a:rPr lang="ko-KR" altLang="en-US" dirty="0" err="1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뒷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번호 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4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자리 말하고 받으면 됨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.</a:t>
              </a:r>
              <a:endPara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16DB878B-B530-46DC-99C7-9A693CA0903E}"/>
                </a:ext>
              </a:extLst>
            </p:cNvPr>
            <p:cNvSpPr/>
            <p:nvPr/>
          </p:nvSpPr>
          <p:spPr>
            <a:xfrm>
              <a:off x="3277109" y="2808303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8AA54506-2D63-47C2-81B8-8F02A77EF375}"/>
                </a:ext>
              </a:extLst>
            </p:cNvPr>
            <p:cNvSpPr/>
            <p:nvPr/>
          </p:nvSpPr>
          <p:spPr>
            <a:xfrm>
              <a:off x="3277109" y="3378057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401DC445-1F5C-42FC-B9AC-E7771ECF9DCC}"/>
                </a:ext>
              </a:extLst>
            </p:cNvPr>
            <p:cNvSpPr/>
            <p:nvPr/>
          </p:nvSpPr>
          <p:spPr>
            <a:xfrm>
              <a:off x="3277109" y="3909030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41D31C6B-6375-480F-907C-27C439204C83}"/>
                </a:ext>
              </a:extLst>
            </p:cNvPr>
            <p:cNvSpPr/>
            <p:nvPr/>
          </p:nvSpPr>
          <p:spPr>
            <a:xfrm>
              <a:off x="3277109" y="4440003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84284E72-EA4C-4CB8-9951-E65A8DA1DB21}"/>
                </a:ext>
              </a:extLst>
            </p:cNvPr>
            <p:cNvSpPr/>
            <p:nvPr/>
          </p:nvSpPr>
          <p:spPr>
            <a:xfrm>
              <a:off x="3277109" y="4970976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83CA219B-8869-4CFD-ACDD-61292CADC3E1}"/>
                </a:ext>
              </a:extLst>
            </p:cNvPr>
            <p:cNvSpPr/>
            <p:nvPr/>
          </p:nvSpPr>
          <p:spPr>
            <a:xfrm>
              <a:off x="3277109" y="5501949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7674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 descr="스마트폰">
            <a:extLst>
              <a:ext uri="{FF2B5EF4-FFF2-40B4-BE49-F238E27FC236}">
                <a16:creationId xmlns:a16="http://schemas.microsoft.com/office/drawing/2014/main" id="{109AA6C6-D925-4912-8FD4-8FBC15F38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656" y="238861"/>
            <a:ext cx="817675" cy="817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3422F2-6AE3-42F6-8D4E-CDCADDAFE9FF}"/>
              </a:ext>
            </a:extLst>
          </p:cNvPr>
          <p:cNvSpPr txBox="1"/>
          <p:nvPr/>
        </p:nvSpPr>
        <p:spPr>
          <a:xfrm>
            <a:off x="1162050" y="324534"/>
            <a:ext cx="6329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중국 어플 소개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00D80429-32E6-4A87-9E72-19BB3FD2D543}"/>
              </a:ext>
            </a:extLst>
          </p:cNvPr>
          <p:cNvGrpSpPr/>
          <p:nvPr/>
        </p:nvGrpSpPr>
        <p:grpSpPr>
          <a:xfrm>
            <a:off x="1310331" y="1899060"/>
            <a:ext cx="2559070" cy="4845203"/>
            <a:chOff x="410039" y="1828546"/>
            <a:chExt cx="2559070" cy="4904026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3CE8C3B7-25E4-4827-8BF1-48BF7F8244B4}"/>
                </a:ext>
              </a:extLst>
            </p:cNvPr>
            <p:cNvGrpSpPr/>
            <p:nvPr/>
          </p:nvGrpSpPr>
          <p:grpSpPr>
            <a:xfrm>
              <a:off x="410039" y="1828546"/>
              <a:ext cx="2559070" cy="4891596"/>
              <a:chOff x="410039" y="1828546"/>
              <a:chExt cx="2559070" cy="4891596"/>
            </a:xfrm>
          </p:grpSpPr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12F24B53-7546-4573-8955-B5B193B162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98" b="5459"/>
              <a:stretch/>
            </p:blipFill>
            <p:spPr>
              <a:xfrm>
                <a:off x="410039" y="1828546"/>
                <a:ext cx="2559070" cy="489159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A85C9E-DA67-42E7-A0C1-A87269B1CE39}"/>
                  </a:ext>
                </a:extLst>
              </p:cNvPr>
              <p:cNvSpPr txBox="1"/>
              <p:nvPr/>
            </p:nvSpPr>
            <p:spPr>
              <a:xfrm>
                <a:off x="410039" y="1828546"/>
                <a:ext cx="328474" cy="36933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solidFill>
                      <a:schemeClr val="bg1"/>
                    </a:solidFill>
                  </a:rPr>
                  <a:t>1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A3B61418-BB06-45B6-BFE6-F50B96131205}"/>
                </a:ext>
              </a:extLst>
            </p:cNvPr>
            <p:cNvSpPr/>
            <p:nvPr/>
          </p:nvSpPr>
          <p:spPr>
            <a:xfrm>
              <a:off x="1420428" y="6374167"/>
              <a:ext cx="545471" cy="35840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B0FA3F-2B25-468D-B76A-3C7016012CFC}"/>
                </a:ext>
              </a:extLst>
            </p:cNvPr>
            <p:cNvSpPr txBox="1"/>
            <p:nvPr/>
          </p:nvSpPr>
          <p:spPr>
            <a:xfrm>
              <a:off x="1741801" y="6027481"/>
              <a:ext cx="10273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↙</a:t>
              </a:r>
              <a:r>
                <a:rPr lang="ko-KR" altLang="en-US" dirty="0">
                  <a:solidFill>
                    <a:srgbClr val="FF0000"/>
                  </a:solidFill>
                </a:rPr>
                <a:t>클릭</a:t>
              </a:r>
              <a:r>
                <a:rPr lang="en-US" altLang="ko-KR" dirty="0">
                  <a:solidFill>
                    <a:srgbClr val="FF0000"/>
                  </a:solidFill>
                </a:rPr>
                <a:t>!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12C24EEF-70AF-4021-ABC0-30AFCDED837F}"/>
              </a:ext>
            </a:extLst>
          </p:cNvPr>
          <p:cNvGrpSpPr/>
          <p:nvPr/>
        </p:nvGrpSpPr>
        <p:grpSpPr>
          <a:xfrm>
            <a:off x="4772997" y="1877179"/>
            <a:ext cx="2590834" cy="4837959"/>
            <a:chOff x="3208276" y="1841179"/>
            <a:chExt cx="2591338" cy="4817887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68E909B8-88F2-402F-BF52-7F98B0656471}"/>
                </a:ext>
              </a:extLst>
            </p:cNvPr>
            <p:cNvGrpSpPr/>
            <p:nvPr/>
          </p:nvGrpSpPr>
          <p:grpSpPr>
            <a:xfrm>
              <a:off x="3208276" y="1841179"/>
              <a:ext cx="2591338" cy="4817887"/>
              <a:chOff x="3208276" y="1841179"/>
              <a:chExt cx="2591338" cy="4817887"/>
            </a:xfrm>
          </p:grpSpPr>
          <p:pic>
            <p:nvPicPr>
              <p:cNvPr id="14" name="그림 13">
                <a:extLst>
                  <a:ext uri="{FF2B5EF4-FFF2-40B4-BE49-F238E27FC236}">
                    <a16:creationId xmlns:a16="http://schemas.microsoft.com/office/drawing/2014/main" id="{C2207C0B-DEF2-417B-A1A4-9CC9F8BDC8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74" r="275" b="6016"/>
              <a:stretch/>
            </p:blipFill>
            <p:spPr>
              <a:xfrm>
                <a:off x="3208276" y="1841180"/>
                <a:ext cx="2591338" cy="48178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4AAF76-FF3F-48CB-9A6B-60DF369B19C3}"/>
                  </a:ext>
                </a:extLst>
              </p:cNvPr>
              <p:cNvSpPr txBox="1"/>
              <p:nvPr/>
            </p:nvSpPr>
            <p:spPr>
              <a:xfrm>
                <a:off x="3208276" y="1841179"/>
                <a:ext cx="328474" cy="36933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solidFill>
                      <a:schemeClr val="bg1"/>
                    </a:solidFill>
                  </a:rPr>
                  <a:t>2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053F6D-166A-4EBD-9553-681EDFC46349}"/>
                </a:ext>
              </a:extLst>
            </p:cNvPr>
            <p:cNvSpPr txBox="1"/>
            <p:nvPr/>
          </p:nvSpPr>
          <p:spPr>
            <a:xfrm>
              <a:off x="3283571" y="4897175"/>
              <a:ext cx="2496904" cy="5823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rgbClr val="FF0000"/>
                  </a:solidFill>
                </a:rPr>
                <a:t>위에는 </a:t>
              </a:r>
              <a:r>
                <a:rPr lang="en-US" altLang="ko-KR" sz="1600" dirty="0">
                  <a:solidFill>
                    <a:srgbClr val="FF0000"/>
                  </a:solidFill>
                </a:rPr>
                <a:t>we chat</a:t>
              </a:r>
              <a:r>
                <a:rPr lang="ko-KR" altLang="en-US" sz="1600" dirty="0">
                  <a:solidFill>
                    <a:srgbClr val="FF0000"/>
                  </a:solidFill>
                </a:rPr>
                <a:t>으로 등록</a:t>
              </a:r>
              <a:r>
                <a:rPr lang="en-US" altLang="ko-KR" sz="1600" dirty="0">
                  <a:solidFill>
                    <a:srgbClr val="FF0000"/>
                  </a:solidFill>
                </a:rPr>
                <a:t> </a:t>
              </a:r>
            </a:p>
            <a:p>
              <a:r>
                <a:rPr lang="ko-KR" altLang="en-US" sz="1600" dirty="0">
                  <a:solidFill>
                    <a:srgbClr val="FF0000"/>
                  </a:solidFill>
                </a:rPr>
                <a:t>밑에는 핸드폰 번호 등록</a:t>
              </a: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137E1C7-7E12-4B94-A735-A52CEE402A82}"/>
              </a:ext>
            </a:extLst>
          </p:cNvPr>
          <p:cNvGrpSpPr/>
          <p:nvPr/>
        </p:nvGrpSpPr>
        <p:grpSpPr>
          <a:xfrm>
            <a:off x="8332139" y="1874586"/>
            <a:ext cx="2594919" cy="4840552"/>
            <a:chOff x="5428083" y="1513988"/>
            <a:chExt cx="2594919" cy="4887351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C6915D0E-F110-41A0-80B0-835BE1379B87}"/>
                </a:ext>
              </a:extLst>
            </p:cNvPr>
            <p:cNvGrpSpPr/>
            <p:nvPr/>
          </p:nvGrpSpPr>
          <p:grpSpPr>
            <a:xfrm>
              <a:off x="5428083" y="1513988"/>
              <a:ext cx="2594919" cy="4887351"/>
              <a:chOff x="5915320" y="1841180"/>
              <a:chExt cx="2594919" cy="4887351"/>
            </a:xfrm>
          </p:grpSpPr>
          <p:grpSp>
            <p:nvGrpSpPr>
              <p:cNvPr id="20" name="그룹 19">
                <a:extLst>
                  <a:ext uri="{FF2B5EF4-FFF2-40B4-BE49-F238E27FC236}">
                    <a16:creationId xmlns:a16="http://schemas.microsoft.com/office/drawing/2014/main" id="{58EAFF2D-5440-4582-AA7D-A5362CC3828C}"/>
                  </a:ext>
                </a:extLst>
              </p:cNvPr>
              <p:cNvGrpSpPr/>
              <p:nvPr/>
            </p:nvGrpSpPr>
            <p:grpSpPr>
              <a:xfrm>
                <a:off x="5915320" y="1841180"/>
                <a:ext cx="2559600" cy="4887351"/>
                <a:chOff x="5915320" y="1841180"/>
                <a:chExt cx="2559600" cy="4887351"/>
              </a:xfrm>
            </p:grpSpPr>
            <p:pic>
              <p:nvPicPr>
                <p:cNvPr id="25" name="그림 24">
                  <a:extLst>
                    <a:ext uri="{FF2B5EF4-FFF2-40B4-BE49-F238E27FC236}">
                      <a16:creationId xmlns:a16="http://schemas.microsoft.com/office/drawing/2014/main" id="{F80F3954-1C57-4AD3-9C8C-0B41185A91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30" b="5324"/>
                <a:stretch/>
              </p:blipFill>
              <p:spPr>
                <a:xfrm>
                  <a:off x="5915320" y="1841180"/>
                  <a:ext cx="2559600" cy="4887351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4224DEF-9C7B-4E8A-94CA-B8CD67AA94EF}"/>
                    </a:ext>
                  </a:extLst>
                </p:cNvPr>
                <p:cNvSpPr txBox="1"/>
                <p:nvPr/>
              </p:nvSpPr>
              <p:spPr>
                <a:xfrm>
                  <a:off x="5915320" y="1846654"/>
                  <a:ext cx="328474" cy="36933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dirty="0">
                      <a:solidFill>
                        <a:schemeClr val="bg1"/>
                      </a:solidFill>
                    </a:rPr>
                    <a:t>3</a:t>
                  </a:r>
                  <a:endParaRPr lang="ko-KR" altLang="en-US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316D135-5662-4861-BE1A-2BA57C6CB155}"/>
                  </a:ext>
                </a:extLst>
              </p:cNvPr>
              <p:cNvSpPr txBox="1"/>
              <p:nvPr/>
            </p:nvSpPr>
            <p:spPr>
              <a:xfrm>
                <a:off x="6699803" y="3523435"/>
                <a:ext cx="173156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dirty="0">
                    <a:solidFill>
                      <a:srgbClr val="FF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① </a:t>
                </a:r>
                <a:r>
                  <a:rPr lang="ko-KR" altLang="en-US" sz="1400" dirty="0">
                    <a:solidFill>
                      <a:srgbClr val="FF0000"/>
                    </a:solidFill>
                  </a:rPr>
                  <a:t>핸드폰번호 입력</a:t>
                </a:r>
              </a:p>
            </p:txBody>
          </p:sp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01285CC9-D087-4F8F-B3FE-D96AF6478585}"/>
                  </a:ext>
                </a:extLst>
              </p:cNvPr>
              <p:cNvSpPr/>
              <p:nvPr/>
            </p:nvSpPr>
            <p:spPr>
              <a:xfrm>
                <a:off x="7742296" y="3897297"/>
                <a:ext cx="629347" cy="3077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8E81304-EFFA-4621-8F1A-DFE8A19D3156}"/>
                  </a:ext>
                </a:extLst>
              </p:cNvPr>
              <p:cNvSpPr txBox="1"/>
              <p:nvPr/>
            </p:nvSpPr>
            <p:spPr>
              <a:xfrm>
                <a:off x="7666210" y="3885184"/>
                <a:ext cx="844029" cy="3107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dirty="0">
                    <a:solidFill>
                      <a:srgbClr val="FF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② 클릭</a:t>
                </a:r>
                <a:endParaRPr lang="ko-KR" alt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EBFE93F-D0AA-4FC8-9900-8ECBA8C35A5E}"/>
                  </a:ext>
                </a:extLst>
              </p:cNvPr>
              <p:cNvSpPr txBox="1"/>
              <p:nvPr/>
            </p:nvSpPr>
            <p:spPr>
              <a:xfrm>
                <a:off x="6052466" y="5125866"/>
                <a:ext cx="2190130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dirty="0">
                    <a:solidFill>
                      <a:srgbClr val="FF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③ 전화로 인증번호 듣고 </a:t>
                </a:r>
                <a:endParaRPr lang="en-US" altLang="ko-KR" sz="1400" dirty="0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r>
                  <a:rPr lang="ko-KR" altLang="en-US" sz="1400" dirty="0">
                    <a:solidFill>
                      <a:srgbClr val="FF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   인증번호 입력 </a:t>
                </a:r>
                <a:endParaRPr lang="ko-KR" alt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F532A4E8-7A0A-4446-A86A-09F34498D8D1}"/>
                </a:ext>
              </a:extLst>
            </p:cNvPr>
            <p:cNvSpPr/>
            <p:nvPr/>
          </p:nvSpPr>
          <p:spPr>
            <a:xfrm>
              <a:off x="5540109" y="3158792"/>
              <a:ext cx="2357718" cy="3693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9" name="직선 화살표 연결선 18">
              <a:extLst>
                <a:ext uri="{FF2B5EF4-FFF2-40B4-BE49-F238E27FC236}">
                  <a16:creationId xmlns:a16="http://schemas.microsoft.com/office/drawing/2014/main" id="{042B37E1-D130-48E0-832B-0B91C2169C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6557" y="3861504"/>
              <a:ext cx="0" cy="93717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제목 1">
            <a:extLst>
              <a:ext uri="{FF2B5EF4-FFF2-40B4-BE49-F238E27FC236}">
                <a16:creationId xmlns:a16="http://schemas.microsoft.com/office/drawing/2014/main" id="{237A9E04-2295-456A-A0AF-7BF425C673F2}"/>
              </a:ext>
            </a:extLst>
          </p:cNvPr>
          <p:cNvSpPr txBox="1">
            <a:spLocks/>
          </p:cNvSpPr>
          <p:nvPr/>
        </p:nvSpPr>
        <p:spPr>
          <a:xfrm>
            <a:off x="901493" y="123627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- </a:t>
            </a:r>
            <a:r>
              <a:rPr lang="en-US" altLang="ko-KR" sz="36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luckin</a:t>
            </a:r>
            <a:r>
              <a:rPr lang="en-US" altLang="ko-KR" sz="36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coffee </a:t>
            </a:r>
            <a:r>
              <a:rPr lang="en-US" altLang="ko-KR" sz="16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16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학교 제 </a:t>
            </a:r>
            <a:r>
              <a:rPr lang="en-US" altLang="ko-KR" sz="16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1</a:t>
            </a:r>
            <a:r>
              <a:rPr lang="ko-KR" altLang="en-US" sz="16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식당에 위치</a:t>
            </a:r>
            <a:r>
              <a:rPr lang="en-US" altLang="ko-KR" sz="16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)</a:t>
            </a:r>
            <a:endParaRPr lang="ko-KR" altLang="en-US" sz="36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257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 descr="스마트폰">
            <a:extLst>
              <a:ext uri="{FF2B5EF4-FFF2-40B4-BE49-F238E27FC236}">
                <a16:creationId xmlns:a16="http://schemas.microsoft.com/office/drawing/2014/main" id="{109AA6C6-D925-4912-8FD4-8FBC15F38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656" y="238861"/>
            <a:ext cx="817675" cy="817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3422F2-6AE3-42F6-8D4E-CDCADDAFE9FF}"/>
              </a:ext>
            </a:extLst>
          </p:cNvPr>
          <p:cNvSpPr txBox="1"/>
          <p:nvPr/>
        </p:nvSpPr>
        <p:spPr>
          <a:xfrm>
            <a:off x="1162050" y="324534"/>
            <a:ext cx="6329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중국 어플 소개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890F317D-DB05-4312-A465-813DBC50CEEC}"/>
              </a:ext>
            </a:extLst>
          </p:cNvPr>
          <p:cNvGrpSpPr/>
          <p:nvPr/>
        </p:nvGrpSpPr>
        <p:grpSpPr>
          <a:xfrm>
            <a:off x="709316" y="1860706"/>
            <a:ext cx="2559600" cy="4832799"/>
            <a:chOff x="8924503" y="1784159"/>
            <a:chExt cx="2559600" cy="4832799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ADEC7D06-8B06-49D4-8A18-09F70C3F6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443" r="111" b="6240"/>
            <a:stretch/>
          </p:blipFill>
          <p:spPr>
            <a:xfrm>
              <a:off x="8924503" y="1785271"/>
              <a:ext cx="2559600" cy="48316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44A8B0-82F5-4476-A807-D88DA80E00C2}"/>
                </a:ext>
              </a:extLst>
            </p:cNvPr>
            <p:cNvSpPr txBox="1"/>
            <p:nvPr/>
          </p:nvSpPr>
          <p:spPr>
            <a:xfrm>
              <a:off x="8924503" y="1784159"/>
              <a:ext cx="328474" cy="36933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bg1"/>
                  </a:solidFill>
                </a:rPr>
                <a:t>4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79B65127-F6AB-4AAC-BA49-ECD73D49C66C}"/>
                </a:ext>
              </a:extLst>
            </p:cNvPr>
            <p:cNvSpPr/>
            <p:nvPr/>
          </p:nvSpPr>
          <p:spPr>
            <a:xfrm>
              <a:off x="9244099" y="4438835"/>
              <a:ext cx="243381" cy="27637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32358E-9827-4230-A93F-4DFAE9A1D13F}"/>
                </a:ext>
              </a:extLst>
            </p:cNvPr>
            <p:cNvSpPr txBox="1"/>
            <p:nvPr/>
          </p:nvSpPr>
          <p:spPr>
            <a:xfrm>
              <a:off x="9073148" y="4845803"/>
              <a:ext cx="232838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400" dirty="0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화살표 끌어서 퍼즐 맞추기</a:t>
              </a:r>
              <a:endParaRPr lang="ko-KR" alt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3B6F717-D815-4384-9CEA-B2BAB8337AB3}"/>
              </a:ext>
            </a:extLst>
          </p:cNvPr>
          <p:cNvGrpSpPr/>
          <p:nvPr/>
        </p:nvGrpSpPr>
        <p:grpSpPr>
          <a:xfrm>
            <a:off x="3536400" y="1860706"/>
            <a:ext cx="2559600" cy="4814872"/>
            <a:chOff x="3978000" y="1338368"/>
            <a:chExt cx="2559600" cy="4814872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D2A337C7-22CF-46C0-9661-6C868949A00C}"/>
                </a:ext>
              </a:extLst>
            </p:cNvPr>
            <p:cNvGrpSpPr/>
            <p:nvPr/>
          </p:nvGrpSpPr>
          <p:grpSpPr>
            <a:xfrm>
              <a:off x="3978000" y="1338368"/>
              <a:ext cx="2559600" cy="4814872"/>
              <a:chOff x="11718759" y="1322151"/>
              <a:chExt cx="2559600" cy="4814872"/>
            </a:xfrm>
          </p:grpSpPr>
          <p:pic>
            <p:nvPicPr>
              <p:cNvPr id="14" name="그림 13">
                <a:extLst>
                  <a:ext uri="{FF2B5EF4-FFF2-40B4-BE49-F238E27FC236}">
                    <a16:creationId xmlns:a16="http://schemas.microsoft.com/office/drawing/2014/main" id="{464FC7A3-A854-4174-87FC-3100592EA3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02" b="6193"/>
              <a:stretch/>
            </p:blipFill>
            <p:spPr>
              <a:xfrm>
                <a:off x="11718759" y="1322151"/>
                <a:ext cx="2559600" cy="481487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3D6E8E0-0030-402C-85ED-531A0B04B652}"/>
                  </a:ext>
                </a:extLst>
              </p:cNvPr>
              <p:cNvSpPr txBox="1"/>
              <p:nvPr/>
            </p:nvSpPr>
            <p:spPr>
              <a:xfrm>
                <a:off x="11718759" y="1326624"/>
                <a:ext cx="328474" cy="36933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solidFill>
                      <a:schemeClr val="bg1"/>
                    </a:solidFill>
                  </a:rPr>
                  <a:t>5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0116B35-A353-4E53-89DE-96FBCA875DE6}"/>
                  </a:ext>
                </a:extLst>
              </p:cNvPr>
              <p:cNvSpPr txBox="1"/>
              <p:nvPr/>
            </p:nvSpPr>
            <p:spPr>
              <a:xfrm>
                <a:off x="13022256" y="1686599"/>
                <a:ext cx="103304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dirty="0">
                    <a:solidFill>
                      <a:srgbClr val="FF0000"/>
                    </a:solidFill>
                  </a:rPr>
                  <a:t>이름 입력</a:t>
                </a:r>
              </a:p>
            </p:txBody>
          </p:sp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49780FEC-1CB2-4C73-BDD7-403BA041F34E}"/>
                  </a:ext>
                </a:extLst>
              </p:cNvPr>
              <p:cNvSpPr/>
              <p:nvPr/>
            </p:nvSpPr>
            <p:spPr>
              <a:xfrm>
                <a:off x="12852841" y="2011712"/>
                <a:ext cx="656948" cy="275208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54E95071-C320-4E17-90DC-ABB9CAEEE34F}"/>
                </a:ext>
              </a:extLst>
            </p:cNvPr>
            <p:cNvSpPr/>
            <p:nvPr/>
          </p:nvSpPr>
          <p:spPr>
            <a:xfrm>
              <a:off x="3978000" y="1692825"/>
              <a:ext cx="2559600" cy="33510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9" name="제목 1">
            <a:extLst>
              <a:ext uri="{FF2B5EF4-FFF2-40B4-BE49-F238E27FC236}">
                <a16:creationId xmlns:a16="http://schemas.microsoft.com/office/drawing/2014/main" id="{4DEDEB5E-53AE-4547-8E25-C9C9ABCDA317}"/>
              </a:ext>
            </a:extLst>
          </p:cNvPr>
          <p:cNvSpPr txBox="1">
            <a:spLocks/>
          </p:cNvSpPr>
          <p:nvPr/>
        </p:nvSpPr>
        <p:spPr>
          <a:xfrm>
            <a:off x="901493" y="123627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- </a:t>
            </a:r>
            <a:r>
              <a:rPr lang="en-US" altLang="ko-KR" sz="36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luckin</a:t>
            </a:r>
            <a:r>
              <a:rPr lang="en-US" altLang="ko-KR" sz="36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coffee </a:t>
            </a:r>
            <a:r>
              <a:rPr lang="en-US" altLang="ko-KR" sz="16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16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학교 제 </a:t>
            </a:r>
            <a:r>
              <a:rPr lang="en-US" altLang="ko-KR" sz="16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1</a:t>
            </a:r>
            <a:r>
              <a:rPr lang="ko-KR" altLang="en-US" sz="16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식당에 위치</a:t>
            </a:r>
            <a:r>
              <a:rPr lang="en-US" altLang="ko-KR" sz="16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)</a:t>
            </a:r>
            <a:endParaRPr lang="ko-KR" altLang="en-US" sz="36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D18C6010-4687-434F-976D-788501681FE1}"/>
              </a:ext>
            </a:extLst>
          </p:cNvPr>
          <p:cNvGrpSpPr/>
          <p:nvPr/>
        </p:nvGrpSpPr>
        <p:grpSpPr>
          <a:xfrm>
            <a:off x="6401820" y="2532931"/>
            <a:ext cx="5631926" cy="2239074"/>
            <a:chOff x="6401820" y="2532931"/>
            <a:chExt cx="5631926" cy="223907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3E649B-DCE5-495E-B9FF-ADB1F5AC1AB3}"/>
                </a:ext>
              </a:extLst>
            </p:cNvPr>
            <p:cNvSpPr txBox="1"/>
            <p:nvPr/>
          </p:nvSpPr>
          <p:spPr>
            <a:xfrm>
              <a:off x="6461512" y="2532931"/>
              <a:ext cx="5572234" cy="2239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어플 홈화면에서 </a:t>
              </a:r>
              <a:r>
                <a:rPr lang="zh-CN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北京化工大学东校区点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인지 확인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!</a:t>
              </a:r>
            </a:p>
            <a:p>
              <a:pPr>
                <a:lnSpc>
                  <a:spcPct val="200000"/>
                </a:lnSpc>
              </a:pP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등록 후 마시고 싶은 음료 담아서 결제하면 완료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.</a:t>
              </a:r>
            </a:p>
            <a:p>
              <a:pPr>
                <a:lnSpc>
                  <a:spcPct val="200000"/>
                </a:lnSpc>
              </a:pP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음료가 완성되면 문자가 오는데 어플의 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QR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코드를 </a:t>
              </a:r>
              <a:endPara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  <a:p>
              <a:pPr>
                <a:lnSpc>
                  <a:spcPct val="200000"/>
                </a:lnSpc>
              </a:pP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기계에 찍고 음료를 받아가면 됨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.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1CF115DF-72C3-418C-BE87-CD4C8D2EED91}"/>
                </a:ext>
              </a:extLst>
            </p:cNvPr>
            <p:cNvSpPr/>
            <p:nvPr/>
          </p:nvSpPr>
          <p:spPr>
            <a:xfrm>
              <a:off x="6401820" y="2741585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E1EEA737-5706-4369-8687-54432818DD49}"/>
                </a:ext>
              </a:extLst>
            </p:cNvPr>
            <p:cNvSpPr/>
            <p:nvPr/>
          </p:nvSpPr>
          <p:spPr>
            <a:xfrm>
              <a:off x="6401820" y="3307415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FF88D998-F53A-4604-9A7B-2059EE230454}"/>
                </a:ext>
              </a:extLst>
            </p:cNvPr>
            <p:cNvSpPr/>
            <p:nvPr/>
          </p:nvSpPr>
          <p:spPr>
            <a:xfrm>
              <a:off x="6401820" y="3873245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8525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D298B8C3-9BEE-4559-BF3D-4A7980D9A7E5}"/>
              </a:ext>
            </a:extLst>
          </p:cNvPr>
          <p:cNvGrpSpPr/>
          <p:nvPr/>
        </p:nvGrpSpPr>
        <p:grpSpPr>
          <a:xfrm>
            <a:off x="3828880" y="1275329"/>
            <a:ext cx="4534240" cy="4307342"/>
            <a:chOff x="3828880" y="1275329"/>
            <a:chExt cx="4534240" cy="4307342"/>
          </a:xfrm>
        </p:grpSpPr>
        <p:sp>
          <p:nvSpPr>
            <p:cNvPr id="3" name="액자 2">
              <a:extLst>
                <a:ext uri="{FF2B5EF4-FFF2-40B4-BE49-F238E27FC236}">
                  <a16:creationId xmlns:a16="http://schemas.microsoft.com/office/drawing/2014/main" id="{7826598E-1827-4329-801A-297844B0B899}"/>
                </a:ext>
              </a:extLst>
            </p:cNvPr>
            <p:cNvSpPr/>
            <p:nvPr/>
          </p:nvSpPr>
          <p:spPr>
            <a:xfrm>
              <a:off x="3828880" y="1275329"/>
              <a:ext cx="4534240" cy="4307342"/>
            </a:xfrm>
            <a:prstGeom prst="frame">
              <a:avLst>
                <a:gd name="adj1" fmla="val 6931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FB001E-B369-413D-84C3-2F9E4D945302}"/>
                </a:ext>
              </a:extLst>
            </p:cNvPr>
            <p:cNvSpPr txBox="1"/>
            <p:nvPr/>
          </p:nvSpPr>
          <p:spPr>
            <a:xfrm>
              <a:off x="4313333" y="3075057"/>
              <a:ext cx="35302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000" b="1">
                  <a:solidFill>
                    <a:schemeClr val="bg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북경 맛집 </a:t>
              </a:r>
              <a:r>
                <a:rPr lang="ko-KR" altLang="en-US" sz="4000" b="1" dirty="0">
                  <a:solidFill>
                    <a:schemeClr val="bg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소개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41289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 descr="스마트폰">
            <a:extLst>
              <a:ext uri="{FF2B5EF4-FFF2-40B4-BE49-F238E27FC236}">
                <a16:creationId xmlns:a16="http://schemas.microsoft.com/office/drawing/2014/main" id="{109AA6C6-D925-4912-8FD4-8FBC15F38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656" y="238861"/>
            <a:ext cx="817675" cy="817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3422F2-6AE3-42F6-8D4E-CDCADDAFE9FF}"/>
              </a:ext>
            </a:extLst>
          </p:cNvPr>
          <p:cNvSpPr txBox="1"/>
          <p:nvPr/>
        </p:nvSpPr>
        <p:spPr>
          <a:xfrm>
            <a:off x="1162050" y="324534"/>
            <a:ext cx="6329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중국 어플 소개</a:t>
            </a: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E2DBD57C-62F8-4C0E-B240-52346977386D}"/>
              </a:ext>
            </a:extLst>
          </p:cNvPr>
          <p:cNvSpPr txBox="1">
            <a:spLocks/>
          </p:cNvSpPr>
          <p:nvPr/>
        </p:nvSpPr>
        <p:spPr>
          <a:xfrm>
            <a:off x="1285054" y="146435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- </a:t>
            </a:r>
            <a:r>
              <a:rPr lang="ko-KR" altLang="en-US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쇼핑 </a:t>
            </a:r>
            <a:r>
              <a:rPr lang="en-US" altLang="ko-KR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zh-CN" altLang="en-US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手机淘宝</a:t>
            </a:r>
            <a:r>
              <a:rPr lang="en-US" altLang="ko-KR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)</a:t>
            </a:r>
            <a:endParaRPr lang="ko-KR" altLang="en-US" sz="28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B02E4B7-1BE9-4A66-8E45-AD0914089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64" b="98990" l="1000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93" y="2424358"/>
            <a:ext cx="2857500" cy="282892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797B63AC-B132-43C1-90E9-BC2B6A5660A7}"/>
              </a:ext>
            </a:extLst>
          </p:cNvPr>
          <p:cNvGrpSpPr/>
          <p:nvPr/>
        </p:nvGrpSpPr>
        <p:grpSpPr>
          <a:xfrm>
            <a:off x="4196200" y="2789916"/>
            <a:ext cx="6075966" cy="2793072"/>
            <a:chOff x="4196200" y="2789916"/>
            <a:chExt cx="6075966" cy="279307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B3DD81-609D-43B7-B356-AC09B03DF106}"/>
                </a:ext>
              </a:extLst>
            </p:cNvPr>
            <p:cNvSpPr txBox="1"/>
            <p:nvPr/>
          </p:nvSpPr>
          <p:spPr>
            <a:xfrm>
              <a:off x="4326856" y="2789916"/>
              <a:ext cx="5945310" cy="279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ko-KR" altLang="en-US" dirty="0" err="1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타오바오는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중국 쇼핑 어플로 다양한 물건을 살 수 있음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. </a:t>
              </a:r>
            </a:p>
            <a:p>
              <a:pPr>
                <a:lnSpc>
                  <a:spcPct val="200000"/>
                </a:lnSpc>
              </a:pP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가격과 상점을 비교하면서 사면 싸게 물건을 구매할 수 있음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. </a:t>
              </a:r>
            </a:p>
            <a:p>
              <a:pPr>
                <a:lnSpc>
                  <a:spcPct val="200000"/>
                </a:lnSpc>
              </a:pP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상점 등급이 다르니 잘 비교하며 </a:t>
              </a:r>
              <a:r>
                <a:rPr lang="ko-KR" altLang="en-US" dirty="0" err="1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사야하고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</a:t>
              </a:r>
              <a:r>
                <a:rPr lang="ko-KR" altLang="en-US" dirty="0" err="1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타오바오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내 채팅으로 문의를 남기면 상점에서 답장해줌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.</a:t>
              </a:r>
            </a:p>
            <a:p>
              <a:pPr>
                <a:lnSpc>
                  <a:spcPct val="200000"/>
                </a:lnSpc>
              </a:pPr>
              <a:r>
                <a:rPr lang="ko-KR" altLang="en-US" dirty="0" err="1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타오바오는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</a:t>
              </a:r>
              <a:r>
                <a:rPr lang="ko-KR" altLang="en-US" dirty="0" err="1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알리페이로만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결제 가능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.</a:t>
              </a:r>
              <a:endPara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BE4958E2-23E2-4AFE-8D19-67FF971E54E8}"/>
                </a:ext>
              </a:extLst>
            </p:cNvPr>
            <p:cNvSpPr/>
            <p:nvPr/>
          </p:nvSpPr>
          <p:spPr>
            <a:xfrm>
              <a:off x="4196200" y="3025206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E11D398F-502F-4E67-8853-03C69673878B}"/>
                </a:ext>
              </a:extLst>
            </p:cNvPr>
            <p:cNvSpPr/>
            <p:nvPr/>
          </p:nvSpPr>
          <p:spPr>
            <a:xfrm>
              <a:off x="4196200" y="3586695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7B44892F-E2AC-4510-A6A5-ACF8E5341120}"/>
                </a:ext>
              </a:extLst>
            </p:cNvPr>
            <p:cNvSpPr/>
            <p:nvPr/>
          </p:nvSpPr>
          <p:spPr>
            <a:xfrm>
              <a:off x="4196200" y="4148184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C4DFC206-40A2-4FBD-96CA-009C2DE545CD}"/>
                </a:ext>
              </a:extLst>
            </p:cNvPr>
            <p:cNvSpPr/>
            <p:nvPr/>
          </p:nvSpPr>
          <p:spPr>
            <a:xfrm>
              <a:off x="4196200" y="5182325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3344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 descr="스마트폰">
            <a:extLst>
              <a:ext uri="{FF2B5EF4-FFF2-40B4-BE49-F238E27FC236}">
                <a16:creationId xmlns:a16="http://schemas.microsoft.com/office/drawing/2014/main" id="{109AA6C6-D925-4912-8FD4-8FBC15F38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656" y="238861"/>
            <a:ext cx="817675" cy="817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3422F2-6AE3-42F6-8D4E-CDCADDAFE9FF}"/>
              </a:ext>
            </a:extLst>
          </p:cNvPr>
          <p:cNvSpPr txBox="1"/>
          <p:nvPr/>
        </p:nvSpPr>
        <p:spPr>
          <a:xfrm>
            <a:off x="1162050" y="324534"/>
            <a:ext cx="6329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중국 어플 소개</a:t>
            </a: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E2DBD57C-62F8-4C0E-B240-52346977386D}"/>
              </a:ext>
            </a:extLst>
          </p:cNvPr>
          <p:cNvSpPr txBox="1">
            <a:spLocks/>
          </p:cNvSpPr>
          <p:nvPr/>
        </p:nvSpPr>
        <p:spPr>
          <a:xfrm>
            <a:off x="1310331" y="106772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- </a:t>
            </a:r>
            <a:r>
              <a:rPr lang="ko-KR" altLang="en-US" sz="24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쇼핑 </a:t>
            </a:r>
            <a:r>
              <a:rPr lang="en-US" altLang="ko-KR" sz="24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zh-CN" altLang="en-US" sz="24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手机淘宝</a:t>
            </a:r>
            <a:r>
              <a:rPr lang="en-US" altLang="ko-KR" sz="24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)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주소 입력하는 방법</a:t>
            </a:r>
            <a:endParaRPr lang="ko-KR" altLang="en-US" sz="24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0D6C5D8A-0434-40B9-947E-85CB8948473E}"/>
              </a:ext>
            </a:extLst>
          </p:cNvPr>
          <p:cNvGrpSpPr/>
          <p:nvPr/>
        </p:nvGrpSpPr>
        <p:grpSpPr>
          <a:xfrm>
            <a:off x="528283" y="1588306"/>
            <a:ext cx="2532013" cy="5116778"/>
            <a:chOff x="404877" y="1249760"/>
            <a:chExt cx="2532013" cy="5116778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279D1630-D03F-4798-9990-6BE0E2FE9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77" y="1249760"/>
              <a:ext cx="2532013" cy="5116778"/>
            </a:xfrm>
            <a:prstGeom prst="rect">
              <a:avLst/>
            </a:prstGeom>
          </p:spPr>
        </p:pic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F699D67D-C9F3-45CB-A5D9-929A2BD7A757}"/>
                </a:ext>
              </a:extLst>
            </p:cNvPr>
            <p:cNvSpPr/>
            <p:nvPr/>
          </p:nvSpPr>
          <p:spPr>
            <a:xfrm>
              <a:off x="2641600" y="1249760"/>
              <a:ext cx="295289" cy="2844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FCD249F8-3154-4BD6-9156-6668ADB156F9}"/>
              </a:ext>
            </a:extLst>
          </p:cNvPr>
          <p:cNvGrpSpPr/>
          <p:nvPr/>
        </p:nvGrpSpPr>
        <p:grpSpPr>
          <a:xfrm>
            <a:off x="3560501" y="1621378"/>
            <a:ext cx="2535499" cy="5116778"/>
            <a:chOff x="3470301" y="1249760"/>
            <a:chExt cx="2535499" cy="5116778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6E53E3DC-AB0F-41E0-9C48-807A9C61B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0301" y="1249760"/>
              <a:ext cx="2535499" cy="5116778"/>
            </a:xfrm>
            <a:prstGeom prst="rect">
              <a:avLst/>
            </a:prstGeom>
          </p:spPr>
        </p:pic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F34FE1CE-9341-4E15-97D8-244BADF1004B}"/>
                </a:ext>
              </a:extLst>
            </p:cNvPr>
            <p:cNvSpPr/>
            <p:nvPr/>
          </p:nvSpPr>
          <p:spPr>
            <a:xfrm>
              <a:off x="3493044" y="2103200"/>
              <a:ext cx="2512756" cy="2844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87B9B988-7F6D-40BD-A2AB-83AE798E0197}"/>
              </a:ext>
            </a:extLst>
          </p:cNvPr>
          <p:cNvGrpSpPr/>
          <p:nvPr/>
        </p:nvGrpSpPr>
        <p:grpSpPr>
          <a:xfrm>
            <a:off x="6631227" y="1615135"/>
            <a:ext cx="2423737" cy="4839784"/>
            <a:chOff x="6539212" y="1325563"/>
            <a:chExt cx="2423737" cy="4839784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E9886206-0972-49CA-8D3D-FE0B220DA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4"/>
            <a:stretch/>
          </p:blipFill>
          <p:spPr>
            <a:xfrm>
              <a:off x="6539212" y="1325563"/>
              <a:ext cx="2423737" cy="4839784"/>
            </a:xfrm>
            <a:prstGeom prst="rect">
              <a:avLst/>
            </a:prstGeom>
          </p:spPr>
        </p:pic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D630686B-EF06-470E-B327-D718D816E7CD}"/>
                </a:ext>
              </a:extLst>
            </p:cNvPr>
            <p:cNvSpPr/>
            <p:nvPr/>
          </p:nvSpPr>
          <p:spPr>
            <a:xfrm>
              <a:off x="8341359" y="1325563"/>
              <a:ext cx="621589" cy="27971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6E14D039-B80E-47F4-9B2A-947B700E240F}"/>
              </a:ext>
            </a:extLst>
          </p:cNvPr>
          <p:cNvGrpSpPr/>
          <p:nvPr/>
        </p:nvGrpSpPr>
        <p:grpSpPr>
          <a:xfrm>
            <a:off x="9426994" y="1588306"/>
            <a:ext cx="2423738" cy="4839784"/>
            <a:chOff x="9363385" y="1325563"/>
            <a:chExt cx="2423738" cy="4839784"/>
          </a:xfrm>
        </p:grpSpPr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70103AC8-B91C-408E-939A-DC3A8320C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4"/>
            <a:stretch/>
          </p:blipFill>
          <p:spPr>
            <a:xfrm>
              <a:off x="9363386" y="1325563"/>
              <a:ext cx="2423737" cy="4839784"/>
            </a:xfrm>
            <a:prstGeom prst="rect">
              <a:avLst/>
            </a:prstGeom>
          </p:spPr>
        </p:pic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7D737880-0BD1-45F9-8CDA-88D7A8C7DB2C}"/>
                </a:ext>
              </a:extLst>
            </p:cNvPr>
            <p:cNvSpPr/>
            <p:nvPr/>
          </p:nvSpPr>
          <p:spPr>
            <a:xfrm>
              <a:off x="9363385" y="1605280"/>
              <a:ext cx="2423737" cy="182372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853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 descr="스마트폰">
            <a:extLst>
              <a:ext uri="{FF2B5EF4-FFF2-40B4-BE49-F238E27FC236}">
                <a16:creationId xmlns:a16="http://schemas.microsoft.com/office/drawing/2014/main" id="{109AA6C6-D925-4912-8FD4-8FBC15F38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656" y="238861"/>
            <a:ext cx="817675" cy="817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3422F2-6AE3-42F6-8D4E-CDCADDAFE9FF}"/>
              </a:ext>
            </a:extLst>
          </p:cNvPr>
          <p:cNvSpPr txBox="1"/>
          <p:nvPr/>
        </p:nvSpPr>
        <p:spPr>
          <a:xfrm>
            <a:off x="1162050" y="324534"/>
            <a:ext cx="6329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중국 어플 소개</a:t>
            </a: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E2DBD57C-62F8-4C0E-B240-52346977386D}"/>
              </a:ext>
            </a:extLst>
          </p:cNvPr>
          <p:cNvSpPr txBox="1">
            <a:spLocks/>
          </p:cNvSpPr>
          <p:nvPr/>
        </p:nvSpPr>
        <p:spPr>
          <a:xfrm>
            <a:off x="1298900" y="137800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- VPN</a:t>
            </a:r>
            <a:endParaRPr lang="ko-KR" altLang="en-US" sz="28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05908167-6566-41C3-97D8-4CA3141B2182}"/>
              </a:ext>
            </a:extLst>
          </p:cNvPr>
          <p:cNvGrpSpPr/>
          <p:nvPr/>
        </p:nvGrpSpPr>
        <p:grpSpPr>
          <a:xfrm>
            <a:off x="1071791" y="1955114"/>
            <a:ext cx="8470071" cy="2684133"/>
            <a:chOff x="3277109" y="2582643"/>
            <a:chExt cx="8470071" cy="268413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AEFB41E-1391-422B-8C43-F82E79259DF6}"/>
                </a:ext>
              </a:extLst>
            </p:cNvPr>
            <p:cNvSpPr txBox="1"/>
            <p:nvPr/>
          </p:nvSpPr>
          <p:spPr>
            <a:xfrm>
              <a:off x="3504218" y="2582643"/>
              <a:ext cx="8242962" cy="2684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VPN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은 중국 가기 전에 휴대폰에 꼭 다운로드 해갈 것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!</a:t>
              </a:r>
            </a:p>
            <a:p>
              <a:pPr>
                <a:lnSpc>
                  <a:spcPct val="200000"/>
                </a:lnSpc>
              </a:pP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VPN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앱이 여러 개 있지만 특정 기간 사용 후 작동이 잘 되지 않는 경우가 다수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.</a:t>
              </a:r>
            </a:p>
            <a:p>
              <a:pPr>
                <a:lnSpc>
                  <a:spcPct val="200000"/>
                </a:lnSpc>
              </a:pP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인터넷에 무료 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VPN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을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</a:t>
              </a:r>
              <a:r>
                <a:rPr lang="ko-KR" altLang="en-US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검색 해보고 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많은 정보를 통해 잘 맞는 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VPN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을 사용하길 바람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.</a:t>
              </a:r>
            </a:p>
            <a:p>
              <a:pPr>
                <a:lnSpc>
                  <a:spcPct val="200000"/>
                </a:lnSpc>
              </a:pP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유료 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VPN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을 사용해 봤는데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, 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유료인 만큼 사용하는데 </a:t>
              </a:r>
              <a:endPara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전혀 막힘이 없고 좋았음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(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월 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30</a:t>
              </a:r>
              <a:r>
                <a:rPr lang="zh-CN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元</a:t>
              </a:r>
              <a:r>
                <a:rPr lang="en-US" altLang="zh-CN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,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</a:t>
              </a:r>
              <a:r>
                <a:rPr lang="ko-KR" altLang="en-US" dirty="0" err="1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위챗으로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신청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).</a:t>
              </a:r>
              <a:endPara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112FB4EF-8898-4A39-A8A9-8724D81B5B4C}"/>
                </a:ext>
              </a:extLst>
            </p:cNvPr>
            <p:cNvSpPr/>
            <p:nvPr/>
          </p:nvSpPr>
          <p:spPr>
            <a:xfrm>
              <a:off x="3277109" y="2808303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942FD8E5-8FC0-462A-A7BF-D899FC969E25}"/>
                </a:ext>
              </a:extLst>
            </p:cNvPr>
            <p:cNvSpPr/>
            <p:nvPr/>
          </p:nvSpPr>
          <p:spPr>
            <a:xfrm>
              <a:off x="3277109" y="3378057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57485352-F72F-4B58-A9DC-3CD5D61C68E0}"/>
                </a:ext>
              </a:extLst>
            </p:cNvPr>
            <p:cNvSpPr/>
            <p:nvPr/>
          </p:nvSpPr>
          <p:spPr>
            <a:xfrm>
              <a:off x="3277109" y="3909030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A1B8CDA9-F1BB-42EA-82C1-34407206B2C7}"/>
                </a:ext>
              </a:extLst>
            </p:cNvPr>
            <p:cNvSpPr/>
            <p:nvPr/>
          </p:nvSpPr>
          <p:spPr>
            <a:xfrm>
              <a:off x="3277109" y="4440003"/>
              <a:ext cx="58292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34BCB130-AA7D-46C5-A077-B1671EA830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05" b="37643"/>
          <a:stretch/>
        </p:blipFill>
        <p:spPr>
          <a:xfrm>
            <a:off x="6850402" y="3985000"/>
            <a:ext cx="2267166" cy="2541768"/>
          </a:xfrm>
          <a:prstGeom prst="rect">
            <a:avLst/>
          </a:prstGeom>
        </p:spPr>
      </p:pic>
      <p:sp>
        <p:nvSpPr>
          <p:cNvPr id="5" name="화살표: 오른쪽 4">
            <a:extLst>
              <a:ext uri="{FF2B5EF4-FFF2-40B4-BE49-F238E27FC236}">
                <a16:creationId xmlns:a16="http://schemas.microsoft.com/office/drawing/2014/main" id="{893347BC-C222-4A03-B6C1-CE4E44CEF40C}"/>
              </a:ext>
            </a:extLst>
          </p:cNvPr>
          <p:cNvSpPr/>
          <p:nvPr/>
        </p:nvSpPr>
        <p:spPr>
          <a:xfrm>
            <a:off x="6096000" y="4363114"/>
            <a:ext cx="628072" cy="12930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098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FE53A8-F1FF-4964-BC95-19F84FAA1FA8}"/>
              </a:ext>
            </a:extLst>
          </p:cNvPr>
          <p:cNvSpPr txBox="1"/>
          <p:nvPr/>
        </p:nvSpPr>
        <p:spPr>
          <a:xfrm>
            <a:off x="1162050" y="324534"/>
            <a:ext cx="6329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끝으로</a:t>
            </a:r>
            <a:r>
              <a:rPr lang="en-US" altLang="ko-KR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…</a:t>
            </a:r>
            <a:endParaRPr lang="ko-KR" altLang="en-US" sz="36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5" name="그래픽 4" descr="채우기 없는 사랑하는 얼굴">
            <a:extLst>
              <a:ext uri="{FF2B5EF4-FFF2-40B4-BE49-F238E27FC236}">
                <a16:creationId xmlns:a16="http://schemas.microsoft.com/office/drawing/2014/main" id="{4D15E7D9-0C11-4F17-A6F2-0050CF24E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719" y="324533"/>
            <a:ext cx="646331" cy="6463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44994F-678D-4FDF-B680-0E5F964C0723}"/>
              </a:ext>
            </a:extLst>
          </p:cNvPr>
          <p:cNvSpPr txBox="1"/>
          <p:nvPr/>
        </p:nvSpPr>
        <p:spPr>
          <a:xfrm>
            <a:off x="515719" y="1178154"/>
            <a:ext cx="1086945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북경화공대에서 한 학기 동안 생활하면서 경험했던 내용을 토대로 만들어 봤고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북경화공대에 저희가 처음으로 갔기에 아무런 정보가 없어 앞으로 화공대를 가는 분들께 도움이 되면 좋겠다는 마음으로 다 같이 만들어 봤습니다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! 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이 자료가 학교를 선택하거나 화공대에 가서 생활할 때 도움이 됐으면 좋겠고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1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년 동안 가서 많은 경험을 쌓고 왔으면 좋겠습니다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!                                                                                                 </a:t>
            </a:r>
          </a:p>
          <a:p>
            <a:r>
              <a:rPr lang="en-US" altLang="ko-KR" b="1" dirty="0">
                <a:solidFill>
                  <a:srgbClr val="00206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                                                                                                                                        </a:t>
            </a:r>
            <a:r>
              <a:rPr lang="en-US" altLang="ko-KR" sz="1600" b="1" dirty="0">
                <a:solidFill>
                  <a:srgbClr val="00206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-18</a:t>
            </a:r>
            <a:r>
              <a:rPr lang="ko-KR" altLang="en-US" sz="1600" b="1" dirty="0">
                <a:solidFill>
                  <a:srgbClr val="00206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학번 </a:t>
            </a:r>
            <a:r>
              <a:rPr lang="ko-KR" altLang="en-US" sz="1600" b="1" dirty="0" err="1">
                <a:solidFill>
                  <a:srgbClr val="00206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문유림</a:t>
            </a:r>
            <a:r>
              <a:rPr lang="en-US" altLang="ko-KR" sz="1600" b="1" dirty="0">
                <a:solidFill>
                  <a:srgbClr val="00206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-</a:t>
            </a:r>
          </a:p>
          <a:p>
            <a:endParaRPr lang="en-US" altLang="ko-KR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낯선 환경이라 처음엔 현지인들에게 물어보는 것도 무섭고 걱정됐는데 막상 물어보고 나면 다들 친절하게 대답해주고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못 알아듣더라도 번역기가 있으니까 한마디라도 더 해보려고 하는 자세가 중요한 거 같아요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! 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코로나 때문에 예정보다 빨리 한국에 돌아오게 되어 계획한 것도 다 하지못하고 부족한 게 많지만 자료가 도움이 되면 좋겠네요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 1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년 동안 건강하게 잘 다녀 오시길 바래요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! </a:t>
            </a:r>
          </a:p>
          <a:p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                                                                                                                                     </a:t>
            </a:r>
            <a:r>
              <a:rPr lang="en-US" altLang="ko-KR" sz="1600" b="1" dirty="0">
                <a:solidFill>
                  <a:srgbClr val="00206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-18</a:t>
            </a:r>
            <a:r>
              <a:rPr lang="ko-KR" altLang="en-US" sz="1600" b="1" dirty="0">
                <a:solidFill>
                  <a:srgbClr val="00206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학번 김민영</a:t>
            </a:r>
            <a:r>
              <a:rPr lang="en-US" altLang="ko-KR" sz="1600" b="1" dirty="0">
                <a:solidFill>
                  <a:srgbClr val="00206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-</a:t>
            </a:r>
          </a:p>
          <a:p>
            <a:endParaRPr lang="en-US" altLang="ko-KR" dirty="0"/>
          </a:p>
          <a:p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코로나 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19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로 인해 한 학기만 생활하고 한국으로 돌아온 것이 아쉽고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유학생활을 소개하기에 부족한 자료이지만 조금이나마 도움이 되고자 만들었습니다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 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자전거를 타고 공원을 가고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기차를 타고 여행을 가고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버스를 한 시간 가까이 타며 맛집을 찾아가고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… 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이런 사소한 것들이 지금 돌이켜보니 즐거운 추억으로 남아있습니다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 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중국에서의 생활을 겁내고 두려워 하지 말고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말 한마디 더 해보고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맛집 한 군데 더 찾아 가보고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공부도 중요하지만 중국에서의 생활을 즐기며 많은 경험을 하고 오길 응원합니다</a:t>
            </a:r>
            <a:r>
              <a:rPr lang="en-US" altLang="ko-KR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! </a:t>
            </a:r>
          </a:p>
          <a:p>
            <a:r>
              <a:rPr lang="en-US" altLang="ko-KR" sz="1600" b="1" dirty="0">
                <a:solidFill>
                  <a:srgbClr val="00206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                                                                                                                                                        -18</a:t>
            </a:r>
            <a:r>
              <a:rPr lang="ko-KR" altLang="en-US" sz="1600" b="1" dirty="0">
                <a:solidFill>
                  <a:srgbClr val="00206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학번 백유선</a:t>
            </a:r>
            <a:r>
              <a:rPr lang="en-US" altLang="ko-KR" sz="1600" b="1" dirty="0">
                <a:solidFill>
                  <a:srgbClr val="002060"/>
                </a:solidFill>
                <a:latin typeface="DX시인과나" panose="02020600000000000000" pitchFamily="18" charset="-127"/>
                <a:ea typeface="DX시인과나" panose="02020600000000000000" pitchFamily="18" charset="-127"/>
              </a:rPr>
              <a:t>-</a:t>
            </a:r>
            <a:endParaRPr lang="ko-KR" altLang="en-US" sz="1600" b="1" dirty="0">
              <a:solidFill>
                <a:srgbClr val="002060"/>
              </a:solidFill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746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99D05742-5051-4338-9943-B615D7DB3652}"/>
              </a:ext>
            </a:extLst>
          </p:cNvPr>
          <p:cNvGrpSpPr/>
          <p:nvPr/>
        </p:nvGrpSpPr>
        <p:grpSpPr>
          <a:xfrm>
            <a:off x="2926475" y="1275329"/>
            <a:ext cx="6339050" cy="4307342"/>
            <a:chOff x="2926475" y="1275329"/>
            <a:chExt cx="6339050" cy="4307342"/>
          </a:xfrm>
        </p:grpSpPr>
        <p:sp>
          <p:nvSpPr>
            <p:cNvPr id="3" name="액자 2">
              <a:extLst>
                <a:ext uri="{FF2B5EF4-FFF2-40B4-BE49-F238E27FC236}">
                  <a16:creationId xmlns:a16="http://schemas.microsoft.com/office/drawing/2014/main" id="{0061BCFC-303D-403E-9553-9F22A6B0D19A}"/>
                </a:ext>
              </a:extLst>
            </p:cNvPr>
            <p:cNvSpPr/>
            <p:nvPr/>
          </p:nvSpPr>
          <p:spPr>
            <a:xfrm>
              <a:off x="3828880" y="1275329"/>
              <a:ext cx="4534240" cy="4307342"/>
            </a:xfrm>
            <a:prstGeom prst="frame">
              <a:avLst>
                <a:gd name="adj1" fmla="val 6931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E9B95A-7359-435B-8E1E-2FA867C2F9BA}"/>
                </a:ext>
              </a:extLst>
            </p:cNvPr>
            <p:cNvSpPr txBox="1"/>
            <p:nvPr/>
          </p:nvSpPr>
          <p:spPr>
            <a:xfrm>
              <a:off x="2926475" y="3113324"/>
              <a:ext cx="63390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000" b="1" dirty="0">
                  <a:solidFill>
                    <a:schemeClr val="bg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rPr>
                <a:t>감사합니다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1548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7A3C89-224F-419B-835F-0FD7B0331456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북경 맛집 소개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E7F773-7EBF-4EA2-A216-FD414D6DA9F9}"/>
              </a:ext>
            </a:extLst>
          </p:cNvPr>
          <p:cNvSpPr txBox="1"/>
          <p:nvPr/>
        </p:nvSpPr>
        <p:spPr>
          <a:xfrm>
            <a:off x="795337" y="1331623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1) </a:t>
            </a:r>
            <a:r>
              <a:rPr lang="ko-KR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老北京炸酱面大王</a:t>
            </a:r>
            <a:endParaRPr lang="en-US" altLang="ko-KR" sz="22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2200" b="1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라오베이징짜장면대왕</a:t>
            </a:r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)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endParaRPr lang="ko-KR" altLang="en-US" sz="22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24DFF10-EAF0-4671-A268-A79AA09E4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51" y="2418276"/>
            <a:ext cx="1934195" cy="195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3ECACD4-E202-49FC-8EA4-8A3D980F0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963" y="2418276"/>
            <a:ext cx="1937439" cy="191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C5FFA51E-76BB-4234-BA25-76DA270D8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919" y="2418276"/>
            <a:ext cx="1914236" cy="191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0B61C7-CCCA-45A8-B574-4FCC61E89B71}"/>
              </a:ext>
            </a:extLst>
          </p:cNvPr>
          <p:cNvSpPr txBox="1"/>
          <p:nvPr/>
        </p:nvSpPr>
        <p:spPr>
          <a:xfrm>
            <a:off x="1234848" y="4818491"/>
            <a:ext cx="4256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중국의 짜장면을 맛볼 수 있는 곳으로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가격은 약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30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원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  <a:endParaRPr lang="ko-KR" altLang="en-US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06A571-32C5-40D8-8B85-D19B8F8B111C}"/>
              </a:ext>
            </a:extLst>
          </p:cNvPr>
          <p:cNvSpPr txBox="1"/>
          <p:nvPr/>
        </p:nvSpPr>
        <p:spPr>
          <a:xfrm>
            <a:off x="6700838" y="1331623"/>
            <a:ext cx="4695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2) </a:t>
            </a:r>
            <a:r>
              <a:rPr lang="zh-CN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永和鲜将</a:t>
            </a:r>
            <a:r>
              <a:rPr lang="en-US" altLang="zh-CN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zh-CN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阜成门店</a:t>
            </a:r>
            <a:r>
              <a:rPr lang="en-US" altLang="zh-CN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)</a:t>
            </a:r>
            <a:r>
              <a:rPr lang="zh-CN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endParaRPr lang="ko-KR" altLang="en-US" sz="22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FCEA1A26-1E3F-41F1-B5E5-26D95C50B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53" y="2128341"/>
            <a:ext cx="2327936" cy="236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F63E9485-079B-4CD9-9481-6172717C5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140" y="2128341"/>
            <a:ext cx="2381610" cy="236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A37575-6710-4B7E-B309-D34A0870BBE3}"/>
              </a:ext>
            </a:extLst>
          </p:cNvPr>
          <p:cNvSpPr txBox="1"/>
          <p:nvPr/>
        </p:nvSpPr>
        <p:spPr>
          <a:xfrm>
            <a:off x="7140349" y="4818491"/>
            <a:ext cx="456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한국인 사이에서 유명한 조식 식당으로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한국인이 오면 김치도 주심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</p:txBody>
      </p:sp>
      <p:pic>
        <p:nvPicPr>
          <p:cNvPr id="10" name="그래픽 9" descr="그릇">
            <a:extLst>
              <a:ext uri="{FF2B5EF4-FFF2-40B4-BE49-F238E27FC236}">
                <a16:creationId xmlns:a16="http://schemas.microsoft.com/office/drawing/2014/main" id="{BACEDDDB-6130-4766-A932-243ECD4E4B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3702" y="225232"/>
            <a:ext cx="789179" cy="78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4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565969-D329-4819-A4E0-C8A1D6541752}"/>
              </a:ext>
            </a:extLst>
          </p:cNvPr>
          <p:cNvSpPr txBox="1"/>
          <p:nvPr/>
        </p:nvSpPr>
        <p:spPr>
          <a:xfrm>
            <a:off x="795337" y="1331623"/>
            <a:ext cx="4695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3) </a:t>
            </a:r>
            <a:r>
              <a:rPr lang="ko-KR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蓝蛙</a:t>
            </a:r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2200" b="1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블루프로그</a:t>
            </a:r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)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endParaRPr lang="ko-KR" altLang="en-US" sz="22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FB7BEB-FBF6-4CFF-B139-356756CAB4E9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북경 맛집 소개</a:t>
            </a:r>
          </a:p>
        </p:txBody>
      </p:sp>
      <p:sp>
        <p:nvSpPr>
          <p:cNvPr id="6" name="_PO1" hidden="1">
            <a:extLst>
              <a:ext uri="{FF2B5EF4-FFF2-40B4-BE49-F238E27FC236}">
                <a16:creationId xmlns:a16="http://schemas.microsoft.com/office/drawing/2014/main" id="{2CFA7A6B-FFE9-4BAC-8677-EE33011398D3}"/>
              </a:ext>
            </a:extLst>
          </p:cNvPr>
          <p:cNvSpPr>
            <a:spLocks noSelect="1" noChangeArrowheads="1"/>
          </p:cNvSpPr>
          <p:nvPr/>
        </p:nvSpPr>
        <p:spPr bwMode="auto">
          <a:xfrm>
            <a:off x="0" y="0"/>
            <a:ext cx="1587500" cy="1587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58223B58-CCA7-4DDE-BDEC-6F19FEC53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117611"/>
            <a:ext cx="2622777" cy="262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_PO1" hidden="1">
            <a:extLst>
              <a:ext uri="{FF2B5EF4-FFF2-40B4-BE49-F238E27FC236}">
                <a16:creationId xmlns:a16="http://schemas.microsoft.com/office/drawing/2014/main" id="{E366C9B0-DA6C-4A64-A6EF-DB914C979843}"/>
              </a:ext>
            </a:extLst>
          </p:cNvPr>
          <p:cNvSpPr>
            <a:spLocks noSelect="1" noChangeArrowheads="1"/>
          </p:cNvSpPr>
          <p:nvPr/>
        </p:nvSpPr>
        <p:spPr bwMode="auto">
          <a:xfrm>
            <a:off x="0" y="0"/>
            <a:ext cx="1587500" cy="1587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7177" name="Picture 9">
            <a:extLst>
              <a:ext uri="{FF2B5EF4-FFF2-40B4-BE49-F238E27FC236}">
                <a16:creationId xmlns:a16="http://schemas.microsoft.com/office/drawing/2014/main" id="{D0BF1639-5541-4126-A563-A45132B7C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323" y="2106723"/>
            <a:ext cx="2644552" cy="264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87A8C0-2620-4BF6-ACAF-63B80A18FF91}"/>
              </a:ext>
            </a:extLst>
          </p:cNvPr>
          <p:cNvSpPr txBox="1"/>
          <p:nvPr/>
        </p:nvSpPr>
        <p:spPr>
          <a:xfrm>
            <a:off x="932088" y="5018545"/>
            <a:ext cx="4422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싼리툰에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있는 </a:t>
            </a:r>
            <a:r>
              <a:rPr lang="ko-KR" altLang="en-US" sz="20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수제버거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맛집으로</a:t>
            </a: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ctr"/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1+1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행사를 진행하는 시간을 알아보고 친구들과 함께 가는 것을 추천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!</a:t>
            </a:r>
            <a:endParaRPr lang="ko-KR" altLang="en-US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05E694-87D1-408C-BECE-82893A2167FD}"/>
              </a:ext>
            </a:extLst>
          </p:cNvPr>
          <p:cNvSpPr txBox="1"/>
          <p:nvPr/>
        </p:nvSpPr>
        <p:spPr>
          <a:xfrm>
            <a:off x="6700838" y="1331623"/>
            <a:ext cx="4695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4) </a:t>
            </a:r>
            <a:r>
              <a:rPr lang="zh-CN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姥姥家春饼店</a:t>
            </a:r>
            <a:endParaRPr lang="ko-KR" altLang="en-US" sz="22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FEEE833-82D2-4793-A81E-ACE2D5A7C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614" y="2122714"/>
            <a:ext cx="2644552" cy="264455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5BBEEED-1101-401F-B8B0-5DB49A032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3486" y="2122713"/>
            <a:ext cx="2644553" cy="26445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95420E-31E9-4724-94A7-6EBB027A471A}"/>
              </a:ext>
            </a:extLst>
          </p:cNvPr>
          <p:cNvSpPr txBox="1"/>
          <p:nvPr/>
        </p:nvSpPr>
        <p:spPr>
          <a:xfrm>
            <a:off x="7007005" y="5018545"/>
            <a:ext cx="4422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북경화공대 근처에 있는 </a:t>
            </a:r>
            <a:r>
              <a:rPr lang="ko-KR" altLang="en-US" sz="20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춘빙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맛집으로 다양한 메뉴를 시켜 </a:t>
            </a:r>
            <a:r>
              <a:rPr lang="ko-KR" altLang="en-US" sz="20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춘빙에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싸서 먹는 음식임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algn="ctr"/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(</a:t>
            </a:r>
            <a:r>
              <a:rPr lang="ko-KR" altLang="en-US" sz="20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경무대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서문 앞에 위치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)</a:t>
            </a:r>
            <a:endParaRPr lang="ko-KR" altLang="en-US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17" name="그래픽 16" descr="그릇">
            <a:extLst>
              <a:ext uri="{FF2B5EF4-FFF2-40B4-BE49-F238E27FC236}">
                <a16:creationId xmlns:a16="http://schemas.microsoft.com/office/drawing/2014/main" id="{82394DDB-1D9F-4B22-9AE1-CD02C6D034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3702" y="225232"/>
            <a:ext cx="789179" cy="78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4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62C6FF-A238-4C82-AB93-318F88FA809E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북경 맛집 소개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22A7B4-9AC3-4B13-9EC8-176990834F5D}"/>
              </a:ext>
            </a:extLst>
          </p:cNvPr>
          <p:cNvSpPr txBox="1"/>
          <p:nvPr/>
        </p:nvSpPr>
        <p:spPr>
          <a:xfrm>
            <a:off x="795337" y="1331623"/>
            <a:ext cx="4695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5) </a:t>
            </a:r>
            <a:r>
              <a:rPr lang="zh-CN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胡大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endParaRPr lang="ko-KR" altLang="en-US" sz="22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90FB4C3-6CCC-4642-9708-9C8B5E575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2079722"/>
            <a:ext cx="2666697" cy="266669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9C57CF4-F9D6-4424-A65C-6DBD33CD61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" t="17324" r="2500" b="8442"/>
          <a:stretch/>
        </p:blipFill>
        <p:spPr>
          <a:xfrm>
            <a:off x="3165398" y="2086707"/>
            <a:ext cx="2666698" cy="26394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B949D8-FF67-4D7B-9CE1-9ECC58E00D99}"/>
              </a:ext>
            </a:extLst>
          </p:cNvPr>
          <p:cNvSpPr txBox="1"/>
          <p:nvPr/>
        </p:nvSpPr>
        <p:spPr>
          <a:xfrm>
            <a:off x="932088" y="5016711"/>
            <a:ext cx="49257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마라룽샤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맛집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!</a:t>
            </a:r>
          </a:p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한 도로에 본점을 포함한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3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개 이상 </a:t>
            </a:r>
            <a:r>
              <a:rPr lang="zh-CN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胡大</a:t>
            </a:r>
            <a:endParaRPr lang="en-US" altLang="zh-CN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가게가 있지만 맛은 별다른 차이가 없음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 </a:t>
            </a:r>
          </a:p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다만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식당에 항상 사람이 많아 </a:t>
            </a: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여유 있게 가는 것을 추천함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algn="ctr"/>
            <a:endParaRPr lang="ko-KR" altLang="en-US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161D05-6AA1-4C2F-9CE3-A3C9D29A3961}"/>
              </a:ext>
            </a:extLst>
          </p:cNvPr>
          <p:cNvSpPr txBox="1"/>
          <p:nvPr/>
        </p:nvSpPr>
        <p:spPr>
          <a:xfrm>
            <a:off x="6700838" y="1331623"/>
            <a:ext cx="50625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6) </a:t>
            </a:r>
            <a:r>
              <a:rPr lang="ko-KR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그 외 식당</a:t>
            </a:r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 </a:t>
            </a:r>
            <a:r>
              <a:rPr lang="ko-KR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카페 추천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CEDE91D5-8B83-48E9-AB94-27E85297BC10}"/>
              </a:ext>
            </a:extLst>
          </p:cNvPr>
          <p:cNvGrpSpPr/>
          <p:nvPr/>
        </p:nvGrpSpPr>
        <p:grpSpPr>
          <a:xfrm>
            <a:off x="7341242" y="2265243"/>
            <a:ext cx="3918670" cy="2830248"/>
            <a:chOff x="7317283" y="2003522"/>
            <a:chExt cx="3918670" cy="2830248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E0EA318B-FE22-43FD-BC0C-975598EC2026}"/>
                </a:ext>
              </a:extLst>
            </p:cNvPr>
            <p:cNvGrpSpPr/>
            <p:nvPr/>
          </p:nvGrpSpPr>
          <p:grpSpPr>
            <a:xfrm>
              <a:off x="7317284" y="2613122"/>
              <a:ext cx="3053023" cy="369332"/>
              <a:chOff x="7317284" y="2079722"/>
              <a:chExt cx="3053023" cy="369332"/>
            </a:xfrm>
          </p:grpSpPr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4BB2B3C9-7F9C-465A-AE01-BC70A4175483}"/>
                  </a:ext>
                </a:extLst>
              </p:cNvPr>
              <p:cNvSpPr/>
              <p:nvPr/>
            </p:nvSpPr>
            <p:spPr>
              <a:xfrm>
                <a:off x="7317284" y="2079722"/>
                <a:ext cx="52345" cy="345053"/>
              </a:xfrm>
              <a:prstGeom prst="rect">
                <a:avLst/>
              </a:prstGeom>
              <a:solidFill>
                <a:srgbClr val="E2AC00"/>
              </a:solidFill>
              <a:ln>
                <a:solidFill>
                  <a:srgbClr val="E2A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A4E6DC-F38B-4468-917B-97638CD3961D}"/>
                  </a:ext>
                </a:extLst>
              </p:cNvPr>
              <p:cNvSpPr txBox="1"/>
              <p:nvPr/>
            </p:nvSpPr>
            <p:spPr>
              <a:xfrm>
                <a:off x="7543800" y="2079722"/>
                <a:ext cx="28265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 err="1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CoCo</a:t>
                </a:r>
                <a:r>
                  <a:rPr lang="en-US" altLang="ko-KR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 – </a:t>
                </a:r>
                <a:r>
                  <a:rPr lang="ko-KR" altLang="en-US" dirty="0" err="1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밀크티</a:t>
                </a:r>
                <a:r>
                  <a:rPr lang="en-US" altLang="ko-KR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, </a:t>
                </a:r>
                <a:r>
                  <a:rPr lang="ko-KR" altLang="en-US" dirty="0" err="1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패션후르츠</a:t>
                </a:r>
                <a:endPara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</p:txBody>
          </p:sp>
        </p:grp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F5DE2E3E-1A9F-491A-8676-9A5C16A73272}"/>
                </a:ext>
              </a:extLst>
            </p:cNvPr>
            <p:cNvGrpSpPr/>
            <p:nvPr/>
          </p:nvGrpSpPr>
          <p:grpSpPr>
            <a:xfrm>
              <a:off x="7317284" y="2003522"/>
              <a:ext cx="3053023" cy="369332"/>
              <a:chOff x="7317284" y="2079722"/>
              <a:chExt cx="3053023" cy="369332"/>
            </a:xfrm>
          </p:grpSpPr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5EAC5A8C-12BB-4117-8FC3-4CC89154E9F3}"/>
                  </a:ext>
                </a:extLst>
              </p:cNvPr>
              <p:cNvSpPr/>
              <p:nvPr/>
            </p:nvSpPr>
            <p:spPr>
              <a:xfrm>
                <a:off x="7317284" y="2079722"/>
                <a:ext cx="52345" cy="345053"/>
              </a:xfrm>
              <a:prstGeom prst="rect">
                <a:avLst/>
              </a:prstGeom>
              <a:solidFill>
                <a:srgbClr val="E2AC00"/>
              </a:solidFill>
              <a:ln>
                <a:solidFill>
                  <a:srgbClr val="E2A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1073B7D-21DE-4843-A137-008CA64A4D5E}"/>
                  </a:ext>
                </a:extLst>
              </p:cNvPr>
              <p:cNvSpPr txBox="1"/>
              <p:nvPr/>
            </p:nvSpPr>
            <p:spPr>
              <a:xfrm>
                <a:off x="7543800" y="2079722"/>
                <a:ext cx="28265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一点点 </a:t>
                </a:r>
                <a:r>
                  <a:rPr lang="en-US" altLang="zh-CN" dirty="0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- </a:t>
                </a:r>
                <a:r>
                  <a:rPr lang="ko-KR" altLang="en-US" dirty="0" err="1">
                    <a:latin typeface="DX시인과나" panose="02020600000000000000" pitchFamily="18" charset="-127"/>
                    <a:ea typeface="DX시인과나" panose="02020600000000000000" pitchFamily="18" charset="-127"/>
                  </a:rPr>
                  <a:t>밀크티</a:t>
                </a:r>
                <a:endPara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2057FF-8CE7-4CAC-80F1-C18AFA68F304}"/>
                </a:ext>
              </a:extLst>
            </p:cNvPr>
            <p:cNvSpPr txBox="1"/>
            <p:nvPr/>
          </p:nvSpPr>
          <p:spPr>
            <a:xfrm>
              <a:off x="7466758" y="3244494"/>
              <a:ext cx="34951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85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도씨 카페 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– 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소금커피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, 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디저트류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498FC77E-C35D-4D06-9AB3-3F824AAC3AD9}"/>
                </a:ext>
              </a:extLst>
            </p:cNvPr>
            <p:cNvSpPr/>
            <p:nvPr/>
          </p:nvSpPr>
          <p:spPr>
            <a:xfrm>
              <a:off x="7317283" y="3244494"/>
              <a:ext cx="52345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15FE4EC-C7A9-4C1F-BAF9-79976C039D8B}"/>
                </a:ext>
              </a:extLst>
            </p:cNvPr>
            <p:cNvSpPr txBox="1"/>
            <p:nvPr/>
          </p:nvSpPr>
          <p:spPr>
            <a:xfrm>
              <a:off x="7466758" y="3854646"/>
              <a:ext cx="3769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95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도 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– </a:t>
              </a:r>
              <a:r>
                <a:rPr lang="ko-KR" altLang="en-US" dirty="0" err="1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꿔바로우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맛집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(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오도구에 위치</a:t>
              </a:r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)</a:t>
              </a:r>
              <a:endParaRPr lang="ko-KR" altLang="en-US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F23E090A-1936-4E12-9131-20022F74D23E}"/>
                </a:ext>
              </a:extLst>
            </p:cNvPr>
            <p:cNvSpPr/>
            <p:nvPr/>
          </p:nvSpPr>
          <p:spPr>
            <a:xfrm>
              <a:off x="7317283" y="3830559"/>
              <a:ext cx="52345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55A0BEF-B28F-4A9F-8D39-6A586EC78804}"/>
                </a:ext>
              </a:extLst>
            </p:cNvPr>
            <p:cNvSpPr txBox="1"/>
            <p:nvPr/>
          </p:nvSpPr>
          <p:spPr>
            <a:xfrm>
              <a:off x="7466758" y="4464438"/>
              <a:ext cx="3769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 </a:t>
              </a:r>
              <a:r>
                <a:rPr lang="zh-CN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外婆家 </a:t>
              </a:r>
              <a:r>
                <a:rPr lang="en-US" altLang="zh-CN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– </a:t>
              </a:r>
              <a:r>
                <a:rPr lang="ko-KR" altLang="en-US" dirty="0">
                  <a:latin typeface="DX시인과나" panose="02020600000000000000" pitchFamily="18" charset="-127"/>
                  <a:ea typeface="DX시인과나" panose="02020600000000000000" pitchFamily="18" charset="-127"/>
                </a:rPr>
                <a:t>중국식 요리 체인점</a:t>
              </a: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1CDD4C5E-8B81-4E7A-AADC-6EA5958CB7F7}"/>
                </a:ext>
              </a:extLst>
            </p:cNvPr>
            <p:cNvSpPr/>
            <p:nvPr/>
          </p:nvSpPr>
          <p:spPr>
            <a:xfrm>
              <a:off x="7317283" y="4440351"/>
              <a:ext cx="52345" cy="345053"/>
            </a:xfrm>
            <a:prstGeom prst="rect">
              <a:avLst/>
            </a:prstGeom>
            <a:solidFill>
              <a:srgbClr val="E2AC00"/>
            </a:solidFill>
            <a:ln>
              <a:solidFill>
                <a:srgbClr val="E2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endParaRPr>
            </a:p>
          </p:txBody>
        </p:sp>
      </p:grpSp>
      <p:pic>
        <p:nvPicPr>
          <p:cNvPr id="28" name="그래픽 27" descr="그릇">
            <a:extLst>
              <a:ext uri="{FF2B5EF4-FFF2-40B4-BE49-F238E27FC236}">
                <a16:creationId xmlns:a16="http://schemas.microsoft.com/office/drawing/2014/main" id="{9DAB2192-6407-416B-BB19-59ADD738E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702" y="225232"/>
            <a:ext cx="789179" cy="78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2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8F06E86C-699E-4647-B453-371606EEB818}"/>
              </a:ext>
            </a:extLst>
          </p:cNvPr>
          <p:cNvGrpSpPr/>
          <p:nvPr/>
        </p:nvGrpSpPr>
        <p:grpSpPr>
          <a:xfrm>
            <a:off x="3828880" y="1275329"/>
            <a:ext cx="4534240" cy="4307342"/>
            <a:chOff x="3828880" y="1275329"/>
            <a:chExt cx="4534240" cy="4307342"/>
          </a:xfrm>
        </p:grpSpPr>
        <p:sp>
          <p:nvSpPr>
            <p:cNvPr id="3" name="액자 2">
              <a:extLst>
                <a:ext uri="{FF2B5EF4-FFF2-40B4-BE49-F238E27FC236}">
                  <a16:creationId xmlns:a16="http://schemas.microsoft.com/office/drawing/2014/main" id="{0C111F2C-00AA-40A4-ADCF-5457C792F18A}"/>
                </a:ext>
              </a:extLst>
            </p:cNvPr>
            <p:cNvSpPr/>
            <p:nvPr/>
          </p:nvSpPr>
          <p:spPr>
            <a:xfrm>
              <a:off x="3828880" y="1275329"/>
              <a:ext cx="4534240" cy="4307342"/>
            </a:xfrm>
            <a:prstGeom prst="frame">
              <a:avLst>
                <a:gd name="adj1" fmla="val 6931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17FBBA-D374-4AD1-91DA-5FB5470B1323}"/>
                </a:ext>
              </a:extLst>
            </p:cNvPr>
            <p:cNvSpPr txBox="1"/>
            <p:nvPr/>
          </p:nvSpPr>
          <p:spPr>
            <a:xfrm>
              <a:off x="4322760" y="3075057"/>
              <a:ext cx="35302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000" b="1" dirty="0">
                  <a:solidFill>
                    <a:schemeClr val="bg1"/>
                  </a:solidFill>
                  <a:latin typeface="DX시인과나" panose="02020600000000000000" pitchFamily="18" charset="-127"/>
                  <a:ea typeface="DX시인과나" panose="02020600000000000000" pitchFamily="18" charset="-127"/>
                </a:rPr>
                <a:t>북경 여행 소개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0610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F02CFA-2C3A-4B77-BC0E-F6FB2660777B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북경 여행 소개</a:t>
            </a:r>
          </a:p>
        </p:txBody>
      </p:sp>
      <p:pic>
        <p:nvPicPr>
          <p:cNvPr id="6" name="그래픽 5" descr="기차">
            <a:extLst>
              <a:ext uri="{FF2B5EF4-FFF2-40B4-BE49-F238E27FC236}">
                <a16:creationId xmlns:a16="http://schemas.microsoft.com/office/drawing/2014/main" id="{85E37D63-3147-4906-8460-D6E3DF5F4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971" y="202054"/>
            <a:ext cx="783771" cy="7837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119410-40B5-4960-AD5E-B6D4136D3BEA}"/>
              </a:ext>
            </a:extLst>
          </p:cNvPr>
          <p:cNvSpPr txBox="1"/>
          <p:nvPr/>
        </p:nvSpPr>
        <p:spPr>
          <a:xfrm>
            <a:off x="795337" y="1331623"/>
            <a:ext cx="4695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1) </a:t>
            </a:r>
            <a:r>
              <a:rPr lang="zh-CN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南锣鼓巷 </a:t>
            </a:r>
            <a:r>
              <a:rPr lang="ko-KR" altLang="en-US" sz="2200" b="1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난뤄구샹</a:t>
            </a:r>
            <a:endParaRPr lang="ko-KR" altLang="en-US" sz="22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6CDDA5-E018-4667-B9EC-F965D502CDFB}"/>
              </a:ext>
            </a:extLst>
          </p:cNvPr>
          <p:cNvSpPr txBox="1"/>
          <p:nvPr/>
        </p:nvSpPr>
        <p:spPr>
          <a:xfrm>
            <a:off x="6700838" y="1331623"/>
            <a:ext cx="4695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2) </a:t>
            </a:r>
            <a:r>
              <a:rPr lang="zh-CN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前门 </a:t>
            </a:r>
            <a:r>
              <a:rPr lang="ko-KR" altLang="en-US" sz="2200" b="1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쳰먼</a:t>
            </a:r>
            <a:r>
              <a:rPr lang="zh-CN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endParaRPr lang="ko-KR" altLang="en-US" sz="22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4BFB01E-E25C-46DE-9C8F-DB0925B54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71" y="2123268"/>
            <a:ext cx="2670810" cy="267081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081C31A-1C4F-4E78-91A1-C049F57CE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842" y="2123268"/>
            <a:ext cx="2670810" cy="2670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1E5A81-8969-4239-A189-BA7062660EA3}"/>
              </a:ext>
            </a:extLst>
          </p:cNvPr>
          <p:cNvSpPr txBox="1"/>
          <p:nvPr/>
        </p:nvSpPr>
        <p:spPr>
          <a:xfrm>
            <a:off x="932088" y="5018545"/>
            <a:ext cx="4422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북경에서 가장 오래된 </a:t>
            </a:r>
            <a:r>
              <a:rPr lang="ko-KR" altLang="en-US" sz="20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후통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거리로</a:t>
            </a: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볼거리 먹을거리가 가득함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  <a:endParaRPr lang="ko-KR" altLang="en-US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A654993-7415-4B6B-A079-CEE9072825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6854" y="1886368"/>
            <a:ext cx="2399882" cy="239988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EC89897-DDB3-4D17-8C09-0DA344BCA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0851" y="1886368"/>
            <a:ext cx="2399882" cy="239988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819593F-6A68-4BAB-B090-A8B6A6D778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6854" y="4368563"/>
            <a:ext cx="2399882" cy="239988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78AA70C-C89D-4A8B-8154-74D54A6FF34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63" t="39833" b="15822"/>
          <a:stretch/>
        </p:blipFill>
        <p:spPr>
          <a:xfrm>
            <a:off x="9430851" y="4351795"/>
            <a:ext cx="2426330" cy="23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3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ED988A-F10F-49FE-83FA-7660937B8AC4}"/>
              </a:ext>
            </a:extLst>
          </p:cNvPr>
          <p:cNvSpPr txBox="1"/>
          <p:nvPr/>
        </p:nvSpPr>
        <p:spPr>
          <a:xfrm>
            <a:off x="795337" y="1331623"/>
            <a:ext cx="4695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3) </a:t>
            </a:r>
            <a:r>
              <a:rPr lang="zh-CN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三里屯</a:t>
            </a:r>
            <a:r>
              <a:rPr lang="ko-KR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r>
              <a:rPr lang="ko-KR" altLang="en-US" sz="2200" b="1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싼리툰</a:t>
            </a:r>
            <a:r>
              <a:rPr lang="ko-KR" altLang="en-US" sz="22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</a:t>
            </a:r>
            <a:endParaRPr lang="ko-KR" altLang="en-US" sz="2200" b="1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2E02A-E98C-4086-AFE4-EFBF7BDF4B28}"/>
              </a:ext>
            </a:extLst>
          </p:cNvPr>
          <p:cNvSpPr txBox="1"/>
          <p:nvPr/>
        </p:nvSpPr>
        <p:spPr>
          <a:xfrm>
            <a:off x="1162050" y="32453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북경 여행 소개</a:t>
            </a:r>
          </a:p>
        </p:txBody>
      </p:sp>
      <p:pic>
        <p:nvPicPr>
          <p:cNvPr id="4" name="그래픽 3" descr="기차">
            <a:extLst>
              <a:ext uri="{FF2B5EF4-FFF2-40B4-BE49-F238E27FC236}">
                <a16:creationId xmlns:a16="http://schemas.microsoft.com/office/drawing/2014/main" id="{76AE9FCA-7B3C-4A83-B208-31A1EFA21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971" y="202054"/>
            <a:ext cx="783771" cy="78377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45F6FC7-4D2F-4843-AE61-E5F00B0C5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71" y="2190758"/>
            <a:ext cx="2687139" cy="268713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1D62A78-AE8E-4F71-BD7C-DDBDB5949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5990" y="2190758"/>
            <a:ext cx="2687139" cy="26871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3917EE-6C6F-49A4-856D-3B88F08DF16D}"/>
              </a:ext>
            </a:extLst>
          </p:cNvPr>
          <p:cNvSpPr txBox="1"/>
          <p:nvPr/>
        </p:nvSpPr>
        <p:spPr>
          <a:xfrm>
            <a:off x="932088" y="5018545"/>
            <a:ext cx="4422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쇼핑몰이 많아 구경하기 좋으며</a:t>
            </a:r>
            <a:endParaRPr lang="en-US" altLang="ko-KR" sz="2000" dirty="0">
              <a:latin typeface="DX시인과나" panose="02020600000000000000" pitchFamily="18" charset="-127"/>
              <a:ea typeface="DX시인과나" panose="02020600000000000000" pitchFamily="18" charset="-127"/>
            </a:endParaRPr>
          </a:p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이곳에 </a:t>
            </a:r>
            <a:r>
              <a:rPr lang="ko-KR" altLang="en-US" sz="2000" dirty="0" err="1">
                <a:latin typeface="DX시인과나" panose="02020600000000000000" pitchFamily="18" charset="-127"/>
                <a:ea typeface="DX시인과나" panose="02020600000000000000" pitchFamily="18" charset="-127"/>
              </a:rPr>
              <a:t>블루프로그가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있음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한국의 명동이라고 많이 알려진 거리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832E9-2A0D-4DA0-B5E6-37C9613B6B12}"/>
              </a:ext>
            </a:extLst>
          </p:cNvPr>
          <p:cNvSpPr txBox="1"/>
          <p:nvPr/>
        </p:nvSpPr>
        <p:spPr>
          <a:xfrm>
            <a:off x="6700838" y="1331623"/>
            <a:ext cx="4695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4) </a:t>
            </a:r>
            <a:r>
              <a:rPr lang="zh-CN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景山公园</a:t>
            </a:r>
            <a:r>
              <a:rPr lang="ko-KR" altLang="en-US" sz="2200" b="1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경산공원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30A1B94-0E54-4960-9949-31AF90E97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0202" y="2194383"/>
            <a:ext cx="2687140" cy="268714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04ECD3D-A873-4FC0-9604-B40E5DE5F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7221" y="2190757"/>
            <a:ext cx="2687139" cy="26871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687FD4-0720-4C2B-AC40-D9597CE28BB2}"/>
              </a:ext>
            </a:extLst>
          </p:cNvPr>
          <p:cNvSpPr txBox="1"/>
          <p:nvPr/>
        </p:nvSpPr>
        <p:spPr>
          <a:xfrm>
            <a:off x="7020330" y="4996460"/>
            <a:ext cx="4898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학생증을 지참하면 입장료를 할인해줌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  <a:p>
            <a:pPr algn="ctr"/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겨울에 눈이 내리고 가보는 것을 추천하며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</a:t>
            </a:r>
          </a:p>
          <a:p>
            <a:pPr algn="ctr"/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1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월 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1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일에 중국에 있다면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,</a:t>
            </a:r>
            <a:r>
              <a:rPr lang="ko-KR" altLang="en-US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 새해를 맞이하여 일출을 보는 것도 추천</a:t>
            </a:r>
            <a:r>
              <a:rPr lang="en-US" altLang="ko-KR" sz="2000" dirty="0">
                <a:latin typeface="DX시인과나" panose="02020600000000000000" pitchFamily="18" charset="-127"/>
                <a:ea typeface="DX시인과나" panose="02020600000000000000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691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1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1666</Words>
  <Application>Microsoft Office PowerPoint</Application>
  <PresentationFormat>와이드스크린</PresentationFormat>
  <Paragraphs>227</Paragraphs>
  <Slides>34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39" baseType="lpstr">
      <vt:lpstr>맑은 고딕</vt:lpstr>
      <vt:lpstr>Dubai Medium</vt:lpstr>
      <vt:lpstr>Arial</vt:lpstr>
      <vt:lpstr>DX시인과나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백유선</dc:creator>
  <cp:lastModifiedBy>백유선</cp:lastModifiedBy>
  <cp:revision>18</cp:revision>
  <dcterms:created xsi:type="dcterms:W3CDTF">2020-11-12T07:38:59Z</dcterms:created>
  <dcterms:modified xsi:type="dcterms:W3CDTF">2020-11-16T08:23:50Z</dcterms:modified>
</cp:coreProperties>
</file>