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73" r:id="rId5"/>
    <p:sldId id="259" r:id="rId6"/>
    <p:sldId id="271" r:id="rId7"/>
    <p:sldId id="272" r:id="rId8"/>
    <p:sldId id="274" r:id="rId9"/>
    <p:sldId id="277" r:id="rId10"/>
    <p:sldId id="275" r:id="rId11"/>
    <p:sldId id="276" r:id="rId12"/>
    <p:sldId id="282" r:id="rId13"/>
    <p:sldId id="278" r:id="rId14"/>
    <p:sldId id="279" r:id="rId15"/>
    <p:sldId id="280" r:id="rId16"/>
    <p:sldId id="281" r:id="rId17"/>
    <p:sldId id="283" r:id="rId18"/>
    <p:sldId id="284" r:id="rId19"/>
    <p:sldId id="294" r:id="rId20"/>
    <p:sldId id="28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95" r:id="rId29"/>
    <p:sldId id="303" r:id="rId30"/>
    <p:sldId id="304" r:id="rId31"/>
    <p:sldId id="305" r:id="rId32"/>
    <p:sldId id="306" r:id="rId33"/>
    <p:sldId id="307" r:id="rId3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보통 스타일 1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err="1" smtClean="0">
              <a:latin typeface="+mj-ea"/>
              <a:ea typeface="+mj-ea"/>
            </a:rPr>
            <a:t>석가장</a:t>
          </a:r>
          <a:r>
            <a:rPr lang="en-US" altLang="ko-KR" sz="3600" b="1" dirty="0" smtClean="0">
              <a:latin typeface="+mj-ea"/>
              <a:ea typeface="+mj-ea"/>
            </a:rPr>
            <a:t>(</a:t>
          </a:r>
          <a:r>
            <a:rPr lang="zh-CN" altLang="en-US" sz="3600" b="1" dirty="0" smtClean="0">
              <a:latin typeface="+mj-ea"/>
              <a:ea typeface="+mj-ea"/>
            </a:rPr>
            <a:t>石家庄</a:t>
          </a:r>
          <a:r>
            <a:rPr lang="en-US" altLang="zh-CN" sz="3600" b="1" dirty="0" smtClean="0">
              <a:latin typeface="+mj-ea"/>
              <a:ea typeface="+mj-ea"/>
            </a:rPr>
            <a:t>)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5FF1EA98-D1C9-45FF-A57D-89A1D4F2B5AB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중국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하북성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(</a:t>
          </a:r>
          <a:r>
            <a:rPr lang="zh-CN" altLang="en-US" sz="2000" dirty="0" smtClean="0">
              <a:latin typeface="HY강B" pitchFamily="18" charset="-127"/>
              <a:ea typeface="HY강B" pitchFamily="18" charset="-127"/>
            </a:rPr>
            <a:t>河北省</a:t>
          </a:r>
          <a:r>
            <a:rPr lang="en-US" altLang="zh-CN" sz="2000" dirty="0" smtClean="0">
              <a:latin typeface="HY강B" pitchFamily="18" charset="-127"/>
              <a:ea typeface="HY강B" pitchFamily="18" charset="-127"/>
            </a:rPr>
            <a:t>)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에 위치하고 성의 성도이면서 태행산맥 동쪽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기슭에 있는 신흥 공업 도시 → 공기가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안 좋고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날씨가 자주 흐림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28E38BCB-203E-405F-8813-2CB17F2FEBEE}" type="sib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B0F9F406-F062-468F-9D64-11366A568F02}" type="par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8CCB1FEA-BC87-4ED4-8CBC-33C7C6D8BA9C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인구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: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/>
            <a:t>10,163,788(2010</a:t>
          </a:r>
          <a:r>
            <a:rPr lang="ko-KR" altLang="en-US" sz="2000" dirty="0" smtClean="0"/>
            <a:t>년</a:t>
          </a:r>
          <a:r>
            <a:rPr lang="en-US" altLang="ko-KR" sz="2000" dirty="0" smtClean="0"/>
            <a:t>)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823F723E-5019-4222-B2B1-946711096AE4}" type="parTrans" cxnId="{A3D9C401-D463-4547-825B-5B7238AF2B45}">
      <dgm:prSet/>
      <dgm:spPr/>
      <dgm:t>
        <a:bodyPr/>
        <a:lstStyle/>
        <a:p>
          <a:pPr latinLnBrk="1"/>
          <a:endParaRPr lang="ko-KR" altLang="en-US"/>
        </a:p>
      </dgm:t>
    </dgm:pt>
    <dgm:pt modelId="{2D5932C1-4271-4A7E-BAF2-6BA38F90BF83}" type="sibTrans" cxnId="{A3D9C401-D463-4547-825B-5B7238AF2B45}">
      <dgm:prSet/>
      <dgm:spPr/>
      <dgm:t>
        <a:bodyPr/>
        <a:lstStyle/>
        <a:p>
          <a:pPr latinLnBrk="1"/>
          <a:endParaRPr lang="ko-KR" altLang="en-US"/>
        </a:p>
      </dgm:t>
    </dgm:pt>
    <dgm:pt modelId="{FDA35459-C108-4C08-8652-617B69DA4A7B}">
      <dgm:prSet phldrT="[텍스트]"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C6AF2BEF-4638-4F6A-9DED-31214CF8C4DA}" type="parTrans" cxnId="{001B7DEE-1FF5-4BB4-A45F-078703A54011}">
      <dgm:prSet/>
      <dgm:spPr/>
      <dgm:t>
        <a:bodyPr/>
        <a:lstStyle/>
        <a:p>
          <a:pPr latinLnBrk="1"/>
          <a:endParaRPr lang="ko-KR" altLang="en-US"/>
        </a:p>
      </dgm:t>
    </dgm:pt>
    <dgm:pt modelId="{5FC282E2-B54A-41D2-A6E1-0F71225C8302}" type="sibTrans" cxnId="{001B7DEE-1FF5-4BB4-A45F-078703A54011}">
      <dgm:prSet/>
      <dgm:spPr/>
      <dgm:t>
        <a:bodyPr/>
        <a:lstStyle/>
        <a:p>
          <a:pPr latinLnBrk="1"/>
          <a:endParaRPr lang="ko-KR" altLang="en-US"/>
        </a:p>
      </dgm:t>
    </dgm:pt>
    <dgm:pt modelId="{CBD55E2F-F532-408B-B091-37763E31F5B6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행정구분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: 6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구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5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시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12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현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C49439F0-22A4-4DAC-9482-846DDC1E9CF4}" type="parTrans" cxnId="{D36DA13B-A563-4A78-B785-39AC0669936B}">
      <dgm:prSet/>
      <dgm:spPr/>
      <dgm:t>
        <a:bodyPr/>
        <a:lstStyle/>
        <a:p>
          <a:pPr latinLnBrk="1"/>
          <a:endParaRPr lang="ko-KR" altLang="en-US"/>
        </a:p>
      </dgm:t>
    </dgm:pt>
    <dgm:pt modelId="{BFCACD1E-7B82-40B7-B235-698B9E7D812E}" type="sibTrans" cxnId="{D36DA13B-A563-4A78-B785-39AC0669936B}">
      <dgm:prSet/>
      <dgm:spPr/>
      <dgm:t>
        <a:bodyPr/>
        <a:lstStyle/>
        <a:p>
          <a:pPr latinLnBrk="1"/>
          <a:endParaRPr lang="ko-KR" altLang="en-US"/>
        </a:p>
      </dgm:t>
    </dgm:pt>
    <dgm:pt modelId="{1F7BE857-A051-45CA-A3B8-F533BCA27FAF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면적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(㎢) : 15,722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171EB8D8-BB7E-4402-AE04-81272C35BBE4}" type="parTrans" cxnId="{BC254027-AEB6-4F10-B630-351B4657DF45}">
      <dgm:prSet/>
      <dgm:spPr/>
      <dgm:t>
        <a:bodyPr/>
        <a:lstStyle/>
        <a:p>
          <a:pPr latinLnBrk="1"/>
          <a:endParaRPr lang="ko-KR" altLang="en-US"/>
        </a:p>
      </dgm:t>
    </dgm:pt>
    <dgm:pt modelId="{3AC510A4-A8CF-41D1-ADC8-8A45046BAE40}" type="sibTrans" cxnId="{BC254027-AEB6-4F10-B630-351B4657DF45}">
      <dgm:prSet/>
      <dgm:spPr/>
      <dgm:t>
        <a:bodyPr/>
        <a:lstStyle/>
        <a:p>
          <a:pPr latinLnBrk="1"/>
          <a:endParaRPr lang="ko-KR" altLang="en-US"/>
        </a:p>
      </dgm:t>
    </dgm:pt>
    <dgm:pt modelId="{B70D90E7-E484-4AC0-BBD1-A51A14A05D67}">
      <dgm:prSet phldrT="[텍스트]"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DD3FD5E0-E888-47B0-ABBC-E4B85ED4F2BA}" type="parTrans" cxnId="{358F13F6-33C2-42AE-99EB-5E1E76ECF773}">
      <dgm:prSet/>
      <dgm:spPr/>
      <dgm:t>
        <a:bodyPr/>
        <a:lstStyle/>
        <a:p>
          <a:pPr latinLnBrk="1"/>
          <a:endParaRPr lang="ko-KR" altLang="en-US"/>
        </a:p>
      </dgm:t>
    </dgm:pt>
    <dgm:pt modelId="{A18C90CE-EBB3-4C57-B2DD-AA353F7564F2}" type="sibTrans" cxnId="{358F13F6-33C2-42AE-99EB-5E1E76ECF773}">
      <dgm:prSet/>
      <dgm:spPr/>
      <dgm:t>
        <a:bodyPr/>
        <a:lstStyle/>
        <a:p>
          <a:pPr latinLnBrk="1"/>
          <a:endParaRPr lang="ko-KR" altLang="en-US"/>
        </a:p>
      </dgm:t>
    </dgm:pt>
    <dgm:pt modelId="{AF72C3FE-5B13-433D-A978-339E27D4F1C9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유명관광지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북방지역 최대규모의 불교사원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융흥사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중국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대 명장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홍루몽의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배경을 재연한 곳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(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홍루몽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촬영지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)</a:t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삼국지 시대민족 조자룡의 묘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–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조운묘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정딩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: 7000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여년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역사를 지닌 곳으로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9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개의 망루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개의 탑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           8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대 사찰 등의 문화유적이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있는곳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3ED050D-3A32-4898-B368-AA5DD758F58C}" type="parTrans" cxnId="{04CFAA54-13C3-40A8-8358-B91B87A25FEF}">
      <dgm:prSet/>
      <dgm:spPr/>
      <dgm:t>
        <a:bodyPr/>
        <a:lstStyle/>
        <a:p>
          <a:pPr latinLnBrk="1"/>
          <a:endParaRPr lang="ko-KR" altLang="en-US"/>
        </a:p>
      </dgm:t>
    </dgm:pt>
    <dgm:pt modelId="{46A86CED-F82E-4D6B-96AD-7F0752524528}" type="sibTrans" cxnId="{04CFAA54-13C3-40A8-8358-B91B87A25FEF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1275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18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9" destOrd="0" parTransId="{0B159DDF-3F41-4D28-A35D-5B636329CB1A}" sibTransId="{2189E568-655D-4726-8914-D688F1AB6B1C}"/>
    <dgm:cxn modelId="{6E39B470-584D-4C75-BACB-8640D6171F80}" type="presOf" srcId="{6E9E34D4-47C6-423A-8A8B-978BC5A8F0F5}" destId="{603B9A6F-CFB3-44BA-B4AF-D280C6584FB3}" srcOrd="0" destOrd="9" presId="urn:microsoft.com/office/officeart/2005/8/layout/vList2"/>
    <dgm:cxn modelId="{5EC8A2C4-7D76-4555-AA03-8A9CF693FB53}" type="presOf" srcId="{AF72C3FE-5B13-433D-A978-339E27D4F1C9}" destId="{603B9A6F-CFB3-44BA-B4AF-D280C6584FB3}" srcOrd="0" destOrd="5" presId="urn:microsoft.com/office/officeart/2005/8/layout/vList2"/>
    <dgm:cxn modelId="{90033864-A5A1-4D83-BBE5-F448E505FB59}" type="presOf" srcId="{1F7BE857-A051-45CA-A3B8-F533BCA27FAF}" destId="{603B9A6F-CFB3-44BA-B4AF-D280C6584FB3}" srcOrd="0" destOrd="2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001B7DEE-1FF5-4BB4-A45F-078703A54011}" srcId="{9BDF6358-DC20-4F07-96B8-380BAC69F09B}" destId="{FDA35459-C108-4C08-8652-617B69DA4A7B}" srcOrd="7" destOrd="0" parTransId="{C6AF2BEF-4638-4F6A-9DED-31214CF8C4DA}" sibTransId="{5FC282E2-B54A-41D2-A6E1-0F71225C8302}"/>
    <dgm:cxn modelId="{6A71986D-9C43-407A-A0DA-523D4FEDC054}" srcId="{9BDF6358-DC20-4F07-96B8-380BAC69F09B}" destId="{0D0EE277-C48E-43F6-A73E-2BCDF141E05F}" srcOrd="8" destOrd="0" parTransId="{D97955AF-E990-4103-B51F-5536B7932AC0}" sibTransId="{16BE37F7-1BDF-4DCA-9BB5-79099C04069B}"/>
    <dgm:cxn modelId="{358F13F6-33C2-42AE-99EB-5E1E76ECF773}" srcId="{9BDF6358-DC20-4F07-96B8-380BAC69F09B}" destId="{B70D90E7-E484-4AC0-BBD1-A51A14A05D67}" srcOrd="6" destOrd="0" parTransId="{DD3FD5E0-E888-47B0-ABBC-E4B85ED4F2BA}" sibTransId="{A18C90CE-EBB3-4C57-B2DD-AA353F7564F2}"/>
    <dgm:cxn modelId="{08DA66BA-3DD7-4156-BD22-FB5C96E27DC5}" type="presOf" srcId="{4A400AEB-15F5-42F4-A71B-848B9E645A06}" destId="{2B025344-53F2-4C95-8E02-904B2A03EA13}" srcOrd="0" destOrd="0" presId="urn:microsoft.com/office/officeart/2005/8/layout/vList2"/>
    <dgm:cxn modelId="{F1C09BC4-9E1C-4016-B467-AE79AEEA485A}" type="presOf" srcId="{FDA35459-C108-4C08-8652-617B69DA4A7B}" destId="{603B9A6F-CFB3-44BA-B4AF-D280C6584FB3}" srcOrd="0" destOrd="7" presId="urn:microsoft.com/office/officeart/2005/8/layout/vList2"/>
    <dgm:cxn modelId="{BC254027-AEB6-4F10-B630-351B4657DF45}" srcId="{9BDF6358-DC20-4F07-96B8-380BAC69F09B}" destId="{1F7BE857-A051-45CA-A3B8-F533BCA27FAF}" srcOrd="2" destOrd="0" parTransId="{171EB8D8-BB7E-4402-AE04-81272C35BBE4}" sibTransId="{3AC510A4-A8CF-41D1-ADC8-8A45046BAE40}"/>
    <dgm:cxn modelId="{9F2D45D8-32AB-416E-A250-C08C060902C4}" type="presOf" srcId="{0D0EE277-C48E-43F6-A73E-2BCDF141E05F}" destId="{603B9A6F-CFB3-44BA-B4AF-D280C6584FB3}" srcOrd="0" destOrd="8" presId="urn:microsoft.com/office/officeart/2005/8/layout/vList2"/>
    <dgm:cxn modelId="{AB1B18FE-80EA-4BE6-A302-B719FD7CEAEA}" type="presOf" srcId="{9BDF6358-DC20-4F07-96B8-380BAC69F09B}" destId="{38B20BC7-1F9A-4C72-92AC-CFD9DD7D73F2}" srcOrd="0" destOrd="0" presId="urn:microsoft.com/office/officeart/2005/8/layout/vList2"/>
    <dgm:cxn modelId="{04CFAA54-13C3-40A8-8358-B91B87A25FEF}" srcId="{9BDF6358-DC20-4F07-96B8-380BAC69F09B}" destId="{AF72C3FE-5B13-433D-A978-339E27D4F1C9}" srcOrd="5" destOrd="0" parTransId="{73ED050D-3A32-4898-B368-AA5DD758F58C}" sibTransId="{46A86CED-F82E-4D6B-96AD-7F0752524528}"/>
    <dgm:cxn modelId="{54ABEF3F-DDDA-4078-85B9-D299FE32D38F}" type="presOf" srcId="{F69565B3-D388-46F8-B1EF-F93DD805CA78}" destId="{603B9A6F-CFB3-44BA-B4AF-D280C6584FB3}" srcOrd="0" destOrd="0" presId="urn:microsoft.com/office/officeart/2005/8/layout/vList2"/>
    <dgm:cxn modelId="{6FF7C9A0-BE79-4296-8D25-ED8BEE8DCC6E}" type="presOf" srcId="{CBD55E2F-F532-408B-B091-37763E31F5B6}" destId="{603B9A6F-CFB3-44BA-B4AF-D280C6584FB3}" srcOrd="0" destOrd="4" presId="urn:microsoft.com/office/officeart/2005/8/layout/vList2"/>
    <dgm:cxn modelId="{A3D9C401-D463-4547-825B-5B7238AF2B45}" srcId="{9BDF6358-DC20-4F07-96B8-380BAC69F09B}" destId="{8CCB1FEA-BC87-4ED4-8CBC-33C7C6D8BA9C}" srcOrd="3" destOrd="0" parTransId="{823F723E-5019-4222-B2B1-946711096AE4}" sibTransId="{2D5932C1-4271-4A7E-BAF2-6BA38F90BF83}"/>
    <dgm:cxn modelId="{D36DA13B-A563-4A78-B785-39AC0669936B}" srcId="{9BDF6358-DC20-4F07-96B8-380BAC69F09B}" destId="{CBD55E2F-F532-408B-B091-37763E31F5B6}" srcOrd="4" destOrd="0" parTransId="{C49439F0-22A4-4DAC-9482-846DDC1E9CF4}" sibTransId="{BFCACD1E-7B82-40B7-B235-698B9E7D812E}"/>
    <dgm:cxn modelId="{FA96F800-25C0-4BEC-AD2B-127AA5D267BF}" type="presOf" srcId="{8CCB1FEA-BC87-4ED4-8CBC-33C7C6D8BA9C}" destId="{603B9A6F-CFB3-44BA-B4AF-D280C6584FB3}" srcOrd="0" destOrd="3" presId="urn:microsoft.com/office/officeart/2005/8/layout/vList2"/>
    <dgm:cxn modelId="{5D3E301D-3257-4411-ACFE-0A5191D6C070}" type="presOf" srcId="{B70D90E7-E484-4AC0-BBD1-A51A14A05D67}" destId="{603B9A6F-CFB3-44BA-B4AF-D280C6584FB3}" srcOrd="0" destOrd="6" presId="urn:microsoft.com/office/officeart/2005/8/layout/vList2"/>
    <dgm:cxn modelId="{EDCD04B2-C695-4DEB-8256-4BDE3D5EC493}" srcId="{9BDF6358-DC20-4F07-96B8-380BAC69F09B}" destId="{5FF1EA98-D1C9-45FF-A57D-89A1D4F2B5AB}" srcOrd="1" destOrd="0" parTransId="{B0F9F406-F062-468F-9D64-11366A568F02}" sibTransId="{28E38BCB-203E-405F-8813-2CB17F2FEBEE}"/>
    <dgm:cxn modelId="{3F1F1955-792F-4C42-A1F2-AB07BE9E3744}" type="presOf" srcId="{5FF1EA98-D1C9-45FF-A57D-89A1D4F2B5AB}" destId="{603B9A6F-CFB3-44BA-B4AF-D280C6584FB3}" srcOrd="0" destOrd="1" presId="urn:microsoft.com/office/officeart/2005/8/layout/vList2"/>
    <dgm:cxn modelId="{700EF2EC-F17B-4C28-ACC4-49522C367147}" type="presParOf" srcId="{2B025344-53F2-4C95-8E02-904B2A03EA13}" destId="{38B20BC7-1F9A-4C72-92AC-CFD9DD7D73F2}" srcOrd="0" destOrd="0" presId="urn:microsoft.com/office/officeart/2005/8/layout/vList2"/>
    <dgm:cxn modelId="{EA5177FB-5A46-485A-A838-F4034C930851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6ED911F1-7E77-4292-A1AA-F5EC53E9EABA}" type="presOf" srcId="{9BDF6358-DC20-4F07-96B8-380BAC69F09B}" destId="{38B20BC7-1F9A-4C72-92AC-CFD9DD7D73F2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533F3126-6310-4D5B-94B4-35ED101FC758}" type="presOf" srcId="{F9CB5E85-8349-40C1-879A-1C9BB42CE107}" destId="{603B9A6F-CFB3-44BA-B4AF-D280C6584FB3}" srcOrd="0" destOrd="1" presId="urn:microsoft.com/office/officeart/2005/8/layout/vList2"/>
    <dgm:cxn modelId="{412B68D8-9258-440C-B1DA-A1E7999B2C8A}" type="presOf" srcId="{4A400AEB-15F5-42F4-A71B-848B9E645A06}" destId="{2B025344-53F2-4C95-8E02-904B2A03EA13}" srcOrd="0" destOrd="0" presId="urn:microsoft.com/office/officeart/2005/8/layout/vList2"/>
    <dgm:cxn modelId="{FEEED430-D2A1-4731-8606-22B8B6EA736C}" type="presOf" srcId="{6E9E34D4-47C6-423A-8A8B-978BC5A8F0F5}" destId="{603B9A6F-CFB3-44BA-B4AF-D280C6584FB3}" srcOrd="0" destOrd="3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72B1C0C-3EC8-45C5-B792-975CD945CB3E}" type="presOf" srcId="{0D0EE277-C48E-43F6-A73E-2BCDF141E05F}" destId="{603B9A6F-CFB3-44BA-B4AF-D280C6584FB3}" srcOrd="0" destOrd="2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CFBD9F83-76AA-41F4-93A1-38AD6504B5A4}" type="presOf" srcId="{F69565B3-D388-46F8-B1EF-F93DD805CA78}" destId="{603B9A6F-CFB3-44BA-B4AF-D280C6584FB3}" srcOrd="0" destOrd="0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27E614CF-9ADD-4523-9FB6-19FCFB41792C}" type="presParOf" srcId="{2B025344-53F2-4C95-8E02-904B2A03EA13}" destId="{38B20BC7-1F9A-4C72-92AC-CFD9DD7D73F2}" srcOrd="0" destOrd="0" presId="urn:microsoft.com/office/officeart/2005/8/layout/vList2"/>
    <dgm:cxn modelId="{F7742165-864C-47E4-B327-57D25F96181D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FFD5A026-D9F3-47F1-92AB-F767003F6548}" type="presOf" srcId="{9BDF6358-DC20-4F07-96B8-380BAC69F09B}" destId="{38B20BC7-1F9A-4C72-92AC-CFD9DD7D73F2}" srcOrd="0" destOrd="0" presId="urn:microsoft.com/office/officeart/2005/8/layout/vList2"/>
    <dgm:cxn modelId="{A6662900-B221-4EDE-B2D4-3E173C5DA193}" type="presOf" srcId="{6E9E34D4-47C6-423A-8A8B-978BC5A8F0F5}" destId="{603B9A6F-CFB3-44BA-B4AF-D280C6584FB3}" srcOrd="0" destOrd="3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81669B7B-4A5A-4C0D-A513-7C2D6AFD312B}" type="presOf" srcId="{F9CB5E85-8349-40C1-879A-1C9BB42CE107}" destId="{603B9A6F-CFB3-44BA-B4AF-D280C6584FB3}" srcOrd="0" destOrd="1" presId="urn:microsoft.com/office/officeart/2005/8/layout/vList2"/>
    <dgm:cxn modelId="{E8C2DA35-723E-4892-9B24-3C481BFB72CE}" type="presOf" srcId="{4A400AEB-15F5-42F4-A71B-848B9E645A06}" destId="{2B025344-53F2-4C95-8E02-904B2A03EA13}" srcOrd="0" destOrd="0" presId="urn:microsoft.com/office/officeart/2005/8/layout/vList2"/>
    <dgm:cxn modelId="{6EFECD57-C06B-4784-8A08-15CE46258830}" type="presOf" srcId="{F69565B3-D388-46F8-B1EF-F93DD805CA78}" destId="{603B9A6F-CFB3-44BA-B4AF-D280C6584FB3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B1E5F0FA-7937-40F0-9B81-7B930D841740}" type="presOf" srcId="{0D0EE277-C48E-43F6-A73E-2BCDF141E05F}" destId="{603B9A6F-CFB3-44BA-B4AF-D280C6584FB3}" srcOrd="0" destOrd="2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DE43B397-41C0-42E7-85F1-9EF89E7B008B}" type="presParOf" srcId="{2B025344-53F2-4C95-8E02-904B2A03EA13}" destId="{38B20BC7-1F9A-4C72-92AC-CFD9DD7D73F2}" srcOrd="0" destOrd="0" presId="urn:microsoft.com/office/officeart/2005/8/layout/vList2"/>
    <dgm:cxn modelId="{FDBFBB13-E81E-4FF6-A840-358032604056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9504513-DE0E-40FC-9B98-28A3F672434E}" type="presOf" srcId="{6E9E34D4-47C6-423A-8A8B-978BC5A8F0F5}" destId="{603B9A6F-CFB3-44BA-B4AF-D280C6584FB3}" srcOrd="0" destOrd="3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6F0F1A5D-3A67-4790-BF53-831214D5ECA5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6A48E105-BB54-46C1-BA51-381DEB452B1C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B030BD89-EFC1-4964-A767-ADCB3BA0B5C5}" type="presOf" srcId="{4A400AEB-15F5-42F4-A71B-848B9E645A06}" destId="{2B025344-53F2-4C95-8E02-904B2A03EA13}" srcOrd="0" destOrd="0" presId="urn:microsoft.com/office/officeart/2005/8/layout/vList2"/>
    <dgm:cxn modelId="{77813193-EDCC-4FDF-B4F6-191DDDC75D28}" type="presOf" srcId="{9BDF6358-DC20-4F07-96B8-380BAC69F09B}" destId="{38B20BC7-1F9A-4C72-92AC-CFD9DD7D73F2}" srcOrd="0" destOrd="0" presId="urn:microsoft.com/office/officeart/2005/8/layout/vList2"/>
    <dgm:cxn modelId="{6DCC6EE4-27AA-48B5-B9E2-9EA2796F8639}" type="presOf" srcId="{0D0EE277-C48E-43F6-A73E-2BCDF141E05F}" destId="{603B9A6F-CFB3-44BA-B4AF-D280C6584FB3}" srcOrd="0" destOrd="2" presId="urn:microsoft.com/office/officeart/2005/8/layout/vList2"/>
    <dgm:cxn modelId="{4AFC2094-7E48-4EBF-AF32-6A52D36F0469}" type="presParOf" srcId="{2B025344-53F2-4C95-8E02-904B2A03EA13}" destId="{38B20BC7-1F9A-4C72-92AC-CFD9DD7D73F2}" srcOrd="0" destOrd="0" presId="urn:microsoft.com/office/officeart/2005/8/layout/vList2"/>
    <dgm:cxn modelId="{2EDB070E-641A-45BF-935C-F5B56AA7F378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A6AD729A-C14D-4C4E-A5DB-871468A685A0}" type="presOf" srcId="{F9CB5E85-8349-40C1-879A-1C9BB42CE107}" destId="{603B9A6F-CFB3-44BA-B4AF-D280C6584FB3}" srcOrd="0" destOrd="1" presId="urn:microsoft.com/office/officeart/2005/8/layout/vList2"/>
    <dgm:cxn modelId="{D47C1F0F-9EC3-4C52-A9EA-FB39612237F1}" type="presOf" srcId="{6E9E34D4-47C6-423A-8A8B-978BC5A8F0F5}" destId="{603B9A6F-CFB3-44BA-B4AF-D280C6584FB3}" srcOrd="0" destOrd="3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574FEE7C-38EE-4CE6-B447-DBDC8B3F4F1B}" type="presOf" srcId="{4A400AEB-15F5-42F4-A71B-848B9E645A06}" destId="{2B025344-53F2-4C95-8E02-904B2A03EA13}" srcOrd="0" destOrd="0" presId="urn:microsoft.com/office/officeart/2005/8/layout/vList2"/>
    <dgm:cxn modelId="{DE32CA57-069F-4089-BDF1-4AA8B986B0F0}" type="presOf" srcId="{0D0EE277-C48E-43F6-A73E-2BCDF141E05F}" destId="{603B9A6F-CFB3-44BA-B4AF-D280C6584FB3}" srcOrd="0" destOrd="2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4A80A448-EE94-420D-87FE-FE88ACEFB754}" type="presOf" srcId="{9BDF6358-DC20-4F07-96B8-380BAC69F09B}" destId="{38B20BC7-1F9A-4C72-92AC-CFD9DD7D73F2}" srcOrd="0" destOrd="0" presId="urn:microsoft.com/office/officeart/2005/8/layout/vList2"/>
    <dgm:cxn modelId="{E7CAC782-335D-4646-82EC-CCC4A04146CC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6B1FAB4B-76AB-4A36-B1DE-231DF730C255}" type="presParOf" srcId="{2B025344-53F2-4C95-8E02-904B2A03EA13}" destId="{38B20BC7-1F9A-4C72-92AC-CFD9DD7D73F2}" srcOrd="0" destOrd="0" presId="urn:microsoft.com/office/officeart/2005/8/layout/vList2"/>
    <dgm:cxn modelId="{7D173EFF-5BA4-4841-9F64-EA6529DCB93D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주변 먹거리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882576FF-4D51-4AE5-B963-A69B49019803}" type="presOf" srcId="{6E9E34D4-47C6-423A-8A8B-978BC5A8F0F5}" destId="{603B9A6F-CFB3-44BA-B4AF-D280C6584FB3}" srcOrd="0" destOrd="3" presId="urn:microsoft.com/office/officeart/2005/8/layout/vList2"/>
    <dgm:cxn modelId="{C607AF51-D7AF-4799-8867-B73F6DBB07F1}" type="presOf" srcId="{4A400AEB-15F5-42F4-A71B-848B9E645A06}" destId="{2B025344-53F2-4C95-8E02-904B2A03EA13}" srcOrd="0" destOrd="0" presId="urn:microsoft.com/office/officeart/2005/8/layout/vList2"/>
    <dgm:cxn modelId="{4EA408BB-A5D1-4763-8E07-D2B2F16D3172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43F674B6-79ED-41E0-9C85-4F316B919487}" type="presOf" srcId="{9BDF6358-DC20-4F07-96B8-380BAC69F09B}" destId="{38B20BC7-1F9A-4C72-92AC-CFD9DD7D73F2}" srcOrd="0" destOrd="0" presId="urn:microsoft.com/office/officeart/2005/8/layout/vList2"/>
    <dgm:cxn modelId="{761643FF-1E0D-4793-A1A9-1807C5E0729B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6B0A4A04-06CE-4FDB-B98F-1C94D7C1842C}" type="presOf" srcId="{0D0EE277-C48E-43F6-A73E-2BCDF141E05F}" destId="{603B9A6F-CFB3-44BA-B4AF-D280C6584FB3}" srcOrd="0" destOrd="2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3934FC91-97DD-46A1-B98F-BB6917FBFE6D}" type="presParOf" srcId="{2B025344-53F2-4C95-8E02-904B2A03EA13}" destId="{38B20BC7-1F9A-4C72-92AC-CFD9DD7D73F2}" srcOrd="0" destOrd="0" presId="urn:microsoft.com/office/officeart/2005/8/layout/vList2"/>
    <dgm:cxn modelId="{75A7DD0F-80E4-486E-8E51-A252A1A25D80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주변 먹거리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15DEB16D-EEDC-4AB1-A344-1E767A97B292}" type="presOf" srcId="{6E9E34D4-47C6-423A-8A8B-978BC5A8F0F5}" destId="{603B9A6F-CFB3-44BA-B4AF-D280C6584FB3}" srcOrd="0" destOrd="3" presId="urn:microsoft.com/office/officeart/2005/8/layout/vList2"/>
    <dgm:cxn modelId="{88052C69-675E-4036-88C4-93BAC9F9643E}" type="presOf" srcId="{F69565B3-D388-46F8-B1EF-F93DD805CA78}" destId="{603B9A6F-CFB3-44BA-B4AF-D280C6584FB3}" srcOrd="0" destOrd="0" presId="urn:microsoft.com/office/officeart/2005/8/layout/vList2"/>
    <dgm:cxn modelId="{EB5AB701-D622-4DF0-8ADF-4DC8EF1FD2CD}" type="presOf" srcId="{4A400AEB-15F5-42F4-A71B-848B9E645A06}" destId="{2B025344-53F2-4C95-8E02-904B2A03EA13}" srcOrd="0" destOrd="0" presId="urn:microsoft.com/office/officeart/2005/8/layout/vList2"/>
    <dgm:cxn modelId="{0323CA33-ED38-480F-A2A9-D572A17CBC8E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A9351D4A-2F17-47B0-AEC4-5FB57E5BE029}" type="presOf" srcId="{0D0EE277-C48E-43F6-A73E-2BCDF141E05F}" destId="{603B9A6F-CFB3-44BA-B4AF-D280C6584FB3}" srcOrd="0" destOrd="2" presId="urn:microsoft.com/office/officeart/2005/8/layout/vList2"/>
    <dgm:cxn modelId="{25BE8C6C-636E-422B-B958-BE07F381FCFC}" type="presOf" srcId="{9BDF6358-DC20-4F07-96B8-380BAC69F09B}" destId="{38B20BC7-1F9A-4C72-92AC-CFD9DD7D73F2}" srcOrd="0" destOrd="0" presId="urn:microsoft.com/office/officeart/2005/8/layout/vList2"/>
    <dgm:cxn modelId="{8E2BC3EB-4F1C-42BF-A494-4381733066D7}" type="presParOf" srcId="{2B025344-53F2-4C95-8E02-904B2A03EA13}" destId="{38B20BC7-1F9A-4C72-92AC-CFD9DD7D73F2}" srcOrd="0" destOrd="0" presId="urn:microsoft.com/office/officeart/2005/8/layout/vList2"/>
    <dgm:cxn modelId="{FF1D4D2D-B504-44D7-81F4-298F1360A1F8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주변 먹거리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71DAF33B-877E-4A0D-A5ED-453118110EE9}" type="presOf" srcId="{6E9E34D4-47C6-423A-8A8B-978BC5A8F0F5}" destId="{603B9A6F-CFB3-44BA-B4AF-D280C6584FB3}" srcOrd="0" destOrd="3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BE7DCCDA-2843-44F8-A6F6-BA7AE2F3D556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6367C9B3-D69C-4E81-8706-83A6B5D36B5C}" type="presOf" srcId="{F69565B3-D388-46F8-B1EF-F93DD805CA78}" destId="{603B9A6F-CFB3-44BA-B4AF-D280C6584FB3}" srcOrd="0" destOrd="0" presId="urn:microsoft.com/office/officeart/2005/8/layout/vList2"/>
    <dgm:cxn modelId="{EC6C8758-4835-4770-9EA7-E89F23B78B1F}" type="presOf" srcId="{0D0EE277-C48E-43F6-A73E-2BCDF141E05F}" destId="{603B9A6F-CFB3-44BA-B4AF-D280C6584FB3}" srcOrd="0" destOrd="2" presId="urn:microsoft.com/office/officeart/2005/8/layout/vList2"/>
    <dgm:cxn modelId="{3E557412-CAC2-43BF-9741-14BD5B492866}" type="presOf" srcId="{9BDF6358-DC20-4F07-96B8-380BAC69F09B}" destId="{38B20BC7-1F9A-4C72-92AC-CFD9DD7D73F2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DC136EE2-B481-4692-8D4F-BDDA908D295F}" type="presOf" srcId="{4A400AEB-15F5-42F4-A71B-848B9E645A06}" destId="{2B025344-53F2-4C95-8E02-904B2A03EA13}" srcOrd="0" destOrd="0" presId="urn:microsoft.com/office/officeart/2005/8/layout/vList2"/>
    <dgm:cxn modelId="{83F91166-1BD4-4DE0-854B-796BE442B09B}" type="presParOf" srcId="{2B025344-53F2-4C95-8E02-904B2A03EA13}" destId="{38B20BC7-1F9A-4C72-92AC-CFD9DD7D73F2}" srcOrd="0" destOrd="0" presId="urn:microsoft.com/office/officeart/2005/8/layout/vList2"/>
    <dgm:cxn modelId="{C50CED27-5248-401F-83A7-E46D38CED63F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주변 먹거리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FE1237D-57DF-4463-BC3F-0133DAD50E14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4181729C-0AAE-4500-AEF8-CAF9F3A283C9}" type="presOf" srcId="{4A400AEB-15F5-42F4-A71B-848B9E645A06}" destId="{2B025344-53F2-4C95-8E02-904B2A03EA13}" srcOrd="0" destOrd="0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C601366B-F20E-4700-BA59-CA2823748C29}" type="presOf" srcId="{9BDF6358-DC20-4F07-96B8-380BAC69F09B}" destId="{38B20BC7-1F9A-4C72-92AC-CFD9DD7D73F2}" srcOrd="0" destOrd="0" presId="urn:microsoft.com/office/officeart/2005/8/layout/vList2"/>
    <dgm:cxn modelId="{62674611-40BC-4EF4-B022-FE074A561892}" type="presOf" srcId="{0D0EE277-C48E-43F6-A73E-2BCDF141E05F}" destId="{603B9A6F-CFB3-44BA-B4AF-D280C6584FB3}" srcOrd="0" destOrd="2" presId="urn:microsoft.com/office/officeart/2005/8/layout/vList2"/>
    <dgm:cxn modelId="{9CD91571-EB49-42B1-9227-FF954F89558C}" type="presOf" srcId="{F9CB5E85-8349-40C1-879A-1C9BB42CE107}" destId="{603B9A6F-CFB3-44BA-B4AF-D280C6584FB3}" srcOrd="0" destOrd="1" presId="urn:microsoft.com/office/officeart/2005/8/layout/vList2"/>
    <dgm:cxn modelId="{FF122590-502A-46DE-A0CC-28D6D7434360}" type="presOf" srcId="{6E9E34D4-47C6-423A-8A8B-978BC5A8F0F5}" destId="{603B9A6F-CFB3-44BA-B4AF-D280C6584FB3}" srcOrd="0" destOrd="3" presId="urn:microsoft.com/office/officeart/2005/8/layout/vList2"/>
    <dgm:cxn modelId="{35C2E2BC-CE4B-43BC-9168-A338757239EE}" type="presParOf" srcId="{2B025344-53F2-4C95-8E02-904B2A03EA13}" destId="{38B20BC7-1F9A-4C72-92AC-CFD9DD7D73F2}" srcOrd="0" destOrd="0" presId="urn:microsoft.com/office/officeart/2005/8/layout/vList2"/>
    <dgm:cxn modelId="{31589B79-A7A4-45E4-AEA1-D98CE9B7C6A3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주변 먹거리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F1B7B3EB-D7E6-479D-B2D2-77310F6D8B08}" type="presOf" srcId="{6E9E34D4-47C6-423A-8A8B-978BC5A8F0F5}" destId="{603B9A6F-CFB3-44BA-B4AF-D280C6584FB3}" srcOrd="0" destOrd="3" presId="urn:microsoft.com/office/officeart/2005/8/layout/vList2"/>
    <dgm:cxn modelId="{99D986A8-4590-4822-969F-78975176087C}" type="presOf" srcId="{F69565B3-D388-46F8-B1EF-F93DD805CA78}" destId="{603B9A6F-CFB3-44BA-B4AF-D280C6584FB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22DA0FA1-4755-4E4A-898A-2D45FA159A98}" type="presOf" srcId="{0D0EE277-C48E-43F6-A73E-2BCDF141E05F}" destId="{603B9A6F-CFB3-44BA-B4AF-D280C6584FB3}" srcOrd="0" destOrd="2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8D6389BF-200F-4211-9C6A-7AE9B4FD897A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19F98C03-54FD-415D-9629-E74EBB9C4CF0}" type="presOf" srcId="{9BDF6358-DC20-4F07-96B8-380BAC69F09B}" destId="{38B20BC7-1F9A-4C72-92AC-CFD9DD7D73F2}" srcOrd="0" destOrd="0" presId="urn:microsoft.com/office/officeart/2005/8/layout/vList2"/>
    <dgm:cxn modelId="{9906513E-45D7-4865-907D-CF847D02D108}" type="presOf" srcId="{F9CB5E85-8349-40C1-879A-1C9BB42CE107}" destId="{603B9A6F-CFB3-44BA-B4AF-D280C6584FB3}" srcOrd="0" destOrd="1" presId="urn:microsoft.com/office/officeart/2005/8/layout/vList2"/>
    <dgm:cxn modelId="{7F5952E6-A06E-49A4-9E71-5906A0E20214}" type="presParOf" srcId="{2B025344-53F2-4C95-8E02-904B2A03EA13}" destId="{38B20BC7-1F9A-4C72-92AC-CFD9DD7D73F2}" srcOrd="0" destOrd="0" presId="urn:microsoft.com/office/officeart/2005/8/layout/vList2"/>
    <dgm:cxn modelId="{E6B90712-554A-4DB6-B31A-237184461E2F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시내 중심가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C99D6D3-5108-407E-8E23-8E87CC29BE50}" type="presOf" srcId="{9BDF6358-DC20-4F07-96B8-380BAC69F09B}" destId="{38B20BC7-1F9A-4C72-92AC-CFD9DD7D73F2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D4FD72BC-ECD1-4F13-B833-1CF90C34C303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D0D679C0-EE81-4EF0-99DF-1CCF4436B040}" type="presOf" srcId="{0D0EE277-C48E-43F6-A73E-2BCDF141E05F}" destId="{603B9A6F-CFB3-44BA-B4AF-D280C6584FB3}" srcOrd="0" destOrd="2" presId="urn:microsoft.com/office/officeart/2005/8/layout/vList2"/>
    <dgm:cxn modelId="{2EB12FDA-6E91-416A-8379-04070C1238F1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59AD25A3-CBA4-4A3B-8BAC-425D53238F73}" type="presOf" srcId="{6E9E34D4-47C6-423A-8A8B-978BC5A8F0F5}" destId="{603B9A6F-CFB3-44BA-B4AF-D280C6584FB3}" srcOrd="0" destOrd="3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3D052090-E1A2-453F-9C12-9F77BC97B23D}" type="presOf" srcId="{F69565B3-D388-46F8-B1EF-F93DD805CA78}" destId="{603B9A6F-CFB3-44BA-B4AF-D280C6584FB3}" srcOrd="0" destOrd="0" presId="urn:microsoft.com/office/officeart/2005/8/layout/vList2"/>
    <dgm:cxn modelId="{8C3527D8-578B-4D06-8997-6CAC2DF827F6}" type="presParOf" srcId="{2B025344-53F2-4C95-8E02-904B2A03EA13}" destId="{38B20BC7-1F9A-4C72-92AC-CFD9DD7D73F2}" srcOrd="0" destOrd="0" presId="urn:microsoft.com/office/officeart/2005/8/layout/vList2"/>
    <dgm:cxn modelId="{FCF1B9B6-53F5-4CB3-8111-0954580A7728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EEBC7E62-F093-4320-AC65-88085584A075}">
      <dgm:prSet phldrT="[텍스트]" custT="1"/>
      <dgm:spPr/>
      <dgm:t>
        <a:bodyPr/>
        <a:lstStyle/>
        <a:p>
          <a:pPr latinLnBrk="1"/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하북사범대학은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백 년의 역사와 전통을 지닌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하북성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소속 중점 종합 대학으로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1902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년 설립된 북경의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순천부학당과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1906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년에 설립된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천진의 북양여자사범학당에서 기원했습니다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.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중국에서 비교적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초기에 건립 되었으며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현재 규모가 큰 고등 사범대학 중 하나로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신 중국 건설 이후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18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만 명이 넘는 전문 인재를 배출해 왔습니다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015A4CDE-EB2A-47D1-9E59-A4FE85EE4573}" type="sibTrans" cxnId="{6AF8D426-3DF5-4F24-8F22-8ACEBFD290BF}">
      <dgm:prSet/>
      <dgm:spPr/>
      <dgm:t>
        <a:bodyPr/>
        <a:lstStyle/>
        <a:p>
          <a:pPr latinLnBrk="1"/>
          <a:endParaRPr lang="ko-KR" altLang="en-US"/>
        </a:p>
      </dgm:t>
    </dgm:pt>
    <dgm:pt modelId="{3C3F04C3-5E95-44EB-AB07-82739C6991E7}" type="parTrans" cxnId="{6AF8D426-3DF5-4F24-8F22-8ACEBFD290BF}">
      <dgm:prSet/>
      <dgm:spPr/>
      <dgm:t>
        <a:bodyPr/>
        <a:lstStyle/>
        <a:p>
          <a:pPr latinLnBrk="1"/>
          <a:endParaRPr lang="ko-KR" altLang="en-US"/>
        </a:p>
      </dgm:t>
    </dgm:pt>
    <dgm:pt modelId="{38E8FADA-79C6-4533-A4CB-009F6FF88CFC}">
      <dgm:prSet phldrT="[텍스트]" custT="1"/>
      <dgm:spPr/>
      <dgm:t>
        <a:bodyPr/>
        <a:lstStyle/>
        <a:p>
          <a:pPr latinLnBrk="1"/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하북사범대는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90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년대 초 국제 교류와 협력을 확대해 현재에는 미국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러시아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일본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벨기에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한국등의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국가외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20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여 개대학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전문 대학과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국제 교류 관계를 맺고 있습니다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1DCA90A6-D2EB-40D5-943D-6F0397B9564C}" type="parTrans" cxnId="{8532A7EA-DB3A-4312-AAB8-1DF2ECFDFFC6}">
      <dgm:prSet/>
      <dgm:spPr/>
      <dgm:t>
        <a:bodyPr/>
        <a:lstStyle/>
        <a:p>
          <a:pPr latinLnBrk="1"/>
          <a:endParaRPr lang="ko-KR" altLang="en-US"/>
        </a:p>
      </dgm:t>
    </dgm:pt>
    <dgm:pt modelId="{3C7B0CB4-B46C-4812-8800-18E8DEA7B637}" type="sibTrans" cxnId="{8532A7EA-DB3A-4312-AAB8-1DF2ECFDFFC6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5FF1EA98-D1C9-45FF-A57D-89A1D4F2B5AB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B0F9F406-F062-468F-9D64-11366A568F02}" type="par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28E38BCB-203E-405F-8813-2CB17F2FEBEE}" type="sib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91AF775A-A672-45CF-8339-CC434BDB23AC}">
      <dgm:prSet phldrT="[텍스트]"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15F07B42-EE83-41FA-9717-3B408A5B7DCB}" type="sibTrans" cxnId="{384526DD-561C-4C4D-BE82-40C1A25495C3}">
      <dgm:prSet/>
      <dgm:spPr/>
    </dgm:pt>
    <dgm:pt modelId="{3D88BED4-FACB-45F3-9FD7-F7CA0AD6EBAD}" type="parTrans" cxnId="{384526DD-561C-4C4D-BE82-40C1A25495C3}">
      <dgm:prSet/>
      <dgm:spPr/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err="1" smtClean="0">
              <a:latin typeface="+mj-ea"/>
              <a:ea typeface="+mj-ea"/>
            </a:rPr>
            <a:t>하북사범대학교란</a:t>
          </a:r>
          <a:r>
            <a:rPr lang="en-US" altLang="ko-KR" sz="3600" b="1" dirty="0" smtClean="0">
              <a:latin typeface="+mj-ea"/>
              <a:ea typeface="+mj-ea"/>
            </a:rPr>
            <a:t>?</a:t>
          </a:r>
          <a:endParaRPr lang="ko-KR" altLang="en-US" sz="3600" b="1" dirty="0">
            <a:latin typeface="+mj-ea"/>
            <a:ea typeface="+mj-ea"/>
          </a:endParaRPr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8001" custLinFactNeighborY="-3144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LinFactNeighborX="-680" custLinFactNeighborY="-594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8532A7EA-DB3A-4312-AAB8-1DF2ECFDFFC6}" srcId="{9BDF6358-DC20-4F07-96B8-380BAC69F09B}" destId="{38E8FADA-79C6-4533-A4CB-009F6FF88CFC}" srcOrd="3" destOrd="0" parTransId="{1DCA90A6-D2EB-40D5-943D-6F0397B9564C}" sibTransId="{3C7B0CB4-B46C-4812-8800-18E8DEA7B637}"/>
    <dgm:cxn modelId="{384526DD-561C-4C4D-BE82-40C1A25495C3}" srcId="{9BDF6358-DC20-4F07-96B8-380BAC69F09B}" destId="{91AF775A-A672-45CF-8339-CC434BDB23AC}" srcOrd="2" destOrd="0" parTransId="{3D88BED4-FACB-45F3-9FD7-F7CA0AD6EBAD}" sibTransId="{15F07B42-EE83-41FA-9717-3B408A5B7DCB}"/>
    <dgm:cxn modelId="{36FC789C-516D-4A70-BB6E-7E0E3613F3BF}" type="presOf" srcId="{5FF1EA98-D1C9-45FF-A57D-89A1D4F2B5AB}" destId="{603B9A6F-CFB3-44BA-B4AF-D280C6584FB3}" srcOrd="0" destOrd="4" presId="urn:microsoft.com/office/officeart/2005/8/layout/vList2"/>
    <dgm:cxn modelId="{F9A094E9-B131-4F89-B3E9-F0504EEC343F}" type="presOf" srcId="{91AF775A-A672-45CF-8339-CC434BDB23AC}" destId="{603B9A6F-CFB3-44BA-B4AF-D280C6584FB3}" srcOrd="0" destOrd="2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58139744-4763-49CE-A234-9DD9A0FDB9DE}" type="presOf" srcId="{9BDF6358-DC20-4F07-96B8-380BAC69F09B}" destId="{38B20BC7-1F9A-4C72-92AC-CFD9DD7D73F2}" srcOrd="0" destOrd="0" presId="urn:microsoft.com/office/officeart/2005/8/layout/vList2"/>
    <dgm:cxn modelId="{E114585B-2CD8-4EAB-AB27-487D9194AF5C}" type="presOf" srcId="{4A400AEB-15F5-42F4-A71B-848B9E645A06}" destId="{2B025344-53F2-4C95-8E02-904B2A03EA13}" srcOrd="0" destOrd="0" presId="urn:microsoft.com/office/officeart/2005/8/layout/vList2"/>
    <dgm:cxn modelId="{DE09CE02-D5AD-4717-AEAF-BEF9007BCDBB}" type="presOf" srcId="{38E8FADA-79C6-4533-A4CB-009F6FF88CFC}" destId="{603B9A6F-CFB3-44BA-B4AF-D280C6584FB3}" srcOrd="0" destOrd="3" presId="urn:microsoft.com/office/officeart/2005/8/layout/vList2"/>
    <dgm:cxn modelId="{BD1411FE-3AEB-42DB-B33A-17F4CEAE7D1B}" type="presOf" srcId="{6E9E34D4-47C6-423A-8A8B-978BC5A8F0F5}" destId="{603B9A6F-CFB3-44BA-B4AF-D280C6584FB3}" srcOrd="0" destOrd="5" presId="urn:microsoft.com/office/officeart/2005/8/layout/vList2"/>
    <dgm:cxn modelId="{A1E58D0B-0690-4A15-89D2-D21594904609}" srcId="{9BDF6358-DC20-4F07-96B8-380BAC69F09B}" destId="{6E9E34D4-47C6-423A-8A8B-978BC5A8F0F5}" srcOrd="5" destOrd="0" parTransId="{0B159DDF-3F41-4D28-A35D-5B636329CB1A}" sibTransId="{2189E568-655D-4726-8914-D688F1AB6B1C}"/>
    <dgm:cxn modelId="{4F6734D3-0D1D-4E1D-900B-B3D8D68F373D}" type="presOf" srcId="{EEBC7E62-F093-4320-AC65-88085584A075}" destId="{603B9A6F-CFB3-44BA-B4AF-D280C6584FB3}" srcOrd="0" destOrd="1" presId="urn:microsoft.com/office/officeart/2005/8/layout/vList2"/>
    <dgm:cxn modelId="{EDCD04B2-C695-4DEB-8256-4BDE3D5EC493}" srcId="{9BDF6358-DC20-4F07-96B8-380BAC69F09B}" destId="{5FF1EA98-D1C9-45FF-A57D-89A1D4F2B5AB}" srcOrd="4" destOrd="0" parTransId="{B0F9F406-F062-468F-9D64-11366A568F02}" sibTransId="{28E38BCB-203E-405F-8813-2CB17F2FEBEE}"/>
    <dgm:cxn modelId="{6AF8D426-3DF5-4F24-8F22-8ACEBFD290BF}" srcId="{9BDF6358-DC20-4F07-96B8-380BAC69F09B}" destId="{EEBC7E62-F093-4320-AC65-88085584A075}" srcOrd="1" destOrd="0" parTransId="{3C3F04C3-5E95-44EB-AB07-82739C6991E7}" sibTransId="{015A4CDE-EB2A-47D1-9E59-A4FE85EE4573}"/>
    <dgm:cxn modelId="{322FB0CC-0241-43B7-B772-0336D1DB13AC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8F3D3F9E-4132-426D-9618-BD1016C8FCFA}" type="presParOf" srcId="{2B025344-53F2-4C95-8E02-904B2A03EA13}" destId="{38B20BC7-1F9A-4C72-92AC-CFD9DD7D73F2}" srcOrd="0" destOrd="0" presId="urn:microsoft.com/office/officeart/2005/8/layout/vList2"/>
    <dgm:cxn modelId="{BAD32C94-89F3-43A4-A804-0AA8E4F367FF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err="1" smtClean="0">
              <a:latin typeface="+mj-ea"/>
              <a:ea typeface="+mj-ea"/>
            </a:rPr>
            <a:t>완다</a:t>
          </a:r>
          <a:r>
            <a:rPr lang="en-US" altLang="ko-KR" sz="3600" b="1" dirty="0" smtClean="0">
              <a:latin typeface="+mj-ea"/>
              <a:ea typeface="+mj-ea"/>
            </a:rPr>
            <a:t>(</a:t>
          </a:r>
          <a:r>
            <a:rPr lang="zh-CN" altLang="en-US" sz="3600" b="1" dirty="0" smtClean="0">
              <a:latin typeface="+mj-ea"/>
              <a:ea typeface="+mj-ea"/>
            </a:rPr>
            <a:t>万达</a:t>
          </a:r>
          <a:r>
            <a:rPr lang="en-US" altLang="zh-CN" sz="3600" b="1" dirty="0" smtClean="0">
              <a:latin typeface="+mj-ea"/>
              <a:ea typeface="+mj-ea"/>
            </a:rPr>
            <a:t>)</a:t>
          </a:r>
          <a:r>
            <a:rPr lang="ko-KR" altLang="en-US" sz="3600" b="1" dirty="0" smtClean="0">
              <a:latin typeface="+mj-ea"/>
              <a:ea typeface="+mj-ea"/>
            </a:rPr>
            <a:t> 근처 추천 </a:t>
          </a:r>
          <a:r>
            <a:rPr lang="ko-KR" altLang="en-US" sz="3600" b="1" dirty="0" err="1" smtClean="0">
              <a:latin typeface="+mj-ea"/>
              <a:ea typeface="+mj-ea"/>
            </a:rPr>
            <a:t>양꼬치</a:t>
          </a:r>
          <a:r>
            <a:rPr lang="ko-KR" altLang="en-US" sz="3600" b="1" dirty="0" smtClean="0">
              <a:latin typeface="+mj-ea"/>
              <a:ea typeface="+mj-ea"/>
            </a:rPr>
            <a:t> 집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A52B4F4-09BB-479E-BFF1-D240BC16313B}" type="presOf" srcId="{F69565B3-D388-46F8-B1EF-F93DD805CA78}" destId="{603B9A6F-CFB3-44BA-B4AF-D280C6584FB3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D8269FE6-F14C-4B09-875A-8BB31E03A472}" type="presOf" srcId="{4A400AEB-15F5-42F4-A71B-848B9E645A06}" destId="{2B025344-53F2-4C95-8E02-904B2A03EA13}" srcOrd="0" destOrd="0" presId="urn:microsoft.com/office/officeart/2005/8/layout/vList2"/>
    <dgm:cxn modelId="{8572ACAD-987A-4786-AD1D-99B598B3DE46}" type="presOf" srcId="{9BDF6358-DC20-4F07-96B8-380BAC69F09B}" destId="{38B20BC7-1F9A-4C72-92AC-CFD9DD7D73F2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FA8E5528-D2AA-428B-BE6C-C654917F9CE1}" type="presOf" srcId="{0D0EE277-C48E-43F6-A73E-2BCDF141E05F}" destId="{603B9A6F-CFB3-44BA-B4AF-D280C6584FB3}" srcOrd="0" destOrd="2" presId="urn:microsoft.com/office/officeart/2005/8/layout/vList2"/>
    <dgm:cxn modelId="{399E6134-DFCC-4E73-86F8-00F7C1040081}" type="presOf" srcId="{6E9E34D4-47C6-423A-8A8B-978BC5A8F0F5}" destId="{603B9A6F-CFB3-44BA-B4AF-D280C6584FB3}" srcOrd="0" destOrd="3" presId="urn:microsoft.com/office/officeart/2005/8/layout/vList2"/>
    <dgm:cxn modelId="{B4D00008-8054-416A-8863-EC79886A0EE9}" type="presOf" srcId="{F9CB5E85-8349-40C1-879A-1C9BB42CE107}" destId="{603B9A6F-CFB3-44BA-B4AF-D280C6584FB3}" srcOrd="0" destOrd="1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94CE8333-E570-447E-9D01-38276BF9B449}" type="presParOf" srcId="{2B025344-53F2-4C95-8E02-904B2A03EA13}" destId="{38B20BC7-1F9A-4C72-92AC-CFD9DD7D73F2}" srcOrd="0" destOrd="0" presId="urn:microsoft.com/office/officeart/2005/8/layout/vList2"/>
    <dgm:cxn modelId="{9BE564A2-B7A0-4989-BA8F-35DFB365FACE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시내 중심가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BCC776A-9F60-48AA-9653-8E8D5AE73309}" type="presOf" srcId="{9BDF6358-DC20-4F07-96B8-380BAC69F09B}" destId="{38B20BC7-1F9A-4C72-92AC-CFD9DD7D73F2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7319606E-ED7D-43D0-816C-91215DAC135D}" type="presOf" srcId="{F9CB5E85-8349-40C1-879A-1C9BB42CE107}" destId="{603B9A6F-CFB3-44BA-B4AF-D280C6584FB3}" srcOrd="0" destOrd="1" presId="urn:microsoft.com/office/officeart/2005/8/layout/vList2"/>
    <dgm:cxn modelId="{C6AD222B-44AC-47F3-928A-27123EB1115D}" type="presOf" srcId="{4A400AEB-15F5-42F4-A71B-848B9E645A06}" destId="{2B025344-53F2-4C95-8E02-904B2A03EA1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BE05F5F2-5C80-4851-97D5-007C2774B605}" type="presOf" srcId="{6E9E34D4-47C6-423A-8A8B-978BC5A8F0F5}" destId="{603B9A6F-CFB3-44BA-B4AF-D280C6584FB3}" srcOrd="0" destOrd="3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BBC08FAA-9712-46E6-B244-28B3CC037A51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CECD8500-145F-4280-A2BA-4DB5AB28A9BE}" type="presOf" srcId="{0D0EE277-C48E-43F6-A73E-2BCDF141E05F}" destId="{603B9A6F-CFB3-44BA-B4AF-D280C6584FB3}" srcOrd="0" destOrd="2" presId="urn:microsoft.com/office/officeart/2005/8/layout/vList2"/>
    <dgm:cxn modelId="{179BDEF7-2CDB-48D6-AECB-269A6CE7618B}" type="presParOf" srcId="{2B025344-53F2-4C95-8E02-904B2A03EA13}" destId="{38B20BC7-1F9A-4C72-92AC-CFD9DD7D73F2}" srcOrd="0" destOrd="0" presId="urn:microsoft.com/office/officeart/2005/8/layout/vList2"/>
    <dgm:cxn modelId="{34D88D2E-DFF4-47D6-BB4F-C711C44C285E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시내 중심가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85F15377-26D4-4871-AE24-6B355555A90C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CAE6A995-96DE-42D9-BA5E-60B946808E12}" type="presOf" srcId="{F69565B3-D388-46F8-B1EF-F93DD805CA78}" destId="{603B9A6F-CFB3-44BA-B4AF-D280C6584FB3}" srcOrd="0" destOrd="0" presId="urn:microsoft.com/office/officeart/2005/8/layout/vList2"/>
    <dgm:cxn modelId="{AE35B337-64DA-41B7-8D1E-A85B8FABA268}" type="presOf" srcId="{4A400AEB-15F5-42F4-A71B-848B9E645A06}" destId="{2B025344-53F2-4C95-8E02-904B2A03EA13}" srcOrd="0" destOrd="0" presId="urn:microsoft.com/office/officeart/2005/8/layout/vList2"/>
    <dgm:cxn modelId="{13DE83C6-AB65-483E-834D-6691E83395D8}" type="presOf" srcId="{6E9E34D4-47C6-423A-8A8B-978BC5A8F0F5}" destId="{603B9A6F-CFB3-44BA-B4AF-D280C6584FB3}" srcOrd="0" destOrd="3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793D7AE3-3C71-4C4D-853F-BCF0A8E47473}" type="presOf" srcId="{9BDF6358-DC20-4F07-96B8-380BAC69F09B}" destId="{38B20BC7-1F9A-4C72-92AC-CFD9DD7D73F2}" srcOrd="0" destOrd="0" presId="urn:microsoft.com/office/officeart/2005/8/layout/vList2"/>
    <dgm:cxn modelId="{CAFBC2DD-DC6E-4BC7-A56A-A4056D27BCA7}" type="presOf" srcId="{0D0EE277-C48E-43F6-A73E-2BCDF141E05F}" destId="{603B9A6F-CFB3-44BA-B4AF-D280C6584FB3}" srcOrd="0" destOrd="2" presId="urn:microsoft.com/office/officeart/2005/8/layout/vList2"/>
    <dgm:cxn modelId="{E5012DFB-7FFA-4EB7-B651-5E8C8EE67EDC}" type="presParOf" srcId="{2B025344-53F2-4C95-8E02-904B2A03EA13}" destId="{38B20BC7-1F9A-4C72-92AC-CFD9DD7D73F2}" srcOrd="0" destOrd="0" presId="urn:microsoft.com/office/officeart/2005/8/layout/vList2"/>
    <dgm:cxn modelId="{4EF46698-0FE9-4B03-B901-9FF98F560E6C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시내 중심가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69AF5ED6-CE6D-4263-89B4-2DC7BB2EBAAF}" type="presOf" srcId="{9BDF6358-DC20-4F07-96B8-380BAC69F09B}" destId="{38B20BC7-1F9A-4C72-92AC-CFD9DD7D73F2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0226E074-1B6E-49E7-A019-0F95C6734EFC}" type="presOf" srcId="{6E9E34D4-47C6-423A-8A8B-978BC5A8F0F5}" destId="{603B9A6F-CFB3-44BA-B4AF-D280C6584FB3}" srcOrd="0" destOrd="3" presId="urn:microsoft.com/office/officeart/2005/8/layout/vList2"/>
    <dgm:cxn modelId="{0CD2F013-FBAD-4FC7-91B6-DB9F9EDE912F}" type="presOf" srcId="{F69565B3-D388-46F8-B1EF-F93DD805CA78}" destId="{603B9A6F-CFB3-44BA-B4AF-D280C6584FB3}" srcOrd="0" destOrd="0" presId="urn:microsoft.com/office/officeart/2005/8/layout/vList2"/>
    <dgm:cxn modelId="{811885AC-4E8A-4AE8-B5AE-93E5A8A707D8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8E6D1A65-06EA-4788-AE7B-AA228FB0458B}" type="presOf" srcId="{F9CB5E85-8349-40C1-879A-1C9BB42CE107}" destId="{603B9A6F-CFB3-44BA-B4AF-D280C6584FB3}" srcOrd="0" destOrd="1" presId="urn:microsoft.com/office/officeart/2005/8/layout/vList2"/>
    <dgm:cxn modelId="{D533B2FD-F106-428B-AEF8-4B253D5B15B5}" type="presOf" srcId="{0D0EE277-C48E-43F6-A73E-2BCDF141E05F}" destId="{603B9A6F-CFB3-44BA-B4AF-D280C6584FB3}" srcOrd="0" destOrd="2" presId="urn:microsoft.com/office/officeart/2005/8/layout/vList2"/>
    <dgm:cxn modelId="{B307E387-800D-4216-BFE3-FA7196908026}" type="presParOf" srcId="{2B025344-53F2-4C95-8E02-904B2A03EA13}" destId="{38B20BC7-1F9A-4C72-92AC-CFD9DD7D73F2}" srcOrd="0" destOrd="0" presId="urn:microsoft.com/office/officeart/2005/8/layout/vList2"/>
    <dgm:cxn modelId="{A4B83659-2CBF-4140-9089-E4B91F3D5ED9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시내 중심가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BC114E41-602F-4F93-988C-A1FB9A6104D9}" type="presOf" srcId="{4A400AEB-15F5-42F4-A71B-848B9E645A06}" destId="{2B025344-53F2-4C95-8E02-904B2A03EA13}" srcOrd="0" destOrd="0" presId="urn:microsoft.com/office/officeart/2005/8/layout/vList2"/>
    <dgm:cxn modelId="{0D4EB594-B65D-4E8E-A984-75DA594EBD5E}" type="presOf" srcId="{F69565B3-D388-46F8-B1EF-F93DD805CA78}" destId="{603B9A6F-CFB3-44BA-B4AF-D280C6584FB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B36CFCBC-3D44-4C75-B4BE-144D994357FD}" type="presOf" srcId="{F9CB5E85-8349-40C1-879A-1C9BB42CE107}" destId="{603B9A6F-CFB3-44BA-B4AF-D280C6584FB3}" srcOrd="0" destOrd="1" presId="urn:microsoft.com/office/officeart/2005/8/layout/vList2"/>
    <dgm:cxn modelId="{DC8B9A4D-B7D9-47F7-B5AA-93270F41B721}" type="presOf" srcId="{0D0EE277-C48E-43F6-A73E-2BCDF141E05F}" destId="{603B9A6F-CFB3-44BA-B4AF-D280C6584FB3}" srcOrd="0" destOrd="2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66EFF54E-2270-4AA0-9BE3-B94F5849057C}" type="presOf" srcId="{9BDF6358-DC20-4F07-96B8-380BAC69F09B}" destId="{38B20BC7-1F9A-4C72-92AC-CFD9DD7D73F2}" srcOrd="0" destOrd="0" presId="urn:microsoft.com/office/officeart/2005/8/layout/vList2"/>
    <dgm:cxn modelId="{522B1261-4F73-4D41-8C2B-FC4A22C69EA7}" type="presOf" srcId="{6E9E34D4-47C6-423A-8A8B-978BC5A8F0F5}" destId="{603B9A6F-CFB3-44BA-B4AF-D280C6584FB3}" srcOrd="0" destOrd="3" presId="urn:microsoft.com/office/officeart/2005/8/layout/vList2"/>
    <dgm:cxn modelId="{E4696E62-EE9D-48FF-903A-DEBA965DA7F8}" type="presParOf" srcId="{2B025344-53F2-4C95-8E02-904B2A03EA13}" destId="{38B20BC7-1F9A-4C72-92AC-CFD9DD7D73F2}" srcOrd="0" destOrd="0" presId="urn:microsoft.com/office/officeart/2005/8/layout/vList2"/>
    <dgm:cxn modelId="{3974B7E1-B75B-4709-9829-BBD10FE73D07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생활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329FE8D8-B0F8-4F6D-A2FA-5ED297B23147}" type="presOf" srcId="{0D0EE277-C48E-43F6-A73E-2BCDF141E05F}" destId="{603B9A6F-CFB3-44BA-B4AF-D280C6584FB3}" srcOrd="0" destOrd="2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A1803CB1-97B1-4B15-8B04-6EF905835ED5}" type="presOf" srcId="{F69565B3-D388-46F8-B1EF-F93DD805CA78}" destId="{603B9A6F-CFB3-44BA-B4AF-D280C6584FB3}" srcOrd="0" destOrd="0" presId="urn:microsoft.com/office/officeart/2005/8/layout/vList2"/>
    <dgm:cxn modelId="{5EFB0D61-AC5C-4012-B6D6-E19E6CE0CF5C}" type="presOf" srcId="{6E9E34D4-47C6-423A-8A8B-978BC5A8F0F5}" destId="{603B9A6F-CFB3-44BA-B4AF-D280C6584FB3}" srcOrd="0" destOrd="3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AC328CE8-2C35-4E3A-9117-C14CAA0856B7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FCBEB548-8475-4BC9-B6C6-F834ED5D74C8}" type="presOf" srcId="{F9CB5E85-8349-40C1-879A-1C9BB42CE107}" destId="{603B9A6F-CFB3-44BA-B4AF-D280C6584FB3}" srcOrd="0" destOrd="1" presId="urn:microsoft.com/office/officeart/2005/8/layout/vList2"/>
    <dgm:cxn modelId="{FB77FDFF-EDF4-4967-9F2B-373F3D13810C}" type="presOf" srcId="{9BDF6358-DC20-4F07-96B8-380BAC69F09B}" destId="{38B20BC7-1F9A-4C72-92AC-CFD9DD7D73F2}" srcOrd="0" destOrd="0" presId="urn:microsoft.com/office/officeart/2005/8/layout/vList2"/>
    <dgm:cxn modelId="{8863A92A-6685-41D1-AC3E-552503925CCE}" type="presParOf" srcId="{2B025344-53F2-4C95-8E02-904B2A03EA13}" destId="{38B20BC7-1F9A-4C72-92AC-CFD9DD7D73F2}" srcOrd="0" destOrd="0" presId="urn:microsoft.com/office/officeart/2005/8/layout/vList2"/>
    <dgm:cxn modelId="{D886D9A3-1205-4813-9B31-8A7748291B15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생활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673E92C-6BB0-4A72-932F-DD7ED58039FD}" type="presOf" srcId="{6E9E34D4-47C6-423A-8A8B-978BC5A8F0F5}" destId="{603B9A6F-CFB3-44BA-B4AF-D280C6584FB3}" srcOrd="0" destOrd="3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F5434D6A-CE6C-4B7A-AC78-A3A88B50BD3D}" type="presOf" srcId="{0D0EE277-C48E-43F6-A73E-2BCDF141E05F}" destId="{603B9A6F-CFB3-44BA-B4AF-D280C6584FB3}" srcOrd="0" destOrd="2" presId="urn:microsoft.com/office/officeart/2005/8/layout/vList2"/>
    <dgm:cxn modelId="{1ED6FBB6-A9BB-4880-B23C-E7EAA41CEFD0}" type="presOf" srcId="{F69565B3-D388-46F8-B1EF-F93DD805CA78}" destId="{603B9A6F-CFB3-44BA-B4AF-D280C6584FB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49CBA2EF-1C9E-435D-9E1E-9A4B690FE445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F70639D0-9864-4E11-867D-DDA48EA4A389}" type="presOf" srcId="{9BDF6358-DC20-4F07-96B8-380BAC69F09B}" destId="{38B20BC7-1F9A-4C72-92AC-CFD9DD7D73F2}" srcOrd="0" destOrd="0" presId="urn:microsoft.com/office/officeart/2005/8/layout/vList2"/>
    <dgm:cxn modelId="{D29FEF41-C3A1-41F6-AC24-D0BCA910DCDC}" type="presOf" srcId="{F9CB5E85-8349-40C1-879A-1C9BB42CE107}" destId="{603B9A6F-CFB3-44BA-B4AF-D280C6584FB3}" srcOrd="0" destOrd="1" presId="urn:microsoft.com/office/officeart/2005/8/layout/vList2"/>
    <dgm:cxn modelId="{F24CB35D-8886-4E9C-8945-7B181D052242}" type="presParOf" srcId="{2B025344-53F2-4C95-8E02-904B2A03EA13}" destId="{38B20BC7-1F9A-4C72-92AC-CFD9DD7D73F2}" srcOrd="0" destOrd="0" presId="urn:microsoft.com/office/officeart/2005/8/layout/vList2"/>
    <dgm:cxn modelId="{72089742-FAAF-4BEB-AE14-3EB55D87F33C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여행 준비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39F1C0B4-C2E1-4677-9441-E664004B4EED}" type="presOf" srcId="{9BDF6358-DC20-4F07-96B8-380BAC69F09B}" destId="{38B20BC7-1F9A-4C72-92AC-CFD9DD7D73F2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54AD4C29-97C8-45DE-970C-70D24BD0D961}" type="presOf" srcId="{0D0EE277-C48E-43F6-A73E-2BCDF141E05F}" destId="{603B9A6F-CFB3-44BA-B4AF-D280C6584FB3}" srcOrd="0" destOrd="2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F224049A-C728-4D5C-A96C-F8EFE58BB79B}" type="presOf" srcId="{F9CB5E85-8349-40C1-879A-1C9BB42CE107}" destId="{603B9A6F-CFB3-44BA-B4AF-D280C6584FB3}" srcOrd="0" destOrd="1" presId="urn:microsoft.com/office/officeart/2005/8/layout/vList2"/>
    <dgm:cxn modelId="{8509DBC8-3ECD-4073-A4B7-ACD32E0D7286}" type="presOf" srcId="{F69565B3-D388-46F8-B1EF-F93DD805CA78}" destId="{603B9A6F-CFB3-44BA-B4AF-D280C6584FB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FED4260C-5CF6-4BB2-B868-FA65BA54E586}" type="presOf" srcId="{4A400AEB-15F5-42F4-A71B-848B9E645A06}" destId="{2B025344-53F2-4C95-8E02-904B2A03EA13}" srcOrd="0" destOrd="0" presId="urn:microsoft.com/office/officeart/2005/8/layout/vList2"/>
    <dgm:cxn modelId="{4847E258-866C-409B-9D0E-E67146315815}" type="presOf" srcId="{6E9E34D4-47C6-423A-8A8B-978BC5A8F0F5}" destId="{603B9A6F-CFB3-44BA-B4AF-D280C6584FB3}" srcOrd="0" destOrd="3" presId="urn:microsoft.com/office/officeart/2005/8/layout/vList2"/>
    <dgm:cxn modelId="{5C4D122A-B70B-4378-9566-BFF8A2BBED10}" type="presParOf" srcId="{2B025344-53F2-4C95-8E02-904B2A03EA13}" destId="{38B20BC7-1F9A-4C72-92AC-CFD9DD7D73F2}" srcOrd="0" destOrd="0" presId="urn:microsoft.com/office/officeart/2005/8/layout/vList2"/>
    <dgm:cxn modelId="{67D60462-5E9C-4EC5-B69F-0AE2BCCBBDF9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기차역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EE138BDE-A0ED-4DE1-BBA4-D6F0C193A695}" type="presOf" srcId="{0D0EE277-C48E-43F6-A73E-2BCDF141E05F}" destId="{603B9A6F-CFB3-44BA-B4AF-D280C6584FB3}" srcOrd="0" destOrd="2" presId="urn:microsoft.com/office/officeart/2005/8/layout/vList2"/>
    <dgm:cxn modelId="{6723A201-CE0C-4807-BA30-CF63F343AA5E}" type="presOf" srcId="{F9CB5E85-8349-40C1-879A-1C9BB42CE107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C39751B-BCB0-489C-8565-8E797C9EE311}" type="presOf" srcId="{4A400AEB-15F5-42F4-A71B-848B9E645A06}" destId="{2B025344-53F2-4C95-8E02-904B2A03EA13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09CF6D01-F9A0-4A6B-8EF6-71A8F2306646}" type="presOf" srcId="{9BDF6358-DC20-4F07-96B8-380BAC69F09B}" destId="{38B20BC7-1F9A-4C72-92AC-CFD9DD7D73F2}" srcOrd="0" destOrd="0" presId="urn:microsoft.com/office/officeart/2005/8/layout/vList2"/>
    <dgm:cxn modelId="{5BDFAFEB-3BAF-454D-8CC3-8BE1D824F1CF}" type="presOf" srcId="{F69565B3-D388-46F8-B1EF-F93DD805CA78}" destId="{603B9A6F-CFB3-44BA-B4AF-D280C6584FB3}" srcOrd="0" destOrd="0" presId="urn:microsoft.com/office/officeart/2005/8/layout/vList2"/>
    <dgm:cxn modelId="{9715FA6F-911C-4399-B3AA-6694AA3D4E1F}" type="presOf" srcId="{6E9E34D4-47C6-423A-8A8B-978BC5A8F0F5}" destId="{603B9A6F-CFB3-44BA-B4AF-D280C6584FB3}" srcOrd="0" destOrd="3" presId="urn:microsoft.com/office/officeart/2005/8/layout/vList2"/>
    <dgm:cxn modelId="{5EB140EC-D70E-4577-B33E-EF98CA55983D}" type="presParOf" srcId="{2B025344-53F2-4C95-8E02-904B2A03EA13}" destId="{38B20BC7-1F9A-4C72-92AC-CFD9DD7D73F2}" srcOrd="0" destOrd="0" presId="urn:microsoft.com/office/officeart/2005/8/layout/vList2"/>
    <dgm:cxn modelId="{CC6C1739-FE33-40A3-8C36-D918E1DEDE6E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추천 여행지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5175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CBCFC481-F951-4254-9BFA-0C2B93106664}" type="presOf" srcId="{0D0EE277-C48E-43F6-A73E-2BCDF141E05F}" destId="{603B9A6F-CFB3-44BA-B4AF-D280C6584FB3}" srcOrd="0" destOrd="2" presId="urn:microsoft.com/office/officeart/2005/8/layout/vList2"/>
    <dgm:cxn modelId="{CBF14528-7AFA-4B65-BF31-8276E61441F0}" type="presOf" srcId="{6E9E34D4-47C6-423A-8A8B-978BC5A8F0F5}" destId="{603B9A6F-CFB3-44BA-B4AF-D280C6584FB3}" srcOrd="0" destOrd="3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9D868A46-7A82-4729-8CCB-28D266E593E4}" type="presOf" srcId="{F69565B3-D388-46F8-B1EF-F93DD805CA78}" destId="{603B9A6F-CFB3-44BA-B4AF-D280C6584FB3}" srcOrd="0" destOrd="0" presId="urn:microsoft.com/office/officeart/2005/8/layout/vList2"/>
    <dgm:cxn modelId="{2B1B1490-B824-44AE-AF7A-BAF0C167EA04}" type="presOf" srcId="{4A400AEB-15F5-42F4-A71B-848B9E645A06}" destId="{2B025344-53F2-4C95-8E02-904B2A03EA13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EFF50E3D-70FD-4978-87FC-37FBA7614AC4}" type="presOf" srcId="{F9CB5E85-8349-40C1-879A-1C9BB42CE107}" destId="{603B9A6F-CFB3-44BA-B4AF-D280C6584FB3}" srcOrd="0" destOrd="1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9C4EFCA0-28F0-43F6-B3CD-3719EFA2D6B5}" type="presOf" srcId="{9BDF6358-DC20-4F07-96B8-380BAC69F09B}" destId="{38B20BC7-1F9A-4C72-92AC-CFD9DD7D73F2}" srcOrd="0" destOrd="0" presId="urn:microsoft.com/office/officeart/2005/8/layout/vList2"/>
    <dgm:cxn modelId="{F3C652AC-6720-4A1B-9319-4C9B1E1DC459}" type="presParOf" srcId="{2B025344-53F2-4C95-8E02-904B2A03EA13}" destId="{38B20BC7-1F9A-4C72-92AC-CFD9DD7D73F2}" srcOrd="0" destOrd="0" presId="urn:microsoft.com/office/officeart/2005/8/layout/vList2"/>
    <dgm:cxn modelId="{96075159-A0DA-4B16-B899-AE84BB26CA68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어학당 소개</a:t>
          </a:r>
          <a:r>
            <a:rPr lang="en-US" altLang="ko-KR" sz="3600" b="1" dirty="0" smtClean="0">
              <a:latin typeface="+mj-ea"/>
              <a:ea typeface="+mj-ea"/>
            </a:rPr>
            <a:t>(9</a:t>
          </a:r>
          <a:r>
            <a:rPr lang="ko-KR" altLang="en-US" sz="3600" b="1" dirty="0" smtClean="0">
              <a:latin typeface="+mj-ea"/>
              <a:ea typeface="+mj-ea"/>
            </a:rPr>
            <a:t>월 </a:t>
          </a:r>
          <a:r>
            <a:rPr lang="en-US" altLang="ko-KR" sz="3600" b="1" dirty="0" smtClean="0">
              <a:latin typeface="+mj-ea"/>
              <a:ea typeface="+mj-ea"/>
            </a:rPr>
            <a:t>~ 1</a:t>
          </a:r>
          <a:r>
            <a:rPr lang="ko-KR" altLang="en-US" sz="3600" b="1" dirty="0" smtClean="0">
              <a:latin typeface="+mj-ea"/>
              <a:ea typeface="+mj-ea"/>
            </a:rPr>
            <a:t>월 말 </a:t>
          </a:r>
          <a:r>
            <a:rPr lang="en-US" altLang="ko-KR" sz="3600" b="1" dirty="0" smtClean="0">
              <a:latin typeface="+mj-ea"/>
              <a:ea typeface="+mj-ea"/>
            </a:rPr>
            <a:t>/ 3</a:t>
          </a:r>
          <a:r>
            <a:rPr lang="ko-KR" altLang="en-US" sz="3600" b="1" dirty="0" smtClean="0">
              <a:latin typeface="+mj-ea"/>
              <a:ea typeface="+mj-ea"/>
            </a:rPr>
            <a:t>월 </a:t>
          </a:r>
          <a:r>
            <a:rPr lang="en-US" altLang="ko-KR" sz="3600" b="1" dirty="0" smtClean="0">
              <a:latin typeface="+mj-ea"/>
              <a:ea typeface="+mj-ea"/>
            </a:rPr>
            <a:t>~ 7</a:t>
          </a:r>
          <a:r>
            <a:rPr lang="ko-KR" altLang="en-US" sz="3600" b="1" dirty="0" smtClean="0">
              <a:latin typeface="+mj-ea"/>
              <a:ea typeface="+mj-ea"/>
            </a:rPr>
            <a:t>월</a:t>
          </a:r>
          <a:r>
            <a:rPr lang="en-US" altLang="ko-KR" sz="3600" b="1" dirty="0" smtClean="0">
              <a:latin typeface="+mj-ea"/>
              <a:ea typeface="+mj-ea"/>
            </a:rPr>
            <a:t>)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5FF1EA98-D1C9-45FF-A57D-89A1D4F2B5AB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반 구성은 초급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1.2 /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중급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1.2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/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고급반으로 구성되어있으며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반 배정은 배치고사를 통해 배정받는데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마음에 들지 않을 시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건의하여 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환반이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가능하다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.(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생각보다 까다롭다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)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B0F9F406-F062-468F-9D64-11366A568F02}" type="par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28E38BCB-203E-405F-8813-2CB17F2FEBEE}" type="sibTrans" cxnId="{EDCD04B2-C695-4DEB-8256-4BDE3D5EC493}">
      <dgm:prSet/>
      <dgm:spPr/>
      <dgm:t>
        <a:bodyPr/>
        <a:lstStyle/>
        <a:p>
          <a:pPr latinLnBrk="1"/>
          <a:endParaRPr lang="ko-KR" altLang="en-US"/>
        </a:p>
      </dgm:t>
    </dgm:pt>
    <dgm:pt modelId="{EAE2468C-8203-4088-9F28-2BB2F4B51927}">
      <dgm:prSet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초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dirty="0" err="1" smtClean="0">
              <a:latin typeface="HY강B" pitchFamily="18" charset="-127"/>
              <a:ea typeface="HY강B" pitchFamily="18" charset="-127"/>
            </a:rPr>
            <a:t>중급반은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 </a:t>
          </a:r>
          <a:r>
            <a:rPr lang="zh-CN" altLang="en-US" sz="2000" b="1" dirty="0" smtClean="0">
              <a:latin typeface="HY강B" pitchFamily="18" charset="-127"/>
            </a:rPr>
            <a:t>听力，阅读，精读，口语 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과목으로 진행된다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0550EE91-FF3F-4A19-BC07-45F97CC3A673}" type="parTrans" cxnId="{E8A07E9B-0304-401F-B2B7-0218D062A832}">
      <dgm:prSet/>
      <dgm:spPr/>
      <dgm:t>
        <a:bodyPr/>
        <a:lstStyle/>
        <a:p>
          <a:pPr latinLnBrk="1"/>
          <a:endParaRPr lang="ko-KR" altLang="en-US"/>
        </a:p>
      </dgm:t>
    </dgm:pt>
    <dgm:pt modelId="{A196C1C9-9405-4AC8-899C-E66500251C10}" type="sibTrans" cxnId="{E8A07E9B-0304-401F-B2B7-0218D062A832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고급반은 역사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문화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dirty="0" smtClean="0">
              <a:latin typeface="HY강B" pitchFamily="18" charset="-127"/>
              <a:ea typeface="HY강B" pitchFamily="18" charset="-127"/>
            </a:rPr>
            <a:t>작문 등의 과목으로 수업이 진행된다</a:t>
          </a:r>
          <a:r>
            <a:rPr lang="en-US" altLang="ko-KR" sz="20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15886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4" destOrd="0" parTransId="{D97955AF-E990-4103-B51F-5536B7932AC0}" sibTransId="{16BE37F7-1BDF-4DCA-9BB5-79099C04069B}"/>
    <dgm:cxn modelId="{C073D4ED-BBDF-44CC-BA7A-FE35ABAC78A1}" type="presOf" srcId="{0D0EE277-C48E-43F6-A73E-2BCDF141E05F}" destId="{603B9A6F-CFB3-44BA-B4AF-D280C6584FB3}" srcOrd="0" destOrd="4" presId="urn:microsoft.com/office/officeart/2005/8/layout/vList2"/>
    <dgm:cxn modelId="{1FFD79DC-4C40-4683-AB65-351873B121F7}" type="presOf" srcId="{F69565B3-D388-46F8-B1EF-F93DD805CA78}" destId="{603B9A6F-CFB3-44BA-B4AF-D280C6584FB3}" srcOrd="0" destOrd="0" presId="urn:microsoft.com/office/officeart/2005/8/layout/vList2"/>
    <dgm:cxn modelId="{2BB522BA-CE71-440F-8F46-559EB9C62C70}" type="presOf" srcId="{5FF1EA98-D1C9-45FF-A57D-89A1D4F2B5AB}" destId="{603B9A6F-CFB3-44BA-B4AF-D280C6584FB3}" srcOrd="0" destOrd="1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2606343D-A56C-4F93-B540-32664241FB15}" type="presOf" srcId="{F9CB5E85-8349-40C1-879A-1C9BB42CE107}" destId="{603B9A6F-CFB3-44BA-B4AF-D280C6584FB3}" srcOrd="0" destOrd="3" presId="urn:microsoft.com/office/officeart/2005/8/layout/vList2"/>
    <dgm:cxn modelId="{A1E58D0B-0690-4A15-89D2-D21594904609}" srcId="{9BDF6358-DC20-4F07-96B8-380BAC69F09B}" destId="{6E9E34D4-47C6-423A-8A8B-978BC5A8F0F5}" srcOrd="5" destOrd="0" parTransId="{0B159DDF-3F41-4D28-A35D-5B636329CB1A}" sibTransId="{2189E568-655D-4726-8914-D688F1AB6B1C}"/>
    <dgm:cxn modelId="{E8A07E9B-0304-401F-B2B7-0218D062A832}" srcId="{9BDF6358-DC20-4F07-96B8-380BAC69F09B}" destId="{EAE2468C-8203-4088-9F28-2BB2F4B51927}" srcOrd="2" destOrd="0" parTransId="{0550EE91-FF3F-4A19-BC07-45F97CC3A673}" sibTransId="{A196C1C9-9405-4AC8-899C-E66500251C10}"/>
    <dgm:cxn modelId="{EDCD04B2-C695-4DEB-8256-4BDE3D5EC493}" srcId="{9BDF6358-DC20-4F07-96B8-380BAC69F09B}" destId="{5FF1EA98-D1C9-45FF-A57D-89A1D4F2B5AB}" srcOrd="1" destOrd="0" parTransId="{B0F9F406-F062-468F-9D64-11366A568F02}" sibTransId="{28E38BCB-203E-405F-8813-2CB17F2FEBEE}"/>
    <dgm:cxn modelId="{4669D278-42D7-4781-9BEB-E808F21E425F}" type="presOf" srcId="{6E9E34D4-47C6-423A-8A8B-978BC5A8F0F5}" destId="{603B9A6F-CFB3-44BA-B4AF-D280C6584FB3}" srcOrd="0" destOrd="5" presId="urn:microsoft.com/office/officeart/2005/8/layout/vList2"/>
    <dgm:cxn modelId="{5C7CE4FD-1596-4460-A0E2-650E2D700E65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3" destOrd="0" parTransId="{7CED6790-8DAD-40A1-AAE5-4546C9E40C8A}" sibTransId="{770B1A6A-7BE5-4287-BEA3-76CC590DFC83}"/>
    <dgm:cxn modelId="{27DFD977-046D-4E37-A550-36B7A43A8518}" type="presOf" srcId="{EAE2468C-8203-4088-9F28-2BB2F4B51927}" destId="{603B9A6F-CFB3-44BA-B4AF-D280C6584FB3}" srcOrd="0" destOrd="2" presId="urn:microsoft.com/office/officeart/2005/8/layout/vList2"/>
    <dgm:cxn modelId="{BF731C8D-D6A9-46F6-A350-1C5BD953783A}" type="presOf" srcId="{9BDF6358-DC20-4F07-96B8-380BAC69F09B}" destId="{38B20BC7-1F9A-4C72-92AC-CFD9DD7D73F2}" srcOrd="0" destOrd="0" presId="urn:microsoft.com/office/officeart/2005/8/layout/vList2"/>
    <dgm:cxn modelId="{CDF353A3-6389-47A0-BBB4-6B83BE50BEF7}" type="presParOf" srcId="{2B025344-53F2-4C95-8E02-904B2A03EA13}" destId="{38B20BC7-1F9A-4C72-92AC-CFD9DD7D73F2}" srcOrd="0" destOrd="0" presId="urn:microsoft.com/office/officeart/2005/8/layout/vList2"/>
    <dgm:cxn modelId="{D70288A2-AB50-49C1-888D-189618A8A939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캠퍼스 풍경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3205E312-80C3-4598-A8C3-2329B36C4FB2}" type="presOf" srcId="{6E9E34D4-47C6-423A-8A8B-978BC5A8F0F5}" destId="{603B9A6F-CFB3-44BA-B4AF-D280C6584FB3}" srcOrd="0" destOrd="3" presId="urn:microsoft.com/office/officeart/2005/8/layout/vList2"/>
    <dgm:cxn modelId="{4F43B28B-E6ED-4371-8F1C-1C56679278EF}" type="presOf" srcId="{4A400AEB-15F5-42F4-A71B-848B9E645A06}" destId="{2B025344-53F2-4C95-8E02-904B2A03EA1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9B8E0A18-DA6B-49AE-9C79-13C6AC361EAC}" type="presOf" srcId="{0D0EE277-C48E-43F6-A73E-2BCDF141E05F}" destId="{603B9A6F-CFB3-44BA-B4AF-D280C6584FB3}" srcOrd="0" destOrd="2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0D43343D-8FA5-4A4A-82D7-387BC1B8BFD2}" type="presOf" srcId="{F69565B3-D388-46F8-B1EF-F93DD805CA78}" destId="{603B9A6F-CFB3-44BA-B4AF-D280C6584FB3}" srcOrd="0" destOrd="0" presId="urn:microsoft.com/office/officeart/2005/8/layout/vList2"/>
    <dgm:cxn modelId="{F2CC2FEE-B7F0-488F-A3F0-96A359F3018C}" type="presOf" srcId="{F9CB5E85-8349-40C1-879A-1C9BB42CE107}" destId="{603B9A6F-CFB3-44BA-B4AF-D280C6584FB3}" srcOrd="0" destOrd="1" presId="urn:microsoft.com/office/officeart/2005/8/layout/vList2"/>
    <dgm:cxn modelId="{BEEC4A5D-2E6D-466A-9330-EE0F5FC9BAD7}" type="presOf" srcId="{9BDF6358-DC20-4F07-96B8-380BAC69F09B}" destId="{38B20BC7-1F9A-4C72-92AC-CFD9DD7D73F2}" srcOrd="0" destOrd="0" presId="urn:microsoft.com/office/officeart/2005/8/layout/vList2"/>
    <dgm:cxn modelId="{29F0525B-213E-4A07-86CD-4F2F68C2A966}" type="presParOf" srcId="{2B025344-53F2-4C95-8E02-904B2A03EA13}" destId="{38B20BC7-1F9A-4C72-92AC-CFD9DD7D73F2}" srcOrd="0" destOrd="0" presId="urn:microsoft.com/office/officeart/2005/8/layout/vList2"/>
    <dgm:cxn modelId="{5E5060D8-F04C-4537-9B20-DD45BF516501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캠퍼스 풍경</a:t>
          </a:r>
          <a:r>
            <a:rPr lang="en-US" altLang="ko-KR" sz="3600" b="1" dirty="0" smtClean="0">
              <a:latin typeface="+mj-ea"/>
              <a:ea typeface="+mj-ea"/>
            </a:rPr>
            <a:t>-2</a:t>
          </a:r>
          <a:r>
            <a:rPr lang="ko-KR" altLang="en-US" sz="3600" b="1" dirty="0" smtClean="0">
              <a:latin typeface="+mj-ea"/>
              <a:ea typeface="+mj-ea"/>
            </a:rPr>
            <a:t>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165BB464-7454-435E-87B0-36D55A3B497A}" type="presOf" srcId="{4A400AEB-15F5-42F4-A71B-848B9E645A06}" destId="{2B025344-53F2-4C95-8E02-904B2A03EA13}" srcOrd="0" destOrd="0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E9E36FAB-F4DD-4B13-B1E6-AEE252B0FFBF}" type="presOf" srcId="{0D0EE277-C48E-43F6-A73E-2BCDF141E05F}" destId="{603B9A6F-CFB3-44BA-B4AF-D280C6584FB3}" srcOrd="0" destOrd="2" presId="urn:microsoft.com/office/officeart/2005/8/layout/vList2"/>
    <dgm:cxn modelId="{6BA6ED07-EE0A-4377-9092-1DEEA29E02E6}" type="presOf" srcId="{F69565B3-D388-46F8-B1EF-F93DD805CA78}" destId="{603B9A6F-CFB3-44BA-B4AF-D280C6584FB3}" srcOrd="0" destOrd="0" presId="urn:microsoft.com/office/officeart/2005/8/layout/vList2"/>
    <dgm:cxn modelId="{5EF5171B-0B9E-42E2-AFB7-33B905B3AD9E}" type="presOf" srcId="{6E9E34D4-47C6-423A-8A8B-978BC5A8F0F5}" destId="{603B9A6F-CFB3-44BA-B4AF-D280C6584FB3}" srcOrd="0" destOrd="3" presId="urn:microsoft.com/office/officeart/2005/8/layout/vList2"/>
    <dgm:cxn modelId="{C19AAA90-E64B-4432-B5A6-5A0ECA1A375A}" type="presOf" srcId="{9BDF6358-DC20-4F07-96B8-380BAC69F09B}" destId="{38B20BC7-1F9A-4C72-92AC-CFD9DD7D73F2}" srcOrd="0" destOrd="0" presId="urn:microsoft.com/office/officeart/2005/8/layout/vList2"/>
    <dgm:cxn modelId="{2FC58645-7F85-4D4A-B7B4-44C939E9EC41}" type="presOf" srcId="{F9CB5E85-8349-40C1-879A-1C9BB42CE107}" destId="{603B9A6F-CFB3-44BA-B4AF-D280C6584FB3}" srcOrd="0" destOrd="1" presId="urn:microsoft.com/office/officeart/2005/8/layout/vList2"/>
    <dgm:cxn modelId="{5A0807CC-94B3-4F7F-AF2C-FF4873566CBB}" type="presParOf" srcId="{2B025344-53F2-4C95-8E02-904B2A03EA13}" destId="{38B20BC7-1F9A-4C72-92AC-CFD9DD7D73F2}" srcOrd="0" destOrd="0" presId="urn:microsoft.com/office/officeart/2005/8/layout/vList2"/>
    <dgm:cxn modelId="{4134A900-3551-4D1B-9764-E85C9984316A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캠퍼스 풍경</a:t>
          </a:r>
          <a:r>
            <a:rPr lang="en-US" altLang="ko-KR" sz="3600" b="1" dirty="0" smtClean="0">
              <a:latin typeface="+mj-ea"/>
              <a:ea typeface="+mj-ea"/>
            </a:rPr>
            <a:t>-3</a:t>
          </a:r>
          <a:r>
            <a:rPr lang="ko-KR" altLang="en-US" sz="3600" b="1" dirty="0" smtClean="0">
              <a:latin typeface="+mj-ea"/>
              <a:ea typeface="+mj-ea"/>
            </a:rPr>
            <a:t>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9028109-21B7-4E79-971D-B71D8BB9F77C}" type="presOf" srcId="{F69565B3-D388-46F8-B1EF-F93DD805CA78}" destId="{603B9A6F-CFB3-44BA-B4AF-D280C6584FB3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6F6EFBAF-2D7E-457B-A86B-3B6FBCA54D02}" type="presOf" srcId="{0D0EE277-C48E-43F6-A73E-2BCDF141E05F}" destId="{603B9A6F-CFB3-44BA-B4AF-D280C6584FB3}" srcOrd="0" destOrd="2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37FC3C12-D137-4E06-85ED-9A8523CE1844}" type="presOf" srcId="{9BDF6358-DC20-4F07-96B8-380BAC69F09B}" destId="{38B20BC7-1F9A-4C72-92AC-CFD9DD7D73F2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444D393C-EACF-4B10-8436-14FF966E5C74}" type="presOf" srcId="{F9CB5E85-8349-40C1-879A-1C9BB42CE107}" destId="{603B9A6F-CFB3-44BA-B4AF-D280C6584FB3}" srcOrd="0" destOrd="1" presId="urn:microsoft.com/office/officeart/2005/8/layout/vList2"/>
    <dgm:cxn modelId="{EF7882A6-D612-40AC-91E5-5C4DF9D0F2C3}" type="presOf" srcId="{4A400AEB-15F5-42F4-A71B-848B9E645A06}" destId="{2B025344-53F2-4C95-8E02-904B2A03EA13}" srcOrd="0" destOrd="0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EBFD22A0-E597-42C7-AF9F-94FE55944027}" type="presOf" srcId="{6E9E34D4-47C6-423A-8A8B-978BC5A8F0F5}" destId="{603B9A6F-CFB3-44BA-B4AF-D280C6584FB3}" srcOrd="0" destOrd="3" presId="urn:microsoft.com/office/officeart/2005/8/layout/vList2"/>
    <dgm:cxn modelId="{8295FA65-5499-4DF7-B486-713C98B772AF}" type="presParOf" srcId="{2B025344-53F2-4C95-8E02-904B2A03EA13}" destId="{38B20BC7-1F9A-4C72-92AC-CFD9DD7D73F2}" srcOrd="0" destOrd="0" presId="urn:microsoft.com/office/officeart/2005/8/layout/vList2"/>
    <dgm:cxn modelId="{8EB415A3-E30D-4B75-9DEF-C2B68E8B6113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학교 야경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8268AB4-4243-4F79-A64B-E895FD8100B6}" type="presOf" srcId="{F69565B3-D388-46F8-B1EF-F93DD805CA78}" destId="{603B9A6F-CFB3-44BA-B4AF-D280C6584FB3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FAF564C8-EA88-4D00-8151-EAB168147FF9}" type="presOf" srcId="{4A400AEB-15F5-42F4-A71B-848B9E645A06}" destId="{2B025344-53F2-4C95-8E02-904B2A03EA13}" srcOrd="0" destOrd="0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6F6F0AE4-AEA7-4904-926D-C7BBC78553D4}" type="presOf" srcId="{0D0EE277-C48E-43F6-A73E-2BCDF141E05F}" destId="{603B9A6F-CFB3-44BA-B4AF-D280C6584FB3}" srcOrd="0" destOrd="2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AAC6F676-4E91-451E-B689-03E89EDC884E}" type="presOf" srcId="{6E9E34D4-47C6-423A-8A8B-978BC5A8F0F5}" destId="{603B9A6F-CFB3-44BA-B4AF-D280C6584FB3}" srcOrd="0" destOrd="3" presId="urn:microsoft.com/office/officeart/2005/8/layout/vList2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E97DB462-8269-4245-952D-1A327064D83E}" type="presOf" srcId="{F9CB5E85-8349-40C1-879A-1C9BB42CE107}" destId="{603B9A6F-CFB3-44BA-B4AF-D280C6584FB3}" srcOrd="0" destOrd="1" presId="urn:microsoft.com/office/officeart/2005/8/layout/vList2"/>
    <dgm:cxn modelId="{B55F1F84-6039-47B3-B25E-3281FA790F95}" type="presOf" srcId="{9BDF6358-DC20-4F07-96B8-380BAC69F09B}" destId="{38B20BC7-1F9A-4C72-92AC-CFD9DD7D73F2}" srcOrd="0" destOrd="0" presId="urn:microsoft.com/office/officeart/2005/8/layout/vList2"/>
    <dgm:cxn modelId="{2059EBFB-C786-4CCA-A650-E919E6551644}" type="presParOf" srcId="{2B025344-53F2-4C95-8E02-904B2A03EA13}" destId="{38B20BC7-1F9A-4C72-92AC-CFD9DD7D73F2}" srcOrd="0" destOrd="0" presId="urn:microsoft.com/office/officeart/2005/8/layout/vList2"/>
    <dgm:cxn modelId="{9A0682DA-EFC6-478D-9F82-175243D8C291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28EF31E5-FC23-46AB-898D-F5C4F6F5E15F}" type="presOf" srcId="{F9CB5E85-8349-40C1-879A-1C9BB42CE107}" destId="{603B9A6F-CFB3-44BA-B4AF-D280C6584FB3}" srcOrd="0" destOrd="1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E90B8450-12AC-4D4C-A0A5-F68E857C0A3F}" type="presOf" srcId="{0D0EE277-C48E-43F6-A73E-2BCDF141E05F}" destId="{603B9A6F-CFB3-44BA-B4AF-D280C6584FB3}" srcOrd="0" destOrd="2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80C24C92-6378-4812-A440-AE2E8138908E}" type="presOf" srcId="{9BDF6358-DC20-4F07-96B8-380BAC69F09B}" destId="{38B20BC7-1F9A-4C72-92AC-CFD9DD7D73F2}" srcOrd="0" destOrd="0" presId="urn:microsoft.com/office/officeart/2005/8/layout/vList2"/>
    <dgm:cxn modelId="{0D9756CF-05EF-46AF-BFF8-474DA4EF5CB1}" type="presOf" srcId="{F69565B3-D388-46F8-B1EF-F93DD805CA78}" destId="{603B9A6F-CFB3-44BA-B4AF-D280C6584FB3}" srcOrd="0" destOrd="0" presId="urn:microsoft.com/office/officeart/2005/8/layout/vList2"/>
    <dgm:cxn modelId="{ACF34A5C-69B1-4E00-A357-6C2F15891A09}" type="presOf" srcId="{4A400AEB-15F5-42F4-A71B-848B9E645A06}" destId="{2B025344-53F2-4C95-8E02-904B2A03EA13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0C3CC776-7E5F-42A5-BE2F-44E9A1A37B41}" type="presOf" srcId="{6E9E34D4-47C6-423A-8A8B-978BC5A8F0F5}" destId="{603B9A6F-CFB3-44BA-B4AF-D280C6584FB3}" srcOrd="0" destOrd="3" presId="urn:microsoft.com/office/officeart/2005/8/layout/vList2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34EBC60B-BEBD-432C-B08D-B92EA431E492}" type="presParOf" srcId="{2B025344-53F2-4C95-8E02-904B2A03EA13}" destId="{38B20BC7-1F9A-4C72-92AC-CFD9DD7D73F2}" srcOrd="0" destOrd="0" presId="urn:microsoft.com/office/officeart/2005/8/layout/vList2"/>
    <dgm:cxn modelId="{45B18521-34EB-48FF-9EAE-31A4EEEFC015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400AEB-15F5-42F4-A71B-848B9E645A0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latinLnBrk="1"/>
          <a:endParaRPr lang="ko-KR" altLang="en-US"/>
        </a:p>
      </dgm:t>
    </dgm:pt>
    <dgm:pt modelId="{9BDF6358-DC20-4F07-96B8-380BAC69F09B}">
      <dgm:prSet phldrT="[텍스트]" custT="1"/>
      <dgm:spPr/>
      <dgm:t>
        <a:bodyPr/>
        <a:lstStyle/>
        <a:p>
          <a:pPr latinLnBrk="1"/>
          <a:r>
            <a:rPr lang="ko-KR" altLang="en-US" sz="3600" b="1" dirty="0" smtClean="0">
              <a:latin typeface="+mj-ea"/>
              <a:ea typeface="+mj-ea"/>
            </a:rPr>
            <a:t>기숙사 및 교내 시설 </a:t>
          </a:r>
          <a:endParaRPr lang="ko-KR" altLang="en-US" sz="3600" b="1" dirty="0">
            <a:latin typeface="+mj-ea"/>
            <a:ea typeface="+mj-ea"/>
          </a:endParaRPr>
        </a:p>
      </dgm:t>
    </dgm:pt>
    <dgm:pt modelId="{185790B8-EEFB-45E3-83AE-C10BE632C192}" type="par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0558A3E1-9635-4BEE-9371-ED9E1A86A34D}" type="sibTrans" cxnId="{29D5DDDB-7072-4146-B7DB-ED4E921C0BC9}">
      <dgm:prSet/>
      <dgm:spPr/>
      <dgm:t>
        <a:bodyPr/>
        <a:lstStyle/>
        <a:p>
          <a:pPr latinLnBrk="1"/>
          <a:endParaRPr lang="ko-KR" altLang="en-US"/>
        </a:p>
      </dgm:t>
    </dgm:pt>
    <dgm:pt modelId="{F69565B3-D388-46F8-B1EF-F93DD805CA78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48CDBFC3-0375-402E-955C-865959DD394E}" type="par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4634D1E5-0A46-4143-8FCB-4B437137B47E}" type="sibTrans" cxnId="{29689B10-ACEE-436D-A3A9-3A2653004DE2}">
      <dgm:prSet/>
      <dgm:spPr/>
      <dgm:t>
        <a:bodyPr/>
        <a:lstStyle/>
        <a:p>
          <a:pPr latinLnBrk="1"/>
          <a:endParaRPr lang="ko-KR" altLang="en-US"/>
        </a:p>
      </dgm:t>
    </dgm:pt>
    <dgm:pt modelId="{6E9E34D4-47C6-423A-8A8B-978BC5A8F0F5}">
      <dgm:prSet phldrT="[텍스트]" custT="1"/>
      <dgm:spPr/>
      <dgm:t>
        <a:bodyPr/>
        <a:lstStyle/>
        <a:p>
          <a:pPr latinLnBrk="1"/>
          <a:endParaRPr lang="ko-KR" altLang="en-US" sz="2000" dirty="0"/>
        </a:p>
      </dgm:t>
    </dgm:pt>
    <dgm:pt modelId="{0B159DDF-3F41-4D28-A35D-5B636329CB1A}" type="par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2189E568-655D-4726-8914-D688F1AB6B1C}" type="sibTrans" cxnId="{A1E58D0B-0690-4A15-89D2-D21594904609}">
      <dgm:prSet/>
      <dgm:spPr/>
      <dgm:t>
        <a:bodyPr/>
        <a:lstStyle/>
        <a:p>
          <a:pPr latinLnBrk="1"/>
          <a:endParaRPr lang="ko-KR" altLang="en-US"/>
        </a:p>
      </dgm:t>
    </dgm:pt>
    <dgm:pt modelId="{F9CB5E85-8349-40C1-879A-1C9BB42CE107}">
      <dgm:prSet custT="1"/>
      <dgm:spPr/>
      <dgm:t>
        <a:bodyPr/>
        <a:lstStyle/>
        <a:p>
          <a:pPr latinLnBrk="1"/>
          <a:endParaRPr lang="ko-KR" altLang="en-US" sz="2000" dirty="0">
            <a:latin typeface="HY강B" pitchFamily="18" charset="-127"/>
            <a:ea typeface="HY강B" pitchFamily="18" charset="-127"/>
          </a:endParaRPr>
        </a:p>
      </dgm:t>
    </dgm:pt>
    <dgm:pt modelId="{7CED6790-8DAD-40A1-AAE5-4546C9E40C8A}" type="par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770B1A6A-7BE5-4287-BEA3-76CC590DFC83}" type="sibTrans" cxnId="{3EA0AEB1-70C2-4841-9EB5-62C1E78A4715}">
      <dgm:prSet/>
      <dgm:spPr/>
      <dgm:t>
        <a:bodyPr/>
        <a:lstStyle/>
        <a:p>
          <a:pPr latinLnBrk="1"/>
          <a:endParaRPr lang="ko-KR" altLang="en-US"/>
        </a:p>
      </dgm:t>
    </dgm:pt>
    <dgm:pt modelId="{0D0EE277-C48E-43F6-A73E-2BCDF141E05F}">
      <dgm:prSet/>
      <dgm:spPr/>
      <dgm:t>
        <a:bodyPr/>
        <a:lstStyle/>
        <a:p>
          <a:pPr latinLnBrk="1"/>
          <a:endParaRPr lang="ko-KR" altLang="en-US" sz="3600" dirty="0"/>
        </a:p>
      </dgm:t>
    </dgm:pt>
    <dgm:pt modelId="{D97955AF-E990-4103-B51F-5536B7932AC0}" type="par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16BE37F7-1BDF-4DCA-9BB5-79099C04069B}" type="sibTrans" cxnId="{6A71986D-9C43-407A-A0DA-523D4FEDC054}">
      <dgm:prSet/>
      <dgm:spPr/>
      <dgm:t>
        <a:bodyPr/>
        <a:lstStyle/>
        <a:p>
          <a:pPr latinLnBrk="1"/>
          <a:endParaRPr lang="ko-KR" altLang="en-US"/>
        </a:p>
      </dgm:t>
    </dgm:pt>
    <dgm:pt modelId="{2B025344-53F2-4C95-8E02-904B2A03EA13}" type="pres">
      <dgm:prSet presAssocID="{4A400AEB-15F5-42F4-A71B-848B9E645A0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8B20BC7-1F9A-4C72-92AC-CFD9DD7D73F2}" type="pres">
      <dgm:prSet presAssocID="{9BDF6358-DC20-4F07-96B8-380BAC69F09B}" presName="parentText" presStyleLbl="node1" presStyleIdx="0" presStyleCnt="1" custScaleY="53151" custLinFactNeighborY="-79349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03B9A6F-CFB3-44BA-B4AF-D280C6584FB3}" type="pres">
      <dgm:prSet presAssocID="{9BDF6358-DC20-4F07-96B8-380BAC69F09B}" presName="childText" presStyleLbl="revTx" presStyleIdx="0" presStyleCnt="1" custScaleX="99224" custScaleY="74656" custLinFactNeighborX="-388" custLinFactNeighborY="-5341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B872E356-9E82-4274-B8E4-E74D0D845EC9}" type="presOf" srcId="{9BDF6358-DC20-4F07-96B8-380BAC69F09B}" destId="{38B20BC7-1F9A-4C72-92AC-CFD9DD7D73F2}" srcOrd="0" destOrd="0" presId="urn:microsoft.com/office/officeart/2005/8/layout/vList2"/>
    <dgm:cxn modelId="{6A71986D-9C43-407A-A0DA-523D4FEDC054}" srcId="{9BDF6358-DC20-4F07-96B8-380BAC69F09B}" destId="{0D0EE277-C48E-43F6-A73E-2BCDF141E05F}" srcOrd="2" destOrd="0" parTransId="{D97955AF-E990-4103-B51F-5536B7932AC0}" sibTransId="{16BE37F7-1BDF-4DCA-9BB5-79099C04069B}"/>
    <dgm:cxn modelId="{9CB5C615-8675-42CE-8641-DD8584B56814}" type="presOf" srcId="{0D0EE277-C48E-43F6-A73E-2BCDF141E05F}" destId="{603B9A6F-CFB3-44BA-B4AF-D280C6584FB3}" srcOrd="0" destOrd="2" presId="urn:microsoft.com/office/officeart/2005/8/layout/vList2"/>
    <dgm:cxn modelId="{29D5DDDB-7072-4146-B7DB-ED4E921C0BC9}" srcId="{4A400AEB-15F5-42F4-A71B-848B9E645A06}" destId="{9BDF6358-DC20-4F07-96B8-380BAC69F09B}" srcOrd="0" destOrd="0" parTransId="{185790B8-EEFB-45E3-83AE-C10BE632C192}" sibTransId="{0558A3E1-9635-4BEE-9371-ED9E1A86A34D}"/>
    <dgm:cxn modelId="{436B152D-087F-485C-9E48-D16E87C0CD13}" type="presOf" srcId="{F9CB5E85-8349-40C1-879A-1C9BB42CE107}" destId="{603B9A6F-CFB3-44BA-B4AF-D280C6584FB3}" srcOrd="0" destOrd="1" presId="urn:microsoft.com/office/officeart/2005/8/layout/vList2"/>
    <dgm:cxn modelId="{F021EA52-8D75-4226-BD41-E7BBBFCE8FA7}" type="presOf" srcId="{F69565B3-D388-46F8-B1EF-F93DD805CA78}" destId="{603B9A6F-CFB3-44BA-B4AF-D280C6584FB3}" srcOrd="0" destOrd="0" presId="urn:microsoft.com/office/officeart/2005/8/layout/vList2"/>
    <dgm:cxn modelId="{A1E58D0B-0690-4A15-89D2-D21594904609}" srcId="{9BDF6358-DC20-4F07-96B8-380BAC69F09B}" destId="{6E9E34D4-47C6-423A-8A8B-978BC5A8F0F5}" srcOrd="3" destOrd="0" parTransId="{0B159DDF-3F41-4D28-A35D-5B636329CB1A}" sibTransId="{2189E568-655D-4726-8914-D688F1AB6B1C}"/>
    <dgm:cxn modelId="{29689B10-ACEE-436D-A3A9-3A2653004DE2}" srcId="{9BDF6358-DC20-4F07-96B8-380BAC69F09B}" destId="{F69565B3-D388-46F8-B1EF-F93DD805CA78}" srcOrd="0" destOrd="0" parTransId="{48CDBFC3-0375-402E-955C-865959DD394E}" sibTransId="{4634D1E5-0A46-4143-8FCB-4B437137B47E}"/>
    <dgm:cxn modelId="{3EA0AEB1-70C2-4841-9EB5-62C1E78A4715}" srcId="{9BDF6358-DC20-4F07-96B8-380BAC69F09B}" destId="{F9CB5E85-8349-40C1-879A-1C9BB42CE107}" srcOrd="1" destOrd="0" parTransId="{7CED6790-8DAD-40A1-AAE5-4546C9E40C8A}" sibTransId="{770B1A6A-7BE5-4287-BEA3-76CC590DFC83}"/>
    <dgm:cxn modelId="{83F2C2B8-6680-43ED-9B51-936874878562}" type="presOf" srcId="{4A400AEB-15F5-42F4-A71B-848B9E645A06}" destId="{2B025344-53F2-4C95-8E02-904B2A03EA13}" srcOrd="0" destOrd="0" presId="urn:microsoft.com/office/officeart/2005/8/layout/vList2"/>
    <dgm:cxn modelId="{E9849F37-C7DD-480D-9F80-A422B9854CDE}" type="presOf" srcId="{6E9E34D4-47C6-423A-8A8B-978BC5A8F0F5}" destId="{603B9A6F-CFB3-44BA-B4AF-D280C6584FB3}" srcOrd="0" destOrd="3" presId="urn:microsoft.com/office/officeart/2005/8/layout/vList2"/>
    <dgm:cxn modelId="{04BADF3F-890F-4D90-AB10-BA5776EFE8AC}" type="presParOf" srcId="{2B025344-53F2-4C95-8E02-904B2A03EA13}" destId="{38B20BC7-1F9A-4C72-92AC-CFD9DD7D73F2}" srcOrd="0" destOrd="0" presId="urn:microsoft.com/office/officeart/2005/8/layout/vList2"/>
    <dgm:cxn modelId="{11E4CD30-559E-4EF1-A5F5-518BEA049339}" type="presParOf" srcId="{2B025344-53F2-4C95-8E02-904B2A03EA13}" destId="{603B9A6F-CFB3-44BA-B4AF-D280C6584FB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14025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err="1" smtClean="0">
              <a:latin typeface="+mj-ea"/>
              <a:ea typeface="+mj-ea"/>
            </a:rPr>
            <a:t>석가장</a:t>
          </a:r>
          <a:r>
            <a:rPr lang="en-US" altLang="ko-KR" sz="3600" b="1" kern="1200" dirty="0" smtClean="0">
              <a:latin typeface="+mj-ea"/>
              <a:ea typeface="+mj-ea"/>
            </a:rPr>
            <a:t>(</a:t>
          </a:r>
          <a:r>
            <a:rPr lang="zh-CN" altLang="en-US" sz="3600" b="1" kern="1200" dirty="0" smtClean="0">
              <a:latin typeface="+mj-ea"/>
              <a:ea typeface="+mj-ea"/>
            </a:rPr>
            <a:t>石家庄</a:t>
          </a:r>
          <a:r>
            <a:rPr lang="en-US" altLang="zh-CN" sz="3600" b="1" kern="1200" dirty="0" smtClean="0">
              <a:latin typeface="+mj-ea"/>
              <a:ea typeface="+mj-ea"/>
            </a:rPr>
            <a:t>)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17131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786978"/>
          <a:ext cx="8399722" cy="4248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중국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하북성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(</a:t>
          </a:r>
          <a:r>
            <a:rPr lang="zh-CN" altLang="en-US" sz="2000" kern="1200" dirty="0" smtClean="0">
              <a:latin typeface="HY강B" pitchFamily="18" charset="-127"/>
              <a:ea typeface="HY강B" pitchFamily="18" charset="-127"/>
            </a:rPr>
            <a:t>河北省</a:t>
          </a:r>
          <a:r>
            <a:rPr lang="en-US" altLang="zh-CN" sz="2000" kern="1200" dirty="0" smtClean="0">
              <a:latin typeface="HY강B" pitchFamily="18" charset="-127"/>
              <a:ea typeface="HY강B" pitchFamily="18" charset="-127"/>
            </a:rPr>
            <a:t>)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에 위치하고 성의 성도이면서 태행산맥 동쪽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기슭에 있는 신흥 공업 도시 → 공기가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안 좋고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날씨가 자주 흐림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면적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(㎢) : 15,722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인구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: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/>
            <a:t>10,163,788(2010</a:t>
          </a:r>
          <a:r>
            <a:rPr lang="ko-KR" altLang="en-US" sz="2000" kern="1200" dirty="0" smtClean="0"/>
            <a:t>년</a:t>
          </a:r>
          <a:r>
            <a:rPr lang="en-US" altLang="ko-KR" sz="2000" kern="1200" dirty="0" smtClean="0"/>
            <a:t>)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행정구분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: 6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구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5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시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12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현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유명관광지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북방지역 최대규모의 불교사원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융흥사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중국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대 명장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홍루몽의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배경을 재연한 곳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(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홍루몽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촬영지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)</a:t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삼국지 시대민족 조자룡의 묘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–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조운묘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-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정딩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: 7000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여년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역사를 지닌 곳으로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9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개의 망루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개의 탑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           8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대 사찰 등의 문화유적이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있는곳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786978"/>
        <a:ext cx="8399722" cy="42487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주변 먹거리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주변 먹거리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주변 먹거리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주변 먹거리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주변 먹거리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시내 중심가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0"/>
          <a:ext cx="8465414" cy="5537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err="1" smtClean="0">
              <a:latin typeface="+mj-ea"/>
              <a:ea typeface="+mj-ea"/>
            </a:rPr>
            <a:t>하북사범대학교란</a:t>
          </a:r>
          <a:r>
            <a:rPr lang="en-US" altLang="ko-KR" sz="3600" b="1" kern="1200" dirty="0" smtClean="0">
              <a:latin typeface="+mj-ea"/>
              <a:ea typeface="+mj-ea"/>
            </a:rPr>
            <a:t>?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27032" y="27032"/>
        <a:ext cx="8411350" cy="499683"/>
      </dsp:txXfrm>
    </dsp:sp>
    <dsp:sp modelId="{603B9A6F-CFB3-44BA-B4AF-D280C6584FB3}">
      <dsp:nvSpPr>
        <dsp:cNvPr id="0" name=""/>
        <dsp:cNvSpPr/>
      </dsp:nvSpPr>
      <dsp:spPr>
        <a:xfrm>
          <a:off x="0" y="507206"/>
          <a:ext cx="8399722" cy="3906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하북사범대학은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백 년의 역사와 전통을 지닌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하북성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소속 중점 종합 대학으로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1902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년 설립된 북경의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순천부학당과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1906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년에 설립된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천진의 북양여자사범학당에서 기원했습니다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.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중국에서 비교적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초기에 건립 되었으며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현재 규모가 큰 고등 사범대학 중 하나로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신 중국 건설 이후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18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만 명이 넘는 전문 인재를 배출해 왔습니다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하북사범대는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90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년대 초 국제 교류와 협력을 확대해 현재에는 미국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러시아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일본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벨기에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한국등의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국가외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20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여 개대학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전문 대학과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국제 교류 관계를 맺고 있습니다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507206"/>
        <a:ext cx="8399722" cy="390608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err="1" smtClean="0">
              <a:latin typeface="+mj-ea"/>
              <a:ea typeface="+mj-ea"/>
            </a:rPr>
            <a:t>완다</a:t>
          </a:r>
          <a:r>
            <a:rPr lang="en-US" altLang="ko-KR" sz="3600" b="1" kern="1200" dirty="0" smtClean="0">
              <a:latin typeface="+mj-ea"/>
              <a:ea typeface="+mj-ea"/>
            </a:rPr>
            <a:t>(</a:t>
          </a:r>
          <a:r>
            <a:rPr lang="zh-CN" altLang="en-US" sz="3600" b="1" kern="1200" dirty="0" smtClean="0">
              <a:latin typeface="+mj-ea"/>
              <a:ea typeface="+mj-ea"/>
            </a:rPr>
            <a:t>万达</a:t>
          </a:r>
          <a:r>
            <a:rPr lang="en-US" altLang="zh-CN" sz="3600" b="1" kern="1200" dirty="0" smtClean="0">
              <a:latin typeface="+mj-ea"/>
              <a:ea typeface="+mj-ea"/>
            </a:rPr>
            <a:t>)</a:t>
          </a:r>
          <a:r>
            <a:rPr lang="ko-KR" altLang="en-US" sz="3600" b="1" kern="1200" dirty="0" smtClean="0">
              <a:latin typeface="+mj-ea"/>
              <a:ea typeface="+mj-ea"/>
            </a:rPr>
            <a:t> 근처 추천 </a:t>
          </a:r>
          <a:r>
            <a:rPr lang="ko-KR" altLang="en-US" sz="3600" b="1" kern="1200" dirty="0" err="1" smtClean="0">
              <a:latin typeface="+mj-ea"/>
              <a:ea typeface="+mj-ea"/>
            </a:rPr>
            <a:t>양꼬치</a:t>
          </a:r>
          <a:r>
            <a:rPr lang="ko-KR" altLang="en-US" sz="3600" b="1" kern="1200" dirty="0" smtClean="0">
              <a:latin typeface="+mj-ea"/>
              <a:ea typeface="+mj-ea"/>
            </a:rPr>
            <a:t> 집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시내 중심가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시내 중심가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시내 중심가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시내 중심가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생활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생활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여행 준비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기차역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추천 여행지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57300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57300"/>
        <a:ext cx="8399722" cy="1235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337397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어학당 소개</a:t>
          </a:r>
          <a:r>
            <a:rPr lang="en-US" altLang="ko-KR" sz="3600" b="1" kern="1200" dirty="0" smtClean="0">
              <a:latin typeface="+mj-ea"/>
              <a:ea typeface="+mj-ea"/>
            </a:rPr>
            <a:t>(9</a:t>
          </a:r>
          <a:r>
            <a:rPr lang="ko-KR" altLang="en-US" sz="3600" b="1" kern="1200" dirty="0" smtClean="0">
              <a:latin typeface="+mj-ea"/>
              <a:ea typeface="+mj-ea"/>
            </a:rPr>
            <a:t>월 </a:t>
          </a:r>
          <a:r>
            <a:rPr lang="en-US" altLang="ko-KR" sz="3600" b="1" kern="1200" dirty="0" smtClean="0">
              <a:latin typeface="+mj-ea"/>
              <a:ea typeface="+mj-ea"/>
            </a:rPr>
            <a:t>~ 1</a:t>
          </a:r>
          <a:r>
            <a:rPr lang="ko-KR" altLang="en-US" sz="3600" b="1" kern="1200" dirty="0" smtClean="0">
              <a:latin typeface="+mj-ea"/>
              <a:ea typeface="+mj-ea"/>
            </a:rPr>
            <a:t>월 말 </a:t>
          </a:r>
          <a:r>
            <a:rPr lang="en-US" altLang="ko-KR" sz="3600" b="1" kern="1200" dirty="0" smtClean="0">
              <a:latin typeface="+mj-ea"/>
              <a:ea typeface="+mj-ea"/>
            </a:rPr>
            <a:t>/ 3</a:t>
          </a:r>
          <a:r>
            <a:rPr lang="ko-KR" altLang="en-US" sz="3600" b="1" kern="1200" dirty="0" smtClean="0">
              <a:latin typeface="+mj-ea"/>
              <a:ea typeface="+mj-ea"/>
            </a:rPr>
            <a:t>월 </a:t>
          </a:r>
          <a:r>
            <a:rPr lang="en-US" altLang="ko-KR" sz="3600" b="1" kern="1200" dirty="0" smtClean="0">
              <a:latin typeface="+mj-ea"/>
              <a:ea typeface="+mj-ea"/>
            </a:rPr>
            <a:t>~ 7</a:t>
          </a:r>
          <a:r>
            <a:rPr lang="ko-KR" altLang="en-US" sz="3600" b="1" kern="1200" dirty="0" smtClean="0">
              <a:latin typeface="+mj-ea"/>
              <a:ea typeface="+mj-ea"/>
            </a:rPr>
            <a:t>월</a:t>
          </a:r>
          <a:r>
            <a:rPr lang="en-US" altLang="ko-KR" sz="3600" b="1" kern="1200" dirty="0" smtClean="0">
              <a:latin typeface="+mj-ea"/>
              <a:ea typeface="+mj-ea"/>
            </a:rPr>
            <a:t>)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368452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807280"/>
          <a:ext cx="8399722" cy="2223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반 구성은 초급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1.2 /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중급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1.2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/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고급반으로 구성되어있으며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/>
          </a:r>
          <a:br>
            <a:rPr lang="en-US" altLang="ko-KR" sz="2000" kern="1200" dirty="0" smtClean="0">
              <a:latin typeface="HY강B" pitchFamily="18" charset="-127"/>
              <a:ea typeface="HY강B" pitchFamily="18" charset="-127"/>
            </a:rPr>
          </a:b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반 배정은 배치고사를 통해 배정받는데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마음에 들지 않을 시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건의하여 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환반이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가능하다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.(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생각보다 까다롭다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)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초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kern="1200" dirty="0" err="1" smtClean="0">
              <a:latin typeface="HY강B" pitchFamily="18" charset="-127"/>
              <a:ea typeface="HY강B" pitchFamily="18" charset="-127"/>
            </a:rPr>
            <a:t>중급반은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 </a:t>
          </a:r>
          <a:r>
            <a:rPr lang="zh-CN" altLang="en-US" sz="2000" b="1" kern="1200" dirty="0" smtClean="0">
              <a:latin typeface="HY강B" pitchFamily="18" charset="-127"/>
            </a:rPr>
            <a:t>听力，阅读，精读，口语 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 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4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과목으로 진행된다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고급반은 역사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문화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,</a:t>
          </a:r>
          <a:r>
            <a:rPr lang="ko-KR" altLang="en-US" sz="2000" kern="1200" dirty="0" smtClean="0">
              <a:latin typeface="HY강B" pitchFamily="18" charset="-127"/>
              <a:ea typeface="HY강B" pitchFamily="18" charset="-127"/>
            </a:rPr>
            <a:t>작문 등의 과목으로 수업이 진행된다</a:t>
          </a:r>
          <a:r>
            <a:rPr lang="en-US" altLang="ko-KR" sz="2000" kern="1200" dirty="0" smtClean="0">
              <a:latin typeface="HY강B" pitchFamily="18" charset="-127"/>
              <a:ea typeface="HY강B" pitchFamily="18" charset="-127"/>
            </a:rPr>
            <a:t>.</a:t>
          </a: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807280"/>
        <a:ext cx="8399722" cy="2223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캠퍼스 풍경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캠퍼스 풍경</a:t>
          </a:r>
          <a:r>
            <a:rPr lang="en-US" altLang="ko-KR" sz="3600" b="1" kern="1200" dirty="0" smtClean="0">
              <a:latin typeface="+mj-ea"/>
              <a:ea typeface="+mj-ea"/>
            </a:rPr>
            <a:t>-2</a:t>
          </a:r>
          <a:r>
            <a:rPr lang="ko-KR" altLang="en-US" sz="3600" b="1" kern="1200" dirty="0" smtClean="0">
              <a:latin typeface="+mj-ea"/>
              <a:ea typeface="+mj-ea"/>
            </a:rPr>
            <a:t>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캠퍼스 풍경</a:t>
          </a:r>
          <a:r>
            <a:rPr lang="en-US" altLang="ko-KR" sz="3600" b="1" kern="1200" dirty="0" smtClean="0">
              <a:latin typeface="+mj-ea"/>
              <a:ea typeface="+mj-ea"/>
            </a:rPr>
            <a:t>-3</a:t>
          </a:r>
          <a:r>
            <a:rPr lang="ko-KR" altLang="en-US" sz="3600" b="1" kern="1200" dirty="0" smtClean="0">
              <a:latin typeface="+mj-ea"/>
              <a:ea typeface="+mj-ea"/>
            </a:rPr>
            <a:t>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학교 야경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20BC7-1F9A-4C72-92AC-CFD9DD7D73F2}">
      <dsp:nvSpPr>
        <dsp:cNvPr id="0" name=""/>
        <dsp:cNvSpPr/>
      </dsp:nvSpPr>
      <dsp:spPr>
        <a:xfrm>
          <a:off x="0" y="68789"/>
          <a:ext cx="8465414" cy="6361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600" b="1" kern="1200" dirty="0" smtClean="0">
              <a:latin typeface="+mj-ea"/>
              <a:ea typeface="+mj-ea"/>
            </a:rPr>
            <a:t>기숙사 및 교내 시설 </a:t>
          </a:r>
          <a:endParaRPr lang="ko-KR" altLang="en-US" sz="3600" b="1" kern="1200" dirty="0">
            <a:latin typeface="+mj-ea"/>
            <a:ea typeface="+mj-ea"/>
          </a:endParaRPr>
        </a:p>
      </dsp:txBody>
      <dsp:txXfrm>
        <a:off x="31055" y="99844"/>
        <a:ext cx="8403304" cy="574059"/>
      </dsp:txXfrm>
    </dsp:sp>
    <dsp:sp modelId="{603B9A6F-CFB3-44BA-B4AF-D280C6584FB3}">
      <dsp:nvSpPr>
        <dsp:cNvPr id="0" name=""/>
        <dsp:cNvSpPr/>
      </dsp:nvSpPr>
      <dsp:spPr>
        <a:xfrm>
          <a:off x="0" y="1378342"/>
          <a:ext cx="8399722" cy="12350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77" tIns="25400" rIns="142240" bIns="25400" numCol="1" spcCol="1270" anchor="t" anchorCtr="0">
          <a:noAutofit/>
        </a:bodyPr>
        <a:lstStyle/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>
            <a:latin typeface="HY강B" pitchFamily="18" charset="-127"/>
            <a:ea typeface="HY강B" pitchFamily="18" charset="-127"/>
          </a:endParaRPr>
        </a:p>
        <a:p>
          <a:pPr marL="285750" lvl="1" indent="-285750" algn="l" defTabSz="16002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3600" kern="1200" dirty="0"/>
        </a:p>
        <a:p>
          <a:pPr marL="228600" lvl="1" indent="-228600" algn="l" defTabSz="889000" latinLnBrk="1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ko-KR" altLang="en-US" sz="2000" kern="1200" dirty="0"/>
        </a:p>
      </dsp:txBody>
      <dsp:txXfrm>
        <a:off x="0" y="1378342"/>
        <a:ext cx="8399722" cy="123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6BF0BEE-2E57-498A-878A-2AB44325D448}" type="datetimeFigureOut">
              <a:rPr lang="fr-FR"/>
              <a:pPr>
                <a:defRPr/>
              </a:pPr>
              <a:t>14/05/2019</a:t>
            </a:fld>
            <a:endParaRPr lang="fr-CA"/>
          </a:p>
        </p:txBody>
      </p:sp>
      <p:sp>
        <p:nvSpPr>
          <p:cNvPr id="6148" name="Rectangl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14342" name="Rectangl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7DDCDE7-D9BB-4275-924D-77520AA1AE57}" type="slidenum">
              <a:rPr lang="fr-CA" altLang="ko-KR"/>
              <a:pPr/>
              <a:t>‹#›</a:t>
            </a:fld>
            <a:endParaRPr lang="fr-CA" altLang="ko-KR"/>
          </a:p>
        </p:txBody>
      </p:sp>
    </p:spTree>
    <p:extLst>
      <p:ext uri="{BB962C8B-B14F-4D97-AF65-F5344CB8AC3E}">
        <p14:creationId xmlns:p14="http://schemas.microsoft.com/office/powerpoint/2010/main" val="1585659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12648" y="1499616"/>
            <a:ext cx="7772400" cy="1472184"/>
          </a:xfrm>
          <a:ln>
            <a:noFill/>
          </a:ln>
        </p:spPr>
        <p:txBody>
          <a:bodyPr tIns="0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latinLnBrk="0">
              <a:spcBef>
                <a:spcPct val="0"/>
              </a:spcBef>
              <a:buNone/>
              <a:defRPr sz="6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1981200" y="3026568"/>
            <a:ext cx="6400800" cy="1752600"/>
          </a:xfrm>
        </p:spPr>
        <p:txBody>
          <a:bodyPr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Rectangl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970E5B4-5669-4F56-852A-5FBA88F4DFBF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BF1E77E-8948-451B-B149-CFB0825C98A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50732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9F231-9109-4950-882E-AC8A72645BF3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5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0D825-E57D-43F4-9173-EBD9BF89D70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3840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latinLnBrk="0">
              <a:spcBef>
                <a:spcPct val="0"/>
              </a:spcBef>
              <a:buNone/>
              <a:defRPr lang="en-US" sz="6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3400" y="2676528"/>
            <a:ext cx="7772400" cy="1509712"/>
          </a:xfrm>
        </p:spPr>
        <p:txBody>
          <a:bodyPr/>
          <a:lstStyle>
            <a:lvl1pPr marL="329184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Rectangl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80BF7106-F0E3-4D7D-B243-5CF347AE310C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5" name="Rectangl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ABA2765-CBEF-499B-9614-51FA96BC71B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2533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08E21-47DB-499D-9544-5DF25176370C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057E9-580A-4725-88FD-5F7C3A18BA97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9812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53949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5025" y="1859757"/>
            <a:ext cx="4041775" cy="534987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2418557"/>
            <a:ext cx="4040188" cy="3941763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18557"/>
            <a:ext cx="4041775" cy="3941763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B3235-9F2C-4C63-9097-B53ED4E11D99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8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C6F5B-B473-4E88-B231-1A6B8CDB380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6059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latinLnBrk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4B55-AE1D-4764-8455-96D6E90BF62C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4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9AA12-9451-4CC0-A765-5CFF97AAB6F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153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7948E-6336-417E-B711-48B9DF7A9A22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3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BA483-A7EA-469D-B25F-60E6116883FE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873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 latinLnBrk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CBFCE-2498-4F27-AD89-5009A8BAB8A5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BB232-CDE0-4604-9ECC-BD09DF0E73E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883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55544" y="3021808"/>
            <a:ext cx="2514600" cy="457200"/>
          </a:xfrm>
        </p:spPr>
        <p:txBody>
          <a:bodyPr/>
          <a:lstStyle>
            <a:lvl1pPr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55544" y="3500440"/>
            <a:ext cx="2209800" cy="2130552"/>
          </a:xfrm>
        </p:spPr>
        <p:txBody>
          <a:bodyPr lIns="0" rIns="0" bIns="0"/>
          <a:lstStyle>
            <a:lvl1pPr marL="0" indent="0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747712" y="1524000"/>
            <a:ext cx="5029200" cy="4114800"/>
          </a:xfrm>
          <a:prstGeom prst="roundRect">
            <a:avLst>
              <a:gd name="adj" fmla="val 4167"/>
            </a:avLst>
          </a:prstGeom>
          <a:solidFill>
            <a:schemeClr val="bg2"/>
          </a:solidFill>
          <a:ln w="3000">
            <a:solidFill>
              <a:schemeClr val="bg2">
                <a:shade val="35000"/>
              </a:schemeClr>
            </a:solidFill>
            <a:miter lim="800000"/>
          </a:ln>
          <a:effectLst/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5" name="Rectangl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39A7-8BEC-4AF9-A62F-2F880BDFB9AD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6" name="Rectangle 21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5B094-ABDF-4F9A-AF6D-8C583B81A68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12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8" name="Form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nstantia" pitchFamily="18" charset="0"/>
            </a:endParaRPr>
          </a:p>
        </p:txBody>
      </p:sp>
      <p:sp>
        <p:nvSpPr>
          <p:cNvPr id="1028" name="Rectangl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  <a:endParaRPr lang="en-US" altLang="ko-KR" smtClean="0"/>
          </a:p>
        </p:txBody>
      </p:sp>
      <p:sp>
        <p:nvSpPr>
          <p:cNvPr id="1029" name="Rectangl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altLang="ko-KR" smtClean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CA178FAF-F8C3-4145-9B43-70D6FB9D0E9E}" type="datetime2">
              <a:rPr lang="en-US"/>
              <a:pPr>
                <a:defRPr/>
              </a:pPr>
              <a:t>Tuesday, May 14, 2019</a:t>
            </a:fld>
            <a:endParaRPr lang="en-US"/>
          </a:p>
        </p:txBody>
      </p:sp>
      <p:sp>
        <p:nvSpPr>
          <p:cNvPr id="1031" name="Rectangle 21"/>
          <p:cNvSpPr>
            <a:spLocks noGrp="1"/>
          </p:cNvSpPr>
          <p:nvPr>
            <p:ph type="ftr" sz="quarter" idx="3"/>
          </p:nvPr>
        </p:nvSpPr>
        <p:spPr bwMode="auto">
          <a:xfrm>
            <a:off x="25908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7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B8CDA6A2-4EEA-4EEC-9EA9-BD95290D6D73}" type="slidenum">
              <a:rPr lang="en-US" altLang="ko-KR"/>
              <a:pPr/>
              <a:t>‹#›</a:t>
            </a:fld>
            <a:endParaRPr lang="en-US" altLang="ko-KR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e 11"/>
            <p:cNvSpPr>
              <a:spLocks/>
            </p:cNvSpPr>
            <p:nvPr/>
          </p:nvSpPr>
          <p:spPr bwMode="auto">
            <a:xfrm rot="21435692">
              <a:off x="-21862" y="202262"/>
              <a:ext cx="9162324" cy="64777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nstantia" pitchFamily="18" charset="0"/>
              </a:endParaRPr>
            </a:p>
          </p:txBody>
        </p:sp>
        <p:sp>
          <p:nvSpPr>
            <p:cNvPr id="13" name="Forme 12"/>
            <p:cNvSpPr>
              <a:spLocks/>
            </p:cNvSpPr>
            <p:nvPr/>
          </p:nvSpPr>
          <p:spPr bwMode="auto">
            <a:xfrm rot="21435692">
              <a:off x="-15525" y="275829"/>
              <a:ext cx="9175050" cy="5294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Constantia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6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xStyles>
    <p:titleStyle>
      <a:lvl1pPr marL="3429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marL="3429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marL="3429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marL="3429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marL="3429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8001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12573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7145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2171700" indent="-342900" algn="l" defTabSz="-13873163" rtl="0" eaLnBrk="1" fontAlgn="base" latinLnBrk="1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defTabSz="-13873163" rtl="0" eaLnBrk="1" fontAlgn="base" latinLnBrk="1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-13873163" rtl="0" eaLnBrk="1" fontAlgn="base" latinLnBrk="1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-13873163" rtl="0" eaLnBrk="1" fontAlgn="base" latinLnBrk="1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-13873163" rtl="0" eaLnBrk="1" fontAlgn="base" latinLnBrk="1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-13873163" rtl="0" eaLnBrk="1" fontAlgn="base" latinLnBrk="1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1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1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1" hangingPunct="1">
        <a:spcBef>
          <a:spcPct val="20000"/>
        </a:spcBef>
        <a:buClr>
          <a:schemeClr val="tx2"/>
        </a:buClr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1" hangingPunct="1">
        <a:spcBef>
          <a:spcPct val="20000"/>
        </a:spcBef>
        <a:buClr>
          <a:schemeClr val="tx2"/>
        </a:buClr>
        <a:buFontTx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22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7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4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3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39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42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openxmlformats.org/officeDocument/2006/relationships/image" Target="../media/image47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46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51.JP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5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diagramLayout" Target="../diagrams/layout16.xml"/><Relationship Id="rId7" Type="http://schemas.openxmlformats.org/officeDocument/2006/relationships/image" Target="../media/image54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diagramLayout" Target="../diagrams/layout17.xml"/><Relationship Id="rId7" Type="http://schemas.openxmlformats.org/officeDocument/2006/relationships/image" Target="../media/image57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0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diagramLayout" Target="../diagrams/layout19.xml"/><Relationship Id="rId7" Type="http://schemas.openxmlformats.org/officeDocument/2006/relationships/image" Target="../media/image62.JP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65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diagramLayout" Target="../diagrams/layout21.xml"/><Relationship Id="rId7" Type="http://schemas.openxmlformats.org/officeDocument/2006/relationships/image" Target="../media/image68.JP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diagramLayout" Target="../diagrams/layout22.xml"/><Relationship Id="rId7" Type="http://schemas.openxmlformats.org/officeDocument/2006/relationships/image" Target="../media/image70.JP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diagramLayout" Target="../diagrams/layout23.xml"/><Relationship Id="rId7" Type="http://schemas.openxmlformats.org/officeDocument/2006/relationships/image" Target="../media/image72.JP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diagramLayout" Target="../diagrams/layout24.xml"/><Relationship Id="rId7" Type="http://schemas.openxmlformats.org/officeDocument/2006/relationships/image" Target="../media/image75.JP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openxmlformats.org/officeDocument/2006/relationships/image" Target="../media/image79.jpeg"/><Relationship Id="rId5" Type="http://schemas.openxmlformats.org/officeDocument/2006/relationships/diagramColors" Target="../diagrams/colors24.xml"/><Relationship Id="rId10" Type="http://schemas.openxmlformats.org/officeDocument/2006/relationships/image" Target="../media/image78.JP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7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80.jp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diagramLayout" Target="../diagrams/layout26.xml"/><Relationship Id="rId7" Type="http://schemas.openxmlformats.org/officeDocument/2006/relationships/image" Target="../media/image8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10" Type="http://schemas.openxmlformats.org/officeDocument/2006/relationships/image" Target="../media/image85.jpe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8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86.JP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10" Type="http://schemas.openxmlformats.org/officeDocument/2006/relationships/hyperlink" Target="http://www.korean.hostelworld.com/" TargetMode="External"/><Relationship Id="rId4" Type="http://schemas.openxmlformats.org/officeDocument/2006/relationships/diagramQuickStyle" Target="../diagrams/quickStyle27.xml"/><Relationship Id="rId9" Type="http://schemas.openxmlformats.org/officeDocument/2006/relationships/hyperlink" Target="https://kyfw.12306.cn/otn/leftTicket/init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88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90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openxmlformats.org/officeDocument/2006/relationships/image" Target="../media/image93.jpeg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rme 2"/>
          <p:cNvSpPr>
            <a:spLocks/>
          </p:cNvSpPr>
          <p:nvPr/>
        </p:nvSpPr>
        <p:spPr bwMode="auto">
          <a:xfrm>
            <a:off x="0" y="1191366"/>
            <a:ext cx="9144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zh-CN" altLang="en-US" sz="9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河北师范大学</a:t>
            </a:r>
            <a:endParaRPr lang="fr-CA" altLang="ko-KR" sz="9600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95728"/>
              </p:ext>
            </p:extLst>
          </p:nvPr>
        </p:nvGraphicFramePr>
        <p:xfrm>
          <a:off x="4860032" y="5301208"/>
          <a:ext cx="4214841" cy="1135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1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학  번 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학  과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smtClean="0"/>
                        <a:t>성  명</a:t>
                      </a:r>
                      <a:endParaRPr lang="ko-KR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1164</a:t>
                      </a:r>
                      <a:r>
                        <a:rPr lang="en-US" altLang="zh-CN" sz="1800" dirty="0" smtClean="0"/>
                        <a:t>016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중국학과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smtClean="0">
                          <a:solidFill>
                            <a:schemeClr val="tx1"/>
                          </a:solidFill>
                        </a:rPr>
                        <a:t>김희재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1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1164041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dirty="0" smtClean="0"/>
                        <a:t>중국학과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 smtClean="0">
                          <a:solidFill>
                            <a:schemeClr val="tx1"/>
                          </a:solidFill>
                        </a:rPr>
                        <a:t>이후범</a:t>
                      </a:r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48063" y="6434950"/>
            <a:ext cx="392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                      </a:t>
            </a:r>
            <a:r>
              <a:rPr lang="ko-KR" altLang="en-US" sz="1000" dirty="0" smtClean="0"/>
              <a:t>사진출처 </a:t>
            </a:r>
            <a:r>
              <a:rPr lang="en-US" altLang="ko-KR" sz="1000" dirty="0" smtClean="0"/>
              <a:t>: </a:t>
            </a:r>
            <a:r>
              <a:rPr lang="ko-KR" altLang="en-US" sz="1000" dirty="0" err="1" smtClean="0"/>
              <a:t>네이버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블로그</a:t>
            </a:r>
            <a:r>
              <a:rPr lang="ko-KR" altLang="en-US" sz="1000" dirty="0" smtClean="0"/>
              <a:t> </a:t>
            </a:r>
            <a:r>
              <a:rPr lang="en-US" altLang="ko-KR" sz="1000" dirty="0" smtClean="0"/>
              <a:t>About me</a:t>
            </a:r>
            <a:endParaRPr lang="ko-KR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1142976" y="322197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5572132" y="3221292"/>
            <a:ext cx="2500330" cy="369332"/>
            <a:chOff x="1142976" y="3357562"/>
            <a:chExt cx="2500330" cy="36933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중앙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4" name="그룹 30"/>
          <p:cNvGrpSpPr/>
          <p:nvPr/>
        </p:nvGrpSpPr>
        <p:grpSpPr>
          <a:xfrm>
            <a:off x="5572132" y="6202382"/>
            <a:ext cx="2500330" cy="369332"/>
            <a:chOff x="1142976" y="3357562"/>
            <a:chExt cx="2500330" cy="36933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동문 입구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1214414" y="6189682"/>
            <a:ext cx="2500330" cy="375424"/>
            <a:chOff x="1142976" y="3344862"/>
            <a:chExt cx="2500330" cy="375424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5852" y="33448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중앙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9" name="그림 18" descr="20150711_2103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596" y="857232"/>
            <a:ext cx="4214842" cy="2357454"/>
          </a:xfrm>
          <a:prstGeom prst="rect">
            <a:avLst/>
          </a:prstGeom>
        </p:spPr>
      </p:pic>
      <p:pic>
        <p:nvPicPr>
          <p:cNvPr id="22" name="그림 21" descr="2013102208455564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596" y="3765552"/>
            <a:ext cx="4286280" cy="2428892"/>
          </a:xfrm>
          <a:prstGeom prst="rect">
            <a:avLst/>
          </a:prstGeom>
        </p:spPr>
      </p:pic>
      <p:pic>
        <p:nvPicPr>
          <p:cNvPr id="23" name="그림 22" descr="P20150412_193447965_777B527A-E6BF-4DCA-B57F-A7E6943C082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628" y="781032"/>
            <a:ext cx="3929090" cy="2428892"/>
          </a:xfrm>
          <a:prstGeom prst="rect">
            <a:avLst/>
          </a:prstGeom>
        </p:spPr>
      </p:pic>
      <p:pic>
        <p:nvPicPr>
          <p:cNvPr id="25" name="그림 24" descr="1447228905497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22512" y="3739466"/>
            <a:ext cx="3929090" cy="246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1142976" y="320927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입구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5572132" y="3233992"/>
            <a:ext cx="2500330" cy="369332"/>
            <a:chOff x="1142976" y="3357562"/>
            <a:chExt cx="2500330" cy="36933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로비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4" name="그룹 30"/>
          <p:cNvGrpSpPr/>
          <p:nvPr/>
        </p:nvGrpSpPr>
        <p:grpSpPr>
          <a:xfrm>
            <a:off x="5572132" y="6215082"/>
            <a:ext cx="2500330" cy="369332"/>
            <a:chOff x="1142976" y="3357562"/>
            <a:chExt cx="2500330" cy="36933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내부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1214414" y="6202382"/>
            <a:ext cx="2500330" cy="375424"/>
            <a:chOff x="1142976" y="3344862"/>
            <a:chExt cx="2500330" cy="375424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5852" y="33448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내부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9" name="그림 18" descr="144722885365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4876" y="873708"/>
            <a:ext cx="4071966" cy="2357486"/>
          </a:xfrm>
          <a:prstGeom prst="rect">
            <a:avLst/>
          </a:prstGeom>
        </p:spPr>
      </p:pic>
      <p:pic>
        <p:nvPicPr>
          <p:cNvPr id="23" name="그림 22" descr="1447228940078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0282" y="890184"/>
            <a:ext cx="3929090" cy="2309828"/>
          </a:xfrm>
          <a:prstGeom prst="rect">
            <a:avLst/>
          </a:prstGeom>
        </p:spPr>
      </p:pic>
      <p:pic>
        <p:nvPicPr>
          <p:cNvPr id="24" name="그림 23" descr="20140902_2308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0034" y="3857628"/>
            <a:ext cx="4000528" cy="2357436"/>
          </a:xfrm>
          <a:prstGeom prst="rect">
            <a:avLst/>
          </a:prstGeom>
        </p:spPr>
      </p:pic>
      <p:pic>
        <p:nvPicPr>
          <p:cNvPr id="29" name="그림 28" descr="20140902_2308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14876" y="3857628"/>
            <a:ext cx="4143404" cy="2330665"/>
          </a:xfrm>
          <a:prstGeom prst="rect">
            <a:avLst/>
          </a:prstGeom>
        </p:spPr>
      </p:pic>
      <p:grpSp>
        <p:nvGrpSpPr>
          <p:cNvPr id="35" name="그룹 34"/>
          <p:cNvGrpSpPr/>
          <p:nvPr/>
        </p:nvGrpSpPr>
        <p:grpSpPr>
          <a:xfrm>
            <a:off x="857224" y="1571612"/>
            <a:ext cx="7786742" cy="3832034"/>
            <a:chOff x="857224" y="1571612"/>
            <a:chExt cx="7786742" cy="3832034"/>
          </a:xfrm>
        </p:grpSpPr>
        <p:sp>
          <p:nvSpPr>
            <p:cNvPr id="31" name="사각형 설명선 30"/>
            <p:cNvSpPr/>
            <p:nvPr/>
          </p:nvSpPr>
          <p:spPr>
            <a:xfrm>
              <a:off x="857224" y="1571612"/>
              <a:ext cx="7786742" cy="3214710"/>
            </a:xfrm>
            <a:prstGeom prst="wedgeRectCallou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28662" y="1710327"/>
              <a:ext cx="764386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ko-KR" b="1" dirty="0" smtClean="0">
                  <a:solidFill>
                    <a:srgbClr val="FF0000"/>
                  </a:solidFill>
                  <a:latin typeface="HY그래픽M" pitchFamily="18" charset="-127"/>
                  <a:ea typeface="HY그래픽M" pitchFamily="18" charset="-127"/>
                </a:rPr>
                <a:t>★</a:t>
              </a:r>
              <a:r>
                <a:rPr lang="ko-KR" altLang="en-US" b="1" dirty="0" smtClean="0">
                  <a:solidFill>
                    <a:srgbClr val="FF0000"/>
                  </a:solidFill>
                  <a:latin typeface="HY그래픽M" pitchFamily="18" charset="-127"/>
                  <a:ea typeface="HY그래픽M" pitchFamily="18" charset="-127"/>
                </a:rPr>
                <a:t>기숙사 생활 </a:t>
              </a:r>
              <a:r>
                <a:rPr lang="en-US" altLang="ko-KR" b="1" dirty="0" smtClean="0">
                  <a:solidFill>
                    <a:srgbClr val="FF0000"/>
                  </a:solidFill>
                  <a:latin typeface="HY그래픽M" pitchFamily="18" charset="-127"/>
                  <a:ea typeface="HY그래픽M" pitchFamily="18" charset="-127"/>
                </a:rPr>
                <a:t>TIP</a:t>
              </a:r>
              <a:r>
                <a:rPr lang="ko-KR" altLang="ko-KR" b="1" dirty="0" smtClean="0">
                  <a:solidFill>
                    <a:srgbClr val="FF0000"/>
                  </a:solidFill>
                  <a:latin typeface="HY그래픽M" pitchFamily="18" charset="-127"/>
                  <a:ea typeface="HY그래픽M" pitchFamily="18" charset="-127"/>
                </a:rPr>
                <a:t>★</a:t>
              </a:r>
              <a:endParaRPr lang="en-US" altLang="ko-KR" b="1" dirty="0" smtClean="0">
                <a:solidFill>
                  <a:srgbClr val="FF0000"/>
                </a:solidFill>
                <a:latin typeface="HY그래픽M" pitchFamily="18" charset="-127"/>
                <a:ea typeface="HY그래픽M" pitchFamily="18" charset="-127"/>
              </a:endParaRPr>
            </a:p>
            <a:p>
              <a:pPr algn="ctr"/>
              <a:endParaRPr lang="en-US" altLang="ko-KR" b="1" dirty="0" smtClean="0">
                <a:solidFill>
                  <a:srgbClr val="FF0000"/>
                </a:solidFill>
                <a:latin typeface="HY그래픽M" pitchFamily="18" charset="-127"/>
                <a:ea typeface="HY그래픽M" pitchFamily="18" charset="-127"/>
              </a:endParaRP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첫 입주 시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500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원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위안화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을 보증금으로 지불 퇴실시 환불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 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방안의 커피포트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냉장고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유리컵 등 파손 및 분실 시 배상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통금 시간은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23:00 /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개방시간은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06:00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1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달에 한번씩 이불 및 </a:t>
              </a: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베게피를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자체적으로 교환해줌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수도세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전기세 무료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냉방기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온방기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 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인터넷은 개인적으로 설치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(1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층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4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층 무료 </a:t>
              </a: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와이파이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사용가능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생활 시 불편할 때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1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층 로비에 문의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온풍기 고장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손잡이 고장 등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</a:p>
            <a:p>
              <a:pPr marL="342900" indent="-342900">
                <a:buFont typeface="Wingdings" pitchFamily="2" charset="2"/>
                <a:buChar char="Ø"/>
              </a:pP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방학때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기숙사 잔류 시 방값을 지불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한달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-600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원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en-US" altLang="ko-KR" dirty="0" smtClean="0"/>
                <a:t/>
              </a:r>
              <a:br>
                <a:rPr lang="en-US" altLang="ko-KR" dirty="0" smtClean="0"/>
              </a:br>
              <a:r>
                <a:rPr lang="en-US" altLang="ko-KR" dirty="0" smtClean="0"/>
                <a:t>  </a:t>
              </a:r>
            </a:p>
            <a:p>
              <a:endParaRPr lang="en-US" altLang="ko-KR" dirty="0" smtClean="0"/>
            </a:p>
            <a:p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2528476654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3428992" y="278605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복도 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39"/>
          <p:cNvGrpSpPr/>
          <p:nvPr/>
        </p:nvGrpSpPr>
        <p:grpSpPr>
          <a:xfrm>
            <a:off x="1214414" y="6072208"/>
            <a:ext cx="7072362" cy="428626"/>
            <a:chOff x="1142976" y="3363096"/>
            <a:chExt cx="2500330" cy="358825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42976" y="3370758"/>
              <a:ext cx="2500330" cy="351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건물 내부에 위치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 /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한 반에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15~20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명 정도 수강 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>
                <a:buFont typeface="Wingdings" pitchFamily="2" charset="2"/>
                <a:buChar char="Ø"/>
              </a:pP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3" name="그림 12" descr="1447231205652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857232"/>
            <a:ext cx="3643338" cy="1906816"/>
          </a:xfrm>
          <a:prstGeom prst="rect">
            <a:avLst/>
          </a:prstGeom>
        </p:spPr>
      </p:pic>
      <p:pic>
        <p:nvPicPr>
          <p:cNvPr id="14" name="그림 13" descr="1447231207800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1538" y="848994"/>
            <a:ext cx="3500462" cy="1937064"/>
          </a:xfrm>
          <a:prstGeom prst="rect">
            <a:avLst/>
          </a:prstGeom>
        </p:spPr>
      </p:pic>
      <p:pic>
        <p:nvPicPr>
          <p:cNvPr id="18" name="그림 17" descr="1447231263638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6698" y="3286124"/>
            <a:ext cx="3500462" cy="2428892"/>
          </a:xfrm>
          <a:prstGeom prst="rect">
            <a:avLst/>
          </a:prstGeom>
        </p:spPr>
      </p:pic>
      <p:pic>
        <p:nvPicPr>
          <p:cNvPr id="20" name="그림 19" descr="1447231280286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2066" y="3222924"/>
            <a:ext cx="3643338" cy="2482471"/>
          </a:xfrm>
          <a:prstGeom prst="rect">
            <a:avLst/>
          </a:prstGeom>
        </p:spPr>
      </p:pic>
      <p:grpSp>
        <p:nvGrpSpPr>
          <p:cNvPr id="21" name="그룹 17"/>
          <p:cNvGrpSpPr/>
          <p:nvPr/>
        </p:nvGrpSpPr>
        <p:grpSpPr>
          <a:xfrm>
            <a:off x="3357554" y="5715012"/>
            <a:ext cx="2500330" cy="369332"/>
            <a:chOff x="1142976" y="3357562"/>
            <a:chExt cx="2500330" cy="369332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강의실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14048524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3571868" y="338535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4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층 카페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1285852" y="3771710"/>
            <a:ext cx="7072362" cy="1214430"/>
            <a:chOff x="1142976" y="3363096"/>
            <a:chExt cx="2500330" cy="659821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42976" y="3370757"/>
              <a:ext cx="2500330" cy="652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Wingdings" pitchFamily="2" charset="2"/>
                <a:buChar char="Ø"/>
              </a:pP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커피 및 음료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샌드위치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피자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한국라면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주류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만두 등을 판매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/>
              </a:r>
              <a:br>
                <a:rPr lang="en-US" altLang="ko-KR" dirty="0" smtClean="0">
                  <a:latin typeface="HY동녘M" pitchFamily="18" charset="-127"/>
                  <a:ea typeface="HY동녘M" pitchFamily="18" charset="-127"/>
                </a:rPr>
              </a:b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추천 메뉴로는 샌드위치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베이컨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), 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만두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24:00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까지 이용가능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>
                <a:buFont typeface="Wingdings" pitchFamily="2" charset="2"/>
                <a:buChar char="Ø"/>
              </a:pP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>
                <a:buFont typeface="Wingdings" pitchFamily="2" charset="2"/>
                <a:buChar char="Ø"/>
              </a:pP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5" name="그림 14" descr="1447231214398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4942" y="840757"/>
            <a:ext cx="3571900" cy="2516805"/>
          </a:xfrm>
          <a:prstGeom prst="rect">
            <a:avLst/>
          </a:prstGeom>
        </p:spPr>
      </p:pic>
      <p:pic>
        <p:nvPicPr>
          <p:cNvPr id="19" name="그림 18" descr="1447231251286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48" y="857232"/>
            <a:ext cx="4009995" cy="2500330"/>
          </a:xfrm>
          <a:prstGeom prst="rect">
            <a:avLst/>
          </a:prstGeom>
        </p:spPr>
      </p:pic>
      <p:pic>
        <p:nvPicPr>
          <p:cNvPr id="22" name="그림 21" descr="샌드위치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38" y="4500570"/>
            <a:ext cx="3357586" cy="2262190"/>
          </a:xfrm>
          <a:prstGeom prst="rect">
            <a:avLst/>
          </a:prstGeom>
        </p:spPr>
      </p:pic>
      <p:pic>
        <p:nvPicPr>
          <p:cNvPr id="25" name="그림 24" descr="20150523_225247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0892" y="4500570"/>
            <a:ext cx="3223074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334820517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8" name="그룹 17"/>
          <p:cNvGrpSpPr/>
          <p:nvPr/>
        </p:nvGrpSpPr>
        <p:grpSpPr>
          <a:xfrm>
            <a:off x="1014250" y="3143248"/>
            <a:ext cx="2571768" cy="1017622"/>
            <a:chOff x="1714480" y="3143248"/>
            <a:chExt cx="2571768" cy="1017622"/>
          </a:xfrm>
        </p:grpSpPr>
        <p:grpSp>
          <p:nvGrpSpPr>
            <p:cNvPr id="2" name="그룹 17"/>
            <p:cNvGrpSpPr/>
            <p:nvPr/>
          </p:nvGrpSpPr>
          <p:grpSpPr>
            <a:xfrm>
              <a:off x="1725296" y="3143248"/>
              <a:ext cx="1983662" cy="369332"/>
              <a:chOff x="1142976" y="3357562"/>
              <a:chExt cx="2500330" cy="369332"/>
            </a:xfrm>
          </p:grpSpPr>
          <p:sp>
            <p:nvSpPr>
              <p:cNvPr id="16" name="모서리가 둥근 직사각형 15"/>
              <p:cNvSpPr/>
              <p:nvPr/>
            </p:nvSpPr>
            <p:spPr>
              <a:xfrm>
                <a:off x="1142976" y="3363096"/>
                <a:ext cx="250033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285852" y="3357562"/>
                <a:ext cx="2214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4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층 세탁기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3" name="그룹 39"/>
            <p:cNvGrpSpPr/>
            <p:nvPr/>
          </p:nvGrpSpPr>
          <p:grpSpPr>
            <a:xfrm>
              <a:off x="1714480" y="3500443"/>
              <a:ext cx="2571768" cy="660427"/>
              <a:chOff x="1142976" y="3363096"/>
              <a:chExt cx="2500330" cy="358821"/>
            </a:xfrm>
          </p:grpSpPr>
          <p:sp>
            <p:nvSpPr>
              <p:cNvPr id="41" name="모서리가 둥근 직사각형 40"/>
              <p:cNvSpPr/>
              <p:nvPr/>
            </p:nvSpPr>
            <p:spPr>
              <a:xfrm>
                <a:off x="1142976" y="3363096"/>
                <a:ext cx="250033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142976" y="3370755"/>
                <a:ext cx="2500330" cy="351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남 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/ 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여 각 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1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대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사용료 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: 4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원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위안화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</p:grpSp>
      <p:pic>
        <p:nvPicPr>
          <p:cNvPr id="13" name="그림 12" descr="12층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856785"/>
            <a:ext cx="3810000" cy="2320558"/>
          </a:xfrm>
          <a:prstGeom prst="rect">
            <a:avLst/>
          </a:prstGeom>
        </p:spPr>
      </p:pic>
      <p:pic>
        <p:nvPicPr>
          <p:cNvPr id="14" name="그림 13" descr="세탁기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24" y="857232"/>
            <a:ext cx="3810000" cy="2286016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5023338" y="3177343"/>
            <a:ext cx="4013158" cy="1014621"/>
            <a:chOff x="1714480" y="3143248"/>
            <a:chExt cx="4013158" cy="1014621"/>
          </a:xfrm>
        </p:grpSpPr>
        <p:grpSp>
          <p:nvGrpSpPr>
            <p:cNvPr id="21" name="그룹 17"/>
            <p:cNvGrpSpPr/>
            <p:nvPr/>
          </p:nvGrpSpPr>
          <p:grpSpPr>
            <a:xfrm>
              <a:off x="1725296" y="3143248"/>
              <a:ext cx="1989448" cy="369332"/>
              <a:chOff x="1142976" y="3357562"/>
              <a:chExt cx="2507624" cy="369332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142976" y="3363096"/>
                <a:ext cx="2507624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85852" y="3357562"/>
                <a:ext cx="22145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12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층 공용주방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23" name="그룹 39"/>
            <p:cNvGrpSpPr/>
            <p:nvPr/>
          </p:nvGrpSpPr>
          <p:grpSpPr>
            <a:xfrm>
              <a:off x="1714480" y="3500444"/>
              <a:ext cx="4013158" cy="657425"/>
              <a:chOff x="1142976" y="3363097"/>
              <a:chExt cx="3901682" cy="357190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1142976" y="3363097"/>
                <a:ext cx="3901682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buFont typeface="Wingdings" pitchFamily="2" charset="2"/>
                  <a:buChar char="Ø"/>
                </a:pP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6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개의 </a:t>
                </a:r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인덕션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 및 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2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개 전자레인지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24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시간 이용가능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조리기구는 각자 구비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42976" y="3370755"/>
                <a:ext cx="2500330" cy="20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pitchFamily="2" charset="2"/>
                  <a:buChar char="Ø"/>
                </a:pP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29" name="그림 28" descr="20141026_1936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348" y="4308140"/>
            <a:ext cx="4000496" cy="2290463"/>
          </a:xfrm>
          <a:prstGeom prst="rect">
            <a:avLst/>
          </a:prstGeom>
        </p:spPr>
      </p:pic>
      <p:pic>
        <p:nvPicPr>
          <p:cNvPr id="30" name="그림 29" descr="20150218_19011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72066" y="4286256"/>
            <a:ext cx="3857652" cy="22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617040881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183027" y="2517116"/>
            <a:ext cx="3214710" cy="708846"/>
            <a:chOff x="1623036" y="3143248"/>
            <a:chExt cx="3304501" cy="708846"/>
          </a:xfrm>
        </p:grpSpPr>
        <p:grpSp>
          <p:nvGrpSpPr>
            <p:cNvPr id="3" name="그룹 17"/>
            <p:cNvGrpSpPr/>
            <p:nvPr/>
          </p:nvGrpSpPr>
          <p:grpSpPr>
            <a:xfrm>
              <a:off x="1623036" y="3143248"/>
              <a:ext cx="2500330" cy="646331"/>
              <a:chOff x="1014076" y="3357562"/>
              <a:chExt cx="3151569" cy="646331"/>
            </a:xfrm>
          </p:grpSpPr>
          <p:sp>
            <p:nvSpPr>
              <p:cNvPr id="16" name="모서리가 둥근 직사각형 15"/>
              <p:cNvSpPr/>
              <p:nvPr/>
            </p:nvSpPr>
            <p:spPr>
              <a:xfrm>
                <a:off x="1142976" y="3363096"/>
                <a:ext cx="2940012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14076" y="3357562"/>
                <a:ext cx="31515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건설은행 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ATM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기 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ATM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기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4" name="그룹 39"/>
            <p:cNvGrpSpPr/>
            <p:nvPr/>
          </p:nvGrpSpPr>
          <p:grpSpPr>
            <a:xfrm>
              <a:off x="1714480" y="3500431"/>
              <a:ext cx="3213057" cy="351663"/>
              <a:chOff x="1142976" y="3363101"/>
              <a:chExt cx="3123804" cy="191065"/>
            </a:xfrm>
          </p:grpSpPr>
          <p:sp>
            <p:nvSpPr>
              <p:cNvPr id="41" name="모서리가 둥근 직사각형 40"/>
              <p:cNvSpPr/>
              <p:nvPr/>
            </p:nvSpPr>
            <p:spPr>
              <a:xfrm>
                <a:off x="1142976" y="3363101"/>
                <a:ext cx="3123804" cy="19106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142976" y="3370763"/>
                <a:ext cx="3123804" cy="167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학생식당 쪽에 위치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카드발급 추천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</p:grpSp>
      <p:pic>
        <p:nvPicPr>
          <p:cNvPr id="21" name="그림 20" descr="건설은행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49" y="802604"/>
            <a:ext cx="3939424" cy="1714512"/>
          </a:xfrm>
          <a:prstGeom prst="rect">
            <a:avLst/>
          </a:prstGeom>
        </p:spPr>
      </p:pic>
      <p:pic>
        <p:nvPicPr>
          <p:cNvPr id="22" name="그림 21" descr="지하마트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348" y="3368838"/>
            <a:ext cx="3939425" cy="2571767"/>
          </a:xfrm>
          <a:prstGeom prst="rect">
            <a:avLst/>
          </a:prstGeom>
        </p:spPr>
      </p:pic>
      <p:grpSp>
        <p:nvGrpSpPr>
          <p:cNvPr id="23" name="그룹 19"/>
          <p:cNvGrpSpPr/>
          <p:nvPr/>
        </p:nvGrpSpPr>
        <p:grpSpPr>
          <a:xfrm>
            <a:off x="244687" y="5943437"/>
            <a:ext cx="3879662" cy="797929"/>
            <a:chOff x="1714480" y="3143248"/>
            <a:chExt cx="3571900" cy="975246"/>
          </a:xfrm>
        </p:grpSpPr>
        <p:grpSp>
          <p:nvGrpSpPr>
            <p:cNvPr id="25" name="그룹 17"/>
            <p:cNvGrpSpPr/>
            <p:nvPr/>
          </p:nvGrpSpPr>
          <p:grpSpPr>
            <a:xfrm>
              <a:off x="1725296" y="3143248"/>
              <a:ext cx="2168106" cy="413788"/>
              <a:chOff x="1142976" y="3357562"/>
              <a:chExt cx="2732811" cy="413788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1142976" y="3363096"/>
                <a:ext cx="268771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50864" y="3357562"/>
                <a:ext cx="2724923" cy="413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지하 </a:t>
                </a:r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마트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기숙사옆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14480" y="3500444"/>
              <a:ext cx="3571900" cy="618050"/>
              <a:chOff x="1142976" y="3363098"/>
              <a:chExt cx="3472681" cy="335797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142976" y="3363098"/>
                <a:ext cx="3472681" cy="33579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비교적 규모가 큰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마트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(21:30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까지 이용가능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필요한 물품은 다 갖추고 있다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42976" y="3370755"/>
                <a:ext cx="2500330" cy="20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pitchFamily="2" charset="2"/>
                  <a:buChar char="Ø"/>
                </a:pP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36" name="그룹 19"/>
          <p:cNvGrpSpPr/>
          <p:nvPr/>
        </p:nvGrpSpPr>
        <p:grpSpPr>
          <a:xfrm>
            <a:off x="4641706" y="5931977"/>
            <a:ext cx="4278012" cy="809389"/>
            <a:chOff x="1714479" y="3143248"/>
            <a:chExt cx="4278012" cy="989254"/>
          </a:xfrm>
        </p:grpSpPr>
        <p:grpSp>
          <p:nvGrpSpPr>
            <p:cNvPr id="37" name="그룹 17"/>
            <p:cNvGrpSpPr/>
            <p:nvPr/>
          </p:nvGrpSpPr>
          <p:grpSpPr>
            <a:xfrm>
              <a:off x="1725296" y="3143248"/>
              <a:ext cx="2168106" cy="413788"/>
              <a:chOff x="1142976" y="3357562"/>
              <a:chExt cx="2732811" cy="413788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6" y="3363096"/>
                <a:ext cx="268771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50864" y="3357562"/>
                <a:ext cx="2724923" cy="413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지하 상가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39" name="모서리가 둥근 직사각형 38"/>
            <p:cNvSpPr/>
            <p:nvPr/>
          </p:nvSpPr>
          <p:spPr>
            <a:xfrm>
              <a:off x="1714479" y="3500443"/>
              <a:ext cx="4278012" cy="632059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각종 상가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의류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신발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화장품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학용품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약국 등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들과 </a:t>
              </a:r>
              <a:r>
                <a:rPr lang="en-US" altLang="ko-KR" sz="1400" dirty="0">
                  <a:latin typeface="HY동녘M" pitchFamily="18" charset="-127"/>
                  <a:ea typeface="HY동녘M" pitchFamily="18" charset="-127"/>
                </a:rPr>
                <a:t/>
              </a:r>
              <a:br>
                <a:rPr lang="en-US" altLang="ko-KR" sz="1400" dirty="0">
                  <a:latin typeface="HY동녘M" pitchFamily="18" charset="-127"/>
                  <a:ea typeface="HY동녘M" pitchFamily="18" charset="-127"/>
                </a:rPr>
              </a:b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  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식당들이 밀집되어 있다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45" name="그림 44" descr="지하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455" y="3605974"/>
            <a:ext cx="3810000" cy="2324098"/>
          </a:xfrm>
          <a:prstGeom prst="rect">
            <a:avLst/>
          </a:prstGeom>
        </p:spPr>
      </p:pic>
      <p:grpSp>
        <p:nvGrpSpPr>
          <p:cNvPr id="46" name="그룹 19"/>
          <p:cNvGrpSpPr/>
          <p:nvPr/>
        </p:nvGrpSpPr>
        <p:grpSpPr>
          <a:xfrm>
            <a:off x="4638684" y="2880267"/>
            <a:ext cx="4037772" cy="642942"/>
            <a:chOff x="1714480" y="3143248"/>
            <a:chExt cx="3717468" cy="785818"/>
          </a:xfrm>
        </p:grpSpPr>
        <p:grpSp>
          <p:nvGrpSpPr>
            <p:cNvPr id="47" name="그룹 17"/>
            <p:cNvGrpSpPr/>
            <p:nvPr/>
          </p:nvGrpSpPr>
          <p:grpSpPr>
            <a:xfrm>
              <a:off x="1725296" y="3143248"/>
              <a:ext cx="2168106" cy="413788"/>
              <a:chOff x="1142976" y="3357562"/>
              <a:chExt cx="2732811" cy="413788"/>
            </a:xfrm>
          </p:grpSpPr>
          <p:sp>
            <p:nvSpPr>
              <p:cNvPr id="51" name="모서리가 둥근 직사각형 50"/>
              <p:cNvSpPr/>
              <p:nvPr/>
            </p:nvSpPr>
            <p:spPr>
              <a:xfrm>
                <a:off x="1142976" y="3363096"/>
                <a:ext cx="268771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50864" y="3357562"/>
                <a:ext cx="2724923" cy="413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학생식당 세탁소</a:t>
                </a: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49" name="모서리가 둥근 직사각형 48"/>
            <p:cNvSpPr/>
            <p:nvPr/>
          </p:nvSpPr>
          <p:spPr>
            <a:xfrm>
              <a:off x="1714480" y="3500445"/>
              <a:ext cx="3717468" cy="428621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카드를 구입해서 사용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내부에서 판매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1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회 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5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원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)</a:t>
              </a: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81" y="797573"/>
            <a:ext cx="3857625" cy="20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518336059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2843918" y="2986567"/>
            <a:ext cx="5103685" cy="918667"/>
            <a:chOff x="1623037" y="3143248"/>
            <a:chExt cx="3372581" cy="918667"/>
          </a:xfrm>
        </p:grpSpPr>
        <p:grpSp>
          <p:nvGrpSpPr>
            <p:cNvPr id="3" name="그룹 17"/>
            <p:cNvGrpSpPr/>
            <p:nvPr/>
          </p:nvGrpSpPr>
          <p:grpSpPr>
            <a:xfrm>
              <a:off x="1623037" y="3143248"/>
              <a:ext cx="1726232" cy="369332"/>
              <a:chOff x="1014077" y="3357562"/>
              <a:chExt cx="2175848" cy="369332"/>
            </a:xfrm>
          </p:grpSpPr>
          <p:sp>
            <p:nvSpPr>
              <p:cNvPr id="16" name="모서리가 둥근 직사각형 15"/>
              <p:cNvSpPr/>
              <p:nvPr/>
            </p:nvSpPr>
            <p:spPr>
              <a:xfrm>
                <a:off x="1142976" y="3363096"/>
                <a:ext cx="2046948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14077" y="3357562"/>
                <a:ext cx="21758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학생식당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(3</a:t>
                </a:r>
                <a:r>
                  <a:rPr lang="ko-KR" altLang="en-US" dirty="0" smtClean="0">
                    <a:latin typeface="HY동녘M" pitchFamily="18" charset="-127"/>
                    <a:ea typeface="HY동녘M" pitchFamily="18" charset="-127"/>
                  </a:rPr>
                  <a:t>층 추천</a:t>
                </a:r>
                <a:r>
                  <a:rPr lang="en-US" altLang="ko-KR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4" name="그룹 39"/>
            <p:cNvGrpSpPr/>
            <p:nvPr/>
          </p:nvGrpSpPr>
          <p:grpSpPr>
            <a:xfrm>
              <a:off x="1702917" y="3500427"/>
              <a:ext cx="3292701" cy="561488"/>
              <a:chOff x="1131734" y="3363101"/>
              <a:chExt cx="3201236" cy="305067"/>
            </a:xfrm>
          </p:grpSpPr>
          <p:sp>
            <p:nvSpPr>
              <p:cNvPr id="41" name="모서리가 둥근 직사각형 40"/>
              <p:cNvSpPr/>
              <p:nvPr/>
            </p:nvSpPr>
            <p:spPr>
              <a:xfrm>
                <a:off x="1142976" y="3363101"/>
                <a:ext cx="3189994" cy="30506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131734" y="3366116"/>
                <a:ext cx="3201236" cy="28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학생증에 요금을 충전해서 사용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가격이 저렴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맛도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훌륭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충천은 점심시간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11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~12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 정도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저녁시간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주말 불가능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9" name="그룹 19"/>
          <p:cNvGrpSpPr/>
          <p:nvPr/>
        </p:nvGrpSpPr>
        <p:grpSpPr>
          <a:xfrm>
            <a:off x="2868430" y="5993791"/>
            <a:ext cx="3879662" cy="751833"/>
            <a:chOff x="1714480" y="3143248"/>
            <a:chExt cx="3571900" cy="918908"/>
          </a:xfrm>
        </p:grpSpPr>
        <p:grpSp>
          <p:nvGrpSpPr>
            <p:cNvPr id="10" name="그룹 17"/>
            <p:cNvGrpSpPr/>
            <p:nvPr/>
          </p:nvGrpSpPr>
          <p:grpSpPr>
            <a:xfrm>
              <a:off x="1725296" y="3143248"/>
              <a:ext cx="2168106" cy="376172"/>
              <a:chOff x="1142976" y="3357562"/>
              <a:chExt cx="2732811" cy="376172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1142976" y="3363096"/>
                <a:ext cx="268771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50864" y="3357562"/>
                <a:ext cx="2724923" cy="376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학교 체육시설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11" name="그룹 39"/>
            <p:cNvGrpSpPr/>
            <p:nvPr/>
          </p:nvGrpSpPr>
          <p:grpSpPr>
            <a:xfrm>
              <a:off x="1714480" y="3500449"/>
              <a:ext cx="3571900" cy="561707"/>
              <a:chOff x="1142976" y="3363102"/>
              <a:chExt cx="3472681" cy="30518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142976" y="3363102"/>
                <a:ext cx="3472681" cy="30518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학교 운동장에 옆에 위치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/>
                </a:r>
                <a:b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</a:b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 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농구장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탁구장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배드민턴장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등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42976" y="3370755"/>
                <a:ext cx="2500330" cy="20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pitchFamily="2" charset="2"/>
                  <a:buChar char="Ø"/>
                </a:pP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36" name="그림 35" descr="1447231269914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785794"/>
            <a:ext cx="3357586" cy="2214577"/>
          </a:xfrm>
          <a:prstGeom prst="rect">
            <a:avLst/>
          </a:prstGeom>
        </p:spPr>
      </p:pic>
      <p:pic>
        <p:nvPicPr>
          <p:cNvPr id="37" name="그림 36" descr="20140929_18485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857232"/>
            <a:ext cx="2786082" cy="2143140"/>
          </a:xfrm>
          <a:prstGeom prst="rect">
            <a:avLst/>
          </a:prstGeom>
        </p:spPr>
      </p:pic>
      <p:pic>
        <p:nvPicPr>
          <p:cNvPr id="38" name="그림 37" descr="20141204_1850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58096" y="840756"/>
            <a:ext cx="2500330" cy="2143140"/>
          </a:xfrm>
          <a:prstGeom prst="rect">
            <a:avLst/>
          </a:prstGeom>
        </p:spPr>
      </p:pic>
      <p:pic>
        <p:nvPicPr>
          <p:cNvPr id="46" name="그림 45" descr="탁구대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81" y="3955259"/>
            <a:ext cx="3810000" cy="20240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60" y="3951274"/>
            <a:ext cx="3956904" cy="20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2494278062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그룹 17"/>
          <p:cNvGrpSpPr/>
          <p:nvPr/>
        </p:nvGrpSpPr>
        <p:grpSpPr>
          <a:xfrm>
            <a:off x="206498" y="2959479"/>
            <a:ext cx="3882705" cy="364881"/>
            <a:chOff x="1142976" y="3363096"/>
            <a:chExt cx="2046948" cy="364881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046948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34625" y="3389423"/>
              <a:ext cx="1859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err="1" smtClean="0">
                  <a:latin typeface="HY동녘M" pitchFamily="18" charset="-127"/>
                  <a:ea typeface="HY동녘M" pitchFamily="18" charset="-127"/>
                </a:rPr>
                <a:t>차찬팅</a:t>
              </a:r>
              <a:r>
                <a:rPr lang="en-US" altLang="ko-KR" sz="16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zh-CN" altLang="en-US" sz="1600" b="1" dirty="0" smtClean="0">
                  <a:latin typeface="HY동녘M" pitchFamily="18" charset="-127"/>
                  <a:ea typeface="HY동녘M" pitchFamily="18" charset="-127"/>
                </a:rPr>
                <a:t>茶</a:t>
              </a:r>
              <a:r>
                <a:rPr lang="zh-CN" altLang="en-US" sz="1600" b="1" dirty="0">
                  <a:latin typeface="HY동녘M" pitchFamily="18" charset="-127"/>
                  <a:ea typeface="HY동녘M" pitchFamily="18" charset="-127"/>
                </a:rPr>
                <a:t>餐</a:t>
              </a:r>
              <a:r>
                <a:rPr lang="zh-CN" altLang="en-US" sz="1600" b="1" dirty="0" smtClean="0">
                  <a:latin typeface="HY동녘M" pitchFamily="18" charset="-127"/>
                  <a:ea typeface="HY동녘M" pitchFamily="18" charset="-127"/>
                </a:rPr>
                <a:t>厅</a:t>
              </a:r>
              <a:r>
                <a:rPr lang="en-US" altLang="zh-CN" sz="1600" b="1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en-US" altLang="ko-KR" sz="1600" dirty="0" smtClean="0">
                  <a:latin typeface="HY동녘M" pitchFamily="18" charset="-127"/>
                  <a:ea typeface="HY동녘M" pitchFamily="18" charset="-127"/>
                </a:rPr>
                <a:t>-</a:t>
              </a:r>
              <a:r>
                <a:rPr lang="ko-KR" altLang="en-US" sz="1600" dirty="0" err="1" smtClean="0">
                  <a:latin typeface="HY동녘M" pitchFamily="18" charset="-127"/>
                  <a:ea typeface="HY동녘M" pitchFamily="18" charset="-127"/>
                </a:rPr>
                <a:t>동문쪽에</a:t>
              </a:r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 위치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9" name="그룹 19"/>
          <p:cNvGrpSpPr/>
          <p:nvPr/>
        </p:nvGrpSpPr>
        <p:grpSpPr>
          <a:xfrm>
            <a:off x="194750" y="5710319"/>
            <a:ext cx="3879662" cy="859938"/>
            <a:chOff x="1714480" y="3143248"/>
            <a:chExt cx="3571900" cy="1051036"/>
          </a:xfrm>
        </p:grpSpPr>
        <p:grpSp>
          <p:nvGrpSpPr>
            <p:cNvPr id="10" name="그룹 17"/>
            <p:cNvGrpSpPr/>
            <p:nvPr/>
          </p:nvGrpSpPr>
          <p:grpSpPr>
            <a:xfrm>
              <a:off x="1725296" y="3143248"/>
              <a:ext cx="2168106" cy="376172"/>
              <a:chOff x="1142976" y="3357562"/>
              <a:chExt cx="2732811" cy="376172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1142976" y="3363096"/>
                <a:ext cx="268771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150864" y="3357562"/>
                <a:ext cx="2724923" cy="376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마라샹궈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麻辣香锅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11" name="그룹 39"/>
            <p:cNvGrpSpPr/>
            <p:nvPr/>
          </p:nvGrpSpPr>
          <p:grpSpPr>
            <a:xfrm>
              <a:off x="1714480" y="3500448"/>
              <a:ext cx="3571900" cy="693836"/>
              <a:chOff x="1142976" y="3363102"/>
              <a:chExt cx="3472681" cy="376973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142976" y="3363102"/>
                <a:ext cx="3472681" cy="37697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기름에 자신이 고른 야채와 고기를 넣어서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/>
                </a:r>
                <a:b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</a:b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 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볶은요리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주문할 때 </a:t>
                </a:r>
                <a:r>
                  <a:rPr lang="zh-CN" altLang="en-US" sz="1400" dirty="0">
                    <a:latin typeface="HY동녘M" pitchFamily="18" charset="-127"/>
                    <a:ea typeface="HY동녘M" pitchFamily="18" charset="-127"/>
                  </a:rPr>
                  <a:t>花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椒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香菜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를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뺄것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42976" y="3370755"/>
                <a:ext cx="2500330" cy="200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Font typeface="Wingdings" pitchFamily="2" charset="2"/>
                  <a:buChar char="Ø"/>
                </a:pPr>
                <a:endParaRPr lang="en-US" altLang="ko-KR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4" y="873006"/>
            <a:ext cx="4154135" cy="207367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5" y="3494045"/>
            <a:ext cx="4154134" cy="221627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716" y="868999"/>
            <a:ext cx="4075739" cy="207367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11" y="3811675"/>
            <a:ext cx="4137844" cy="2611586"/>
          </a:xfrm>
          <a:prstGeom prst="rect">
            <a:avLst/>
          </a:prstGeom>
        </p:spPr>
      </p:pic>
      <p:grpSp>
        <p:nvGrpSpPr>
          <p:cNvPr id="29" name="그룹 17"/>
          <p:cNvGrpSpPr/>
          <p:nvPr/>
        </p:nvGrpSpPr>
        <p:grpSpPr>
          <a:xfrm>
            <a:off x="4566424" y="2937157"/>
            <a:ext cx="4110032" cy="703312"/>
            <a:chOff x="1714479" y="3148782"/>
            <a:chExt cx="3052612" cy="703312"/>
          </a:xfrm>
        </p:grpSpPr>
        <p:grpSp>
          <p:nvGrpSpPr>
            <p:cNvPr id="30" name="그룹 17"/>
            <p:cNvGrpSpPr/>
            <p:nvPr/>
          </p:nvGrpSpPr>
          <p:grpSpPr>
            <a:xfrm>
              <a:off x="1725300" y="3148782"/>
              <a:ext cx="1623968" cy="594354"/>
              <a:chOff x="1142976" y="3363096"/>
              <a:chExt cx="2046948" cy="594354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6" y="3363096"/>
                <a:ext cx="2046948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30619" y="3372675"/>
                <a:ext cx="18593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>
                    <a:latin typeface="HY동녘M" panose="02030600000101010101" pitchFamily="18" charset="-127"/>
                    <a:ea typeface="HY동녘M" panose="02030600000101010101" pitchFamily="18" charset="-127"/>
                  </a:rPr>
                  <a:t>미씨엔</a:t>
                </a:r>
                <a:r>
                  <a:rPr lang="en-US" altLang="ko-KR" sz="1600" dirty="0">
                    <a:latin typeface="HY동녘M" panose="02030600000101010101" pitchFamily="18" charset="-127"/>
                    <a:ea typeface="HY동녘M" panose="02030600000101010101" pitchFamily="18" charset="-127"/>
                  </a:rPr>
                  <a:t>(</a:t>
                </a:r>
                <a:r>
                  <a:rPr lang="zh-CN" altLang="en-US" sz="1600" dirty="0">
                    <a:latin typeface="HY동녘M" panose="02030600000101010101" pitchFamily="18" charset="-127"/>
                  </a:rPr>
                  <a:t>米线</a:t>
                </a:r>
                <a:r>
                  <a:rPr lang="en-US" altLang="zh-CN" sz="1600" dirty="0">
                    <a:latin typeface="HY동녘M" panose="02030600000101010101" pitchFamily="18" charset="-127"/>
                    <a:ea typeface="HY동녘M" panose="02030600000101010101" pitchFamily="18" charset="-127"/>
                  </a:rPr>
                  <a:t>)</a:t>
                </a:r>
                <a:r>
                  <a:rPr lang="en-US" altLang="zh-CN" sz="1600" dirty="0"/>
                  <a:t> </a:t>
                </a:r>
                <a:endParaRPr lang="ko-KR" altLang="en-US" sz="1600" dirty="0"/>
              </a:p>
              <a:p>
                <a:pPr algn="ctr"/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14479" y="3500431"/>
              <a:ext cx="3052612" cy="351663"/>
              <a:chOff x="1142975" y="3363101"/>
              <a:chExt cx="2967816" cy="191065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42976" y="3363101"/>
                <a:ext cx="2655837" cy="19106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42975" y="3370762"/>
                <a:ext cx="2967816" cy="167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미씨엔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-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국물이 시원하고 해장용으로 좋음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80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835451494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그룹 17"/>
          <p:cNvGrpSpPr/>
          <p:nvPr/>
        </p:nvGrpSpPr>
        <p:grpSpPr>
          <a:xfrm>
            <a:off x="2483768" y="4382355"/>
            <a:ext cx="6255304" cy="1579538"/>
            <a:chOff x="1700455" y="3148782"/>
            <a:chExt cx="4645953" cy="1579538"/>
          </a:xfrm>
        </p:grpSpPr>
        <p:grpSp>
          <p:nvGrpSpPr>
            <p:cNvPr id="30" name="그룹 17"/>
            <p:cNvGrpSpPr/>
            <p:nvPr/>
          </p:nvGrpSpPr>
          <p:grpSpPr>
            <a:xfrm>
              <a:off x="1725300" y="3148782"/>
              <a:ext cx="2386984" cy="594354"/>
              <a:chOff x="1142976" y="3363096"/>
              <a:chExt cx="3008700" cy="594354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30619" y="3372675"/>
                <a:ext cx="26188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>
                    <a:latin typeface="HY동녘M" pitchFamily="18" charset="-127"/>
                    <a:ea typeface="HY동녘M" pitchFamily="18" charset="-127"/>
                  </a:rPr>
                  <a:t>황먼지</a:t>
                </a:r>
                <a:r>
                  <a:rPr lang="en-US" altLang="ko-KR" sz="1600" dirty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黄焖鸡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)-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지하에 위치</a:t>
                </a:r>
                <a:endParaRPr lang="en-US" altLang="ko-KR" sz="1600" dirty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00455" y="3500435"/>
              <a:ext cx="4645953" cy="1227885"/>
              <a:chOff x="1129341" y="3363100"/>
              <a:chExt cx="4516897" cy="667132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42976" y="3363100"/>
                <a:ext cx="3366125" cy="55007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9341" y="3394794"/>
                <a:ext cx="4516897" cy="635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우리나라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찜닭과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비슷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/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입맛에 잘 맞음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아주 매운맛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特辣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),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중간매운맛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中辣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으로먹는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걸 추천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버섯이나 면을 추가로 넣을 수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추가요금이 붙음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红烧肉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도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강추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!!</a:t>
                </a:r>
              </a:p>
              <a:p>
                <a:pPr>
                  <a:buFont typeface="Wingdings" pitchFamily="2" charset="2"/>
                  <a:buChar char="Ø"/>
                </a:pPr>
                <a:endParaRPr lang="en-US" altLang="ko-KR" sz="1400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15" y="852796"/>
            <a:ext cx="4177757" cy="351230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94" y="848297"/>
            <a:ext cx="4142682" cy="35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444909837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그룹 17"/>
          <p:cNvGrpSpPr/>
          <p:nvPr/>
        </p:nvGrpSpPr>
        <p:grpSpPr>
          <a:xfrm>
            <a:off x="611560" y="4224847"/>
            <a:ext cx="7056784" cy="1196024"/>
            <a:chOff x="1700455" y="3148782"/>
            <a:chExt cx="5241230" cy="1196024"/>
          </a:xfrm>
        </p:grpSpPr>
        <p:grpSp>
          <p:nvGrpSpPr>
            <p:cNvPr id="30" name="그룹 17"/>
            <p:cNvGrpSpPr/>
            <p:nvPr/>
          </p:nvGrpSpPr>
          <p:grpSpPr>
            <a:xfrm>
              <a:off x="1725300" y="3148782"/>
              <a:ext cx="2720898" cy="357190"/>
              <a:chOff x="1142976" y="3363096"/>
              <a:chExt cx="3429586" cy="357190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6" y="3363096"/>
                <a:ext cx="3429586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03586" y="3363096"/>
                <a:ext cx="31033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기숙사 바로 옆 제주도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고기뷔페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00455" y="3500427"/>
              <a:ext cx="5241230" cy="844379"/>
              <a:chOff x="1129341" y="3363101"/>
              <a:chExt cx="5095638" cy="458767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42976" y="3363101"/>
                <a:ext cx="5082003" cy="45876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9341" y="3420538"/>
                <a:ext cx="5095638" cy="401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원래는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인당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70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원이지만 학생증 할인으로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solidFill>
                      <a:srgbClr val="FF0000"/>
                    </a:solidFill>
                    <a:latin typeface="HY동녘M" pitchFamily="18" charset="-127"/>
                    <a:ea typeface="HY동녘M" pitchFamily="18" charset="-127"/>
                  </a:rPr>
                  <a:t>35</a:t>
                </a:r>
                <a:r>
                  <a:rPr lang="ko-KR" altLang="en-US" sz="1400" dirty="0" smtClean="0">
                    <a:solidFill>
                      <a:srgbClr val="FF0000"/>
                    </a:solidFill>
                    <a:latin typeface="HY동녘M" pitchFamily="18" charset="-127"/>
                    <a:ea typeface="HY동녘M" pitchFamily="18" charset="-127"/>
                  </a:rPr>
                  <a:t>원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에 먹을 수 있다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고기 종류도 다양하고 고기뿐만 아니라 다양한 요리와 음료를 무한으로 먹을 수 있다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음료랑 디저트도 잘 되어 있다</a:t>
                </a:r>
                <a:endParaRPr lang="en-US" altLang="ko-KR" sz="1400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889422"/>
            <a:ext cx="2987585" cy="32166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6" y="879704"/>
            <a:ext cx="2693952" cy="322633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8" y="908719"/>
            <a:ext cx="2794066" cy="319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5E9EFF">
                <a:alpha val="24000"/>
              </a:srgbClr>
            </a:gs>
            <a:gs pos="39999">
              <a:srgbClr val="85C2FF">
                <a:alpha val="57000"/>
              </a:srgbClr>
            </a:gs>
            <a:gs pos="70000">
              <a:srgbClr val="C4D6EB">
                <a:alpha val="85000"/>
              </a:srgbClr>
            </a:gs>
            <a:gs pos="100000">
              <a:srgbClr val="FFEBFA">
                <a:alpha val="79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rm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marL="0" indent="0" defTabSz="914400" eaLnBrk="1" hangingPunct="1"/>
            <a:r>
              <a:rPr lang="ko-KR" altLang="en-US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목  차</a:t>
            </a:r>
            <a:endParaRPr lang="fr-CA" altLang="ko-KR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123" name="Forme 2"/>
          <p:cNvSpPr>
            <a:spLocks noGrp="1"/>
          </p:cNvSpPr>
          <p:nvPr>
            <p:ph idx="1"/>
          </p:nvPr>
        </p:nvSpPr>
        <p:spPr>
          <a:xfrm>
            <a:off x="457200" y="1738489"/>
            <a:ext cx="8229600" cy="4389437"/>
          </a:xfrm>
        </p:spPr>
        <p:txBody>
          <a:bodyPr/>
          <a:lstStyle/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r>
              <a:rPr lang="ko-KR" altLang="en-US" sz="2800" b="1" dirty="0" err="1" smtClean="0">
                <a:latin typeface="HY바다L" pitchFamily="18" charset="-127"/>
                <a:ea typeface="HY바다L" pitchFamily="18" charset="-127"/>
              </a:rPr>
              <a:t>하북사범대학교</a:t>
            </a: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 위치</a:t>
            </a: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sz="2800" b="1" dirty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r>
              <a:rPr lang="ko-KR" altLang="en-US" sz="2800" b="1" dirty="0" err="1" smtClean="0">
                <a:latin typeface="HY바다L" pitchFamily="18" charset="-127"/>
                <a:ea typeface="HY바다L" pitchFamily="18" charset="-127"/>
              </a:rPr>
              <a:t>하북사범대학교</a:t>
            </a: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 소개</a:t>
            </a: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 학교 캠퍼스 및 내부시설</a:t>
            </a: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학교주변 먹거리 및 중심가</a:t>
            </a: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학교생활 및 </a:t>
            </a:r>
            <a:r>
              <a:rPr lang="ko-KR" altLang="en-US" sz="2800" b="1" dirty="0" err="1" smtClean="0">
                <a:latin typeface="HY바다L" pitchFamily="18" charset="-127"/>
                <a:ea typeface="HY바다L" pitchFamily="18" charset="-127"/>
              </a:rPr>
              <a:t>석가장</a:t>
            </a:r>
            <a:r>
              <a:rPr lang="ko-KR" altLang="en-US" sz="2800" b="1" dirty="0" smtClean="0">
                <a:latin typeface="HY바다L" pitchFamily="18" charset="-127"/>
                <a:ea typeface="HY바다L" pitchFamily="18" charset="-127"/>
              </a:rPr>
              <a:t> 주변 여행지  </a:t>
            </a:r>
            <a:endParaRPr lang="en-US" altLang="ko-KR" sz="2800" b="1" dirty="0" smtClean="0">
              <a:latin typeface="HY바다L" pitchFamily="18" charset="-127"/>
              <a:ea typeface="HY바다L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b="1" dirty="0" smtClean="0">
              <a:latin typeface="HY센스L" panose="02030600000101010101" pitchFamily="18" charset="-127"/>
              <a:ea typeface="HY센스L" panose="02030600000101010101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b="1" dirty="0" smtClean="0">
              <a:latin typeface="HY센스L" panose="02030600000101010101" pitchFamily="18" charset="-127"/>
              <a:ea typeface="HY센스L" panose="02030600000101010101" pitchFamily="18" charset="-127"/>
            </a:endParaRPr>
          </a:p>
          <a:p>
            <a:pPr marL="571500" indent="-571500">
              <a:buClr>
                <a:schemeClr val="accent4">
                  <a:lumMod val="50000"/>
                </a:schemeClr>
              </a:buClr>
              <a:buFont typeface="+mj-lt"/>
              <a:buAutoNum type="romanUcPeriod"/>
            </a:pPr>
            <a:endParaRPr lang="en-US" altLang="ko-KR" dirty="0" smtClean="0">
              <a:latin typeface="HY센스L" panose="02030600000101010101" pitchFamily="18" charset="-127"/>
              <a:ea typeface="HY센스L" panose="02030600000101010101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2121504535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그룹 17"/>
          <p:cNvGrpSpPr/>
          <p:nvPr/>
        </p:nvGrpSpPr>
        <p:grpSpPr>
          <a:xfrm>
            <a:off x="2445209" y="4437112"/>
            <a:ext cx="4863094" cy="1385404"/>
            <a:chOff x="1725298" y="3148782"/>
            <a:chExt cx="3611927" cy="1385404"/>
          </a:xfrm>
        </p:grpSpPr>
        <p:grpSp>
          <p:nvGrpSpPr>
            <p:cNvPr id="30" name="그룹 17"/>
            <p:cNvGrpSpPr/>
            <p:nvPr/>
          </p:nvGrpSpPr>
          <p:grpSpPr>
            <a:xfrm>
              <a:off x="1725299" y="3148782"/>
              <a:ext cx="3167301" cy="609530"/>
              <a:chOff x="1142975" y="3363096"/>
              <a:chExt cx="3992259" cy="609530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42975" y="3387851"/>
                <a:ext cx="3992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학교 앞 야시장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-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동문을 나서서 바로 우회전</a:t>
                </a:r>
                <a:endParaRPr lang="en-US" altLang="ko-KR" sz="1600" dirty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25298" y="3517686"/>
              <a:ext cx="3611927" cy="1016500"/>
              <a:chOff x="1153494" y="3372474"/>
              <a:chExt cx="3511594" cy="552283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55434" y="3372474"/>
                <a:ext cx="3509654" cy="552283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53494" y="3389423"/>
                <a:ext cx="3355606" cy="518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차오판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b="1" dirty="0" smtClean="0">
                    <a:latin typeface="HY동녘M" pitchFamily="18" charset="-127"/>
                    <a:ea typeface="HY동녘M" pitchFamily="18" charset="-127"/>
                  </a:rPr>
                  <a:t>炒饭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가격이 저렴하고 맛도 아주 좋다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평균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7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원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b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</a:b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 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추천메뉴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zh-CN" altLang="en-US" sz="1400" b="1" dirty="0" smtClean="0">
                    <a:latin typeface="HY동녘M" pitchFamily="18" charset="-127"/>
                    <a:ea typeface="HY동녘M" pitchFamily="18" charset="-127"/>
                  </a:rPr>
                  <a:t>香辣肉丝，玉米鸡丁</a:t>
                </a:r>
                <a:r>
                  <a:rPr lang="en-US" altLang="zh-CN" sz="1400" b="1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zh-CN" altLang="en-US" sz="1400" b="1" dirty="0" smtClean="0">
                    <a:latin typeface="HY동녘M" pitchFamily="18" charset="-127"/>
                    <a:ea typeface="HY동녘M" pitchFamily="18" charset="-127"/>
                  </a:rPr>
                  <a:t>干妈鸭肉</a:t>
                </a:r>
                <a:endParaRPr lang="en-US" altLang="zh-CN" sz="1400" b="1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그 밖에 다양한 먹거리가 많다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手抓饼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烤冷面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등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zh-CN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" y="1042112"/>
            <a:ext cx="2742551" cy="317081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092" y="1042112"/>
            <a:ext cx="2848027" cy="31708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94" y="1042945"/>
            <a:ext cx="3000563" cy="316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073875696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그룹 17"/>
          <p:cNvGrpSpPr/>
          <p:nvPr/>
        </p:nvGrpSpPr>
        <p:grpSpPr>
          <a:xfrm>
            <a:off x="2339752" y="4789243"/>
            <a:ext cx="5832648" cy="1148414"/>
            <a:chOff x="1725299" y="3151950"/>
            <a:chExt cx="4332036" cy="1148414"/>
          </a:xfrm>
        </p:grpSpPr>
        <p:grpSp>
          <p:nvGrpSpPr>
            <p:cNvPr id="20" name="그룹 17"/>
            <p:cNvGrpSpPr/>
            <p:nvPr/>
          </p:nvGrpSpPr>
          <p:grpSpPr>
            <a:xfrm>
              <a:off x="1725299" y="3151950"/>
              <a:ext cx="3167301" cy="606362"/>
              <a:chOff x="1142975" y="3366264"/>
              <a:chExt cx="3992259" cy="606362"/>
            </a:xfrm>
          </p:grpSpPr>
          <p:sp>
            <p:nvSpPr>
              <p:cNvPr id="24" name="모서리가 둥근 직사각형 23"/>
              <p:cNvSpPr/>
              <p:nvPr/>
            </p:nvSpPr>
            <p:spPr>
              <a:xfrm>
                <a:off x="1158412" y="3366264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142975" y="3387851"/>
                <a:ext cx="3992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학교 상가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-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동문을 나서서 바로 우회전</a:t>
                </a:r>
                <a:endParaRPr lang="en-US" altLang="ko-KR" sz="1600" dirty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21" name="그룹 39"/>
            <p:cNvGrpSpPr/>
            <p:nvPr/>
          </p:nvGrpSpPr>
          <p:grpSpPr>
            <a:xfrm>
              <a:off x="1727294" y="3517688"/>
              <a:ext cx="4330041" cy="782676"/>
              <a:chOff x="1155434" y="3372474"/>
              <a:chExt cx="4209760" cy="425242"/>
            </a:xfrm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1155434" y="3372474"/>
                <a:ext cx="4053771" cy="42524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65402" y="3448746"/>
                <a:ext cx="4199792" cy="28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중국음식점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KTV(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노래방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당구장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포켓볼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안으로 들어서면 시장과 치킨덮밥과 오리고기를 파는 상점이 있음</a:t>
                </a:r>
                <a:endParaRPr lang="en-US" altLang="zh-CN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5" y="904310"/>
            <a:ext cx="3810000" cy="38100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26" y="902993"/>
            <a:ext cx="3656430" cy="38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4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499108309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6699"/>
            <a:ext cx="2808312" cy="2702341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086699"/>
            <a:ext cx="2808312" cy="270234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086699"/>
            <a:ext cx="2953288" cy="2702341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2051719" y="3905375"/>
            <a:ext cx="6510526" cy="1543726"/>
            <a:chOff x="2051719" y="3905375"/>
            <a:chExt cx="6510526" cy="1543726"/>
          </a:xfrm>
        </p:grpSpPr>
        <p:grpSp>
          <p:nvGrpSpPr>
            <p:cNvPr id="16" name="그룹 17"/>
            <p:cNvGrpSpPr/>
            <p:nvPr/>
          </p:nvGrpSpPr>
          <p:grpSpPr>
            <a:xfrm>
              <a:off x="2051720" y="3905375"/>
              <a:ext cx="4264450" cy="363309"/>
              <a:chOff x="1142975" y="3363096"/>
              <a:chExt cx="3992259" cy="363309"/>
            </a:xfrm>
          </p:grpSpPr>
          <p:sp>
            <p:nvSpPr>
              <p:cNvPr id="30" name="모서리가 둥근 직사각형 29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142975" y="3387851"/>
                <a:ext cx="39922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완다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 광장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万达广场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17" name="그룹 39"/>
            <p:cNvGrpSpPr/>
            <p:nvPr/>
          </p:nvGrpSpPr>
          <p:grpSpPr>
            <a:xfrm>
              <a:off x="2054406" y="4099406"/>
              <a:ext cx="6507839" cy="559664"/>
              <a:chOff x="1155434" y="3248835"/>
              <a:chExt cx="4699248" cy="395693"/>
            </a:xfrm>
          </p:grpSpPr>
          <p:sp>
            <p:nvSpPr>
              <p:cNvPr id="28" name="모서리가 둥근 직사각형 27"/>
              <p:cNvSpPr/>
              <p:nvPr/>
            </p:nvSpPr>
            <p:spPr>
              <a:xfrm>
                <a:off x="1155434" y="3372474"/>
                <a:ext cx="4573734" cy="27205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166579" y="3248835"/>
                <a:ext cx="4688103" cy="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가는법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학교 동문 건너편 버스정류장에서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60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路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를 타고 </a:t>
                </a:r>
                <a:r>
                  <a:rPr lang="zh-CN" altLang="en-US" sz="1400" dirty="0">
                    <a:latin typeface="HY동녘M" pitchFamily="18" charset="-127"/>
                    <a:ea typeface="HY동녘M" pitchFamily="18" charset="-127"/>
                  </a:rPr>
                  <a:t>经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济学院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에서 하차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  </a:t>
                </a:r>
              </a:p>
            </p:txBody>
          </p:sp>
        </p:grpSp>
        <p:sp>
          <p:nvSpPr>
            <p:cNvPr id="18" name="모서리가 둥근 직사각형 17"/>
            <p:cNvSpPr/>
            <p:nvPr/>
          </p:nvSpPr>
          <p:spPr>
            <a:xfrm>
              <a:off x="2051719" y="4666425"/>
              <a:ext cx="6336705" cy="78267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>
                  <a:latin typeface="HY동녘M" pitchFamily="18" charset="-127"/>
                  <a:ea typeface="HY동녘M" pitchFamily="18" charset="-127"/>
                </a:rPr>
                <a:t>중국의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백화점으로 </a:t>
              </a:r>
              <a:r>
                <a:rPr lang="ko-KR" altLang="en-US" sz="1400" dirty="0">
                  <a:latin typeface="HY동녘M" pitchFamily="18" charset="-127"/>
                  <a:ea typeface="HY동녘M" pitchFamily="18" charset="-127"/>
                </a:rPr>
                <a:t>각종 브랜드 의류</a:t>
              </a:r>
              <a:r>
                <a:rPr lang="en-US" altLang="ko-KR" sz="1400" dirty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신발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화장품 등의 상점들이 있다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스타벅스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맥도날드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피자헛</a:t>
              </a:r>
              <a:r>
                <a:rPr lang="en-US" altLang="ko-KR" sz="1400" dirty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등 프랜차이즈 식당들도 많이 있다</a:t>
              </a:r>
              <a:endParaRPr lang="en-US" altLang="ko-KR" sz="14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1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587561132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그룹 18"/>
          <p:cNvGrpSpPr/>
          <p:nvPr/>
        </p:nvGrpSpPr>
        <p:grpSpPr>
          <a:xfrm>
            <a:off x="1835696" y="4142005"/>
            <a:ext cx="6571244" cy="1882918"/>
            <a:chOff x="1991001" y="3894665"/>
            <a:chExt cx="6571244" cy="1882918"/>
          </a:xfrm>
        </p:grpSpPr>
        <p:grpSp>
          <p:nvGrpSpPr>
            <p:cNvPr id="20" name="그룹 17"/>
            <p:cNvGrpSpPr/>
            <p:nvPr/>
          </p:nvGrpSpPr>
          <p:grpSpPr>
            <a:xfrm>
              <a:off x="1991001" y="3894665"/>
              <a:ext cx="4264450" cy="369332"/>
              <a:chOff x="1086132" y="3352386"/>
              <a:chExt cx="3992259" cy="369332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86132" y="3352386"/>
                <a:ext cx="39922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 smtClean="0">
                    <a:latin typeface="HY동녘M" pitchFamily="18" charset="-127"/>
                    <a:ea typeface="HY동녘M" pitchFamily="18" charset="-127"/>
                  </a:rPr>
                  <a:t>老后烧烤</a:t>
                </a:r>
                <a:endParaRPr lang="en-US" altLang="ko-KR" b="1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21" name="그룹 39"/>
            <p:cNvGrpSpPr/>
            <p:nvPr/>
          </p:nvGrpSpPr>
          <p:grpSpPr>
            <a:xfrm>
              <a:off x="2054406" y="4099406"/>
              <a:ext cx="6507839" cy="559664"/>
              <a:chOff x="1155434" y="3248835"/>
              <a:chExt cx="4699248" cy="395693"/>
            </a:xfrm>
          </p:grpSpPr>
          <p:sp>
            <p:nvSpPr>
              <p:cNvPr id="23" name="모서리가 둥근 직사각형 22"/>
              <p:cNvSpPr/>
              <p:nvPr/>
            </p:nvSpPr>
            <p:spPr>
              <a:xfrm>
                <a:off x="1155434" y="3372474"/>
                <a:ext cx="4573734" cy="27205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166579" y="3248835"/>
                <a:ext cx="4688103" cy="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가는법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완다에서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도보로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15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분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/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택시 타고 택시기사에게 명함을 보여준다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22" name="모서리가 둥근 직사각형 21"/>
            <p:cNvSpPr/>
            <p:nvPr/>
          </p:nvSpPr>
          <p:spPr>
            <a:xfrm>
              <a:off x="2051719" y="4666425"/>
              <a:ext cx="6336705" cy="111115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식당내부는 고급 분위기가 나면서 깔끔하고 청결하다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가격은 크게 비싸지 않다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양꼬치를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미리 초벌로 익혀서 나오기 때문에 즉석에서 살짝 익혀 먹는다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술을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마실시에는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식당 옆 슈퍼에서 미리 사서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들어가는게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더 저렴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97502"/>
            <a:ext cx="2880319" cy="246505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397502"/>
            <a:ext cx="2736304" cy="2465056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2" y="1390604"/>
            <a:ext cx="2770715" cy="247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그룹 18"/>
          <p:cNvGrpSpPr/>
          <p:nvPr/>
        </p:nvGrpSpPr>
        <p:grpSpPr>
          <a:xfrm>
            <a:off x="1944088" y="4869160"/>
            <a:ext cx="6122310" cy="1543726"/>
            <a:chOff x="2051720" y="3905375"/>
            <a:chExt cx="6122310" cy="1543726"/>
          </a:xfrm>
        </p:grpSpPr>
        <p:grpSp>
          <p:nvGrpSpPr>
            <p:cNvPr id="20" name="그룹 17"/>
            <p:cNvGrpSpPr/>
            <p:nvPr/>
          </p:nvGrpSpPr>
          <p:grpSpPr>
            <a:xfrm>
              <a:off x="2051720" y="3905375"/>
              <a:ext cx="4264450" cy="363309"/>
              <a:chOff x="1142975" y="3363096"/>
              <a:chExt cx="3992259" cy="363309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42975" y="3387851"/>
                <a:ext cx="39922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화이터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怀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特商城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21" name="그룹 39"/>
            <p:cNvGrpSpPr/>
            <p:nvPr/>
          </p:nvGrpSpPr>
          <p:grpSpPr>
            <a:xfrm>
              <a:off x="2054406" y="4099406"/>
              <a:ext cx="6119624" cy="559664"/>
              <a:chOff x="1155434" y="3248835"/>
              <a:chExt cx="4418922" cy="395693"/>
            </a:xfrm>
          </p:grpSpPr>
          <p:sp>
            <p:nvSpPr>
              <p:cNvPr id="23" name="모서리가 둥근 직사각형 22"/>
              <p:cNvSpPr/>
              <p:nvPr/>
            </p:nvSpPr>
            <p:spPr>
              <a:xfrm>
                <a:off x="1155434" y="3372474"/>
                <a:ext cx="4417745" cy="27205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166579" y="3248835"/>
                <a:ext cx="4407777" cy="369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가는법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버스정류장에서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30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路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를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타고 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怀</a:t>
                </a:r>
                <a:r>
                  <a:rPr lang="zh-CN" altLang="en-US" sz="1400" dirty="0">
                    <a:latin typeface="HY동녘M" pitchFamily="18" charset="-127"/>
                    <a:ea typeface="HY동녘M" pitchFamily="18" charset="-127"/>
                  </a:rPr>
                  <a:t>特商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城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에서 하차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22" name="모서리가 둥근 직사각형 21"/>
            <p:cNvSpPr/>
            <p:nvPr/>
          </p:nvSpPr>
          <p:spPr>
            <a:xfrm>
              <a:off x="2051720" y="4666425"/>
              <a:ext cx="6117994" cy="78267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완다와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같이 각종 브랜드 상점들이 많은 곳이고 영화관이 있다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. </a:t>
              </a:r>
              <a:endParaRPr lang="en-US" altLang="ko-KR" sz="1400" dirty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교통체중이 심함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시간대를 잘 고려해 이동할 것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</a:t>
              </a:r>
              <a:endParaRPr lang="en-US" altLang="ko-KR" sz="14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7" name="그림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53" y="876840"/>
            <a:ext cx="3810000" cy="3810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01" y="86029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3" name="그룹 32"/>
          <p:cNvGrpSpPr/>
          <p:nvPr/>
        </p:nvGrpSpPr>
        <p:grpSpPr>
          <a:xfrm>
            <a:off x="1944088" y="4869160"/>
            <a:ext cx="6516344" cy="1543726"/>
            <a:chOff x="2051720" y="3905375"/>
            <a:chExt cx="6516344" cy="1543726"/>
          </a:xfrm>
        </p:grpSpPr>
        <p:grpSp>
          <p:nvGrpSpPr>
            <p:cNvPr id="34" name="그룹 17"/>
            <p:cNvGrpSpPr/>
            <p:nvPr/>
          </p:nvGrpSpPr>
          <p:grpSpPr>
            <a:xfrm>
              <a:off x="2051720" y="3905375"/>
              <a:ext cx="4264450" cy="363309"/>
              <a:chOff x="1142975" y="3363096"/>
              <a:chExt cx="3992259" cy="363309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42975" y="3387851"/>
                <a:ext cx="39922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홍기대가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红旗大街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35" name="그룹 39"/>
            <p:cNvGrpSpPr/>
            <p:nvPr/>
          </p:nvGrpSpPr>
          <p:grpSpPr>
            <a:xfrm>
              <a:off x="2054406" y="4099406"/>
              <a:ext cx="6513658" cy="559664"/>
              <a:chOff x="1155434" y="3248835"/>
              <a:chExt cx="4703450" cy="395693"/>
            </a:xfrm>
          </p:grpSpPr>
          <p:sp>
            <p:nvSpPr>
              <p:cNvPr id="37" name="모서리가 둥근 직사각형 36"/>
              <p:cNvSpPr/>
              <p:nvPr/>
            </p:nvSpPr>
            <p:spPr>
              <a:xfrm>
                <a:off x="1155434" y="3372474"/>
                <a:ext cx="4651454" cy="27205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166579" y="3248835"/>
                <a:ext cx="4692305" cy="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가는법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북문 건너편 정류장에서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2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环 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1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路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를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타고 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南二环红旗大街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에서  하차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36" name="모서리가 둥근 직사각형 35"/>
            <p:cNvSpPr/>
            <p:nvPr/>
          </p:nvSpPr>
          <p:spPr>
            <a:xfrm>
              <a:off x="2051720" y="4666425"/>
              <a:ext cx="6444336" cy="78267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비교적 규모가 큰 야시장</a:t>
              </a:r>
              <a:endParaRPr lang="en-US" altLang="ko-KR" sz="1400" dirty="0" smtClean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다양한 먹거리들과 각종 물품들을 판매한다 </a:t>
              </a:r>
              <a:endParaRPr lang="en-US" altLang="ko-KR" sz="14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98181"/>
            <a:ext cx="3810000" cy="3810000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41" y="101536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1259631" y="3955530"/>
            <a:ext cx="7339010" cy="2232247"/>
            <a:chOff x="2051718" y="3905375"/>
            <a:chExt cx="7339010" cy="2232247"/>
          </a:xfrm>
        </p:grpSpPr>
        <p:grpSp>
          <p:nvGrpSpPr>
            <p:cNvPr id="14" name="그룹 17"/>
            <p:cNvGrpSpPr/>
            <p:nvPr/>
          </p:nvGrpSpPr>
          <p:grpSpPr>
            <a:xfrm>
              <a:off x="2051720" y="3905375"/>
              <a:ext cx="4264450" cy="363309"/>
              <a:chOff x="1142975" y="3363096"/>
              <a:chExt cx="3992259" cy="363309"/>
            </a:xfrm>
          </p:grpSpPr>
          <p:sp>
            <p:nvSpPr>
              <p:cNvPr id="19" name="모서리가 둥근 직사각형 18"/>
              <p:cNvSpPr/>
              <p:nvPr/>
            </p:nvSpPr>
            <p:spPr>
              <a:xfrm>
                <a:off x="1142975" y="3363096"/>
                <a:ext cx="3878573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42975" y="3387851"/>
                <a:ext cx="39922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러타이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勒泰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15" name="그룹 39"/>
            <p:cNvGrpSpPr/>
            <p:nvPr/>
          </p:nvGrpSpPr>
          <p:grpSpPr>
            <a:xfrm>
              <a:off x="2051718" y="4173518"/>
              <a:ext cx="7339010" cy="641512"/>
              <a:chOff x="1153493" y="3301233"/>
              <a:chExt cx="5299429" cy="453561"/>
            </a:xfrm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1155433" y="3372475"/>
                <a:ext cx="5297489" cy="38231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53493" y="3301233"/>
                <a:ext cx="5299429" cy="369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가는법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: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동문 건너편 </a:t>
                </a:r>
                <a:r>
                  <a:rPr lang="ko-KR" altLang="en-US" sz="1400" dirty="0" smtClean="0">
                    <a:solidFill>
                      <a:srgbClr val="FF0000"/>
                    </a:solidFill>
                    <a:latin typeface="HY동녘M" pitchFamily="18" charset="-127"/>
                    <a:ea typeface="HY동녘M" pitchFamily="18" charset="-127"/>
                  </a:rPr>
                  <a:t>도로변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정류장에서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30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路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를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타고 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北国商城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에서 하차 도보로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5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분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sp>
          <p:nvSpPr>
            <p:cNvPr id="16" name="모서리가 둥근 직사각형 15"/>
            <p:cNvSpPr/>
            <p:nvPr/>
          </p:nvSpPr>
          <p:spPr>
            <a:xfrm>
              <a:off x="2051719" y="4985481"/>
              <a:ext cx="7339009" cy="1152141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buFont typeface="Wingdings" pitchFamily="2" charset="2"/>
                <a:buChar char="Ø"/>
              </a:pP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완다나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화이터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보다 좀 더 크고 상점 종류도 다양하다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베스킨라벤스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카페베네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등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)</a:t>
              </a: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이 곳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마트에는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한국 과자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고추장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햄 등 다양한 것을 팔지만 가격이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비싸다는게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 단점</a:t>
              </a:r>
              <a:endParaRPr lang="en-US" altLang="ko-KR" sz="1400" dirty="0">
                <a:latin typeface="HY동녘M" pitchFamily="18" charset="-127"/>
                <a:ea typeface="HY동녘M" pitchFamily="18" charset="-127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추천 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: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권미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한국식당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)-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김치찌개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,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비빔밥</a:t>
              </a: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 </a:t>
              </a:r>
              <a:r>
                <a:rPr lang="ko-KR" altLang="en-US" sz="1400" dirty="0" smtClean="0">
                  <a:latin typeface="HY동녘M" pitchFamily="18" charset="-127"/>
                  <a:ea typeface="HY동녘M" pitchFamily="18" charset="-127"/>
                </a:rPr>
                <a:t>그리고 건물 안에서 파는 </a:t>
              </a:r>
              <a:r>
                <a:rPr lang="ko-KR" altLang="en-US" sz="1400" dirty="0" err="1" smtClean="0">
                  <a:latin typeface="HY동녘M" pitchFamily="18" charset="-127"/>
                  <a:ea typeface="HY동녘M" pitchFamily="18" charset="-127"/>
                </a:rPr>
                <a:t>치츠케익</a:t>
              </a:r>
              <a:r>
                <a:rPr lang="en-US" altLang="ko-KR" sz="1400" dirty="0">
                  <a:latin typeface="HY동녘M" pitchFamily="18" charset="-127"/>
                  <a:ea typeface="HY동녘M" pitchFamily="18" charset="-127"/>
                </a:rPr>
                <a:t/>
              </a:r>
              <a:br>
                <a:rPr lang="en-US" altLang="ko-KR" sz="1400" dirty="0">
                  <a:latin typeface="HY동녘M" pitchFamily="18" charset="-127"/>
                  <a:ea typeface="HY동녘M" pitchFamily="18" charset="-127"/>
                </a:rPr>
              </a:br>
              <a:r>
                <a:rPr lang="en-US" altLang="ko-KR" sz="1400" dirty="0" smtClean="0">
                  <a:latin typeface="HY동녘M" pitchFamily="18" charset="-127"/>
                  <a:ea typeface="HY동녘M" pitchFamily="18" charset="-127"/>
                </a:rPr>
                <a:t>           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그리고 </a:t>
              </a:r>
              <a:r>
                <a:rPr lang="ko-KR" altLang="en-US" sz="1400" dirty="0" err="1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건물안에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 한국 </a:t>
              </a:r>
              <a:r>
                <a:rPr lang="ko-KR" altLang="en-US" sz="1400" dirty="0" err="1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치킨집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맛도 한국이랑 비슷하고 </a:t>
              </a:r>
              <a:r>
                <a:rPr lang="ko-KR" altLang="en-US" sz="1400" dirty="0" err="1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하북사범대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 까지 배달가능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)</a:t>
              </a:r>
              <a:b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</a:br>
              <a: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                - </a:t>
              </a:r>
              <a:r>
                <a:rPr lang="ko-KR" altLang="en-US" sz="1400" dirty="0" err="1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웨이신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 이나 전화로 배달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한번 직접 방문해 연락처를 물어본다</a:t>
              </a:r>
              <a:r>
                <a:rPr lang="en-US" altLang="ko-KR" sz="1400" dirty="0" smtClean="0">
                  <a:solidFill>
                    <a:srgbClr val="FF0000"/>
                  </a:solidFill>
                  <a:latin typeface="HY동녘M" pitchFamily="18" charset="-127"/>
                  <a:ea typeface="HY동녘M" pitchFamily="18" charset="-127"/>
                </a:rPr>
                <a:t>)</a:t>
              </a:r>
              <a:endParaRPr lang="en-US" altLang="ko-KR" sz="1400" dirty="0">
                <a:solidFill>
                  <a:srgbClr val="FF0000"/>
                </a:solidFill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8" y="928191"/>
            <a:ext cx="2860144" cy="286014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92" y="936679"/>
            <a:ext cx="2833048" cy="283304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38" y="936679"/>
            <a:ext cx="2769096" cy="28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" name="그림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38616"/>
            <a:ext cx="3064114" cy="252028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41" y="977208"/>
            <a:ext cx="2679903" cy="252823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84" y="3938616"/>
            <a:ext cx="2808312" cy="252028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00" y="969252"/>
            <a:ext cx="2536192" cy="253619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2" y="977377"/>
            <a:ext cx="2804964" cy="2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0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438639094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그룹 17"/>
          <p:cNvGrpSpPr/>
          <p:nvPr/>
        </p:nvGrpSpPr>
        <p:grpSpPr>
          <a:xfrm>
            <a:off x="100964" y="4012386"/>
            <a:ext cx="4281754" cy="1364093"/>
            <a:chOff x="1700455" y="3148782"/>
            <a:chExt cx="3180154" cy="1364093"/>
          </a:xfrm>
        </p:grpSpPr>
        <p:grpSp>
          <p:nvGrpSpPr>
            <p:cNvPr id="30" name="그룹 17"/>
            <p:cNvGrpSpPr/>
            <p:nvPr/>
          </p:nvGrpSpPr>
          <p:grpSpPr>
            <a:xfrm>
              <a:off x="1725300" y="3148782"/>
              <a:ext cx="2386984" cy="594354"/>
              <a:chOff x="1142976" y="3363096"/>
              <a:chExt cx="3008700" cy="594354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30619" y="3372675"/>
                <a:ext cx="26188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유학생 축구부</a:t>
                </a:r>
                <a:endParaRPr lang="en-US" altLang="ko-KR" sz="1600" dirty="0">
                  <a:latin typeface="HY동녘M" pitchFamily="18" charset="-127"/>
                  <a:ea typeface="HY동녘M" pitchFamily="18" charset="-127"/>
                </a:endParaRPr>
              </a:p>
              <a:p>
                <a:pPr algn="ctr"/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31" name="그룹 39"/>
            <p:cNvGrpSpPr/>
            <p:nvPr/>
          </p:nvGrpSpPr>
          <p:grpSpPr>
            <a:xfrm>
              <a:off x="1700455" y="3500435"/>
              <a:ext cx="3180154" cy="1012440"/>
              <a:chOff x="1129341" y="3363101"/>
              <a:chExt cx="3091815" cy="550077"/>
            </a:xfrm>
          </p:grpSpPr>
          <p:sp>
            <p:nvSpPr>
              <p:cNvPr id="39" name="모서리가 둥근 직사각형 38"/>
              <p:cNvSpPr/>
              <p:nvPr/>
            </p:nvSpPr>
            <p:spPr>
              <a:xfrm>
                <a:off x="1142976" y="3363101"/>
                <a:ext cx="3078180" cy="550077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9341" y="3394794"/>
                <a:ext cx="2972538" cy="518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축구를 좋아하는 누구나 참여 할 수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매주 한번씩 모여 같이 축구를 통한 교류 활동을    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/>
                </a:r>
                <a:b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</a:b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할 수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  <a:endParaRPr lang="en-US" altLang="ko-KR" sz="1400" dirty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매년 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4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월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하북사범대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교내 축구대회가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</a:p>
            </p:txBody>
          </p:sp>
        </p:grpSp>
      </p:grpSp>
      <p:grpSp>
        <p:nvGrpSpPr>
          <p:cNvPr id="12" name="그룹 17"/>
          <p:cNvGrpSpPr/>
          <p:nvPr/>
        </p:nvGrpSpPr>
        <p:grpSpPr>
          <a:xfrm>
            <a:off x="4627504" y="4041535"/>
            <a:ext cx="4110032" cy="995901"/>
            <a:chOff x="1700455" y="3148782"/>
            <a:chExt cx="3052612" cy="995901"/>
          </a:xfrm>
        </p:grpSpPr>
        <p:grpSp>
          <p:nvGrpSpPr>
            <p:cNvPr id="13" name="그룹 17"/>
            <p:cNvGrpSpPr/>
            <p:nvPr/>
          </p:nvGrpSpPr>
          <p:grpSpPr>
            <a:xfrm>
              <a:off x="1725300" y="3148782"/>
              <a:ext cx="2397805" cy="357190"/>
              <a:chOff x="1142976" y="3363096"/>
              <a:chExt cx="3022339" cy="357190"/>
            </a:xfrm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330619" y="3372675"/>
                <a:ext cx="2834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유학생 농구부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(+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여학생 농구부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</p:txBody>
          </p:sp>
        </p:grpSp>
        <p:grpSp>
          <p:nvGrpSpPr>
            <p:cNvPr id="14" name="그룹 39"/>
            <p:cNvGrpSpPr/>
            <p:nvPr/>
          </p:nvGrpSpPr>
          <p:grpSpPr>
            <a:xfrm>
              <a:off x="1700455" y="3500431"/>
              <a:ext cx="3052612" cy="644252"/>
              <a:chOff x="1129341" y="3363101"/>
              <a:chExt cx="2967816" cy="350034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1142976" y="3363101"/>
                <a:ext cx="2754087" cy="35003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29341" y="3394794"/>
                <a:ext cx="2967816" cy="284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농구를 좋아하는 누구나 참여 할 수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매년 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5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월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하북사범대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교내 농구대회가 있다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.</a:t>
                </a:r>
                <a:endParaRPr lang="en-US" altLang="ko-KR" sz="1400" dirty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5" y="1239518"/>
            <a:ext cx="4110032" cy="27627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15" y="1239519"/>
            <a:ext cx="4128288" cy="27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/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0" name="그룹 17"/>
          <p:cNvGrpSpPr/>
          <p:nvPr/>
        </p:nvGrpSpPr>
        <p:grpSpPr>
          <a:xfrm>
            <a:off x="512923" y="3284983"/>
            <a:ext cx="3213831" cy="357190"/>
            <a:chOff x="1142976" y="3363096"/>
            <a:chExt cx="3008700" cy="357190"/>
          </a:xfrm>
        </p:grpSpPr>
        <p:sp>
          <p:nvSpPr>
            <p:cNvPr id="43" name="모서리가 둥근 직사각형 42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같은 반 외국인 친구 생일</a:t>
              </a:r>
              <a:endParaRPr lang="en-US" altLang="ko-KR" sz="1600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13" name="그룹 17"/>
          <p:cNvGrpSpPr/>
          <p:nvPr/>
        </p:nvGrpSpPr>
        <p:grpSpPr>
          <a:xfrm>
            <a:off x="5076056" y="3284984"/>
            <a:ext cx="3213832" cy="357190"/>
            <a:chOff x="1142976" y="3363096"/>
            <a:chExt cx="3008700" cy="357190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종강 기념 사진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2278"/>
            <a:ext cx="4320480" cy="248270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99863"/>
            <a:ext cx="4248472" cy="2485119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09" y="3789040"/>
            <a:ext cx="4294023" cy="2492284"/>
          </a:xfrm>
          <a:prstGeom prst="rect">
            <a:avLst/>
          </a:prstGeom>
        </p:spPr>
      </p:pic>
      <p:grpSp>
        <p:nvGrpSpPr>
          <p:cNvPr id="16" name="그룹 17"/>
          <p:cNvGrpSpPr/>
          <p:nvPr/>
        </p:nvGrpSpPr>
        <p:grpSpPr>
          <a:xfrm>
            <a:off x="670604" y="6281324"/>
            <a:ext cx="3213832" cy="357190"/>
            <a:chOff x="1142976" y="3363096"/>
            <a:chExt cx="3008700" cy="357190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반 종강 파티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11" y="3778297"/>
            <a:ext cx="4030815" cy="2503028"/>
          </a:xfrm>
          <a:prstGeom prst="rect">
            <a:avLst/>
          </a:prstGeom>
        </p:spPr>
      </p:pic>
      <p:grpSp>
        <p:nvGrpSpPr>
          <p:cNvPr id="21" name="그룹 17"/>
          <p:cNvGrpSpPr/>
          <p:nvPr/>
        </p:nvGrpSpPr>
        <p:grpSpPr>
          <a:xfrm>
            <a:off x="5076056" y="6272267"/>
            <a:ext cx="3213832" cy="357190"/>
            <a:chOff x="1142976" y="3363096"/>
            <a:chExt cx="3008700" cy="35719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학교 문화탐방 </a:t>
              </a:r>
              <a:r>
                <a:rPr lang="ko-KR" altLang="en-US" sz="1600" dirty="0">
                  <a:latin typeface="HY동녘M" pitchFamily="18" charset="-127"/>
                  <a:ea typeface="HY동녘M" pitchFamily="18" charset="-127"/>
                </a:rPr>
                <a:t>활</a:t>
              </a:r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동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98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Ⅰ. </a:t>
            </a:r>
            <a:r>
              <a:rPr lang="ko-KR" altLang="en-US" dirty="0" err="1" smtClean="0"/>
              <a:t>하북사범대학교</a:t>
            </a:r>
            <a:r>
              <a:rPr lang="ko-KR" altLang="en-US" dirty="0" smtClean="0"/>
              <a:t> 위치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ko-KR" altLang="en-US" dirty="0" smtClean="0"/>
              <a:t> </a:t>
            </a:r>
            <a:endParaRPr lang="en-US" altLang="ko-KR" dirty="0" smtClean="0"/>
          </a:p>
        </p:txBody>
      </p:sp>
      <p:pic>
        <p:nvPicPr>
          <p:cNvPr id="5" name="그림 4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4" y="2022460"/>
            <a:ext cx="8849731" cy="4214842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>
            <a:off x="4857752" y="2636912"/>
            <a:ext cx="1500198" cy="1210998"/>
          </a:xfrm>
          <a:prstGeom prst="straightConnector1">
            <a:avLst/>
          </a:prstGeom>
          <a:ln w="73025">
            <a:solidFill>
              <a:schemeClr val="tx1">
                <a:alpha val="72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17"/>
          <p:cNvGrpSpPr/>
          <p:nvPr/>
        </p:nvGrpSpPr>
        <p:grpSpPr>
          <a:xfrm>
            <a:off x="3707904" y="2355813"/>
            <a:ext cx="1250165" cy="369332"/>
            <a:chOff x="1142976" y="3357562"/>
            <a:chExt cx="2500330" cy="369332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석가장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6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931930715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그룹 17"/>
          <p:cNvGrpSpPr/>
          <p:nvPr/>
        </p:nvGrpSpPr>
        <p:grpSpPr>
          <a:xfrm>
            <a:off x="5076056" y="4592614"/>
            <a:ext cx="3213832" cy="357190"/>
            <a:chOff x="1142976" y="3363096"/>
            <a:chExt cx="3008700" cy="357190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중국 열차표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24" name="그룹 17"/>
          <p:cNvGrpSpPr/>
          <p:nvPr/>
        </p:nvGrpSpPr>
        <p:grpSpPr>
          <a:xfrm>
            <a:off x="549604" y="4592820"/>
            <a:ext cx="3213832" cy="357190"/>
            <a:chOff x="1142976" y="3363096"/>
            <a:chExt cx="3008700" cy="357190"/>
          </a:xfrm>
        </p:grpSpPr>
        <p:sp>
          <p:nvSpPr>
            <p:cNvPr id="25" name="모서리가 둥근 직사각형 24"/>
            <p:cNvSpPr/>
            <p:nvPr/>
          </p:nvSpPr>
          <p:spPr>
            <a:xfrm>
              <a:off x="1142976" y="3363096"/>
              <a:ext cx="300870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30619" y="3372675"/>
              <a:ext cx="2618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dirty="0" smtClean="0">
                  <a:latin typeface="HY동녘M" pitchFamily="18" charset="-127"/>
                  <a:ea typeface="HY동녘M" pitchFamily="18" charset="-127"/>
                </a:rPr>
                <a:t>동문 건너편 열차표 판매소</a:t>
              </a:r>
              <a:endParaRPr lang="en-US" altLang="ko-KR" sz="1600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3810000" cy="381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320480" cy="3810000"/>
          </a:xfrm>
          <a:prstGeom prst="rect">
            <a:avLst/>
          </a:prstGeom>
        </p:spPr>
      </p:pic>
      <p:sp>
        <p:nvSpPr>
          <p:cNvPr id="23" name="모서리가 둥근 직사각형 22"/>
          <p:cNvSpPr/>
          <p:nvPr/>
        </p:nvSpPr>
        <p:spPr>
          <a:xfrm>
            <a:off x="1331640" y="4968126"/>
            <a:ext cx="6552728" cy="6211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열차표를 구매 할 때는 반드시 여권을 지참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pPr>
              <a:buFont typeface="Wingdings" pitchFamily="2" charset="2"/>
              <a:buChar char="Ø"/>
            </a:pP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기차역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자신이 타고자 하는 열차의 날짜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시간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,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목적지를 알고 가야 한다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.</a:t>
            </a:r>
          </a:p>
        </p:txBody>
      </p:sp>
      <p:sp>
        <p:nvSpPr>
          <p:cNvPr id="33" name="모서리가 둥근 직사각형 32"/>
          <p:cNvSpPr/>
          <p:nvPr/>
        </p:nvSpPr>
        <p:spPr>
          <a:xfrm>
            <a:off x="1331640" y="5589240"/>
            <a:ext cx="6552728" cy="62111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altLang="ko-KR" sz="1400" dirty="0">
                <a:latin typeface="HY동녘M" pitchFamily="18" charset="-127"/>
                <a:ea typeface="HY동녘M" pitchFamily="18" charset="-127"/>
                <a:hlinkClick r:id="rId9"/>
              </a:rPr>
              <a:t>https://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  <a:hlinkClick r:id="rId9"/>
              </a:rPr>
              <a:t>kyfw.12306.cn/otn/leftTicket/init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 →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열차표 확인 사이트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  <a:p>
            <a:pPr>
              <a:buFont typeface="Wingdings" pitchFamily="2" charset="2"/>
              <a:buChar char="Ø"/>
            </a:pP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G, D :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빠른 열차 </a:t>
            </a:r>
            <a:r>
              <a:rPr lang="en-US" altLang="ko-KR" sz="1400" dirty="0" smtClean="0">
                <a:latin typeface="HY동녘M" pitchFamily="18" charset="-127"/>
                <a:ea typeface="HY동녘M" pitchFamily="18" charset="-127"/>
              </a:rPr>
              <a:t>/ K, Z, T : </a:t>
            </a:r>
            <a:r>
              <a:rPr lang="ko-KR" altLang="en-US" sz="1400" dirty="0" err="1" smtClean="0">
                <a:latin typeface="HY동녘M" pitchFamily="18" charset="-127"/>
                <a:ea typeface="HY동녘M" pitchFamily="18" charset="-127"/>
              </a:rPr>
              <a:t>느린열차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1331640" y="6210354"/>
            <a:ext cx="6552728" cy="3149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en-US" altLang="ko-KR" sz="1400" dirty="0">
                <a:latin typeface="HY동녘M" pitchFamily="18" charset="-127"/>
                <a:ea typeface="HY동녘M" pitchFamily="18" charset="-127"/>
                <a:hlinkClick r:id="rId10"/>
              </a:rPr>
              <a:t>http://www.korean.hostelworld.com/</a:t>
            </a:r>
            <a:r>
              <a:rPr lang="en-US" altLang="ko-KR" sz="1400" dirty="0">
                <a:latin typeface="HY동녘M" pitchFamily="18" charset="-127"/>
                <a:ea typeface="HY동녘M" pitchFamily="18" charset="-127"/>
              </a:rPr>
              <a:t>→ </a:t>
            </a:r>
            <a:r>
              <a:rPr lang="ko-KR" altLang="en-US" sz="1400" dirty="0" smtClean="0">
                <a:latin typeface="HY동녘M" pitchFamily="18" charset="-127"/>
                <a:ea typeface="HY동녘M" pitchFamily="18" charset="-127"/>
              </a:rPr>
              <a:t>숙소 예약 사이트</a:t>
            </a:r>
            <a:endParaRPr lang="en-US" altLang="ko-KR" sz="1400" dirty="0" smtClean="0">
              <a:latin typeface="HY동녘M" pitchFamily="18" charset="-127"/>
              <a:ea typeface="HY동녘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56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586110009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그룹 10"/>
          <p:cNvGrpSpPr/>
          <p:nvPr/>
        </p:nvGrpSpPr>
        <p:grpSpPr>
          <a:xfrm>
            <a:off x="209008" y="1620744"/>
            <a:ext cx="4358652" cy="3764217"/>
            <a:chOff x="100965" y="801081"/>
            <a:chExt cx="4038987" cy="3764217"/>
          </a:xfrm>
        </p:grpSpPr>
        <p:grpSp>
          <p:nvGrpSpPr>
            <p:cNvPr id="24" name="그룹 17"/>
            <p:cNvGrpSpPr/>
            <p:nvPr/>
          </p:nvGrpSpPr>
          <p:grpSpPr>
            <a:xfrm>
              <a:off x="124758" y="3458868"/>
              <a:ext cx="3213832" cy="357190"/>
              <a:chOff x="1142976" y="3363096"/>
              <a:chExt cx="3008700" cy="357190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30619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석가장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 역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石家庄站）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801081"/>
              <a:ext cx="4032448" cy="2643758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100965" y="3825859"/>
              <a:ext cx="4029734" cy="739439"/>
              <a:chOff x="100964" y="3861048"/>
              <a:chExt cx="4262871" cy="739439"/>
            </a:xfrm>
          </p:grpSpPr>
          <p:sp>
            <p:nvSpPr>
              <p:cNvPr id="15" name="모서리가 둥근 직사각형 14"/>
              <p:cNvSpPr/>
              <p:nvPr/>
            </p:nvSpPr>
            <p:spPr>
              <a:xfrm>
                <a:off x="100964" y="3861048"/>
                <a:ext cx="4262871" cy="739439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0964" y="3861823"/>
                <a:ext cx="411657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학교에서 가장 가까운 역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택시요금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15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원 정도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고속열차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(G)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가 다니는 역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,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규모가 크다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여행할 때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석가장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역을 이용하는 걸 추천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4780120" y="1617609"/>
            <a:ext cx="4329650" cy="3527828"/>
            <a:chOff x="4684847" y="1034083"/>
            <a:chExt cx="4329650" cy="3527828"/>
          </a:xfrm>
        </p:grpSpPr>
        <p:grpSp>
          <p:nvGrpSpPr>
            <p:cNvPr id="13" name="그룹 17"/>
            <p:cNvGrpSpPr/>
            <p:nvPr/>
          </p:nvGrpSpPr>
          <p:grpSpPr>
            <a:xfrm>
              <a:off x="4761593" y="3665476"/>
              <a:ext cx="3391816" cy="357190"/>
              <a:chOff x="1142976" y="3363096"/>
              <a:chExt cx="3008700" cy="357190"/>
            </a:xfrm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330619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석가장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ko-KR" altLang="en-US" sz="1600" dirty="0" err="1" smtClean="0">
                    <a:latin typeface="HY동녘M" pitchFamily="18" charset="-127"/>
                    <a:ea typeface="HY동녘M" pitchFamily="18" charset="-127"/>
                  </a:rPr>
                  <a:t>북역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石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家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庄北站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847" y="1034083"/>
              <a:ext cx="4260438" cy="2640972"/>
            </a:xfrm>
            <a:prstGeom prst="rect">
              <a:avLst/>
            </a:prstGeom>
          </p:spPr>
        </p:pic>
        <p:grpSp>
          <p:nvGrpSpPr>
            <p:cNvPr id="19" name="그룹 18"/>
            <p:cNvGrpSpPr/>
            <p:nvPr/>
          </p:nvGrpSpPr>
          <p:grpSpPr>
            <a:xfrm>
              <a:off x="4761593" y="4022666"/>
              <a:ext cx="4252904" cy="539245"/>
              <a:chOff x="100964" y="3861048"/>
              <a:chExt cx="4262871" cy="539245"/>
            </a:xfrm>
          </p:grpSpPr>
          <p:sp>
            <p:nvSpPr>
              <p:cNvPr id="20" name="모서리가 둥근 직사각형 19"/>
              <p:cNvSpPr/>
              <p:nvPr/>
            </p:nvSpPr>
            <p:spPr>
              <a:xfrm>
                <a:off x="100964" y="3861048"/>
                <a:ext cx="4262871" cy="53924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0964" y="3861823"/>
                <a:ext cx="41165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학교에서 멀리 있는 역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택시요금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40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원 정도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고속열차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(G)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가 없고 규모가 작다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10" name="그룹 9"/>
          <p:cNvGrpSpPr/>
          <p:nvPr/>
        </p:nvGrpSpPr>
        <p:grpSpPr>
          <a:xfrm>
            <a:off x="1815798" y="2209586"/>
            <a:ext cx="1152128" cy="1242954"/>
            <a:chOff x="1475656" y="4813922"/>
            <a:chExt cx="1152128" cy="1242954"/>
          </a:xfrm>
        </p:grpSpPr>
        <p:sp>
          <p:nvSpPr>
            <p:cNvPr id="8" name="타원 7"/>
            <p:cNvSpPr/>
            <p:nvPr/>
          </p:nvSpPr>
          <p:spPr>
            <a:xfrm>
              <a:off x="1475656" y="4813922"/>
              <a:ext cx="1152128" cy="124295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40130" y="4896790"/>
              <a:ext cx="6878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추천</a:t>
              </a:r>
              <a:endParaRPr lang="ko-KR" altLang="en-US" sz="32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5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1885658861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6" y="3658372"/>
            <a:ext cx="4025041" cy="23173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6" y="861505"/>
            <a:ext cx="4048972" cy="188767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14" y="764704"/>
            <a:ext cx="3936966" cy="198447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49793" y="3807095"/>
            <a:ext cx="3942685" cy="2147485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1319548" y="2755065"/>
            <a:ext cx="2439626" cy="709414"/>
            <a:chOff x="1319548" y="2755065"/>
            <a:chExt cx="2439626" cy="709414"/>
          </a:xfrm>
        </p:grpSpPr>
        <p:grpSp>
          <p:nvGrpSpPr>
            <p:cNvPr id="56" name="그룹 17"/>
            <p:cNvGrpSpPr/>
            <p:nvPr/>
          </p:nvGrpSpPr>
          <p:grpSpPr>
            <a:xfrm>
              <a:off x="1335518" y="2755065"/>
              <a:ext cx="1292266" cy="357190"/>
              <a:chOff x="1142976" y="3363096"/>
              <a:chExt cx="3008700" cy="357190"/>
            </a:xfrm>
          </p:grpSpPr>
          <p:sp>
            <p:nvSpPr>
              <p:cNvPr id="57" name="모서리가 둥근 직사각형 56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330619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북경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北京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>
              <a:off x="1319548" y="3129124"/>
              <a:ext cx="2439626" cy="335355"/>
              <a:chOff x="100964" y="3861048"/>
              <a:chExt cx="4262871" cy="335355"/>
            </a:xfrm>
          </p:grpSpPr>
          <p:sp>
            <p:nvSpPr>
              <p:cNvPr id="60" name="모서리가 둥근 직사각형 59"/>
              <p:cNvSpPr/>
              <p:nvPr/>
            </p:nvSpPr>
            <p:spPr>
              <a:xfrm>
                <a:off x="100964" y="3861048"/>
                <a:ext cx="4262871" cy="33535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964" y="3861823"/>
                <a:ext cx="42628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열차로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시간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20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(G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열차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81" name="그룹 80"/>
          <p:cNvGrpSpPr/>
          <p:nvPr/>
        </p:nvGrpSpPr>
        <p:grpSpPr>
          <a:xfrm>
            <a:off x="5040522" y="2746755"/>
            <a:ext cx="3635933" cy="894365"/>
            <a:chOff x="5040522" y="2746755"/>
            <a:chExt cx="3635933" cy="894365"/>
          </a:xfrm>
        </p:grpSpPr>
        <p:grpSp>
          <p:nvGrpSpPr>
            <p:cNvPr id="69" name="그룹 17"/>
            <p:cNvGrpSpPr/>
            <p:nvPr/>
          </p:nvGrpSpPr>
          <p:grpSpPr>
            <a:xfrm>
              <a:off x="5708039" y="2746755"/>
              <a:ext cx="1236228" cy="357190"/>
              <a:chOff x="1142976" y="3363096"/>
              <a:chExt cx="3008700" cy="357190"/>
            </a:xfrm>
          </p:grpSpPr>
          <p:sp>
            <p:nvSpPr>
              <p:cNvPr id="70" name="모서리가 둥근 직사각형 69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330619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latin typeface="HY동녘M" pitchFamily="18" charset="-127"/>
                    <a:ea typeface="HY동녘M" pitchFamily="18" charset="-127"/>
                  </a:rPr>
                  <a:t>서</a:t>
                </a:r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안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西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安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72" name="그룹 71"/>
            <p:cNvGrpSpPr/>
            <p:nvPr/>
          </p:nvGrpSpPr>
          <p:grpSpPr>
            <a:xfrm>
              <a:off x="5040522" y="3117125"/>
              <a:ext cx="3635933" cy="523995"/>
              <a:chOff x="100964" y="3861048"/>
              <a:chExt cx="4262871" cy="523995"/>
            </a:xfrm>
          </p:grpSpPr>
          <p:sp>
            <p:nvSpPr>
              <p:cNvPr id="73" name="모서리가 둥근 직사각형 72"/>
              <p:cNvSpPr/>
              <p:nvPr/>
            </p:nvSpPr>
            <p:spPr>
              <a:xfrm>
                <a:off x="100964" y="3861048"/>
                <a:ext cx="4262871" cy="523995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00964" y="3861823"/>
                <a:ext cx="42628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열차로 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4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시간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 (G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열차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) /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일반열차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시간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침대 칸 추천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/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태원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400" dirty="0">
                    <a:latin typeface="HY동녘M" pitchFamily="18" charset="-127"/>
                    <a:ea typeface="HY동녘M" pitchFamily="18" charset="-127"/>
                  </a:rPr>
                  <a:t>太</a:t>
                </a:r>
                <a:r>
                  <a:rPr lang="zh-CN" altLang="en-US" sz="1400" dirty="0" smtClean="0">
                    <a:latin typeface="HY동녘M" pitchFamily="18" charset="-127"/>
                    <a:ea typeface="HY동녘M" pitchFamily="18" charset="-127"/>
                  </a:rPr>
                  <a:t>原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에서 </a:t>
                </a:r>
                <a:r>
                  <a:rPr lang="ko-KR" altLang="en-US" sz="1400" dirty="0" err="1" smtClean="0">
                    <a:latin typeface="HY동녘M" pitchFamily="18" charset="-127"/>
                    <a:ea typeface="HY동녘M" pitchFamily="18" charset="-127"/>
                  </a:rPr>
                  <a:t>환승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 추천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83" name="그룹 82"/>
          <p:cNvGrpSpPr/>
          <p:nvPr/>
        </p:nvGrpSpPr>
        <p:grpSpPr>
          <a:xfrm>
            <a:off x="1335518" y="5985307"/>
            <a:ext cx="2423656" cy="669751"/>
            <a:chOff x="1319548" y="5691487"/>
            <a:chExt cx="2423656" cy="669751"/>
          </a:xfrm>
        </p:grpSpPr>
        <p:grpSp>
          <p:nvGrpSpPr>
            <p:cNvPr id="47" name="그룹 46"/>
            <p:cNvGrpSpPr/>
            <p:nvPr/>
          </p:nvGrpSpPr>
          <p:grpSpPr>
            <a:xfrm>
              <a:off x="1319548" y="6052686"/>
              <a:ext cx="2423656" cy="308552"/>
              <a:chOff x="100964" y="3861049"/>
              <a:chExt cx="5544078" cy="308552"/>
            </a:xfrm>
          </p:grpSpPr>
          <p:sp>
            <p:nvSpPr>
              <p:cNvPr id="48" name="모서리가 둥근 직사각형 47"/>
              <p:cNvSpPr/>
              <p:nvPr/>
            </p:nvSpPr>
            <p:spPr>
              <a:xfrm>
                <a:off x="100964" y="3861049"/>
                <a:ext cx="5544078" cy="308552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00964" y="3861823"/>
                <a:ext cx="55440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일반열차로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4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시간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30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분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75" name="그룹 17"/>
            <p:cNvGrpSpPr/>
            <p:nvPr/>
          </p:nvGrpSpPr>
          <p:grpSpPr>
            <a:xfrm>
              <a:off x="1331648" y="5691487"/>
              <a:ext cx="1236228" cy="357190"/>
              <a:chOff x="1142976" y="3363096"/>
              <a:chExt cx="3008700" cy="357190"/>
            </a:xfrm>
          </p:grpSpPr>
          <p:sp>
            <p:nvSpPr>
              <p:cNvPr id="76" name="모서리가 둥근 직사각형 75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1330619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천진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天</a:t>
                </a:r>
                <a:r>
                  <a:rPr lang="zh-CN" altLang="en-US" sz="1600" dirty="0" smtClean="0">
                    <a:latin typeface="HY동녘M" pitchFamily="18" charset="-127"/>
                    <a:ea typeface="HY동녘M" pitchFamily="18" charset="-127"/>
                  </a:rPr>
                  <a:t>津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  <p:grpSp>
        <p:nvGrpSpPr>
          <p:cNvPr id="82" name="그룹 81"/>
          <p:cNvGrpSpPr/>
          <p:nvPr/>
        </p:nvGrpSpPr>
        <p:grpSpPr>
          <a:xfrm>
            <a:off x="5019006" y="5975728"/>
            <a:ext cx="3635933" cy="693573"/>
            <a:chOff x="5040522" y="5700544"/>
            <a:chExt cx="3635933" cy="693573"/>
          </a:xfrm>
        </p:grpSpPr>
        <p:grpSp>
          <p:nvGrpSpPr>
            <p:cNvPr id="44" name="그룹 17"/>
            <p:cNvGrpSpPr/>
            <p:nvPr/>
          </p:nvGrpSpPr>
          <p:grpSpPr>
            <a:xfrm>
              <a:off x="5708039" y="5700544"/>
              <a:ext cx="1236228" cy="357190"/>
              <a:chOff x="1142976" y="3363096"/>
              <a:chExt cx="3008700" cy="357190"/>
            </a:xfrm>
          </p:grpSpPr>
          <p:sp>
            <p:nvSpPr>
              <p:cNvPr id="45" name="모서리가 둥근 직사각형 44"/>
              <p:cNvSpPr/>
              <p:nvPr/>
            </p:nvSpPr>
            <p:spPr>
              <a:xfrm>
                <a:off x="1142976" y="3363096"/>
                <a:ext cx="3008700" cy="357190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330620" y="3372675"/>
                <a:ext cx="26188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 smtClean="0">
                    <a:latin typeface="HY동녘M" pitchFamily="18" charset="-127"/>
                    <a:ea typeface="HY동녘M" pitchFamily="18" charset="-127"/>
                  </a:rPr>
                  <a:t>청도</a:t>
                </a:r>
                <a:r>
                  <a:rPr lang="en-US" altLang="ko-KR" sz="1600" dirty="0" smtClean="0">
                    <a:latin typeface="HY동녘M" pitchFamily="18" charset="-127"/>
                    <a:ea typeface="HY동녘M" pitchFamily="18" charset="-127"/>
                  </a:rPr>
                  <a:t>(</a:t>
                </a:r>
                <a:r>
                  <a:rPr lang="zh-CN" altLang="en-US" sz="1600" dirty="0">
                    <a:latin typeface="HY동녘M" pitchFamily="18" charset="-127"/>
                    <a:ea typeface="HY동녘M" pitchFamily="18" charset="-127"/>
                  </a:rPr>
                  <a:t>青岛</a:t>
                </a:r>
                <a:r>
                  <a:rPr lang="en-US" altLang="zh-CN" sz="1600" dirty="0" smtClean="0">
                    <a:latin typeface="HY동녘M" pitchFamily="18" charset="-127"/>
                    <a:ea typeface="HY동녘M" pitchFamily="18" charset="-127"/>
                  </a:rPr>
                  <a:t>)</a:t>
                </a:r>
                <a:endParaRPr lang="en-US" altLang="ko-KR" sz="16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  <p:grpSp>
          <p:nvGrpSpPr>
            <p:cNvPr id="78" name="그룹 77"/>
            <p:cNvGrpSpPr/>
            <p:nvPr/>
          </p:nvGrpSpPr>
          <p:grpSpPr>
            <a:xfrm>
              <a:off x="5040522" y="6064419"/>
              <a:ext cx="3635933" cy="329698"/>
              <a:chOff x="100964" y="3861049"/>
              <a:chExt cx="4262871" cy="329698"/>
            </a:xfrm>
          </p:grpSpPr>
          <p:sp>
            <p:nvSpPr>
              <p:cNvPr id="79" name="모서리가 둥근 직사각형 78"/>
              <p:cNvSpPr/>
              <p:nvPr/>
            </p:nvSpPr>
            <p:spPr>
              <a:xfrm>
                <a:off x="100964" y="3861049"/>
                <a:ext cx="4262871" cy="32969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00964" y="3861823"/>
                <a:ext cx="42628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일반열차 </a:t>
                </a:r>
                <a:r>
                  <a:rPr lang="en-US" altLang="ko-KR" sz="1400" dirty="0" smtClean="0">
                    <a:latin typeface="HY동녘M" pitchFamily="18" charset="-127"/>
                    <a:ea typeface="HY동녘M" pitchFamily="18" charset="-127"/>
                  </a:rPr>
                  <a:t>10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시간</a:t>
                </a:r>
                <a:r>
                  <a:rPr lang="en-US" altLang="ko-KR" sz="1400" dirty="0">
                    <a:latin typeface="HY동녘M" pitchFamily="18" charset="-127"/>
                    <a:ea typeface="HY동녘M" pitchFamily="18" charset="-127"/>
                  </a:rPr>
                  <a:t> </a:t>
                </a:r>
                <a:r>
                  <a:rPr lang="en-US" altLang="zh-CN" sz="1400" dirty="0" smtClean="0">
                    <a:latin typeface="HY동녘M" pitchFamily="18" charset="-127"/>
                    <a:ea typeface="HY동녘M" pitchFamily="18" charset="-127"/>
                  </a:rPr>
                  <a:t>/ </a:t>
                </a:r>
                <a:r>
                  <a:rPr lang="ko-KR" altLang="en-US" sz="1400" dirty="0" smtClean="0">
                    <a:latin typeface="HY동녘M" pitchFamily="18" charset="-127"/>
                    <a:ea typeface="HY동녘M" pitchFamily="18" charset="-127"/>
                  </a:rPr>
                  <a:t>침대 칸 추천</a:t>
                </a:r>
                <a:endParaRPr lang="en-US" altLang="ko-KR" sz="1400" dirty="0" smtClean="0">
                  <a:latin typeface="HY동녘M" pitchFamily="18" charset="-127"/>
                  <a:ea typeface="HY동녘M" pitchFamily="18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837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rme 2"/>
          <p:cNvSpPr>
            <a:spLocks/>
          </p:cNvSpPr>
          <p:nvPr/>
        </p:nvSpPr>
        <p:spPr bwMode="auto">
          <a:xfrm>
            <a:off x="-4175" y="4509120"/>
            <a:ext cx="91440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None/>
            </a:pPr>
            <a:r>
              <a:rPr lang="zh-CN" altLang="en-US" sz="96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谢</a:t>
            </a:r>
            <a:r>
              <a:rPr lang="zh-CN" altLang="en-US" sz="9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谢</a:t>
            </a:r>
            <a:endParaRPr lang="fr-CA" altLang="ko-KR" sz="9600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8063" y="6434950"/>
            <a:ext cx="3926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/>
              <a:t>                      </a:t>
            </a:r>
            <a:r>
              <a:rPr lang="ko-KR" altLang="en-US" sz="1000" dirty="0" smtClean="0"/>
              <a:t>사진출처 </a:t>
            </a:r>
            <a:r>
              <a:rPr lang="en-US" altLang="ko-KR" sz="1000" dirty="0" smtClean="0"/>
              <a:t>: </a:t>
            </a:r>
            <a:r>
              <a:rPr lang="ko-KR" altLang="en-US" sz="1000" dirty="0" err="1" smtClean="0"/>
              <a:t>네이버</a:t>
            </a:r>
            <a:r>
              <a:rPr lang="ko-KR" altLang="en-US" sz="1000" dirty="0" smtClean="0"/>
              <a:t> </a:t>
            </a:r>
            <a:r>
              <a:rPr lang="ko-KR" altLang="en-US" sz="1000" dirty="0" err="1" smtClean="0"/>
              <a:t>블로그</a:t>
            </a:r>
            <a:r>
              <a:rPr lang="ko-KR" altLang="en-US" sz="1000" dirty="0" smtClean="0"/>
              <a:t> </a:t>
            </a:r>
            <a:r>
              <a:rPr lang="en-US" altLang="ko-KR" sz="1000" dirty="0" smtClean="0"/>
              <a:t>About me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46952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2301431275"/>
              </p:ext>
            </p:extLst>
          </p:nvPr>
        </p:nvGraphicFramePr>
        <p:xfrm>
          <a:off x="499074" y="975978"/>
          <a:ext cx="8465414" cy="5310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523614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Ⅱ. </a:t>
            </a:r>
            <a:r>
              <a:rPr lang="ko-KR" altLang="en-US" dirty="0" err="1" smtClean="0"/>
              <a:t>하북사범대학교</a:t>
            </a:r>
            <a:r>
              <a:rPr lang="ko-KR" altLang="en-US" dirty="0" smtClean="0"/>
              <a:t> 소개</a:t>
            </a:r>
            <a:endParaRPr lang="ko-KR" altLang="en-US" dirty="0"/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499074" y="1904326"/>
          <a:ext cx="846541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42378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Ⅱ. </a:t>
            </a:r>
            <a:r>
              <a:rPr lang="ko-KR" altLang="en-US" dirty="0" err="1" smtClean="0"/>
              <a:t>하북사범대학교</a:t>
            </a:r>
            <a:r>
              <a:rPr lang="ko-KR" altLang="en-US" dirty="0" smtClean="0"/>
              <a:t> 소개</a:t>
            </a:r>
            <a:endParaRPr lang="ko-KR" altLang="en-US" dirty="0"/>
          </a:p>
        </p:txBody>
      </p:sp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323429661"/>
              </p:ext>
            </p:extLst>
          </p:nvPr>
        </p:nvGraphicFramePr>
        <p:xfrm>
          <a:off x="499074" y="1377094"/>
          <a:ext cx="8465414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그림 4" descr="시간표 사진 수정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1604" y="4214818"/>
            <a:ext cx="5929354" cy="2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그림 11" descr="2013102208455243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958" y="813464"/>
            <a:ext cx="3714776" cy="2382042"/>
          </a:xfrm>
          <a:prstGeom prst="rect">
            <a:avLst/>
          </a:prstGeom>
        </p:spPr>
      </p:pic>
      <p:pic>
        <p:nvPicPr>
          <p:cNvPr id="14" name="그림 13" descr="2013102208460198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9190" y="838178"/>
            <a:ext cx="3857652" cy="2382042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939776" y="3196578"/>
            <a:ext cx="3143272" cy="646331"/>
            <a:chOff x="1142976" y="3357562"/>
            <a:chExt cx="2500330" cy="646331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학교 동문 및 기숙사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5572132" y="3233992"/>
            <a:ext cx="2500330" cy="369332"/>
            <a:chOff x="1142976" y="3357562"/>
            <a:chExt cx="2500330" cy="36933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학교 캠퍼스 중앙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5" name="그림 24" descr="2013102208460314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752" y="3786190"/>
            <a:ext cx="3786214" cy="2448498"/>
          </a:xfrm>
          <a:prstGeom prst="rect">
            <a:avLst/>
          </a:prstGeom>
        </p:spPr>
      </p:pic>
      <p:pic>
        <p:nvPicPr>
          <p:cNvPr id="26" name="그림 25" descr="2013102208523777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910" y="3767010"/>
            <a:ext cx="3657594" cy="2436015"/>
          </a:xfrm>
          <a:prstGeom prst="rect">
            <a:avLst/>
          </a:prstGeom>
        </p:spPr>
      </p:pic>
      <p:grpSp>
        <p:nvGrpSpPr>
          <p:cNvPr id="31" name="그룹 30"/>
          <p:cNvGrpSpPr/>
          <p:nvPr/>
        </p:nvGrpSpPr>
        <p:grpSpPr>
          <a:xfrm>
            <a:off x="5572132" y="6215082"/>
            <a:ext cx="2500330" cy="369332"/>
            <a:chOff x="1142976" y="3357562"/>
            <a:chExt cx="2500330" cy="36933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학교 도서관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214414" y="6189682"/>
            <a:ext cx="2500330" cy="375424"/>
            <a:chOff x="1142976" y="3344862"/>
            <a:chExt cx="2500330" cy="375424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5852" y="33448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학교 캠퍼스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1168376" y="326007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중앙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5572132" y="3284792"/>
            <a:ext cx="2500330" cy="369332"/>
            <a:chOff x="1142976" y="3357562"/>
            <a:chExt cx="2500330" cy="36933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뒤쪽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4" name="그룹 30"/>
          <p:cNvGrpSpPr/>
          <p:nvPr/>
        </p:nvGrpSpPr>
        <p:grpSpPr>
          <a:xfrm>
            <a:off x="5572132" y="6291282"/>
            <a:ext cx="2500330" cy="369332"/>
            <a:chOff x="1142976" y="3357562"/>
            <a:chExt cx="2500330" cy="36933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유학생 기숙사 앞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1201714" y="6303982"/>
            <a:ext cx="2500330" cy="646331"/>
            <a:chOff x="1142976" y="3344862"/>
            <a:chExt cx="2500330" cy="646331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5852" y="3344862"/>
              <a:ext cx="2214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캠퍼스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(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서쪽</a:t>
              </a:r>
              <a:r>
                <a:rPr lang="en-US" altLang="ko-KR" dirty="0" smtClean="0">
                  <a:latin typeface="HY동녘M" pitchFamily="18" charset="-127"/>
                  <a:ea typeface="HY동녘M" pitchFamily="18" charset="-127"/>
                </a:rPr>
                <a:t>)</a:t>
              </a:r>
            </a:p>
            <a:p>
              <a:pPr algn="ctr"/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19" name="그림 18" descr="201310220853187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3534" y="828656"/>
            <a:ext cx="3937028" cy="2428892"/>
          </a:xfrm>
          <a:prstGeom prst="rect">
            <a:avLst/>
          </a:prstGeom>
        </p:spPr>
      </p:pic>
      <p:pic>
        <p:nvPicPr>
          <p:cNvPr id="22" name="그림 21" descr="201310220853209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9190" y="849294"/>
            <a:ext cx="3857652" cy="2426519"/>
          </a:xfrm>
          <a:prstGeom prst="rect">
            <a:avLst/>
          </a:prstGeom>
        </p:spPr>
      </p:pic>
      <p:pic>
        <p:nvPicPr>
          <p:cNvPr id="23" name="그림 22" descr="P20150405_155228747_6DF0CBDD-611A-41F9-BFAE-C424C690578B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666" y="3786190"/>
            <a:ext cx="3938613" cy="2500330"/>
          </a:xfrm>
          <a:prstGeom prst="rect">
            <a:avLst/>
          </a:prstGeom>
        </p:spPr>
      </p:pic>
      <p:pic>
        <p:nvPicPr>
          <p:cNvPr id="24" name="그림 23" descr="P20150427_151445432_7A1D6AC3-FFBA-4C36-9E15-DAE64FA2744D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734" y="3790952"/>
            <a:ext cx="3929090" cy="251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다이어그램 6"/>
          <p:cNvGraphicFramePr/>
          <p:nvPr>
            <p:extLst>
              <p:ext uri="{D42A27DB-BD31-4B8C-83A1-F6EECF244321}">
                <p14:modId xmlns:p14="http://schemas.microsoft.com/office/powerpoint/2010/main" val="367783520"/>
              </p:ext>
            </p:extLst>
          </p:nvPr>
        </p:nvGraphicFramePr>
        <p:xfrm>
          <a:off x="500034" y="0"/>
          <a:ext cx="8465414" cy="4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그룹 17"/>
          <p:cNvGrpSpPr/>
          <p:nvPr/>
        </p:nvGrpSpPr>
        <p:grpSpPr>
          <a:xfrm>
            <a:off x="1168376" y="3260078"/>
            <a:ext cx="2500330" cy="369332"/>
            <a:chOff x="1142976" y="3357562"/>
            <a:chExt cx="2500330" cy="369332"/>
          </a:xfrm>
        </p:grpSpPr>
        <p:sp>
          <p:nvSpPr>
            <p:cNvPr id="16" name="모서리가 둥근 직사각형 15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기숙사에서 본 동문 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3" name="그룹 18"/>
          <p:cNvGrpSpPr/>
          <p:nvPr/>
        </p:nvGrpSpPr>
        <p:grpSpPr>
          <a:xfrm>
            <a:off x="5572132" y="3284792"/>
            <a:ext cx="2500330" cy="369332"/>
            <a:chOff x="1142976" y="3357562"/>
            <a:chExt cx="2500330" cy="36933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기숙사에서 본 교내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4" name="그룹 30"/>
          <p:cNvGrpSpPr/>
          <p:nvPr/>
        </p:nvGrpSpPr>
        <p:grpSpPr>
          <a:xfrm>
            <a:off x="5572132" y="6291282"/>
            <a:ext cx="2500330" cy="369332"/>
            <a:chOff x="1142976" y="3357562"/>
            <a:chExt cx="2500330" cy="369332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852" y="3357562"/>
              <a:ext cx="22145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학교 </a:t>
              </a:r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서운동장</a:t>
              </a:r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grpSp>
        <p:nvGrpSpPr>
          <p:cNvPr id="5" name="그룹 39"/>
          <p:cNvGrpSpPr/>
          <p:nvPr/>
        </p:nvGrpSpPr>
        <p:grpSpPr>
          <a:xfrm>
            <a:off x="1201714" y="6303982"/>
            <a:ext cx="2500330" cy="646331"/>
            <a:chOff x="1142976" y="3344862"/>
            <a:chExt cx="2500330" cy="646331"/>
          </a:xfrm>
        </p:grpSpPr>
        <p:sp>
          <p:nvSpPr>
            <p:cNvPr id="41" name="모서리가 둥근 직사각형 40"/>
            <p:cNvSpPr/>
            <p:nvPr/>
          </p:nvSpPr>
          <p:spPr>
            <a:xfrm>
              <a:off x="1142976" y="3363096"/>
              <a:ext cx="2500330" cy="35719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285852" y="3344862"/>
              <a:ext cx="2214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err="1" smtClean="0">
                  <a:latin typeface="HY동녘M" pitchFamily="18" charset="-127"/>
                  <a:ea typeface="HY동녘M" pitchFamily="18" charset="-127"/>
                </a:rPr>
                <a:t>흐린날의</a:t>
              </a:r>
              <a:r>
                <a:rPr lang="ko-KR" altLang="en-US" dirty="0" smtClean="0">
                  <a:latin typeface="HY동녘M" pitchFamily="18" charset="-127"/>
                  <a:ea typeface="HY동녘M" pitchFamily="18" charset="-127"/>
                </a:rPr>
                <a:t> 교내</a:t>
              </a:r>
              <a:endParaRPr lang="en-US" altLang="ko-KR" dirty="0" smtClean="0">
                <a:latin typeface="HY동녘M" pitchFamily="18" charset="-127"/>
                <a:ea typeface="HY동녘M" pitchFamily="18" charset="-127"/>
              </a:endParaRPr>
            </a:p>
            <a:p>
              <a:pPr algn="ctr"/>
              <a:endParaRPr lang="ko-KR" altLang="en-US" dirty="0">
                <a:latin typeface="HY동녘M" pitchFamily="18" charset="-127"/>
                <a:ea typeface="HY동녘M" pitchFamily="18" charset="-127"/>
              </a:endParaRPr>
            </a:p>
          </p:txBody>
        </p:sp>
      </p:grpSp>
      <p:pic>
        <p:nvPicPr>
          <p:cNvPr id="25" name="그림 24" descr="1447228748899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928670"/>
            <a:ext cx="3786214" cy="2357454"/>
          </a:xfrm>
          <a:prstGeom prst="rect">
            <a:avLst/>
          </a:prstGeom>
        </p:spPr>
      </p:pic>
      <p:pic>
        <p:nvPicPr>
          <p:cNvPr id="26" name="그림 25" descr="1447228803339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1400133" y="273133"/>
            <a:ext cx="2286016" cy="3657586"/>
          </a:xfrm>
          <a:prstGeom prst="rect">
            <a:avLst/>
          </a:prstGeom>
        </p:spPr>
      </p:pic>
      <p:pic>
        <p:nvPicPr>
          <p:cNvPr id="27" name="그림 26" descr="1447228805729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2910" y="3945542"/>
            <a:ext cx="3714776" cy="2359236"/>
          </a:xfrm>
          <a:prstGeom prst="rect">
            <a:avLst/>
          </a:prstGeom>
        </p:spPr>
      </p:pic>
      <p:pic>
        <p:nvPicPr>
          <p:cNvPr id="36" name="그림 35" descr="20141108_14204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3458" y="3742170"/>
            <a:ext cx="3786214" cy="25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흐름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F9800"/>
      </a:hlink>
      <a:folHlink>
        <a:srgbClr val="F45511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宋体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仿宋_GB2312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100000" t="200000" r="100000" b="4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100000" t="200000" r="100000" b="40000"/>
          </a:path>
        </a:gradFill>
      </a:fillStyleLst>
      <a:lnStyleLst>
        <a:ln w="698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00000"/>
              </a:schemeClr>
            </a:gs>
            <a:gs pos="100000">
              <a:schemeClr val="phClr">
                <a:shade val="15000"/>
                <a:satMod val="300000"/>
              </a:schemeClr>
            </a:gs>
          </a:gsLst>
          <a:path path="circle">
            <a:fillToRect l="10000" t="180000" r="1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5000"/>
                <a:satMod val="150000"/>
              </a:schemeClr>
            </a:duotone>
          </a:blip>
          <a:tile tx="0" ty="0" sx="70000" sy="70000" flip="none" algn="ctr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reau 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 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 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F9800"/>
    </a:hlink>
    <a:folHlink>
      <a:srgbClr val="F45511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F9800"/>
    </a:hlink>
    <a:folHlink>
      <a:srgbClr val="F4551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16</Template>
  <TotalTime>1004</TotalTime>
  <Words>1241</Words>
  <Application>Microsoft Office PowerPoint</Application>
  <PresentationFormat>화면 슬라이드 쇼(4:3)</PresentationFormat>
  <Paragraphs>212</Paragraphs>
  <Slides>33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50" baseType="lpstr">
      <vt:lpstr>仿宋_GB2312</vt:lpstr>
      <vt:lpstr>HY강B</vt:lpstr>
      <vt:lpstr>HY견고딕</vt:lpstr>
      <vt:lpstr>HY그래픽M</vt:lpstr>
      <vt:lpstr>HY동녘M</vt:lpstr>
      <vt:lpstr>HY바다L</vt:lpstr>
      <vt:lpstr>HY센스L</vt:lpstr>
      <vt:lpstr>HY신명조</vt:lpstr>
      <vt:lpstr>HY중고딕</vt:lpstr>
      <vt:lpstr>HY헤드라인M</vt:lpstr>
      <vt:lpstr>맑은 고딕</vt:lpstr>
      <vt:lpstr>Arial</vt:lpstr>
      <vt:lpstr>Calibri</vt:lpstr>
      <vt:lpstr>Constantia</vt:lpstr>
      <vt:lpstr>Wingdings</vt:lpstr>
      <vt:lpstr>Wingdings 2</vt:lpstr>
      <vt:lpstr>흐름</vt:lpstr>
      <vt:lpstr>PowerPoint 프레젠테이션</vt:lpstr>
      <vt:lpstr>목  차</vt:lpstr>
      <vt:lpstr>Ⅰ. 하북사범대학교 위치 </vt:lpstr>
      <vt:lpstr>PowerPoint 프레젠테이션</vt:lpstr>
      <vt:lpstr>Ⅱ. 하북사범대학교 소개</vt:lpstr>
      <vt:lpstr>Ⅱ. 하북사범대학교 소개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Party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김희재</dc:creator>
  <cp:lastModifiedBy>중국학과</cp:lastModifiedBy>
  <cp:revision>127</cp:revision>
  <dcterms:created xsi:type="dcterms:W3CDTF">2015-10-10T07:02:31Z</dcterms:created>
  <dcterms:modified xsi:type="dcterms:W3CDTF">2019-05-14T04:45:16Z</dcterms:modified>
</cp:coreProperties>
</file>