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1" r:id="rId4"/>
    <p:sldId id="259" r:id="rId5"/>
    <p:sldId id="262" r:id="rId6"/>
    <p:sldId id="260" r:id="rId7"/>
    <p:sldId id="263" r:id="rId8"/>
    <p:sldId id="264" r:id="rId9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55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1521EE2-CF6F-4854-8791-7EBB22A87F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4E0E647D-DED3-479B-8C7E-C193170869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B9A06C2-C6CC-4473-973A-B08A991FB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51E3D-84EB-4201-B0E1-E88D269E0233}" type="datetimeFigureOut">
              <a:rPr lang="ko-KR" altLang="en-US" smtClean="0"/>
              <a:t>2025-11-27(Thu)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EC6E3F8-4D9E-4445-81D9-4A0A84B00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741EE80-46DE-40AE-BFFE-D5ECC9192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4B46A-A6F4-442F-ADC7-923814438C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6259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7FC3F69-669D-4447-89D7-F04D873BC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B7344EDD-746B-4250-8C6E-4E573915D1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7518422-8B9C-45F7-B18A-6BF920B78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51E3D-84EB-4201-B0E1-E88D269E0233}" type="datetimeFigureOut">
              <a:rPr lang="ko-KR" altLang="en-US" smtClean="0"/>
              <a:t>2025-11-27(Thu)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E43D831-B94E-4D15-A4B8-FFD80CEDE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AD22584-E21C-437B-90E1-F6AE7F2A4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4B46A-A6F4-442F-ADC7-923814438C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18923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33EEEB20-849C-4780-AD85-9D5E36C4D4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3583294-7C5A-44BA-96AE-28E2763899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3E305C7-D1C1-40D9-8332-390896041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51E3D-84EB-4201-B0E1-E88D269E0233}" type="datetimeFigureOut">
              <a:rPr lang="ko-KR" altLang="en-US" smtClean="0"/>
              <a:t>2025-11-27(Thu)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4AE6170-6511-4DA1-B98C-90160B271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EA51944-E740-4907-BD89-5301DAD74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4B46A-A6F4-442F-ADC7-923814438C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5767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3807442-6091-4940-B957-E77BEED54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1FF3867-05E2-4A5B-9F0E-3F9E012DBF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D649F24-D59D-4D08-9624-AF19286E7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51E3D-84EB-4201-B0E1-E88D269E0233}" type="datetimeFigureOut">
              <a:rPr lang="ko-KR" altLang="en-US" smtClean="0"/>
              <a:t>2025-11-27(Thu)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D46602C-D960-482E-AC73-5510F720C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C2C3D1A-5EA9-471C-B54F-3E182BFC1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4B46A-A6F4-442F-ADC7-923814438C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51164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DBAAE20-A66E-4919-ACDF-A78FF269E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04E0BFC9-276D-424C-8678-66E868B13F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C5F05C7-CC84-4EE8-B610-255232BFF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51E3D-84EB-4201-B0E1-E88D269E0233}" type="datetimeFigureOut">
              <a:rPr lang="ko-KR" altLang="en-US" smtClean="0"/>
              <a:t>2025-11-27(Thu)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853166D-F854-430E-A6BA-111A1B43D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9D0FC47-D7B5-40F9-9F1A-2B585DCF6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4B46A-A6F4-442F-ADC7-923814438C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1046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24E1954-CEB3-42DD-B85B-1AB034F8D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B25447E-6DF4-4DF3-95CF-34E157282B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1A426818-1C22-4610-8B5E-857A256379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22210551-BD34-43E9-B13C-BB2FDE773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51E3D-84EB-4201-B0E1-E88D269E0233}" type="datetimeFigureOut">
              <a:rPr lang="ko-KR" altLang="en-US" smtClean="0"/>
              <a:t>2025-11-27(Thu)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ADD389E2-181D-4156-B481-854FA9D38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2014A1B1-BE18-44D5-8C05-4230C0AA5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4B46A-A6F4-442F-ADC7-923814438C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41526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C8067A7-9597-4D21-AB4C-91F3720B1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C430C8E-3263-4749-90E6-53C2CE9D71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9D42D3CA-9CF2-4189-BF9D-C24D739B3F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EAAA0E56-42D0-49BD-A555-74E6EBD9B6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C2E778DA-4F28-46FB-8FF3-3087BFF5A6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A5CEA19A-1E0F-4D89-8FBF-EBF1683A6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51E3D-84EB-4201-B0E1-E88D269E0233}" type="datetimeFigureOut">
              <a:rPr lang="ko-KR" altLang="en-US" smtClean="0"/>
              <a:t>2025-11-27(Thu)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451E53B0-D43D-41F6-9BC6-EFC81B623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D5ED6316-D007-4495-A18D-C9B0F41E5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4B46A-A6F4-442F-ADC7-923814438C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59131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CDF771E-29BC-494D-A736-BA1EB8C74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14B9F4CE-E648-4BA6-A52D-BF1DE9A6C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51E3D-84EB-4201-B0E1-E88D269E0233}" type="datetimeFigureOut">
              <a:rPr lang="ko-KR" altLang="en-US" smtClean="0"/>
              <a:t>2025-11-27(Thu)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8C3448D-6E7D-4B50-83F0-3D7AFAE79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EC950AB-6782-44E8-AAA6-0EF1B3304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4B46A-A6F4-442F-ADC7-923814438C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06647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80CAB9A-16D3-42A3-A02C-032A5A393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51E3D-84EB-4201-B0E1-E88D269E0233}" type="datetimeFigureOut">
              <a:rPr lang="ko-KR" altLang="en-US" smtClean="0"/>
              <a:t>2025-11-27(Thu)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C1268CCB-425F-42B0-AD17-FC183C6ED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C96AF29-69CD-4F38-967F-50A263EAF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4B46A-A6F4-442F-ADC7-923814438C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82570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E98EA28-5F62-4674-AA35-1680DAC77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2A0EE39-1393-498F-85C2-15F29C8F6A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6D5F1CB6-7B88-42BE-A2DB-6641544C9F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36F593DE-56FA-4EB3-BE04-E36CFEED3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51E3D-84EB-4201-B0E1-E88D269E0233}" type="datetimeFigureOut">
              <a:rPr lang="ko-KR" altLang="en-US" smtClean="0"/>
              <a:t>2025-11-27(Thu)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63A7713D-44B0-4A7E-B515-A0DFB251A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DE1B49A-83BC-4A9F-A0FE-0F18C2C6C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4B46A-A6F4-442F-ADC7-923814438C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1999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5E4A5CD-92D8-4A7A-9A10-DC1160B64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A16E69F8-0C96-4237-AAB4-EC6856DEA8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5D1D5F69-CA82-4616-A9D3-50B4780138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F04E44D-E6CE-409E-A194-484D8448A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51E3D-84EB-4201-B0E1-E88D269E0233}" type="datetimeFigureOut">
              <a:rPr lang="ko-KR" altLang="en-US" smtClean="0"/>
              <a:t>2025-11-27(Thu)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42CDE220-DE83-40D5-A71C-657558BA6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92ED4F47-28B1-4DD4-85BE-F4AEF0688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4B46A-A6F4-442F-ADC7-923814438C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34054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A04BB68D-3BDD-4F75-97CD-28DBD8600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CA90715-42BD-42F3-9262-813A1F3BB4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9600D97-0142-46D9-9F41-BD9E40FB96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951E3D-84EB-4201-B0E1-E88D269E0233}" type="datetimeFigureOut">
              <a:rPr lang="ko-KR" altLang="en-US" smtClean="0"/>
              <a:t>2025-11-27(Thu)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0E1259F-3968-41D3-8A8A-AFF7ACF31A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8D2C215-61B7-4ED1-831D-85224DA565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B4B46A-A6F4-442F-ADC7-923814438C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00463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pn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12" Type="http://schemas.openxmlformats.org/officeDocument/2006/relationships/image" Target="../media/image35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3570CC-C11E-4759-AA98-4435BDAD47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07717"/>
            <a:ext cx="9144000" cy="2387600"/>
          </a:xfrm>
        </p:spPr>
        <p:txBody>
          <a:bodyPr/>
          <a:lstStyle/>
          <a:p>
            <a:r>
              <a:rPr lang="ko-KR" altLang="en-US" b="1" dirty="0" err="1">
                <a:solidFill>
                  <a:srgbClr val="1755AE"/>
                </a:solidFill>
              </a:rPr>
              <a:t>절강공대</a:t>
            </a:r>
            <a:r>
              <a:rPr lang="ko-KR" altLang="en-US" b="1" dirty="0"/>
              <a:t> 교환학생 후기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516362E1-6BED-4AAF-A0E9-0ADA898978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87392"/>
            <a:ext cx="9144000" cy="1655762"/>
          </a:xfrm>
        </p:spPr>
        <p:txBody>
          <a:bodyPr/>
          <a:lstStyle/>
          <a:p>
            <a:r>
              <a:rPr lang="en-US" altLang="ko-KR" dirty="0"/>
              <a:t>2164015 </a:t>
            </a:r>
            <a:r>
              <a:rPr lang="ko-KR" altLang="en-US" dirty="0" err="1"/>
              <a:t>이시원</a:t>
            </a:r>
            <a:endParaRPr lang="ko-KR" altLang="en-US" dirty="0"/>
          </a:p>
        </p:txBody>
      </p:sp>
      <p:pic>
        <p:nvPicPr>
          <p:cNvPr id="1026" name="Picture 2" descr="저장공업대학 - LUCAS留学中国">
            <a:extLst>
              <a:ext uri="{FF2B5EF4-FFF2-40B4-BE49-F238E27FC236}">
                <a16:creationId xmlns:a16="http://schemas.microsoft.com/office/drawing/2014/main" id="{8EC63C6D-57F7-4706-9D06-224C14C35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9138" y="869136"/>
            <a:ext cx="1733724" cy="1733724"/>
          </a:xfrm>
          <a:prstGeom prst="rect">
            <a:avLst/>
          </a:prstGeom>
          <a:solidFill>
            <a:srgbClr val="1755AE"/>
          </a:solidFill>
        </p:spPr>
      </p:pic>
    </p:spTree>
    <p:extLst>
      <p:ext uri="{BB962C8B-B14F-4D97-AF65-F5344CB8AC3E}">
        <p14:creationId xmlns:p14="http://schemas.microsoft.com/office/powerpoint/2010/main" val="1379570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3DAFB29-CB53-4801-803C-D5CC18A49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1. </a:t>
            </a:r>
            <a:r>
              <a:rPr lang="ko-KR" altLang="en-US" dirty="0"/>
              <a:t>기숙사</a:t>
            </a:r>
            <a:r>
              <a:rPr lang="en-US" altLang="ko-KR" dirty="0"/>
              <a:t>/</a:t>
            </a:r>
            <a:r>
              <a:rPr lang="ko-KR" altLang="en-US" dirty="0"/>
              <a:t>교내 시설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B8DB9EC3-8DE7-41EB-A22E-C45122379A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9058" y="1690689"/>
            <a:ext cx="2260366" cy="3013822"/>
          </a:xfrm>
          <a:prstGeom prst="rect">
            <a:avLst/>
          </a:prstGeom>
        </p:spPr>
      </p:pic>
      <p:grpSp>
        <p:nvGrpSpPr>
          <p:cNvPr id="15" name="그룹 14">
            <a:extLst>
              <a:ext uri="{FF2B5EF4-FFF2-40B4-BE49-F238E27FC236}">
                <a16:creationId xmlns:a16="http://schemas.microsoft.com/office/drawing/2014/main" id="{28381EA6-9B0E-4116-80F3-AC541905E35B}"/>
              </a:ext>
            </a:extLst>
          </p:cNvPr>
          <p:cNvGrpSpPr/>
          <p:nvPr/>
        </p:nvGrpSpPr>
        <p:grpSpPr>
          <a:xfrm>
            <a:off x="9169167" y="2070660"/>
            <a:ext cx="2881094" cy="2160821"/>
            <a:chOff x="2824119" y="3874293"/>
            <a:chExt cx="3448050" cy="2586038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A1E6334F-BAFA-4D14-B13E-16222B80C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24119" y="3874293"/>
              <a:ext cx="3448050" cy="2586038"/>
            </a:xfrm>
            <a:prstGeom prst="rect">
              <a:avLst/>
            </a:prstGeom>
          </p:spPr>
        </p:pic>
        <p:pic>
          <p:nvPicPr>
            <p:cNvPr id="14" name="그림 13">
              <a:extLst>
                <a:ext uri="{FF2B5EF4-FFF2-40B4-BE49-F238E27FC236}">
                  <a16:creationId xmlns:a16="http://schemas.microsoft.com/office/drawing/2014/main" id="{FDEF4F02-E63E-4F46-9484-31C7161878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7519" y="4075630"/>
              <a:ext cx="734266" cy="734266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6882DD9-370C-42B7-B8D9-39A32147168D}"/>
              </a:ext>
            </a:extLst>
          </p:cNvPr>
          <p:cNvSpPr txBox="1"/>
          <p:nvPr/>
        </p:nvSpPr>
        <p:spPr>
          <a:xfrm>
            <a:off x="6163932" y="4890312"/>
            <a:ext cx="26265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dirty="0"/>
              <a:t>8</a:t>
            </a:r>
            <a:r>
              <a:rPr lang="ko-KR" altLang="en-US" sz="1500" dirty="0" err="1"/>
              <a:t>층짜리</a:t>
            </a:r>
            <a:r>
              <a:rPr lang="ko-KR" altLang="en-US" sz="1500" dirty="0"/>
              <a:t> 강의실</a:t>
            </a:r>
            <a:r>
              <a:rPr lang="en-US" altLang="ko-KR" sz="1500" dirty="0"/>
              <a:t>. </a:t>
            </a:r>
            <a:r>
              <a:rPr lang="ko-KR" altLang="en-US" sz="1500" dirty="0"/>
              <a:t>대부분 수업을 여기서 들음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90FE1BE-7F0B-4114-85AD-FF1EF97BF3AC}"/>
              </a:ext>
            </a:extLst>
          </p:cNvPr>
          <p:cNvSpPr txBox="1"/>
          <p:nvPr/>
        </p:nvSpPr>
        <p:spPr>
          <a:xfrm>
            <a:off x="9086500" y="4407957"/>
            <a:ext cx="30464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500" dirty="0"/>
              <a:t>수업은 초기 레벨테스트 결과에 따라</a:t>
            </a:r>
            <a:r>
              <a:rPr lang="en-US" altLang="ko-KR" sz="1500" dirty="0"/>
              <a:t> A,B,C,D,E</a:t>
            </a:r>
            <a:r>
              <a:rPr lang="ko-KR" altLang="en-US" sz="1500" dirty="0"/>
              <a:t>반으로 나뉨</a:t>
            </a:r>
            <a:endParaRPr lang="en-US" altLang="ko-KR" sz="1500" dirty="0"/>
          </a:p>
          <a:p>
            <a:r>
              <a:rPr lang="ko-KR" altLang="en-US" sz="1500" dirty="0"/>
              <a:t>교재는 위 시리즈 사용</a:t>
            </a:r>
            <a:r>
              <a:rPr lang="en-US" altLang="ko-KR" sz="1500" dirty="0"/>
              <a:t>(C</a:t>
            </a:r>
            <a:r>
              <a:rPr lang="ko-KR" altLang="en-US" sz="1500" dirty="0" err="1"/>
              <a:t>반기준</a:t>
            </a:r>
            <a:r>
              <a:rPr lang="en-US" altLang="ko-KR" sz="1500" dirty="0"/>
              <a:t>)</a:t>
            </a: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931FE67A-0685-41DD-BD8D-9698A26232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0797" y="2043974"/>
            <a:ext cx="2916676" cy="218750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2341F8B-BC06-4C08-8354-0EB7D56218E9}"/>
              </a:ext>
            </a:extLst>
          </p:cNvPr>
          <p:cNvSpPr txBox="1"/>
          <p:nvPr/>
        </p:nvSpPr>
        <p:spPr>
          <a:xfrm>
            <a:off x="2760796" y="4460719"/>
            <a:ext cx="30464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500" dirty="0"/>
              <a:t>도착 후 맨 처음 </a:t>
            </a:r>
            <a:r>
              <a:rPr lang="ko-KR" altLang="en-US" sz="1500" dirty="0" err="1"/>
              <a:t>가게되는</a:t>
            </a:r>
            <a:r>
              <a:rPr lang="ko-KR" altLang="en-US" sz="1500" dirty="0"/>
              <a:t> 사무실 건물</a:t>
            </a:r>
            <a:r>
              <a:rPr lang="en-US" altLang="ko-KR" sz="1500" dirty="0"/>
              <a:t>. </a:t>
            </a:r>
            <a:r>
              <a:rPr lang="ko-KR" altLang="en-US" sz="1500" dirty="0"/>
              <a:t>대부분의 민원을 여기서 해결한다</a:t>
            </a:r>
            <a:r>
              <a:rPr lang="en-US" altLang="ko-KR" sz="1500" dirty="0"/>
              <a:t>.</a:t>
            </a:r>
            <a:endParaRPr lang="ko-KR" altLang="en-US" sz="1500" dirty="0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1C5BCC25-C151-43D6-AD47-440A7E53AD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49772"/>
            <a:ext cx="2141053" cy="285473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45A1066-FFDA-4ACD-B01B-FE2F6CD5493F}"/>
              </a:ext>
            </a:extLst>
          </p:cNvPr>
          <p:cNvSpPr txBox="1"/>
          <p:nvPr/>
        </p:nvSpPr>
        <p:spPr>
          <a:xfrm>
            <a:off x="0" y="4936478"/>
            <a:ext cx="25586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500" dirty="0"/>
              <a:t>기숙사 복도 창문 뷰</a:t>
            </a:r>
            <a:r>
              <a:rPr lang="en-US" altLang="ko-KR" sz="1500" dirty="0"/>
              <a:t>.</a:t>
            </a:r>
          </a:p>
          <a:p>
            <a:r>
              <a:rPr lang="ko-KR" altLang="en-US" sz="1500" dirty="0"/>
              <a:t>아쉽게도 숙소 내부는 </a:t>
            </a:r>
            <a:r>
              <a:rPr lang="ko-KR" altLang="en-US" sz="1500" dirty="0" err="1"/>
              <a:t>찍어놓은</a:t>
            </a:r>
            <a:r>
              <a:rPr lang="ko-KR" altLang="en-US" sz="1500" dirty="0"/>
              <a:t> 사진이 거의 없다 </a:t>
            </a:r>
            <a:r>
              <a:rPr lang="ko-KR" altLang="en-US" sz="1500" dirty="0" err="1"/>
              <a:t>ㅠㅠ</a:t>
            </a:r>
            <a:endParaRPr lang="en-US" altLang="ko-KR" sz="1500" dirty="0"/>
          </a:p>
          <a:p>
            <a:r>
              <a:rPr lang="ko-KR" altLang="en-US" sz="1500" dirty="0" err="1"/>
              <a:t>다른친구들이</a:t>
            </a:r>
            <a:r>
              <a:rPr lang="ko-KR" altLang="en-US" sz="1500" dirty="0"/>
              <a:t> 올려주겠죠</a:t>
            </a:r>
            <a:r>
              <a:rPr lang="en-US" altLang="ko-KR" sz="1500" dirty="0"/>
              <a:t>…?</a:t>
            </a:r>
          </a:p>
        </p:txBody>
      </p:sp>
    </p:spTree>
    <p:extLst>
      <p:ext uri="{BB962C8B-B14F-4D97-AF65-F5344CB8AC3E}">
        <p14:creationId xmlns:p14="http://schemas.microsoft.com/office/powerpoint/2010/main" val="19759323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45E4FB8-FEC7-4439-86A3-BFDE03F81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2. </a:t>
            </a:r>
            <a:r>
              <a:rPr lang="ko-KR" altLang="en-US" dirty="0"/>
              <a:t>캠퍼스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38010F55-2F33-432B-A021-718E3F46B5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130" y="1528639"/>
            <a:ext cx="3194824" cy="4259765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458D1B8A-B39A-41B6-AEF1-DC7F89A608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8374" y="1463954"/>
            <a:ext cx="2801822" cy="21013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A27E762-083C-47C6-94C5-98F0C847830A}"/>
              </a:ext>
            </a:extLst>
          </p:cNvPr>
          <p:cNvSpPr txBox="1"/>
          <p:nvPr/>
        </p:nvSpPr>
        <p:spPr>
          <a:xfrm>
            <a:off x="398130" y="5956183"/>
            <a:ext cx="3194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/>
              <a:t>강의실 건물이 보이는 강변</a:t>
            </a:r>
            <a:endParaRPr lang="ko-KR" alt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2814FF-BD3A-4AB4-A037-754E43CE1D4E}"/>
              </a:ext>
            </a:extLst>
          </p:cNvPr>
          <p:cNvSpPr txBox="1"/>
          <p:nvPr/>
        </p:nvSpPr>
        <p:spPr>
          <a:xfrm>
            <a:off x="8047517" y="3657600"/>
            <a:ext cx="3737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북문으로 나가면 보이는 도시 경관</a:t>
            </a: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CF3F51D9-5646-418E-ABEE-D5969B4076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2543" y="4139071"/>
            <a:ext cx="2610581" cy="195793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568444E-AF2A-4E69-AAC6-8A81E3A422CD}"/>
              </a:ext>
            </a:extLst>
          </p:cNvPr>
          <p:cNvSpPr txBox="1"/>
          <p:nvPr/>
        </p:nvSpPr>
        <p:spPr>
          <a:xfrm>
            <a:off x="4171662" y="6188150"/>
            <a:ext cx="3194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도서관 앞 벚꽃나무 풍경</a:t>
            </a: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038AF3A0-EEFC-4FAD-8EA7-2DB24D524D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3057" y="1463954"/>
            <a:ext cx="2924861" cy="219364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EB2F766-B84F-4016-BD4F-C08994ADFB4B}"/>
              </a:ext>
            </a:extLst>
          </p:cNvPr>
          <p:cNvSpPr txBox="1"/>
          <p:nvPr/>
        </p:nvSpPr>
        <p:spPr>
          <a:xfrm>
            <a:off x="4171662" y="3710899"/>
            <a:ext cx="2924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남문 앞에서 본 학교건물</a:t>
            </a:r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E4A14B58-3974-4994-A2A9-30DDCEBCF7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7517" y="4386963"/>
            <a:ext cx="2511840" cy="188388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B8A18C4-79DE-4906-AB02-D6909BE49FF3}"/>
              </a:ext>
            </a:extLst>
          </p:cNvPr>
          <p:cNvSpPr txBox="1"/>
          <p:nvPr/>
        </p:nvSpPr>
        <p:spPr>
          <a:xfrm>
            <a:off x="7928368" y="6372816"/>
            <a:ext cx="3425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가끔 교내 장터 행사 열림</a:t>
            </a:r>
          </a:p>
        </p:txBody>
      </p:sp>
    </p:spTree>
    <p:extLst>
      <p:ext uri="{BB962C8B-B14F-4D97-AF65-F5344CB8AC3E}">
        <p14:creationId xmlns:p14="http://schemas.microsoft.com/office/powerpoint/2010/main" val="2221687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C8E9776-BF2A-41AD-9C89-6BB141905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3. </a:t>
            </a:r>
            <a:r>
              <a:rPr lang="ko-KR" altLang="en-US" dirty="0"/>
              <a:t>주변 식당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ECBD5BC7-3D20-4E19-864E-BA93FE9934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67112"/>
            <a:ext cx="1752425" cy="23365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C6A4D8-15D8-493F-A700-C8EED12FCE57}"/>
              </a:ext>
            </a:extLst>
          </p:cNvPr>
          <p:cNvSpPr txBox="1"/>
          <p:nvPr/>
        </p:nvSpPr>
        <p:spPr>
          <a:xfrm>
            <a:off x="1806747" y="3226516"/>
            <a:ext cx="19488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" b="1" dirty="0"/>
              <a:t>浙江工业大学朝晖校区精弘苑</a:t>
            </a:r>
            <a:r>
              <a:rPr lang="en-US" altLang="ko-KR" sz="1500" b="1" dirty="0"/>
              <a:t>(</a:t>
            </a:r>
            <a:r>
              <a:rPr lang="ko-KR" altLang="en-US" sz="1500" b="1" dirty="0"/>
              <a:t>학생식당</a:t>
            </a:r>
            <a:r>
              <a:rPr lang="en-US" altLang="ko-KR" sz="1500" b="1" dirty="0"/>
              <a:t>)</a:t>
            </a:r>
          </a:p>
          <a:p>
            <a:r>
              <a:rPr lang="ko-KR" altLang="en-US" sz="1500" dirty="0" err="1"/>
              <a:t>에그토스트와</a:t>
            </a:r>
            <a:r>
              <a:rPr lang="ko-KR" altLang="en-US" sz="1500" dirty="0"/>
              <a:t> 생과일 주스가 맛있다</a:t>
            </a:r>
            <a:r>
              <a:rPr lang="en-US" altLang="ko-KR" sz="1500" dirty="0"/>
              <a:t>.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9C28EAC5-CDF9-44B5-A3F3-7D814EFE2E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3447" y="1767112"/>
            <a:ext cx="1859416" cy="13945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D6D548B-43C7-4B5D-9EED-0BF5452BD967}"/>
              </a:ext>
            </a:extLst>
          </p:cNvPr>
          <p:cNvSpPr txBox="1"/>
          <p:nvPr/>
        </p:nvSpPr>
        <p:spPr>
          <a:xfrm>
            <a:off x="7687949" y="3879495"/>
            <a:ext cx="381337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" b="1" dirty="0"/>
              <a:t>晚酒</a:t>
            </a:r>
            <a:r>
              <a:rPr lang="en-US" altLang="zh-CN" sz="1500" b="1" dirty="0"/>
              <a:t>·</a:t>
            </a:r>
            <a:r>
              <a:rPr lang="zh-CN" altLang="en-US" sz="1500" b="1" dirty="0"/>
              <a:t>阿英川菜馆</a:t>
            </a:r>
            <a:r>
              <a:rPr lang="en-US" altLang="zh-CN" sz="1500" b="1" dirty="0"/>
              <a:t>(</a:t>
            </a:r>
            <a:r>
              <a:rPr lang="zh-CN" altLang="en-US" sz="1500" b="1" dirty="0"/>
              <a:t>一店</a:t>
            </a:r>
            <a:r>
              <a:rPr lang="en-US" altLang="zh-CN" sz="1500" b="1" dirty="0"/>
              <a:t>)</a:t>
            </a:r>
            <a:endParaRPr lang="en-US" altLang="ko-KR" sz="1500" b="1" dirty="0"/>
          </a:p>
          <a:p>
            <a:r>
              <a:rPr lang="ko-KR" altLang="en-US" sz="1500" dirty="0"/>
              <a:t>서문 앞 중식당</a:t>
            </a:r>
            <a:r>
              <a:rPr lang="en-US" altLang="ko-KR" sz="1500" dirty="0"/>
              <a:t>. </a:t>
            </a:r>
            <a:r>
              <a:rPr lang="ko-KR" altLang="en-US" sz="1500" dirty="0"/>
              <a:t>가격은 좀 </a:t>
            </a:r>
            <a:r>
              <a:rPr lang="ko-KR" altLang="en-US" sz="1500" dirty="0" err="1"/>
              <a:t>비싼편이지만</a:t>
            </a:r>
            <a:r>
              <a:rPr lang="ko-KR" altLang="en-US" sz="1500" dirty="0"/>
              <a:t> 사람이 많고 늘 북적북적하다</a:t>
            </a:r>
            <a:r>
              <a:rPr lang="en-US" altLang="ko-KR" sz="1500" dirty="0"/>
              <a:t>.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DF7A83CC-9BA7-4FF6-B76E-9D16847440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7928" y="1567635"/>
            <a:ext cx="2948206" cy="2211155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9B1984E5-24B8-43DD-9F77-5953B55749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7949" y="2495888"/>
            <a:ext cx="1645642" cy="1234232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2F23A297-030C-4EF2-A65F-A853206E61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8960" y="1828087"/>
            <a:ext cx="2103642" cy="157773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FDB1346-9AAE-486C-98CE-4BDC7E0FA85D}"/>
              </a:ext>
            </a:extLst>
          </p:cNvPr>
          <p:cNvSpPr txBox="1"/>
          <p:nvPr/>
        </p:nvSpPr>
        <p:spPr>
          <a:xfrm>
            <a:off x="3903222" y="3457349"/>
            <a:ext cx="354766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" b="1" dirty="0"/>
              <a:t>吉祥馄饨</a:t>
            </a:r>
            <a:r>
              <a:rPr lang="en-US" altLang="zh-CN" sz="1500" b="1" dirty="0"/>
              <a:t>(</a:t>
            </a:r>
            <a:r>
              <a:rPr lang="zh-CN" altLang="en-US" sz="1500" b="1" dirty="0"/>
              <a:t>杭州浙工大朝晖校区店</a:t>
            </a:r>
            <a:r>
              <a:rPr lang="en-US" altLang="zh-CN" sz="1500" b="1" dirty="0"/>
              <a:t>)</a:t>
            </a:r>
            <a:endParaRPr lang="en-US" altLang="ko-KR" sz="1500" b="1" dirty="0"/>
          </a:p>
          <a:p>
            <a:r>
              <a:rPr lang="ko-KR" altLang="en-US" sz="1500" dirty="0"/>
              <a:t>교내 학생식당이 </a:t>
            </a:r>
            <a:r>
              <a:rPr lang="en-US" altLang="ko-KR" sz="1500" dirty="0"/>
              <a:t>3</a:t>
            </a:r>
            <a:r>
              <a:rPr lang="ko-KR" altLang="en-US" sz="1500" dirty="0"/>
              <a:t>곳이 있는데 중간에 위치한 학생식당 파스타집이다</a:t>
            </a:r>
            <a:r>
              <a:rPr lang="en-US" altLang="ko-KR" sz="1500" dirty="0"/>
              <a:t>.</a:t>
            </a:r>
          </a:p>
          <a:p>
            <a:r>
              <a:rPr lang="ko-KR" altLang="en-US" sz="1500" dirty="0"/>
              <a:t>중식에 비해 가격이 조금 비싸지만 중국음식 질릴 때 오면 좋다</a:t>
            </a:r>
            <a:r>
              <a:rPr lang="en-US" altLang="ko-KR" sz="1500" dirty="0"/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DC72E35-E112-42F0-80D7-399345D8BEF3}"/>
              </a:ext>
            </a:extLst>
          </p:cNvPr>
          <p:cNvSpPr txBox="1"/>
          <p:nvPr/>
        </p:nvSpPr>
        <p:spPr>
          <a:xfrm>
            <a:off x="10077451" y="4893169"/>
            <a:ext cx="20193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" b="1" dirty="0"/>
              <a:t>怪兽充电</a:t>
            </a:r>
            <a:r>
              <a:rPr lang="en-US" altLang="zh-CN" sz="1500" b="1" dirty="0"/>
              <a:t>(</a:t>
            </a:r>
            <a:r>
              <a:rPr lang="zh-CN" altLang="en-US" sz="1500" b="1" dirty="0"/>
              <a:t>釜山香村韩国料理上塘路店</a:t>
            </a:r>
            <a:r>
              <a:rPr lang="en-US" altLang="zh-CN" sz="1500" b="1" dirty="0"/>
              <a:t>)</a:t>
            </a:r>
            <a:endParaRPr lang="en-US" altLang="ko-KR" sz="1500" b="1" dirty="0"/>
          </a:p>
          <a:p>
            <a:r>
              <a:rPr lang="ko-KR" altLang="en-US" sz="1500" dirty="0"/>
              <a:t>서문 앞 조선족 사장님이 운영하시는 한식당</a:t>
            </a:r>
            <a:r>
              <a:rPr lang="en-US" altLang="ko-KR" sz="1500" dirty="0"/>
              <a:t>. </a:t>
            </a:r>
            <a:r>
              <a:rPr lang="ko-KR" altLang="en-US" sz="1500" dirty="0"/>
              <a:t>여기 돌솥비빔밥은 웬만한 한국에 있는 식당보다 맛있다</a:t>
            </a:r>
            <a:r>
              <a:rPr lang="en-US" altLang="ko-KR" sz="1500" dirty="0"/>
              <a:t>.</a:t>
            </a:r>
          </a:p>
        </p:txBody>
      </p:sp>
      <p:pic>
        <p:nvPicPr>
          <p:cNvPr id="23" name="그림 22">
            <a:extLst>
              <a:ext uri="{FF2B5EF4-FFF2-40B4-BE49-F238E27FC236}">
                <a16:creationId xmlns:a16="http://schemas.microsoft.com/office/drawing/2014/main" id="{23E9E4A1-363A-4DAF-8123-64E9429023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4431" y="4875624"/>
            <a:ext cx="2516418" cy="1887314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B5A085C7-3106-4B92-A37E-D7DF08EA6DB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17451"/>
            <a:ext cx="1723135" cy="200705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87869F6-A51A-41A8-ACD5-7DF4817B5AAC}"/>
              </a:ext>
            </a:extLst>
          </p:cNvPr>
          <p:cNvSpPr txBox="1"/>
          <p:nvPr/>
        </p:nvSpPr>
        <p:spPr>
          <a:xfrm>
            <a:off x="1785949" y="4893169"/>
            <a:ext cx="1948884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" b="1" dirty="0"/>
              <a:t>浙江工业大学朝晖校区精弘苑</a:t>
            </a:r>
            <a:r>
              <a:rPr lang="en-US" altLang="ko-KR" sz="1500" b="1" dirty="0"/>
              <a:t>(</a:t>
            </a:r>
            <a:r>
              <a:rPr lang="ko-KR" altLang="en-US" sz="1500" b="1" dirty="0"/>
              <a:t>학생식당</a:t>
            </a:r>
            <a:r>
              <a:rPr lang="en-US" altLang="ko-KR" sz="1500" b="1" dirty="0"/>
              <a:t>)</a:t>
            </a:r>
            <a:endParaRPr lang="en-US" altLang="ko-KR" sz="1500" dirty="0"/>
          </a:p>
          <a:p>
            <a:r>
              <a:rPr lang="ko-KR" altLang="en-US" sz="1500" dirty="0"/>
              <a:t>학생식당 볶음밥집</a:t>
            </a:r>
            <a:r>
              <a:rPr lang="en-US" altLang="ko-KR" sz="1500" dirty="0"/>
              <a:t>. </a:t>
            </a:r>
            <a:r>
              <a:rPr lang="ko-KR" altLang="en-US" sz="1500" dirty="0"/>
              <a:t>원하는 재료를 골라 주문할 수 있음</a:t>
            </a:r>
            <a:r>
              <a:rPr lang="en-US" altLang="ko-KR" sz="1500" dirty="0"/>
              <a:t>. </a:t>
            </a:r>
            <a:r>
              <a:rPr lang="ko-KR" altLang="en-US" sz="1500" dirty="0"/>
              <a:t>양이 </a:t>
            </a:r>
            <a:r>
              <a:rPr lang="en-US" altLang="ko-KR" sz="1500" dirty="0"/>
              <a:t>2</a:t>
            </a:r>
            <a:r>
              <a:rPr lang="ko-KR" altLang="en-US" sz="1500" dirty="0"/>
              <a:t>인분은 </a:t>
            </a:r>
            <a:r>
              <a:rPr lang="ko-KR" altLang="en-US" sz="1500" dirty="0" err="1"/>
              <a:t>될정도로</a:t>
            </a:r>
            <a:r>
              <a:rPr lang="ko-KR" altLang="en-US" sz="1500" dirty="0"/>
              <a:t> 많고 저렴함</a:t>
            </a:r>
            <a:endParaRPr lang="en-US" altLang="ko-KR" sz="1500" dirty="0"/>
          </a:p>
        </p:txBody>
      </p:sp>
      <p:pic>
        <p:nvPicPr>
          <p:cNvPr id="28" name="그림 27">
            <a:extLst>
              <a:ext uri="{FF2B5EF4-FFF2-40B4-BE49-F238E27FC236}">
                <a16:creationId xmlns:a16="http://schemas.microsoft.com/office/drawing/2014/main" id="{2C255115-61D5-4B22-84CB-C09E38F412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3738" y="5008585"/>
            <a:ext cx="1969770" cy="147732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8CE7A94-20EB-47E4-8F40-473317157974}"/>
              </a:ext>
            </a:extLst>
          </p:cNvPr>
          <p:cNvSpPr txBox="1"/>
          <p:nvPr/>
        </p:nvSpPr>
        <p:spPr>
          <a:xfrm>
            <a:off x="5782413" y="4946670"/>
            <a:ext cx="1745416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" b="1" dirty="0"/>
              <a:t>浙江工业大学朝晖校区精弘苑</a:t>
            </a:r>
            <a:r>
              <a:rPr lang="en-US" altLang="ko-KR" sz="1500" b="1" dirty="0"/>
              <a:t>(</a:t>
            </a:r>
            <a:r>
              <a:rPr lang="ko-KR" altLang="en-US" sz="1500" b="1" dirty="0"/>
              <a:t>학생식당</a:t>
            </a:r>
            <a:r>
              <a:rPr lang="en-US" altLang="ko-KR" sz="1500" b="1" dirty="0"/>
              <a:t>)</a:t>
            </a:r>
            <a:endParaRPr lang="en-US" altLang="ko-KR" sz="1500" dirty="0"/>
          </a:p>
          <a:p>
            <a:r>
              <a:rPr lang="ko-KR" altLang="en-US" sz="1500" dirty="0"/>
              <a:t>학생식당 </a:t>
            </a:r>
            <a:r>
              <a:rPr lang="en-US" altLang="ko-KR" sz="1500" dirty="0"/>
              <a:t>2</a:t>
            </a:r>
            <a:r>
              <a:rPr lang="ko-KR" altLang="en-US" sz="1500" dirty="0"/>
              <a:t>층에 위치한 </a:t>
            </a:r>
            <a:r>
              <a:rPr lang="ko-KR" altLang="en-US" sz="1500" dirty="0" err="1"/>
              <a:t>마라탕집</a:t>
            </a:r>
            <a:r>
              <a:rPr lang="en-US" altLang="ko-KR" sz="1500" dirty="0"/>
              <a:t>. </a:t>
            </a:r>
            <a:r>
              <a:rPr lang="ko-KR" altLang="en-US" sz="1500" dirty="0"/>
              <a:t>다른 중식에 비해 다소 </a:t>
            </a:r>
            <a:r>
              <a:rPr lang="ko-KR" altLang="en-US" sz="1500" dirty="0" err="1"/>
              <a:t>비싼편</a:t>
            </a:r>
            <a:r>
              <a:rPr lang="en-US" altLang="ko-KR" sz="15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84250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00A898D-09F0-43E0-845E-1AAEDF201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4. </a:t>
            </a:r>
            <a:r>
              <a:rPr lang="ko-KR" altLang="en-US" dirty="0"/>
              <a:t>맛집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037F9AC8-9903-4F95-81DF-5C59FA4F16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581" y="2157285"/>
            <a:ext cx="2529753" cy="18973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68AD06-5DAF-4777-A296-9DE5705B3FC8}"/>
              </a:ext>
            </a:extLst>
          </p:cNvPr>
          <p:cNvSpPr txBox="1"/>
          <p:nvPr/>
        </p:nvSpPr>
        <p:spPr>
          <a:xfrm>
            <a:off x="0" y="4469925"/>
            <a:ext cx="284806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" b="1" dirty="0"/>
              <a:t>烤鱼</a:t>
            </a:r>
            <a:r>
              <a:rPr lang="en-US" altLang="zh-CN" sz="1500" b="1" dirty="0"/>
              <a:t>(</a:t>
            </a:r>
            <a:r>
              <a:rPr lang="ko-KR" altLang="en-US" sz="1500" b="1" dirty="0" err="1"/>
              <a:t>카오위</a:t>
            </a:r>
            <a:r>
              <a:rPr lang="en-US" altLang="ko-KR" sz="1500" b="1" dirty="0"/>
              <a:t>) – </a:t>
            </a:r>
            <a:r>
              <a:rPr lang="zh-CN" altLang="en-US" sz="1500" b="1" dirty="0"/>
              <a:t>炉鱼</a:t>
            </a:r>
            <a:endParaRPr lang="en-US" altLang="ko-KR" sz="1500" b="1" dirty="0"/>
          </a:p>
          <a:p>
            <a:r>
              <a:rPr lang="ko-KR" altLang="en-US" sz="1500" dirty="0"/>
              <a:t>개인적으로 중국에서 제일 맛있었음</a:t>
            </a:r>
            <a:endParaRPr lang="en-US" altLang="ko-KR" sz="1500" dirty="0"/>
          </a:p>
          <a:p>
            <a:r>
              <a:rPr lang="ko-KR" altLang="en-US" sz="1500" dirty="0" err="1"/>
              <a:t>마늘맛이</a:t>
            </a:r>
            <a:r>
              <a:rPr lang="ko-KR" altLang="en-US" sz="1500" dirty="0"/>
              <a:t> 한국인 입맛에 가장 </a:t>
            </a:r>
            <a:r>
              <a:rPr lang="ko-KR" altLang="en-US" sz="1500" dirty="0" err="1"/>
              <a:t>잘맞았다</a:t>
            </a:r>
            <a:endParaRPr lang="en-US" altLang="ko-KR" sz="1500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931E9697-C87D-4EE0-8EDB-A25C3AE0EB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8750" y="2215719"/>
            <a:ext cx="2378050" cy="17835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BB5C456-D8B8-4442-A23E-EC4EFA008E7E}"/>
              </a:ext>
            </a:extLst>
          </p:cNvPr>
          <p:cNvSpPr txBox="1"/>
          <p:nvPr/>
        </p:nvSpPr>
        <p:spPr>
          <a:xfrm>
            <a:off x="2848060" y="4401631"/>
            <a:ext cx="31332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" b="1" dirty="0"/>
              <a:t>羊肉串</a:t>
            </a:r>
            <a:r>
              <a:rPr lang="en-US" altLang="zh-CN" sz="1500" b="1" dirty="0"/>
              <a:t>(</a:t>
            </a:r>
            <a:r>
              <a:rPr lang="ko-KR" altLang="en-US" sz="1500" b="1" dirty="0" err="1"/>
              <a:t>양꼬치</a:t>
            </a:r>
            <a:r>
              <a:rPr lang="en-US" altLang="ko-KR" sz="1500" b="1" dirty="0"/>
              <a:t>) - </a:t>
            </a:r>
            <a:r>
              <a:rPr lang="zh-CN" altLang="en-US" sz="1500" b="1" dirty="0"/>
              <a:t>很久以前羊肉串</a:t>
            </a:r>
            <a:endParaRPr lang="en-US" altLang="ko-KR" sz="1500" b="1" dirty="0"/>
          </a:p>
          <a:p>
            <a:r>
              <a:rPr lang="ko-KR" altLang="en-US" sz="1500" dirty="0"/>
              <a:t>개인적으로 양고기를 별로 </a:t>
            </a:r>
            <a:r>
              <a:rPr lang="ko-KR" altLang="en-US" sz="1500" dirty="0" err="1"/>
              <a:t>안좋아하는데</a:t>
            </a:r>
            <a:r>
              <a:rPr lang="ko-KR" altLang="en-US" sz="1500" dirty="0"/>
              <a:t> </a:t>
            </a:r>
            <a:r>
              <a:rPr lang="ko-KR" altLang="en-US" sz="1500" dirty="0" err="1"/>
              <a:t>잡내가</a:t>
            </a:r>
            <a:r>
              <a:rPr lang="ko-KR" altLang="en-US" sz="1500" dirty="0"/>
              <a:t> 없고 맛있었다</a:t>
            </a:r>
            <a:r>
              <a:rPr lang="en-US" altLang="ko-KR" sz="1500" dirty="0"/>
              <a:t>.</a:t>
            </a:r>
          </a:p>
          <a:p>
            <a:r>
              <a:rPr lang="ko-KR" altLang="en-US" sz="1500" dirty="0"/>
              <a:t>체인점이라 지점이 많고 나갈 때 씨앗이 </a:t>
            </a:r>
            <a:r>
              <a:rPr lang="ko-KR" altLang="en-US" sz="1500" dirty="0" err="1"/>
              <a:t>심어져있는</a:t>
            </a:r>
            <a:r>
              <a:rPr lang="ko-KR" altLang="en-US" sz="1500" dirty="0"/>
              <a:t> 캔 모양 화분을 준다</a:t>
            </a:r>
            <a:endParaRPr lang="en-US" altLang="ko-KR" sz="1500" dirty="0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B250F05B-E540-427E-9F60-1699162154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3577" y="2775967"/>
            <a:ext cx="1044442" cy="1392589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A505C2A6-E961-49B1-A983-A2851EC9D8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8325" y="2157285"/>
            <a:ext cx="2538268" cy="190370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29C233D-A9F7-4214-A5E5-B3EF861D9B39}"/>
              </a:ext>
            </a:extLst>
          </p:cNvPr>
          <p:cNvSpPr txBox="1"/>
          <p:nvPr/>
        </p:nvSpPr>
        <p:spPr>
          <a:xfrm>
            <a:off x="6280252" y="4359943"/>
            <a:ext cx="29892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" b="1" dirty="0"/>
              <a:t>绿茶餐厅</a:t>
            </a:r>
            <a:r>
              <a:rPr lang="en-US" altLang="zh-CN" sz="1500" b="1" dirty="0"/>
              <a:t>(</a:t>
            </a:r>
            <a:r>
              <a:rPr lang="zh-CN" altLang="en-US" sz="1500" b="1" dirty="0"/>
              <a:t>龙井路店</a:t>
            </a:r>
            <a:r>
              <a:rPr lang="en-US" altLang="zh-CN" sz="1500" b="1" dirty="0"/>
              <a:t>)</a:t>
            </a:r>
            <a:endParaRPr lang="en-US" altLang="ko-KR" sz="1500" b="1" dirty="0"/>
          </a:p>
          <a:p>
            <a:r>
              <a:rPr lang="ko-KR" altLang="en-US" sz="1500" dirty="0"/>
              <a:t>모든 음식이 다 맛있었던 </a:t>
            </a:r>
            <a:r>
              <a:rPr lang="ko-KR" altLang="en-US" sz="1500" dirty="0" err="1"/>
              <a:t>중식집</a:t>
            </a:r>
            <a:r>
              <a:rPr lang="en-US" altLang="ko-KR" sz="1500" dirty="0"/>
              <a:t>.</a:t>
            </a:r>
          </a:p>
          <a:p>
            <a:r>
              <a:rPr lang="ko-KR" altLang="en-US" sz="1500" dirty="0"/>
              <a:t>항저우에 여러 지점이 있지만 이곳은 배 안으로 요리를 </a:t>
            </a:r>
            <a:r>
              <a:rPr lang="ko-KR" altLang="en-US" sz="1500" dirty="0" err="1"/>
              <a:t>가져다줘서</a:t>
            </a:r>
            <a:r>
              <a:rPr lang="ko-KR" altLang="en-US" sz="1500" dirty="0"/>
              <a:t> 경치와 함께 음식을 먹을 수 있다</a:t>
            </a:r>
            <a:r>
              <a:rPr lang="en-US" altLang="ko-KR" sz="1500" dirty="0"/>
              <a:t>.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1DF927D3-547C-4DF6-BEB3-F3D5B6C3C4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9226" y="2150899"/>
            <a:ext cx="2715666" cy="20367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C327721-F942-4289-B849-DB81589F50CC}"/>
              </a:ext>
            </a:extLst>
          </p:cNvPr>
          <p:cNvSpPr txBox="1"/>
          <p:nvPr/>
        </p:nvSpPr>
        <p:spPr>
          <a:xfrm>
            <a:off x="9343940" y="4354509"/>
            <a:ext cx="29224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" b="1" dirty="0"/>
              <a:t>肯德基</a:t>
            </a:r>
            <a:r>
              <a:rPr lang="en-US" altLang="ko-KR" sz="1500" b="1" dirty="0"/>
              <a:t>(KFC)</a:t>
            </a:r>
          </a:p>
          <a:p>
            <a:r>
              <a:rPr lang="ko-KR" altLang="en-US" sz="1500" dirty="0"/>
              <a:t>만일 중국에 갔는데 중국음식이 입에 </a:t>
            </a:r>
            <a:r>
              <a:rPr lang="ko-KR" altLang="en-US" sz="1500" dirty="0" err="1"/>
              <a:t>안맞다면</a:t>
            </a:r>
            <a:r>
              <a:rPr lang="en-US" altLang="ko-KR" sz="1500" dirty="0"/>
              <a:t>.. KFC</a:t>
            </a:r>
            <a:r>
              <a:rPr lang="ko-KR" altLang="en-US" sz="1500" dirty="0"/>
              <a:t>를 가라</a:t>
            </a:r>
            <a:endParaRPr lang="en-US" altLang="ko-KR" sz="1500" dirty="0"/>
          </a:p>
          <a:p>
            <a:r>
              <a:rPr lang="ko-KR" altLang="en-US" sz="1500" dirty="0"/>
              <a:t>혹은 배달음식이 </a:t>
            </a:r>
            <a:r>
              <a:rPr lang="ko-KR" altLang="en-US" sz="1500" dirty="0" err="1"/>
              <a:t>먹고싶다면</a:t>
            </a:r>
            <a:r>
              <a:rPr lang="ko-KR" altLang="en-US" sz="1500" dirty="0"/>
              <a:t> </a:t>
            </a:r>
            <a:r>
              <a:rPr lang="en-US" altLang="ko-KR" sz="1500" dirty="0"/>
              <a:t>KFC</a:t>
            </a:r>
            <a:r>
              <a:rPr lang="ko-KR" altLang="en-US" sz="1500" dirty="0"/>
              <a:t>를 가라</a:t>
            </a:r>
            <a:endParaRPr lang="en-US" altLang="ko-KR" sz="1500" dirty="0"/>
          </a:p>
          <a:p>
            <a:r>
              <a:rPr lang="ko-KR" altLang="en-US" sz="1500" dirty="0"/>
              <a:t>이유는 가보면 </a:t>
            </a:r>
            <a:r>
              <a:rPr lang="ko-KR" altLang="en-US" sz="1500" dirty="0" err="1"/>
              <a:t>알게될</a:t>
            </a:r>
            <a:r>
              <a:rPr lang="ko-KR" altLang="en-US" sz="1500" dirty="0"/>
              <a:t> 것</a:t>
            </a:r>
            <a:r>
              <a:rPr lang="en-US" altLang="ko-KR" sz="15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7048849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94A63C0-FEC3-4C3C-AC80-5333902A5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5. </a:t>
            </a:r>
            <a:r>
              <a:rPr lang="ko-KR" altLang="en-US" dirty="0" err="1"/>
              <a:t>놀만한</a:t>
            </a:r>
            <a:r>
              <a:rPr lang="ko-KR" altLang="en-US" dirty="0"/>
              <a:t> 곳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E8A4A67C-8A61-4472-BD06-7439EC0BB3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23577"/>
            <a:ext cx="2315418" cy="17365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B0C527-E35F-4057-B23E-2EA486676B07}"/>
              </a:ext>
            </a:extLst>
          </p:cNvPr>
          <p:cNvSpPr txBox="1"/>
          <p:nvPr/>
        </p:nvSpPr>
        <p:spPr>
          <a:xfrm>
            <a:off x="38564" y="3633376"/>
            <a:ext cx="24949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300" dirty="0"/>
              <a:t>학교에서 가까워서 </a:t>
            </a:r>
            <a:r>
              <a:rPr lang="ko-KR" altLang="en-US" sz="1300" dirty="0" err="1"/>
              <a:t>자주갔던</a:t>
            </a:r>
            <a:r>
              <a:rPr lang="ko-KR" altLang="en-US" sz="1300" dirty="0"/>
              <a:t> </a:t>
            </a:r>
            <a:r>
              <a:rPr lang="ko-KR" altLang="en-US" sz="1300" b="1" dirty="0" err="1"/>
              <a:t>서호문화광장</a:t>
            </a:r>
            <a:r>
              <a:rPr lang="en-US" altLang="ko-KR" sz="1300" b="1" dirty="0"/>
              <a:t>(</a:t>
            </a:r>
            <a:r>
              <a:rPr lang="zh-CN" altLang="en-US" sz="1300" b="1" dirty="0"/>
              <a:t>西湖文化广场</a:t>
            </a:r>
            <a:r>
              <a:rPr lang="en-US" altLang="ko-KR" sz="1300" b="1" dirty="0"/>
              <a:t>)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0812BF39-CEEB-4F87-B963-3247106DFB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288" y="1685609"/>
            <a:ext cx="1375675" cy="1834233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9CA5FDBD-6434-4686-80B6-954F4B15DD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9986" y="1623577"/>
            <a:ext cx="1441899" cy="1922532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6B7F1C2A-D6F8-4D25-AB74-76EF7818AD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0352" y="1477294"/>
            <a:ext cx="1562622" cy="20834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0B9EB19-55E2-4958-9CCF-EA5F7C924CB5}"/>
              </a:ext>
            </a:extLst>
          </p:cNvPr>
          <p:cNvSpPr txBox="1"/>
          <p:nvPr/>
        </p:nvSpPr>
        <p:spPr>
          <a:xfrm>
            <a:off x="3405527" y="3670212"/>
            <a:ext cx="340633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00" b="1" dirty="0"/>
              <a:t>超级格乐利雅粉红城堡</a:t>
            </a:r>
            <a:endParaRPr lang="en-US" altLang="ko-KR" sz="1300" b="1" dirty="0"/>
          </a:p>
          <a:p>
            <a:r>
              <a:rPr lang="ko-KR" altLang="en-US" sz="1300" dirty="0" err="1"/>
              <a:t>웨딩홀</a:t>
            </a:r>
            <a:r>
              <a:rPr lang="en-US" altLang="ko-KR" sz="1300" dirty="0"/>
              <a:t> </a:t>
            </a:r>
            <a:r>
              <a:rPr lang="ko-KR" altLang="en-US" sz="1300" dirty="0"/>
              <a:t>갤러리지만 테마파크처럼 티켓을 구매하면 입장 가능하다</a:t>
            </a:r>
            <a:r>
              <a:rPr lang="en-US" altLang="ko-KR" sz="1300" dirty="0"/>
              <a:t>. </a:t>
            </a:r>
            <a:r>
              <a:rPr lang="ko-KR" altLang="en-US" sz="1300" dirty="0"/>
              <a:t>사진 </a:t>
            </a:r>
            <a:r>
              <a:rPr lang="ko-KR" altLang="en-US" sz="1300" dirty="0" err="1"/>
              <a:t>찍는거</a:t>
            </a:r>
            <a:r>
              <a:rPr lang="ko-KR" altLang="en-US" sz="1300" dirty="0"/>
              <a:t> 좋아하면 추천</a:t>
            </a:r>
            <a:endParaRPr lang="en-US" altLang="ko-KR" sz="1300" dirty="0"/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3D6E0E39-D2F5-4A4E-84DA-9F20A58338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2713" y="1451007"/>
            <a:ext cx="2612569" cy="1959427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201DB829-F5C8-44AD-9FB5-F5AA3BEF5F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2059" y="1603765"/>
            <a:ext cx="1522208" cy="202961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79E4B5A-1E4E-4DB5-B110-E4B8EF1A2D13}"/>
              </a:ext>
            </a:extLst>
          </p:cNvPr>
          <p:cNvSpPr txBox="1"/>
          <p:nvPr/>
        </p:nvSpPr>
        <p:spPr>
          <a:xfrm>
            <a:off x="7169950" y="3709354"/>
            <a:ext cx="3957137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300" b="1" dirty="0"/>
              <a:t>广厦天都城</a:t>
            </a:r>
            <a:endParaRPr lang="en-US" altLang="ko-KR" sz="1300" b="1" dirty="0"/>
          </a:p>
          <a:p>
            <a:r>
              <a:rPr lang="ko-KR" altLang="en-US" sz="1300" dirty="0"/>
              <a:t>항저우에서 볼 수 있는 </a:t>
            </a:r>
            <a:r>
              <a:rPr lang="ko-KR" altLang="en-US" sz="1300" dirty="0" err="1"/>
              <a:t>에펠탑</a:t>
            </a:r>
            <a:r>
              <a:rPr lang="en-US" altLang="ko-KR" sz="1300" dirty="0"/>
              <a:t> </a:t>
            </a:r>
            <a:r>
              <a:rPr lang="ko-KR" altLang="en-US" sz="1300" dirty="0"/>
              <a:t>광장</a:t>
            </a:r>
            <a:r>
              <a:rPr lang="en-US" altLang="ko-KR" sz="1300" dirty="0"/>
              <a:t>. </a:t>
            </a:r>
            <a:r>
              <a:rPr lang="ko-KR" altLang="en-US" sz="1300" dirty="0"/>
              <a:t>사람이 많지 않아 한적하게 산책하기 좋음</a:t>
            </a:r>
            <a:r>
              <a:rPr lang="en-US" altLang="ko-KR" sz="1300" dirty="0"/>
              <a:t>.</a:t>
            </a: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D299F113-B55F-4FED-9943-D6490544CD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561469"/>
            <a:ext cx="2067539" cy="1550654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E7A83D05-F1AD-4E0D-BB20-FDE3596ADF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5066" y="4561469"/>
            <a:ext cx="1162990" cy="155065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6F9FA83-709E-4950-8CC0-D5107076346A}"/>
              </a:ext>
            </a:extLst>
          </p:cNvPr>
          <p:cNvSpPr txBox="1"/>
          <p:nvPr/>
        </p:nvSpPr>
        <p:spPr>
          <a:xfrm>
            <a:off x="0" y="6246653"/>
            <a:ext cx="30037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300" b="1" dirty="0"/>
              <a:t>艺术望江台</a:t>
            </a:r>
            <a:endParaRPr lang="en-US" altLang="ko-KR" sz="1300" b="1" dirty="0"/>
          </a:p>
          <a:p>
            <a:r>
              <a:rPr lang="ko-KR" altLang="en-US" sz="1300" dirty="0"/>
              <a:t>도시가 한눈에 보여 뻥 뚫림</a:t>
            </a:r>
            <a:r>
              <a:rPr lang="en-US" altLang="ko-KR" sz="1300" dirty="0"/>
              <a:t>.</a:t>
            </a:r>
          </a:p>
        </p:txBody>
      </p:sp>
      <p:pic>
        <p:nvPicPr>
          <p:cNvPr id="25" name="그림 24">
            <a:extLst>
              <a:ext uri="{FF2B5EF4-FFF2-40B4-BE49-F238E27FC236}">
                <a16:creationId xmlns:a16="http://schemas.microsoft.com/office/drawing/2014/main" id="{F39C6A34-C1B7-4856-A868-FFE7640950C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8383" y="4479414"/>
            <a:ext cx="1522208" cy="2029611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6E4C032A-0EF7-406C-BA54-285DE079BE8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8494" y="4657947"/>
            <a:ext cx="1522208" cy="202961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28DF471-3D63-4D94-ABE3-A0CC22BD9B07}"/>
              </a:ext>
            </a:extLst>
          </p:cNvPr>
          <p:cNvSpPr txBox="1"/>
          <p:nvPr/>
        </p:nvSpPr>
        <p:spPr>
          <a:xfrm>
            <a:off x="10752995" y="4908047"/>
            <a:ext cx="120161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00" b="1" dirty="0"/>
              <a:t>浙农</a:t>
            </a:r>
            <a:r>
              <a:rPr lang="en-US" altLang="zh-CN" sz="1300" b="1" dirty="0"/>
              <a:t>·</a:t>
            </a:r>
            <a:r>
              <a:rPr lang="zh-CN" altLang="en-US" sz="1300" b="1" dirty="0"/>
              <a:t>东巢艺术公园</a:t>
            </a:r>
            <a:endParaRPr lang="en-US" altLang="ko-KR" sz="1300" b="1" dirty="0"/>
          </a:p>
          <a:p>
            <a:r>
              <a:rPr lang="ko-KR" altLang="en-US" sz="1300" dirty="0"/>
              <a:t>카페</a:t>
            </a:r>
            <a:r>
              <a:rPr lang="en-US" altLang="ko-KR" sz="1300" dirty="0"/>
              <a:t>, </a:t>
            </a:r>
            <a:r>
              <a:rPr lang="ko-KR" altLang="en-US" sz="1300" dirty="0"/>
              <a:t>음식점들이 많이 </a:t>
            </a:r>
            <a:r>
              <a:rPr lang="ko-KR" altLang="en-US" sz="1300" dirty="0" err="1"/>
              <a:t>모여있는</a:t>
            </a:r>
            <a:r>
              <a:rPr lang="ko-KR" altLang="en-US" sz="1300" dirty="0"/>
              <a:t> 공원</a:t>
            </a:r>
            <a:r>
              <a:rPr lang="en-US" altLang="ko-KR" sz="1300" dirty="0"/>
              <a:t>.</a:t>
            </a:r>
            <a:r>
              <a:rPr lang="ko-KR" altLang="en-US" sz="1300" dirty="0"/>
              <a:t> 겨울에 가면 감성이 끝내준다</a:t>
            </a:r>
            <a:r>
              <a:rPr lang="en-US" altLang="ko-KR" sz="1300" dirty="0"/>
              <a:t>.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B55CB361-7036-4B12-AC16-BA5AF9ACF80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9986" y="4561469"/>
            <a:ext cx="1619219" cy="215895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AFD65A48-35F9-4773-91BA-8D52E8B3142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0164" y="5622842"/>
            <a:ext cx="1601249" cy="120093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819B5CF-DB3A-4D66-A586-CE40085C9A4F}"/>
              </a:ext>
            </a:extLst>
          </p:cNvPr>
          <p:cNvSpPr txBox="1"/>
          <p:nvPr/>
        </p:nvSpPr>
        <p:spPr>
          <a:xfrm>
            <a:off x="5279205" y="4527606"/>
            <a:ext cx="2462167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00" b="1" dirty="0"/>
              <a:t>小冰岛</a:t>
            </a:r>
            <a:endParaRPr lang="en-US" altLang="ko-KR" sz="1300" b="1" dirty="0"/>
          </a:p>
          <a:p>
            <a:r>
              <a:rPr lang="ko-KR" altLang="en-US" sz="1300" dirty="0"/>
              <a:t>강물을 가로질러 수족관처럼 물고기들을 관람할 수 있음</a:t>
            </a:r>
            <a:r>
              <a:rPr lang="en-US" altLang="ko-KR" sz="1300" dirty="0"/>
              <a:t>. </a:t>
            </a:r>
          </a:p>
          <a:p>
            <a:r>
              <a:rPr lang="ko-KR" altLang="en-US" sz="1300" dirty="0"/>
              <a:t>당시 미디어 아트 공연도 해서 같이 관람</a:t>
            </a:r>
            <a:endParaRPr lang="en-US" altLang="ko-KR" sz="1300" dirty="0"/>
          </a:p>
        </p:txBody>
      </p:sp>
    </p:spTree>
    <p:extLst>
      <p:ext uri="{BB962C8B-B14F-4D97-AF65-F5344CB8AC3E}">
        <p14:creationId xmlns:p14="http://schemas.microsoft.com/office/powerpoint/2010/main" val="2632187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68754F-CDA9-4200-8B0F-C6E55750C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6. </a:t>
            </a:r>
            <a:r>
              <a:rPr lang="ko-KR" altLang="en-US" dirty="0"/>
              <a:t>그 외 팁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BB22466-65C4-4A72-9CBA-50DDF3574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2346"/>
            <a:ext cx="10515600" cy="4351338"/>
          </a:xfrm>
        </p:spPr>
        <p:txBody>
          <a:bodyPr/>
          <a:lstStyle/>
          <a:p>
            <a:r>
              <a:rPr lang="ko-KR" altLang="en-US" dirty="0"/>
              <a:t>중국친구 사귀기 </a:t>
            </a:r>
            <a:r>
              <a:rPr lang="en-US" altLang="ko-KR" dirty="0"/>
              <a:t>:</a:t>
            </a:r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중국생활 </a:t>
            </a:r>
            <a:r>
              <a:rPr lang="en-US" altLang="ko-KR" dirty="0"/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9A3BB6-F183-443E-8673-FF1ECD9EFFC6}"/>
              </a:ext>
            </a:extLst>
          </p:cNvPr>
          <p:cNvSpPr txBox="1"/>
          <p:nvPr/>
        </p:nvSpPr>
        <p:spPr>
          <a:xfrm>
            <a:off x="4278384" y="1662346"/>
            <a:ext cx="698803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/>
              <a:t>1. </a:t>
            </a:r>
            <a:r>
              <a:rPr lang="ko-KR" altLang="en-US" sz="1600" dirty="0" err="1"/>
              <a:t>위챗</a:t>
            </a:r>
            <a:r>
              <a:rPr lang="ko-KR" altLang="en-US" sz="1600" dirty="0"/>
              <a:t> 내 학교 커뮤니티 이용</a:t>
            </a:r>
            <a:r>
              <a:rPr lang="en-US" altLang="ko-KR" sz="1600" dirty="0"/>
              <a:t/>
            </a:r>
            <a:br>
              <a:rPr lang="en-US" altLang="ko-KR" sz="1600" dirty="0"/>
            </a:br>
            <a:r>
              <a:rPr lang="en-US" altLang="ko-KR" sz="1600" dirty="0"/>
              <a:t>2. </a:t>
            </a:r>
            <a:r>
              <a:rPr lang="ko-KR" altLang="en-US" sz="1600" dirty="0" err="1"/>
              <a:t>헬로톡</a:t>
            </a:r>
            <a:r>
              <a:rPr lang="ko-KR" altLang="en-US" sz="1600" dirty="0"/>
              <a:t> 어플 이용</a:t>
            </a:r>
            <a:r>
              <a:rPr lang="en-US" altLang="ko-KR" sz="1600" dirty="0"/>
              <a:t/>
            </a:r>
            <a:br>
              <a:rPr lang="en-US" altLang="ko-KR" sz="1600" dirty="0"/>
            </a:br>
            <a:r>
              <a:rPr lang="en-US" altLang="ko-KR" sz="1600" dirty="0"/>
              <a:t>3. </a:t>
            </a:r>
            <a:r>
              <a:rPr lang="ko-KR" altLang="en-US" sz="1600" dirty="0"/>
              <a:t>직접 캐스팅</a:t>
            </a:r>
            <a:r>
              <a:rPr lang="en-US" altLang="ko-KR" sz="1600" dirty="0"/>
              <a:t/>
            </a:r>
            <a:br>
              <a:rPr lang="en-US" altLang="ko-KR" sz="1600" dirty="0"/>
            </a:br>
            <a:r>
              <a:rPr lang="en-US" altLang="ko-KR" sz="1600" strike="sngStrike" dirty="0"/>
              <a:t>4. </a:t>
            </a:r>
            <a:r>
              <a:rPr lang="ko-KR" altLang="en-US" sz="1600" strike="sngStrike" dirty="0"/>
              <a:t>벽보</a:t>
            </a:r>
            <a:r>
              <a:rPr lang="en-US" altLang="ko-KR" sz="1600" strike="sngStrike" dirty="0"/>
              <a:t>(</a:t>
            </a:r>
            <a:r>
              <a:rPr lang="ko-KR" altLang="en-US" sz="1600" strike="sngStrike" dirty="0"/>
              <a:t>불가능</a:t>
            </a:r>
            <a:r>
              <a:rPr lang="en-US" altLang="ko-KR" sz="1600" strike="sngStrike" dirty="0"/>
              <a:t>) : </a:t>
            </a:r>
            <a:r>
              <a:rPr lang="ko-KR" altLang="en-US" sz="1600" strike="sngStrike" dirty="0"/>
              <a:t>게시판이 따로 없어서 나무에 붙였다가 뜯겼다</a:t>
            </a:r>
            <a:r>
              <a:rPr lang="en-US" altLang="ko-KR" sz="1600" strike="sngStrike" dirty="0"/>
              <a:t>.</a:t>
            </a:r>
            <a:endParaRPr lang="ko-KR" altLang="en-US" sz="1600" strike="sngStrike" dirty="0"/>
          </a:p>
          <a:p>
            <a:pPr marL="285750" indent="-285750">
              <a:buFontTx/>
              <a:buChar char="-"/>
            </a:pPr>
            <a:r>
              <a:rPr lang="ko-KR" altLang="en-US" sz="1600" dirty="0"/>
              <a:t>경험 상 </a:t>
            </a:r>
            <a:r>
              <a:rPr lang="en-US" altLang="ko-KR" sz="1600" dirty="0"/>
              <a:t>1</a:t>
            </a:r>
            <a:r>
              <a:rPr lang="ko-KR" altLang="en-US" sz="1600" dirty="0"/>
              <a:t>번이 그나마 결과가 괜찮았다</a:t>
            </a:r>
            <a:r>
              <a:rPr lang="en-US" altLang="ko-KR" sz="1600" dirty="0"/>
              <a:t>. 2</a:t>
            </a:r>
            <a:r>
              <a:rPr lang="ko-KR" altLang="en-US" sz="1600" dirty="0"/>
              <a:t>번은 오래가지 못했고 </a:t>
            </a:r>
            <a:r>
              <a:rPr lang="en-US" altLang="ko-KR" sz="1600" dirty="0"/>
              <a:t>3</a:t>
            </a:r>
            <a:r>
              <a:rPr lang="ko-KR" altLang="en-US" sz="1600" dirty="0"/>
              <a:t>번은 적합한 친구를 찾기 어려웠다</a:t>
            </a:r>
            <a:r>
              <a:rPr lang="en-US" altLang="ko-KR" sz="1600" dirty="0"/>
              <a:t>.</a:t>
            </a:r>
          </a:p>
          <a:p>
            <a:pPr marL="285750" indent="-285750">
              <a:buFontTx/>
              <a:buChar char="-"/>
            </a:pPr>
            <a:r>
              <a:rPr lang="ko-KR" altLang="en-US" sz="1600" dirty="0"/>
              <a:t>나의 경우</a:t>
            </a:r>
            <a:r>
              <a:rPr lang="en-US" altLang="ko-KR" sz="1600" dirty="0"/>
              <a:t>, 1</a:t>
            </a:r>
            <a:r>
              <a:rPr lang="ko-KR" altLang="en-US" sz="1600" dirty="0"/>
              <a:t>번을 통해 한국어에 관심이 있는 친구에게 연락이 왔고 그 친구가 자신의 친구들을 소개해주었다</a:t>
            </a:r>
            <a:r>
              <a:rPr lang="en-US" altLang="ko-KR" sz="1600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732E16-BF9D-4593-B481-76C0C05467C4}"/>
              </a:ext>
            </a:extLst>
          </p:cNvPr>
          <p:cNvSpPr txBox="1"/>
          <p:nvPr/>
        </p:nvSpPr>
        <p:spPr>
          <a:xfrm>
            <a:off x="2961314" y="4184551"/>
            <a:ext cx="90013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ko-KR" altLang="en-US" sz="1600" dirty="0"/>
              <a:t>최대한 빨리 중국 내 은행 계좌를 개설할 것</a:t>
            </a:r>
            <a:endParaRPr lang="en-US" altLang="ko-KR" sz="1600" dirty="0"/>
          </a:p>
          <a:p>
            <a:pPr marL="285750" indent="-285750">
              <a:buFontTx/>
              <a:buChar char="-"/>
            </a:pPr>
            <a:r>
              <a:rPr lang="ko-KR" altLang="en-US" sz="1600" dirty="0"/>
              <a:t>현금을 가지고 있으면 오프라인에서는 문제가 없지만 계좌가 없으면 온라인 쇼핑을 할 때 제약이 생긴다</a:t>
            </a:r>
            <a:r>
              <a:rPr lang="en-US" altLang="ko-KR" sz="1600" dirty="0"/>
              <a:t>. </a:t>
            </a:r>
            <a:r>
              <a:rPr lang="ko-KR" altLang="en-US" sz="1600" dirty="0"/>
              <a:t>혹여 </a:t>
            </a:r>
            <a:r>
              <a:rPr lang="ko-KR" altLang="en-US" sz="1600" dirty="0" err="1"/>
              <a:t>알리페이에</a:t>
            </a:r>
            <a:r>
              <a:rPr lang="ko-KR" altLang="en-US" sz="1600" dirty="0"/>
              <a:t> 한국 카드가 등록되어 있더라도 온라인에서는 쓸 수 없는 경우가 많다</a:t>
            </a:r>
            <a:r>
              <a:rPr lang="en-US" altLang="ko-KR" sz="1600" dirty="0"/>
              <a:t>.</a:t>
            </a:r>
            <a:br>
              <a:rPr lang="en-US" altLang="ko-KR" sz="1600" dirty="0"/>
            </a:br>
            <a:r>
              <a:rPr lang="en-US" altLang="ko-KR" sz="1600" dirty="0"/>
              <a:t>(</a:t>
            </a:r>
            <a:r>
              <a:rPr lang="ko-KR" altLang="en-US" sz="1600" dirty="0"/>
              <a:t>당시 학교에서 계좌 발급을 도와주지 않아서 직접 주변의 모든 은행에 가서 외국인에게 계좌를 만들어주는 은행을 찾아내는 고생을 했다</a:t>
            </a:r>
            <a:r>
              <a:rPr lang="en-US" altLang="ko-KR" sz="1600" dirty="0"/>
              <a:t>… </a:t>
            </a:r>
            <a:r>
              <a:rPr lang="ko-KR" altLang="en-US" sz="1600" dirty="0"/>
              <a:t>그렇지만 그 후 얻은 편리함은 굉장히 컸다</a:t>
            </a:r>
            <a:r>
              <a:rPr lang="en-US" altLang="ko-KR" sz="1600" dirty="0"/>
              <a:t>)</a:t>
            </a:r>
          </a:p>
          <a:p>
            <a:r>
              <a:rPr lang="en-US" altLang="ko-KR" sz="1600" dirty="0"/>
              <a:t>2. </a:t>
            </a:r>
            <a:r>
              <a:rPr lang="ko-KR" altLang="en-US" sz="1600" dirty="0"/>
              <a:t>최대한 많은 것을 경험할 것</a:t>
            </a:r>
            <a:endParaRPr lang="en-US" altLang="ko-KR" sz="1600" dirty="0"/>
          </a:p>
          <a:p>
            <a:pPr marL="285750" indent="-285750">
              <a:buFontTx/>
              <a:buChar char="-"/>
            </a:pPr>
            <a:r>
              <a:rPr lang="ko-KR" altLang="en-US" sz="1600" dirty="0"/>
              <a:t>교환학생일 때 평일에 수업을 듣고도 시간이 많이 남으니 남는 시간에 여기저기 가보는 것을 추천한다</a:t>
            </a:r>
            <a:r>
              <a:rPr lang="en-US" altLang="ko-KR" sz="1600" dirty="0"/>
              <a:t>. </a:t>
            </a:r>
            <a:r>
              <a:rPr lang="ko-KR" altLang="en-US" sz="1600" dirty="0"/>
              <a:t>특히 교내 행사에 적극적으로 참여할 것</a:t>
            </a:r>
            <a:r>
              <a:rPr lang="en-US" altLang="ko-KR" sz="1600" dirty="0"/>
              <a:t>. </a:t>
            </a:r>
            <a:r>
              <a:rPr lang="ko-KR" altLang="en-US" sz="1600" dirty="0"/>
              <a:t>남는 건 경험밖에 없다고 조언해본다</a:t>
            </a:r>
            <a:r>
              <a:rPr lang="en-US" altLang="ko-KR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131294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79597E43-92EC-4CD7-B059-4E969EB78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6. </a:t>
            </a:r>
            <a:r>
              <a:rPr lang="ko-KR" altLang="en-US" dirty="0"/>
              <a:t>그 외 팁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2D979D-0BE5-4A01-9159-5C0488330EB3}"/>
              </a:ext>
            </a:extLst>
          </p:cNvPr>
          <p:cNvSpPr txBox="1"/>
          <p:nvPr/>
        </p:nvSpPr>
        <p:spPr>
          <a:xfrm>
            <a:off x="2961314" y="1662346"/>
            <a:ext cx="915448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/>
              <a:t>3. </a:t>
            </a:r>
            <a:r>
              <a:rPr lang="ko-KR" altLang="en-US" sz="1600" dirty="0"/>
              <a:t>택시 어플 이용하기</a:t>
            </a:r>
            <a:r>
              <a:rPr lang="en-US" altLang="ko-KR" sz="1600" dirty="0"/>
              <a:t> </a:t>
            </a:r>
          </a:p>
          <a:p>
            <a:pPr marL="285750" indent="-285750">
              <a:buFontTx/>
              <a:buChar char="-"/>
            </a:pPr>
            <a:r>
              <a:rPr lang="ko-KR" altLang="en-US" sz="1600" dirty="0"/>
              <a:t>즉석에서 잡으면 바가지 </a:t>
            </a:r>
            <a:r>
              <a:rPr lang="ko-KR" altLang="en-US" sz="1600" dirty="0" err="1"/>
              <a:t>씌이기</a:t>
            </a:r>
            <a:r>
              <a:rPr lang="ko-KR" altLang="en-US" sz="1600" dirty="0"/>
              <a:t> 쉬우니</a:t>
            </a:r>
            <a:r>
              <a:rPr lang="en-US" altLang="ko-KR" sz="1600" dirty="0"/>
              <a:t>(</a:t>
            </a:r>
            <a:r>
              <a:rPr lang="ko-KR" altLang="en-US" sz="1600" dirty="0"/>
              <a:t>중국어가 유창하지 않다면</a:t>
            </a:r>
            <a:r>
              <a:rPr lang="en-US" altLang="ko-KR" sz="1600" dirty="0"/>
              <a:t>…) </a:t>
            </a:r>
            <a:r>
              <a:rPr lang="zh-CN" altLang="en-US" sz="1600" b="1" dirty="0"/>
              <a:t>滴滴出行</a:t>
            </a:r>
            <a:r>
              <a:rPr lang="en-US" altLang="zh-CN" sz="1600" b="1" dirty="0"/>
              <a:t>(</a:t>
            </a:r>
            <a:r>
              <a:rPr lang="ko-KR" altLang="en-US" sz="1600" b="1" dirty="0" err="1"/>
              <a:t>디디추싱</a:t>
            </a:r>
            <a:r>
              <a:rPr lang="en-US" altLang="ko-KR" sz="1600" b="1" dirty="0"/>
              <a:t>)</a:t>
            </a:r>
            <a:r>
              <a:rPr lang="ko-KR" altLang="en-US" sz="1600" dirty="0"/>
              <a:t>이나 </a:t>
            </a:r>
            <a:r>
              <a:rPr lang="zh-CN" altLang="en-US" sz="1600" b="1" dirty="0"/>
              <a:t>高德地图</a:t>
            </a:r>
            <a:r>
              <a:rPr lang="en-US" altLang="zh-CN" sz="1600" b="1" dirty="0"/>
              <a:t>(</a:t>
            </a:r>
            <a:r>
              <a:rPr lang="ko-KR" altLang="en-US" sz="1600" b="1" dirty="0"/>
              <a:t>고덕지도</a:t>
            </a:r>
            <a:r>
              <a:rPr lang="en-US" altLang="ko-KR" sz="1600" b="1" dirty="0"/>
              <a:t>) </a:t>
            </a:r>
            <a:r>
              <a:rPr lang="ko-KR" altLang="en-US" sz="1600" dirty="0" err="1"/>
              <a:t>어플에서</a:t>
            </a:r>
            <a:r>
              <a:rPr lang="ko-KR" altLang="en-US" sz="1600" dirty="0"/>
              <a:t> 미리 잡는 걸 추천</a:t>
            </a:r>
            <a:r>
              <a:rPr lang="en-US" altLang="ko-KR" sz="1600" dirty="0"/>
              <a:t>.</a:t>
            </a:r>
          </a:p>
          <a:p>
            <a:r>
              <a:rPr lang="en-US" altLang="ko-KR" sz="1600" dirty="0"/>
              <a:t>4. </a:t>
            </a:r>
            <a:r>
              <a:rPr lang="ko-KR" altLang="en-US" sz="1600" dirty="0"/>
              <a:t>분실 조심</a:t>
            </a:r>
            <a:r>
              <a:rPr lang="en-US" altLang="ko-KR" sz="1600" dirty="0"/>
              <a:t/>
            </a:r>
            <a:br>
              <a:rPr lang="en-US" altLang="ko-KR" sz="1600" dirty="0"/>
            </a:br>
            <a:r>
              <a:rPr lang="en-US" altLang="ko-KR" sz="1600" dirty="0"/>
              <a:t>- </a:t>
            </a:r>
            <a:r>
              <a:rPr lang="ko-KR" altLang="en-US" sz="1600" dirty="0"/>
              <a:t>공용 빨래방에 빨래를 오래 두거나 공용 빨래건조대에 빨래를 널면 빨래물을 잃어버리기 쉬우니 방에 따로 빨래건조대 구매 추천</a:t>
            </a:r>
            <a:r>
              <a:rPr lang="en-US" altLang="ko-KR" sz="1600" dirty="0"/>
              <a:t>. </a:t>
            </a:r>
            <a:r>
              <a:rPr lang="ko-KR" altLang="en-US" sz="1600" dirty="0"/>
              <a:t>그 외 물건들도 공용공간에 두지 않기</a:t>
            </a:r>
            <a:r>
              <a:rPr lang="en-US" altLang="ko-KR" sz="1600" dirty="0"/>
              <a:t/>
            </a:r>
            <a:br>
              <a:rPr lang="en-US" altLang="ko-KR" sz="1600" dirty="0"/>
            </a:br>
            <a:r>
              <a:rPr lang="en-US" altLang="ko-KR" sz="1600" dirty="0"/>
              <a:t>5. </a:t>
            </a:r>
            <a:r>
              <a:rPr lang="ko-KR" altLang="en-US" sz="1600" dirty="0"/>
              <a:t>전기 요금</a:t>
            </a:r>
            <a:r>
              <a:rPr lang="en-US" altLang="ko-KR" sz="1600" dirty="0"/>
              <a:t>/ </a:t>
            </a:r>
            <a:r>
              <a:rPr lang="ko-KR" altLang="en-US" sz="1600" dirty="0"/>
              <a:t>데이터 온라인 충전</a:t>
            </a:r>
            <a:r>
              <a:rPr lang="en-US" altLang="ko-KR" sz="1600" dirty="0"/>
              <a:t/>
            </a:r>
            <a:br>
              <a:rPr lang="en-US" altLang="ko-KR" sz="1600" dirty="0"/>
            </a:br>
            <a:r>
              <a:rPr lang="en-US" altLang="ko-KR" sz="1600" dirty="0"/>
              <a:t>- </a:t>
            </a:r>
            <a:r>
              <a:rPr lang="ko-KR" altLang="en-US" sz="1600" dirty="0"/>
              <a:t>중국에서는 요금을 미리 선불로 충전해서 </a:t>
            </a:r>
            <a:r>
              <a:rPr lang="ko-KR" altLang="en-US" sz="1600" dirty="0" err="1"/>
              <a:t>써야하는데</a:t>
            </a:r>
            <a:r>
              <a:rPr lang="en-US" altLang="ko-KR" sz="1600" dirty="0"/>
              <a:t>, </a:t>
            </a:r>
            <a:r>
              <a:rPr lang="ko-KR" altLang="en-US" sz="1600" dirty="0"/>
              <a:t>평일에만 여는 센터에 직접 가지 않아도</a:t>
            </a:r>
            <a:r>
              <a:rPr lang="en-US" altLang="ko-KR" sz="1600" dirty="0"/>
              <a:t> </a:t>
            </a:r>
            <a:r>
              <a:rPr lang="ko-KR" altLang="en-US" sz="1600" dirty="0" err="1"/>
              <a:t>위챗</a:t>
            </a:r>
            <a:r>
              <a:rPr lang="ko-KR" altLang="en-US" sz="1600" dirty="0"/>
              <a:t> 내 채널에서 온라인 충전 가능</a:t>
            </a:r>
            <a:r>
              <a:rPr lang="en-US" altLang="ko-KR" sz="1600" dirty="0"/>
              <a:t>. </a:t>
            </a:r>
            <a:r>
              <a:rPr lang="ko-KR" altLang="en-US" sz="1600" dirty="0"/>
              <a:t>마찬가지로 핸드폰 데이터도 통신사 </a:t>
            </a:r>
            <a:r>
              <a:rPr lang="ko-KR" altLang="en-US" sz="1600" dirty="0" err="1"/>
              <a:t>알리페이에서</a:t>
            </a:r>
            <a:r>
              <a:rPr lang="ko-KR" altLang="en-US" sz="1600" dirty="0"/>
              <a:t> 충전 가능</a:t>
            </a:r>
            <a:r>
              <a:rPr lang="en-US" altLang="ko-KR" sz="1600" dirty="0"/>
              <a:t>.</a:t>
            </a:r>
          </a:p>
          <a:p>
            <a:r>
              <a:rPr lang="en-US" altLang="ko-KR" sz="1600" dirty="0"/>
              <a:t>6. </a:t>
            </a:r>
            <a:r>
              <a:rPr lang="ko-KR" altLang="en-US" sz="1600" dirty="0"/>
              <a:t>휴지 </a:t>
            </a:r>
            <a:r>
              <a:rPr lang="ko-KR" altLang="en-US" sz="1600" dirty="0" err="1"/>
              <a:t>챙겨다니기</a:t>
            </a:r>
            <a:endParaRPr lang="en-US" altLang="ko-KR" sz="1600" dirty="0"/>
          </a:p>
          <a:p>
            <a:r>
              <a:rPr lang="en-US" altLang="ko-KR" sz="1600" dirty="0"/>
              <a:t>- </a:t>
            </a:r>
            <a:r>
              <a:rPr lang="ko-KR" altLang="en-US" sz="1600" dirty="0"/>
              <a:t>중국에서는 휴지가 유료인 곳이 많고</a:t>
            </a:r>
            <a:r>
              <a:rPr lang="en-US" altLang="ko-KR" sz="1600" dirty="0"/>
              <a:t> </a:t>
            </a:r>
            <a:r>
              <a:rPr lang="ko-KR" altLang="en-US" sz="1600" dirty="0"/>
              <a:t>화장실에 휴지가 없는 경우가 많으니 개인적으로 </a:t>
            </a:r>
            <a:r>
              <a:rPr lang="ko-KR" altLang="en-US" sz="1600" dirty="0" err="1"/>
              <a:t>챙겨다니면</a:t>
            </a:r>
            <a:r>
              <a:rPr lang="ko-KR" altLang="en-US" sz="1600" dirty="0"/>
              <a:t> 좋음</a:t>
            </a:r>
            <a:endParaRPr lang="en-US" altLang="ko-KR" sz="1600" dirty="0"/>
          </a:p>
          <a:p>
            <a:r>
              <a:rPr lang="en-US" altLang="ko-KR" sz="1600" dirty="0"/>
              <a:t>7. </a:t>
            </a:r>
            <a:r>
              <a:rPr lang="ko-KR" altLang="en-US" sz="1600" dirty="0"/>
              <a:t>학생증 할인</a:t>
            </a:r>
            <a:endParaRPr lang="en-US" altLang="ko-KR" sz="1600" dirty="0"/>
          </a:p>
          <a:p>
            <a:r>
              <a:rPr lang="en-US" altLang="ko-KR" sz="1600" dirty="0"/>
              <a:t>- </a:t>
            </a:r>
            <a:r>
              <a:rPr lang="ko-KR" altLang="en-US" sz="1600" dirty="0"/>
              <a:t>출입증 및 결제카드로 학생카드를 발급 받는데</a:t>
            </a:r>
            <a:r>
              <a:rPr lang="en-US" altLang="ko-KR" sz="1600" dirty="0"/>
              <a:t>, </a:t>
            </a:r>
            <a:r>
              <a:rPr lang="ko-KR" altLang="en-US" sz="1600" dirty="0"/>
              <a:t>학생증이 있으면 전시회나 박물관 등 입장료 할인을 해주는 곳이 많다</a:t>
            </a:r>
            <a:r>
              <a:rPr lang="en-US" altLang="ko-KR" sz="1600" dirty="0"/>
              <a:t>. </a:t>
            </a:r>
            <a:r>
              <a:rPr lang="ko-KR" altLang="en-US" sz="1600" dirty="0"/>
              <a:t>가지고 다니면 좋음</a:t>
            </a:r>
            <a:r>
              <a:rPr lang="en-US" altLang="ko-KR" sz="1600" dirty="0"/>
              <a:t/>
            </a:r>
            <a:br>
              <a:rPr lang="en-US" altLang="ko-KR" sz="1600" dirty="0"/>
            </a:br>
            <a:r>
              <a:rPr lang="en-US" altLang="ko-KR" sz="1600" dirty="0"/>
              <a:t>8. </a:t>
            </a:r>
            <a:r>
              <a:rPr lang="ko-KR" altLang="en-US" sz="1600" dirty="0"/>
              <a:t>택배</a:t>
            </a:r>
            <a:r>
              <a:rPr lang="en-US" altLang="ko-KR" sz="1600" dirty="0"/>
              <a:t/>
            </a:r>
            <a:br>
              <a:rPr lang="en-US" altLang="ko-KR" sz="1600" dirty="0"/>
            </a:br>
            <a:r>
              <a:rPr lang="en-US" altLang="ko-KR" sz="1600" dirty="0"/>
              <a:t>- </a:t>
            </a:r>
            <a:r>
              <a:rPr lang="ko-KR" altLang="en-US" sz="1600" dirty="0"/>
              <a:t>택배는 택배 보관소에 도착하는데 걸어서 </a:t>
            </a:r>
            <a:r>
              <a:rPr lang="en-US" altLang="ko-KR" sz="1600" dirty="0"/>
              <a:t>10</a:t>
            </a:r>
            <a:r>
              <a:rPr lang="ko-KR" altLang="en-US" sz="1600" dirty="0" err="1"/>
              <a:t>분가량</a:t>
            </a:r>
            <a:r>
              <a:rPr lang="ko-KR" altLang="en-US" sz="1600" dirty="0"/>
              <a:t> 걸리는데다 중간에 계단이 있는 다리를 </a:t>
            </a:r>
            <a:r>
              <a:rPr lang="ko-KR" altLang="en-US" sz="1600" dirty="0" err="1"/>
              <a:t>건너야되기</a:t>
            </a:r>
            <a:r>
              <a:rPr lang="ko-KR" altLang="en-US" sz="1600" dirty="0"/>
              <a:t> 때문에 너무 </a:t>
            </a:r>
            <a:r>
              <a:rPr lang="ko-KR" altLang="en-US" sz="1600" dirty="0" err="1"/>
              <a:t>무거운걸</a:t>
            </a:r>
            <a:r>
              <a:rPr lang="ko-KR" altLang="en-US" sz="1600" dirty="0"/>
              <a:t> 시키면 가지고 오기 힘들다</a:t>
            </a:r>
            <a:r>
              <a:rPr lang="en-US" altLang="ko-KR" sz="1600" dirty="0"/>
              <a:t>. </a:t>
            </a:r>
            <a:r>
              <a:rPr lang="ko-KR" altLang="en-US" sz="1600" dirty="0"/>
              <a:t>정말 힘들다</a:t>
            </a:r>
            <a:r>
              <a:rPr lang="en-US" altLang="ko-KR" sz="1600" dirty="0"/>
              <a:t>.</a:t>
            </a:r>
          </a:p>
        </p:txBody>
      </p:sp>
      <p:sp>
        <p:nvSpPr>
          <p:cNvPr id="6" name="내용 개체 틀 2">
            <a:extLst>
              <a:ext uri="{FF2B5EF4-FFF2-40B4-BE49-F238E27FC236}">
                <a16:creationId xmlns:a16="http://schemas.microsoft.com/office/drawing/2014/main" id="{EC108A0A-1BAC-4321-ACFB-2A06BEC305A4}"/>
              </a:ext>
            </a:extLst>
          </p:cNvPr>
          <p:cNvSpPr txBox="1">
            <a:spLocks/>
          </p:cNvSpPr>
          <p:nvPr/>
        </p:nvSpPr>
        <p:spPr>
          <a:xfrm>
            <a:off x="838200" y="1662346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dirty="0"/>
              <a:t>중국 생활 </a:t>
            </a:r>
            <a:r>
              <a:rPr lang="en-US" altLang="ko-KR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0700208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651</TotalTime>
  <Words>846</Words>
  <Application>Microsoft Office PowerPoint</Application>
  <PresentationFormat>와이드스크린</PresentationFormat>
  <Paragraphs>80</Paragraphs>
  <Slides>8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8</vt:i4>
      </vt:variant>
    </vt:vector>
  </HeadingPairs>
  <TitlesOfParts>
    <vt:vector size="12" baseType="lpstr">
      <vt:lpstr>等线</vt:lpstr>
      <vt:lpstr>맑은 고딕</vt:lpstr>
      <vt:lpstr>Arial</vt:lpstr>
      <vt:lpstr>Office 테마</vt:lpstr>
      <vt:lpstr>절강공대 교환학생 후기</vt:lpstr>
      <vt:lpstr>1. 기숙사/교내 시설</vt:lpstr>
      <vt:lpstr>2. 캠퍼스</vt:lpstr>
      <vt:lpstr>3. 주변 식당</vt:lpstr>
      <vt:lpstr>4. 맛집</vt:lpstr>
      <vt:lpstr>5. 놀만한 곳</vt:lpstr>
      <vt:lpstr>6. 그 외 팁</vt:lpstr>
      <vt:lpstr>6. 그 외 팁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절강공대 후기</dc:title>
  <dc:creator>PC</dc:creator>
  <cp:lastModifiedBy>이종화</cp:lastModifiedBy>
  <cp:revision>89</cp:revision>
  <dcterms:created xsi:type="dcterms:W3CDTF">2025-11-25T00:39:32Z</dcterms:created>
  <dcterms:modified xsi:type="dcterms:W3CDTF">2025-11-27T08:23:48Z</dcterms:modified>
</cp:coreProperties>
</file>