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8" r:id="rId3"/>
    <p:sldId id="259" r:id="rId4"/>
    <p:sldId id="260" r:id="rId5"/>
    <p:sldId id="261" r:id="rId6"/>
    <p:sldId id="283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9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03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37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83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683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8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15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307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189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71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488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45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EF410-9FC5-4064-94C3-03A7C5426B0F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AD1C6-1E57-4A39-810E-794D81059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34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 rotWithShape="1">
          <a:blip r:embed="rId2" cstate="print"/>
          <a:srcRect l="4764" r="3885"/>
          <a:stretch/>
        </p:blipFill>
        <p:spPr>
          <a:xfrm>
            <a:off x="323528" y="1636469"/>
            <a:ext cx="4245750" cy="3991101"/>
          </a:xfrm>
          <a:prstGeom prst="rect">
            <a:avLst/>
          </a:prstGeom>
        </p:spPr>
      </p:pic>
      <p:pic>
        <p:nvPicPr>
          <p:cNvPr id="3" name="Object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8402" y="620691"/>
            <a:ext cx="3835392" cy="5790852"/>
          </a:xfrm>
          <a:prstGeom prst="rect">
            <a:avLst/>
          </a:prstGeom>
        </p:spPr>
      </p:pic>
      <p:sp>
        <p:nvSpPr>
          <p:cNvPr id="4" name="Object 8"/>
          <p:cNvSpPr txBox="1"/>
          <p:nvPr/>
        </p:nvSpPr>
        <p:spPr>
          <a:xfrm>
            <a:off x="4986834" y="2276879"/>
            <a:ext cx="3639772" cy="924799"/>
          </a:xfrm>
          <a:prstGeom prst="rect">
            <a:avLst/>
          </a:prstGeom>
          <a:noFill/>
        </p:spPr>
        <p:txBody>
          <a:bodyPr wrap="square" lIns="103900" tIns="51951" rIns="103900" bIns="51951" rtlCol="0"/>
          <a:lstStyle/>
          <a:p>
            <a:pPr algn="just"/>
            <a:r>
              <a:rPr lang="ko-KR" altLang="en-US" sz="5467" dirty="0" smtClean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현장실습</a:t>
            </a:r>
            <a:endParaRPr lang="en-US" sz="5467" dirty="0">
              <a:solidFill>
                <a:schemeClr val="bg1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869368" y="3323803"/>
            <a:ext cx="38360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ject 9"/>
          <p:cNvSpPr txBox="1"/>
          <p:nvPr/>
        </p:nvSpPr>
        <p:spPr>
          <a:xfrm>
            <a:off x="5170229" y="3572954"/>
            <a:ext cx="1955051" cy="723171"/>
          </a:xfrm>
          <a:prstGeom prst="rect">
            <a:avLst/>
          </a:prstGeom>
          <a:noFill/>
        </p:spPr>
        <p:txBody>
          <a:bodyPr wrap="square" lIns="103900" tIns="51951" rIns="103900" bIns="51951" rtlCol="0"/>
          <a:lstStyle/>
          <a:p>
            <a:pPr algn="just"/>
            <a:r>
              <a:rPr lang="ko-KR" altLang="en-US" sz="2267" kern="0" spc="-113" dirty="0" smtClean="0">
                <a:solidFill>
                  <a:schemeClr val="bg1">
                    <a:lumMod val="85000"/>
                  </a:schemeClr>
                </a:solidFill>
                <a:latin typeface="나눔스퀘어 ExtraBold" pitchFamily="50" charset="-127"/>
                <a:ea typeface="나눔스퀘어 ExtraBold" pitchFamily="50" charset="-127"/>
                <a:cs typeface="에스코어 드림 4 Regular" pitchFamily="34" charset="0"/>
              </a:rPr>
              <a:t>학</a:t>
            </a:r>
            <a:r>
              <a:rPr lang="ko-KR" altLang="en-US" sz="2267" kern="0" spc="-113" dirty="0">
                <a:solidFill>
                  <a:schemeClr val="bg1">
                    <a:lumMod val="85000"/>
                  </a:schemeClr>
                </a:solidFill>
                <a:latin typeface="나눔스퀘어 ExtraBold" pitchFamily="50" charset="-127"/>
                <a:ea typeface="나눔스퀘어 ExtraBold" pitchFamily="50" charset="-127"/>
                <a:cs typeface="에스코어 드림 4 Regular" pitchFamily="34" charset="0"/>
              </a:rPr>
              <a:t>생</a:t>
            </a:r>
            <a:r>
              <a:rPr lang="en-US" sz="2267" kern="0" spc="-113" dirty="0" smtClean="0">
                <a:solidFill>
                  <a:schemeClr val="bg1">
                    <a:lumMod val="85000"/>
                  </a:schemeClr>
                </a:solidFill>
                <a:latin typeface="나눔스퀘어 ExtraBold" pitchFamily="50" charset="-127"/>
                <a:ea typeface="나눔스퀘어 ExtraBold" pitchFamily="50" charset="-127"/>
                <a:cs typeface="에스코어 드림 4 Regular" pitchFamily="34" charset="0"/>
              </a:rPr>
              <a:t> </a:t>
            </a:r>
            <a:r>
              <a:rPr lang="ko-KR" altLang="en-US" sz="2267" kern="0" spc="-113" dirty="0">
                <a:solidFill>
                  <a:schemeClr val="bg1">
                    <a:lumMod val="85000"/>
                  </a:schemeClr>
                </a:solidFill>
                <a:latin typeface="나눔스퀘어 ExtraBold" pitchFamily="50" charset="-127"/>
                <a:ea typeface="나눔스퀘어 ExtraBold" pitchFamily="50" charset="-127"/>
                <a:cs typeface="에스코어 드림 4 Regular" pitchFamily="34" charset="0"/>
              </a:rPr>
              <a:t>매</a:t>
            </a:r>
            <a:r>
              <a:rPr lang="en-US" sz="2267" kern="0" spc="-113" dirty="0" err="1" smtClean="0">
                <a:solidFill>
                  <a:schemeClr val="bg1">
                    <a:lumMod val="85000"/>
                  </a:schemeClr>
                </a:solidFill>
                <a:latin typeface="나눔스퀘어 ExtraBold" pitchFamily="50" charset="-127"/>
                <a:ea typeface="나눔스퀘어 ExtraBold" pitchFamily="50" charset="-127"/>
                <a:cs typeface="에스코어 드림 4 Regular" pitchFamily="34" charset="0"/>
              </a:rPr>
              <a:t>뉴얼</a:t>
            </a:r>
            <a:endParaRPr lang="en-US" sz="1600" dirty="0">
              <a:solidFill>
                <a:schemeClr val="bg1">
                  <a:lumMod val="85000"/>
                </a:schemeClr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48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기관 조회 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454"/>
            <a:ext cx="6366042" cy="4260776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직사각형 11"/>
          <p:cNvSpPr/>
          <p:nvPr/>
        </p:nvSpPr>
        <p:spPr>
          <a:xfrm>
            <a:off x="6732240" y="3789040"/>
            <a:ext cx="648072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12867" y="5244414"/>
            <a:ext cx="8487741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신청이 완료 되면 진행상태가 변경되고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신청 취소를 할 수가 있습니다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14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지원결과 조회 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3677"/>
            <a:ext cx="6415828" cy="4182695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직사각형 11"/>
          <p:cNvSpPr/>
          <p:nvPr/>
        </p:nvSpPr>
        <p:spPr>
          <a:xfrm>
            <a:off x="5220072" y="3717032"/>
            <a:ext cx="592776" cy="304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898345" y="3717839"/>
            <a:ext cx="418362" cy="3050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387932" y="3710596"/>
            <a:ext cx="480189" cy="3040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5432890" y="3507040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6149567" y="3507041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3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6784551" y="3507042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4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5165833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지원결과 조회 메뉴로 참여 신청한 결과를 조회할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실습기관에 제출한 이력서와 자기소개서의 검토 결과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(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서류심사진행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서류보완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서류통과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서류탈락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서류취소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중도포기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)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③ 실습기관의 선발 상태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(</a:t>
            </a:r>
            <a:r>
              <a:rPr lang="ko-KR" altLang="en-US" sz="1100" b="1" dirty="0" err="1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심사중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선발</a:t>
            </a:r>
            <a:r>
              <a:rPr lang="en-US" altLang="ko-KR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100" b="1" dirty="0" smtClean="0">
                <a:solidFill>
                  <a:srgbClr val="00B0F0"/>
                </a:solidFill>
                <a:latin typeface="+mn-ea"/>
                <a:cs typeface="NanumBarunGothic" charset="-127"/>
                <a:sym typeface="Arial"/>
              </a:rPr>
              <a:t>탈락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)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④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3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자 협약이란 현장실습에 선발되었을 때 실습기관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학생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학교 사이에 이루어지는 협약을 말합니다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  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실습기관에 선발되었으면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3</a:t>
            </a:r>
            <a:r>
              <a:rPr lang="ko-KR" altLang="en-US" sz="1200" b="1" dirty="0" err="1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자협약을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클릭하여 협약을 완료하여야만 실제로 현장실습에 참여 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691680" y="3347470"/>
            <a:ext cx="592776" cy="2353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  <a:effectLst>
            <a:outerShdw blurRad="190500" dist="50800" dir="5400000" algn="ctr" rotWithShape="0">
              <a:schemeClr val="bg1">
                <a:lumMod val="50000"/>
                <a:alpha val="70000"/>
              </a:scheme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실습보고서 관리 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294" y="620688"/>
            <a:ext cx="6325409" cy="4203626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타원 11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4032278" y="3504576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4539143" y="3501007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3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5071951" y="3501008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4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5519111" y="3501006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5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5981728" y="3504576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6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6085281" y="2749424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7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6743537" y="2749424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8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51138" y="5108790"/>
            <a:ext cx="44213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현장실습과 관련된 각종 보고서를 관리할 수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있습니다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현장실습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기간 동안 출근부 조회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③ 실습일지 작성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④ 현장실습의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전반적인 내용을 바탕으로 종합보고서를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작성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798393" y="5025217"/>
            <a:ext cx="42245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⑤ 실습후기를 작성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⑥ 평가 설문에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응답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⑦ 모든 보고서 작성이 완료되면 클릭하여 보고서를 한꺼번에 제출합니다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최종제출을 완료한 후에는 보고서를 수정할 수 없습니다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최종제출 누락 시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승인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되지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않습니다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⑧ 현장점검을 작성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763688" y="3487808"/>
            <a:ext cx="592776" cy="1683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실습보고서관리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출근부 조회 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006" y="620688"/>
            <a:ext cx="6005986" cy="4166742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51138" y="5108790"/>
            <a:ext cx="82451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출근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/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결근여부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표시되므로 확인 후 사실과 다를 경우 실습기관에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확인해야 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실습보고서관리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실습일지 작성</a:t>
            </a:r>
            <a:endParaRPr lang="ko-KR" altLang="ko-KR" sz="2000" b="1" dirty="0" smtClean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7378"/>
            <a:ext cx="5760640" cy="4178396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51138" y="5108790"/>
            <a:ext cx="8565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실습일지 작성 여부가 작성완료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,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혹은 </a:t>
            </a:r>
            <a:r>
              <a:rPr lang="ko-KR" altLang="en-US" sz="1200" b="1" dirty="0" err="1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미작성으로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r>
              <a:rPr lang="ko-KR" altLang="en-US" sz="1200" b="1" dirty="0" err="1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확인가능합니다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작성완료 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: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해당 날짜의 실습일지가 이미 작성 완료된 경우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작성완료 클릭하면 해당 내용을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조회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/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수정도 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</a:t>
            </a:r>
            <a:r>
              <a:rPr lang="ko-KR" altLang="en-US" sz="1200" b="1" dirty="0" err="1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미작성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: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해당 날짜의 실습일지가 아직 작성되지 않은 경우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클릭하면 해당 날짜의 실습일지를 작성할 수 있는 창이 열림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            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본 날짜에서 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3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일이 경과하면 더 이상 작성할 수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없습니다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6752477" y="993211"/>
            <a:ext cx="2220080" cy="2782489"/>
            <a:chOff x="2567941" y="620688"/>
            <a:chExt cx="4008115" cy="4222649"/>
          </a:xfrm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7941" y="620688"/>
              <a:ext cx="4008115" cy="3134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7941" y="3754971"/>
              <a:ext cx="4008115" cy="1088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직사각형 17"/>
          <p:cNvSpPr/>
          <p:nvPr/>
        </p:nvSpPr>
        <p:spPr>
          <a:xfrm>
            <a:off x="5037032" y="2842226"/>
            <a:ext cx="276781" cy="1547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499992" y="2842226"/>
            <a:ext cx="396044" cy="1547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다리꼴[T] 10"/>
          <p:cNvSpPr/>
          <p:nvPr/>
        </p:nvSpPr>
        <p:spPr>
          <a:xfrm rot="16200000">
            <a:off x="4674813" y="1658750"/>
            <a:ext cx="2663445" cy="1451413"/>
          </a:xfrm>
          <a:custGeom>
            <a:avLst/>
            <a:gdLst>
              <a:gd name="connsiteX0" fmla="*/ 0 w 3015045"/>
              <a:gd name="connsiteY0" fmla="*/ 2246011 h 2246011"/>
              <a:gd name="connsiteX1" fmla="*/ 1507523 w 3015045"/>
              <a:gd name="connsiteY1" fmla="*/ 0 h 2246011"/>
              <a:gd name="connsiteX2" fmla="*/ 1507523 w 3015045"/>
              <a:gd name="connsiteY2" fmla="*/ 0 h 2246011"/>
              <a:gd name="connsiteX3" fmla="*/ 3015045 w 3015045"/>
              <a:gd name="connsiteY3" fmla="*/ 2246011 h 2246011"/>
              <a:gd name="connsiteX4" fmla="*/ 0 w 3015045"/>
              <a:gd name="connsiteY4" fmla="*/ 2246011 h 2246011"/>
              <a:gd name="connsiteX0" fmla="*/ 0 w 3015045"/>
              <a:gd name="connsiteY0" fmla="*/ 2246011 h 2246011"/>
              <a:gd name="connsiteX1" fmla="*/ 1507523 w 3015045"/>
              <a:gd name="connsiteY1" fmla="*/ 0 h 2246011"/>
              <a:gd name="connsiteX2" fmla="*/ 802673 w 3015045"/>
              <a:gd name="connsiteY2" fmla="*/ 104775 h 2246011"/>
              <a:gd name="connsiteX3" fmla="*/ 3015045 w 3015045"/>
              <a:gd name="connsiteY3" fmla="*/ 2246011 h 2246011"/>
              <a:gd name="connsiteX4" fmla="*/ 0 w 3015045"/>
              <a:gd name="connsiteY4" fmla="*/ 2246011 h 2246011"/>
              <a:gd name="connsiteX0" fmla="*/ 0 w 3015045"/>
              <a:gd name="connsiteY0" fmla="*/ 2141236 h 2141236"/>
              <a:gd name="connsiteX1" fmla="*/ 802673 w 3015045"/>
              <a:gd name="connsiteY1" fmla="*/ 0 h 2141236"/>
              <a:gd name="connsiteX2" fmla="*/ 3015045 w 3015045"/>
              <a:gd name="connsiteY2" fmla="*/ 2141236 h 2141236"/>
              <a:gd name="connsiteX3" fmla="*/ 0 w 3015045"/>
              <a:gd name="connsiteY3" fmla="*/ 2141236 h 2141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5045" h="2141236">
                <a:moveTo>
                  <a:pt x="0" y="2141236"/>
                </a:moveTo>
                <a:lnTo>
                  <a:pt x="802673" y="0"/>
                </a:lnTo>
                <a:lnTo>
                  <a:pt x="3015045" y="2141236"/>
                </a:lnTo>
                <a:lnTo>
                  <a:pt x="0" y="2141236"/>
                </a:lnTo>
                <a:close/>
              </a:path>
            </a:pathLst>
          </a:custGeom>
          <a:solidFill>
            <a:schemeClr val="bg1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실습보고서관리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종합보고서 작성</a:t>
            </a:r>
            <a:endParaRPr lang="ko-KR" altLang="ko-KR" sz="2000" b="1" dirty="0" smtClean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885" y="620688"/>
            <a:ext cx="4917369" cy="4233171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51138" y="5108790"/>
            <a:ext cx="4421395" cy="610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종합보고서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작성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화면입니다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실습보고서관리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실습후기 작성</a:t>
            </a:r>
            <a:endParaRPr lang="ko-KR" altLang="ko-KR" sz="2000" b="1" dirty="0" smtClean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49" y="836712"/>
            <a:ext cx="7282099" cy="3960440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51138" y="5108790"/>
            <a:ext cx="4421395" cy="610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실습후기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작성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화면입니다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실습보고서관리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평가설문지 </a:t>
            </a:r>
            <a:endParaRPr lang="ko-KR" altLang="ko-KR" sz="2000" b="1" dirty="0" smtClean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070619" cy="3465265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35297"/>
            <a:ext cx="3733932" cy="3556125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오른쪽 화살표 1"/>
          <p:cNvSpPr/>
          <p:nvPr/>
        </p:nvSpPr>
        <p:spPr>
          <a:xfrm>
            <a:off x="4644008" y="2420888"/>
            <a:ext cx="288032" cy="2924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Shape 2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51138" y="5108790"/>
            <a:ext cx="44213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평가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설문지 화면입니다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문항별로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응답을 체크하고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[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저장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]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버튼을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클릭합니다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</a:p>
          <a:p>
            <a:pPr marL="171450" lvl="0" indent="-171450" algn="just">
              <a:lnSpc>
                <a:spcPct val="150000"/>
              </a:lnSpc>
              <a:buSzPct val="25000"/>
              <a:buFontTx/>
              <a:buChar char="-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(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문항은 예시의 내용과 다를 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)  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47" y="692696"/>
            <a:ext cx="7555118" cy="4120431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/>
          <p:cNvSpPr/>
          <p:nvPr/>
        </p:nvSpPr>
        <p:spPr>
          <a:xfrm>
            <a:off x="539552" y="5195373"/>
            <a:ext cx="5670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현장실습이 종료되고 최종 이수여부 확인이 가능한 페이지입니다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530062" cy="4106766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356040" y="5242419"/>
            <a:ext cx="84877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현장실습이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종료되고 최종 이수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&amp;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탈락 결과 확인이 가능한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페이지입니다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[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수료증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]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클릭 시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수료증이 확인 되며 화면 출력이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*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탈락인 경우 수료증이 확인 되지 않습니다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③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[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전자협약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]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클릭 시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협약 내용 확인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/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인쇄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endParaRPr lang="ko-KR" altLang="en-US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pic>
        <p:nvPicPr>
          <p:cNvPr id="12" name="Shape 2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(</a:t>
            </a:r>
            <a:r>
              <a:rPr lang="ko-KR" altLang="en-US" sz="2000" b="1" dirty="0" err="1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인턴십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) 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38" y="701175"/>
            <a:ext cx="8323043" cy="3960440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683568" y="5368124"/>
            <a:ext cx="6768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현장실무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&gt; 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현장실습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(</a:t>
            </a:r>
            <a:r>
              <a:rPr lang="ko-KR" altLang="en-US" sz="1200" b="1" dirty="0" err="1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인턴십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)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을 통해서 확인 하실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0565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공지사항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3" y="651370"/>
            <a:ext cx="6408712" cy="4147707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5368124"/>
            <a:ext cx="6768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현장실습관련 공지사항을 확인 할 수 있는 페이지 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</a:p>
        </p:txBody>
      </p:sp>
      <p:pic>
        <p:nvPicPr>
          <p:cNvPr id="41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직사각형 41"/>
          <p:cNvSpPr/>
          <p:nvPr/>
        </p:nvSpPr>
        <p:spPr>
          <a:xfrm>
            <a:off x="1691680" y="2420888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918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이력서관리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7"/>
            <a:ext cx="6494316" cy="4203109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611560" y="526131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이력서를 등록 및 관리 할 수 있는 페이지 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등록 버튼을 클릭하여 새로운 이력서를 등록 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선택삭제 버튼을 통해 작성한 이력서를 삭제할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③ 기본이력서로 설정 버튼을 통해 선택한 이력서를 기본 이력서로 설정 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970000" y="2277838"/>
            <a:ext cx="720080" cy="287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722190" y="2564903"/>
            <a:ext cx="54555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641577" y="2313358"/>
            <a:ext cx="7794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꺾인 연결선 17"/>
          <p:cNvCxnSpPr/>
          <p:nvPr/>
        </p:nvCxnSpPr>
        <p:spPr>
          <a:xfrm rot="16200000" flipH="1">
            <a:off x="3591743" y="2520751"/>
            <a:ext cx="503574" cy="304811"/>
          </a:xfrm>
          <a:prstGeom prst="bentConnector3">
            <a:avLst>
              <a:gd name="adj1" fmla="val 822"/>
            </a:avLst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3708673" y="2923035"/>
            <a:ext cx="4320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D9900022-9EB4-0C4E-A7E8-CA4937A0BFD8}"/>
              </a:ext>
            </a:extLst>
          </p:cNvPr>
          <p:cNvSpPr/>
          <p:nvPr/>
        </p:nvSpPr>
        <p:spPr>
          <a:xfrm>
            <a:off x="1542506" y="2601432"/>
            <a:ext cx="149520" cy="1495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800" dirty="0">
                <a:latin typeface="+mn-ea"/>
              </a:rPr>
              <a:t>1</a:t>
            </a:r>
            <a:endParaRPr kumimoji="1" lang="ko-KR" altLang="en-US" sz="800" dirty="0">
              <a:latin typeface="+mn-ea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6372200" y="2345565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2970000" y="2093056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3</a:t>
            </a:r>
            <a:endParaRPr kumimoji="1" lang="ko-KR" altLang="en-US" sz="9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14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자기소개서 관리 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12000"/>
            <a:ext cx="6552728" cy="4240913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611560" y="526131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자기소개서를 등록 및 관리 할 수 있는 페이지 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 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등록 버튼을 클릭하여 새로운 자기소개서를 등록 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선택삭제 버튼을 통해 작성한 이력서를 삭제할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③ 기본자기소개서로 설정 버튼을 통해 선택한 자기소개서를 기본 자기소개서로 설정 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988592" y="2272481"/>
            <a:ext cx="863327" cy="287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791522" y="2707011"/>
            <a:ext cx="620237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696000" y="2313358"/>
            <a:ext cx="7794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꺾인 연결선 16"/>
          <p:cNvCxnSpPr/>
          <p:nvPr/>
        </p:nvCxnSpPr>
        <p:spPr>
          <a:xfrm rot="16200000" flipH="1">
            <a:off x="3752538" y="2502105"/>
            <a:ext cx="503574" cy="304811"/>
          </a:xfrm>
          <a:prstGeom prst="bentConnector3">
            <a:avLst>
              <a:gd name="adj1" fmla="val 822"/>
            </a:avLst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3744000" y="2952000"/>
            <a:ext cx="575295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D9900022-9EB4-0C4E-A7E8-CA4937A0BFD8}"/>
              </a:ext>
            </a:extLst>
          </p:cNvPr>
          <p:cNvSpPr/>
          <p:nvPr/>
        </p:nvSpPr>
        <p:spPr>
          <a:xfrm>
            <a:off x="1552202" y="2743540"/>
            <a:ext cx="169988" cy="1495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800" dirty="0">
                <a:latin typeface="+mn-ea"/>
              </a:rPr>
              <a:t>1</a:t>
            </a:r>
            <a:endParaRPr kumimoji="1" lang="ko-KR" altLang="en-US" sz="800" dirty="0">
              <a:latin typeface="+mn-ea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6455770" y="2340209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2970000" y="2093056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3</a:t>
            </a:r>
            <a:endParaRPr kumimoji="1" lang="ko-KR" altLang="en-US" sz="9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14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60936" y="619119"/>
            <a:ext cx="5031344" cy="43318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190500" algn="ctr" rotWithShape="0">
              <a:schemeClr val="tx1">
                <a:lumMod val="50000"/>
                <a:lumOff val="50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서약서 관리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091603" y="619120"/>
            <a:ext cx="5043187" cy="4331875"/>
            <a:chOff x="2091603" y="619120"/>
            <a:chExt cx="5043187" cy="4331875"/>
          </a:xfrm>
          <a:effectLst>
            <a:outerShdw blurRad="190500" dist="50800" algn="ctr" rotWithShape="0">
              <a:schemeClr val="bg1">
                <a:alpha val="70000"/>
              </a:schemeClr>
            </a:outerShdw>
          </a:effectLst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1603" y="660728"/>
              <a:ext cx="1594852" cy="3998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455" y="619120"/>
              <a:ext cx="3448335" cy="43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Shape 2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2195736" y="255218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733432" y="4509120"/>
            <a:ext cx="1354379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5188584" y="4725144"/>
            <a:ext cx="444075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D9900022-9EB4-0C4E-A7E8-CA4937A0BFD8}"/>
              </a:ext>
            </a:extLst>
          </p:cNvPr>
          <p:cNvSpPr/>
          <p:nvPr/>
        </p:nvSpPr>
        <p:spPr>
          <a:xfrm>
            <a:off x="1975942" y="2594020"/>
            <a:ext cx="169988" cy="1495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800" dirty="0">
                <a:latin typeface="+mn-ea"/>
              </a:rPr>
              <a:t>1</a:t>
            </a:r>
            <a:endParaRPr kumimoji="1" lang="ko-KR" altLang="en-US" sz="800" dirty="0">
              <a:latin typeface="+mn-ea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4493038" y="4495599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356040" y="5360989"/>
            <a:ext cx="84877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서약서를 작성 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②서약서 내용을 확인 후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“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□ 현장실습 참여 서약서 내용을 읽었으며 동의합니다</a:t>
            </a:r>
            <a:r>
              <a:rPr lang="en-US" altLang="ko-KR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.”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에 클릭하여 동의 처리하고 저장 버튼을 클릭하면 현장실습 프로그램 참여에 대한 서약서 동의가 완료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526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60936" y="625271"/>
            <a:ext cx="4743312" cy="432572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190500" algn="ctr" rotWithShape="0">
              <a:schemeClr val="tx1">
                <a:lumMod val="50000"/>
                <a:lumOff val="50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 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서약서 관리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603" y="660728"/>
            <a:ext cx="1594852" cy="399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850" y="613003"/>
            <a:ext cx="3212399" cy="434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2195736" y="255218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772092" y="4365104"/>
            <a:ext cx="2960147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D9900022-9EB4-0C4E-A7E8-CA4937A0BFD8}"/>
              </a:ext>
            </a:extLst>
          </p:cNvPr>
          <p:cNvSpPr/>
          <p:nvPr/>
        </p:nvSpPr>
        <p:spPr>
          <a:xfrm>
            <a:off x="1975942" y="2585440"/>
            <a:ext cx="169988" cy="1495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800" dirty="0">
                <a:latin typeface="+mn-ea"/>
              </a:rPr>
              <a:t>1</a:t>
            </a:r>
            <a:endParaRPr kumimoji="1" lang="ko-KR" altLang="en-US" sz="800" dirty="0">
              <a:latin typeface="+mn-ea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3666515" y="4149080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356040" y="5360989"/>
            <a:ext cx="84877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서약서를 작성 후에도 서약서 내용을 확인 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서약서 작성 후에는 </a:t>
            </a:r>
            <a:r>
              <a:rPr lang="ko-KR" altLang="en-US" sz="1200" b="1" dirty="0" err="1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동의일시와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동의가 완료되었다는 메시지를 확인 할 수 있습니다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3014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계좌관리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33" y="656630"/>
            <a:ext cx="6414931" cy="4151731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직사각형 11"/>
          <p:cNvSpPr/>
          <p:nvPr/>
        </p:nvSpPr>
        <p:spPr>
          <a:xfrm>
            <a:off x="1619672" y="3068960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356040" y="5360988"/>
            <a:ext cx="84877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현장실습비를 지급하는 계좌를 등록하는 페이지 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-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은행명과 계좌번호를 입력한 후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[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저장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]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버튼을 클릭하면 계좌 정보가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저장됩니다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 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14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07600" y="100726"/>
            <a:ext cx="114300" cy="290751"/>
          </a:xfrm>
          <a:prstGeom prst="rect">
            <a:avLst/>
          </a:prstGeom>
          <a:solidFill>
            <a:srgbClr val="0071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C3FF1F0F-1459-431E-9A1C-090F53C26622}"/>
              </a:ext>
            </a:extLst>
          </p:cNvPr>
          <p:cNvCxnSpPr>
            <a:cxnSpLocks/>
          </p:cNvCxnSpPr>
          <p:nvPr/>
        </p:nvCxnSpPr>
        <p:spPr>
          <a:xfrm>
            <a:off x="0" y="501174"/>
            <a:ext cx="914399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77">
            <a:extLst>
              <a:ext uri="{FF2B5EF4-FFF2-40B4-BE49-F238E27FC236}">
                <a16:creationId xmlns="" xmlns:a16="http://schemas.microsoft.com/office/drawing/2014/main" id="{E8534180-B40A-4385-B1C5-978819732C58}"/>
              </a:ext>
            </a:extLst>
          </p:cNvPr>
          <p:cNvSpPr/>
          <p:nvPr/>
        </p:nvSpPr>
        <p:spPr>
          <a:xfrm>
            <a:off x="0" y="4950995"/>
            <a:ext cx="9143999" cy="1907005"/>
          </a:xfrm>
          <a:prstGeom prst="rect">
            <a:avLst/>
          </a:prstGeom>
          <a:solidFill>
            <a:srgbClr val="EFF1F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ea"/>
              <a:cs typeface="NanumBarunGothic" charset="-127"/>
              <a:sym typeface="Calibri"/>
            </a:endParaRPr>
          </a:p>
        </p:txBody>
      </p:sp>
      <p:sp>
        <p:nvSpPr>
          <p:cNvPr id="11" name="Shape 274">
            <a:extLst>
              <a:ext uri="{FF2B5EF4-FFF2-40B4-BE49-F238E27FC236}">
                <a16:creationId xmlns:a16="http://schemas.microsoft.com/office/drawing/2014/main" xmlns="" id="{52CB94F8-E6FD-4541-8AF8-30083151B0B8}"/>
              </a:ext>
            </a:extLst>
          </p:cNvPr>
          <p:cNvSpPr txBox="1"/>
          <p:nvPr/>
        </p:nvSpPr>
        <p:spPr>
          <a:xfrm>
            <a:off x="221900" y="76825"/>
            <a:ext cx="6723733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</a:t>
            </a:r>
            <a:r>
              <a:rPr lang="en-US" altLang="ko-KR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&gt;</a:t>
            </a:r>
            <a:r>
              <a:rPr lang="ko-KR" altLang="en-US" sz="2000" b="1" dirty="0" smtClean="0">
                <a:solidFill>
                  <a:srgbClr val="0071BE"/>
                </a:solidFill>
                <a:latin typeface="+mn-ea"/>
                <a:cs typeface="NanumBarunGothic" charset="-127"/>
                <a:sym typeface="Arial"/>
              </a:rPr>
              <a:t>현장실습 기관조회</a:t>
            </a:r>
            <a:endParaRPr lang="ko-KR" sz="2000" b="1" dirty="0">
              <a:solidFill>
                <a:srgbClr val="0071BE"/>
              </a:solidFill>
              <a:latin typeface="+mn-ea"/>
              <a:cs typeface="NanumBarunGothic" charset="-127"/>
              <a:sym typeface="Aria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620688"/>
            <a:ext cx="6346953" cy="4248000"/>
          </a:xfrm>
          <a:prstGeom prst="rect">
            <a:avLst/>
          </a:prstGeom>
          <a:noFill/>
          <a:ln>
            <a:noFill/>
          </a:ln>
          <a:effectLst>
            <a:outerShdw blurRad="190500" dist="35560" algn="ctr" rotWithShape="0">
              <a:schemeClr val="bg1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3" y="5108790"/>
            <a:ext cx="253165" cy="27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직사각형 11"/>
          <p:cNvSpPr/>
          <p:nvPr/>
        </p:nvSpPr>
        <p:spPr>
          <a:xfrm>
            <a:off x="1835696" y="314096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4A88B166-08A0-40A7-A34E-401F5ADC6559}"/>
              </a:ext>
            </a:extLst>
          </p:cNvPr>
          <p:cNvSpPr/>
          <p:nvPr/>
        </p:nvSpPr>
        <p:spPr>
          <a:xfrm>
            <a:off x="3131840" y="3789040"/>
            <a:ext cx="4320480" cy="7945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013" b="1">
              <a:latin typeface="+mn-ea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4A88B166-08A0-40A7-A34E-401F5ADC6559}"/>
              </a:ext>
            </a:extLst>
          </p:cNvPr>
          <p:cNvSpPr/>
          <p:nvPr/>
        </p:nvSpPr>
        <p:spPr>
          <a:xfrm>
            <a:off x="3119516" y="3366000"/>
            <a:ext cx="4320480" cy="28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013" b="1"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187722" y="2930960"/>
            <a:ext cx="23215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" name="꺾인 연결선 57"/>
          <p:cNvCxnSpPr>
            <a:stCxn id="15" idx="1"/>
            <a:endCxn id="13" idx="1"/>
          </p:cNvCxnSpPr>
          <p:nvPr/>
        </p:nvCxnSpPr>
        <p:spPr>
          <a:xfrm rot="10800000" flipV="1">
            <a:off x="3131840" y="3038972"/>
            <a:ext cx="55882" cy="1147366"/>
          </a:xfrm>
          <a:prstGeom prst="bentConnector3">
            <a:avLst>
              <a:gd name="adj1" fmla="val 458883"/>
            </a:avLst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8FC950D1-E7D5-4BAB-9FEB-9EA1727742E3}"/>
              </a:ext>
            </a:extLst>
          </p:cNvPr>
          <p:cNvSpPr txBox="1"/>
          <p:nvPr/>
        </p:nvSpPr>
        <p:spPr>
          <a:xfrm>
            <a:off x="412867" y="5244414"/>
            <a:ext cx="84877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① 현장실습기관을 조회할 수 있는 페이지 입니다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  </a:t>
            </a:r>
            <a:endParaRPr lang="en-US" altLang="ko-KR" sz="1200" b="1" dirty="0" smtClean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② 상단에 있는 현재 진행중인 현장실습 프로그램을 선택하면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해당 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현장실습 프로그램에 참여하고 있는 실습기관 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리스트를 확인 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③ 실습기관을 검색 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</a:p>
          <a:p>
            <a:pPr lvl="0" algn="just">
              <a:lnSpc>
                <a:spcPct val="150000"/>
              </a:lnSpc>
              <a:buSzPct val="25000"/>
            </a:pP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④ 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[</a:t>
            </a:r>
            <a:r>
              <a:rPr lang="ko-KR" altLang="en-US" sz="1200" b="1" dirty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신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청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]</a:t>
            </a:r>
            <a:r>
              <a:rPr lang="ko-KR" altLang="en-US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버튼을 클릭 후 신청서 작성하여 실습을 신청이 가능합니다</a:t>
            </a:r>
            <a:r>
              <a:rPr lang="en-US" altLang="ko-KR" sz="1200" b="1" dirty="0" smtClean="0">
                <a:solidFill>
                  <a:srgbClr val="565D92"/>
                </a:solidFill>
                <a:latin typeface="+mn-ea"/>
                <a:cs typeface="NanumBarunGothic" charset="-127"/>
                <a:sym typeface="Arial"/>
              </a:rPr>
              <a:t>.</a:t>
            </a:r>
            <a:endParaRPr lang="en-US" altLang="ko-KR" sz="1200" b="1" dirty="0">
              <a:solidFill>
                <a:srgbClr val="565D92"/>
              </a:solidFill>
              <a:latin typeface="+mn-ea"/>
              <a:cs typeface="NanumBarunGothic" charset="-127"/>
              <a:sym typeface="Arial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1654120" y="3038972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>
                <a:latin typeface="+mn-ea"/>
              </a:rPr>
              <a:t>1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2992640" y="2744688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2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7524328" y="3290196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3</a:t>
            </a:r>
            <a:endParaRPr kumimoji="1" lang="ko-KR" altLang="en-US" sz="900" b="1" dirty="0">
              <a:latin typeface="+mn-ea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="" xmlns:a16="http://schemas.microsoft.com/office/drawing/2014/main" id="{D3B298F9-7E9F-46CD-B96D-5B54497876AA}"/>
              </a:ext>
            </a:extLst>
          </p:cNvPr>
          <p:cNvSpPr/>
          <p:nvPr/>
        </p:nvSpPr>
        <p:spPr>
          <a:xfrm>
            <a:off x="7517978" y="4186337"/>
            <a:ext cx="167140" cy="15160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ko-KR" sz="900" b="1" dirty="0" smtClean="0">
                <a:latin typeface="+mn-ea"/>
              </a:rPr>
              <a:t>4</a:t>
            </a:r>
            <a:endParaRPr kumimoji="1" lang="ko-KR" altLang="en-US" sz="9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14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649</Words>
  <Application>Microsoft Office PowerPoint</Application>
  <PresentationFormat>화면 슬라이드 쇼(4:3)</PresentationFormat>
  <Paragraphs>90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wioz88</dc:creator>
  <cp:lastModifiedBy>oz wi</cp:lastModifiedBy>
  <cp:revision>15</cp:revision>
  <dcterms:created xsi:type="dcterms:W3CDTF">2023-02-09T00:50:24Z</dcterms:created>
  <dcterms:modified xsi:type="dcterms:W3CDTF">2023-03-10T09:31:30Z</dcterms:modified>
</cp:coreProperties>
</file>