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0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</p:sldIdLst>
  <p:sldSz cx="9144000" cy="6858000" type="screen4x3"/>
  <p:notesSz cx="6858000" cy="9144000"/>
  <p:embeddedFontLst>
    <p:embeddedFont>
      <p:font typeface="나눔고딕" pitchFamily="50" charset="-127"/>
      <p:regular r:id="rId51"/>
    </p:embeddedFont>
    <p:embeddedFont>
      <p:font typeface="Wingdings 2" pitchFamily="18" charset="2"/>
      <p:regular r:id="rId52"/>
    </p:embeddedFont>
    <p:embeddedFont>
      <p:font typeface="맑은 고딕" pitchFamily="50" charset="-127"/>
      <p:regular r:id="rId53"/>
      <p:bold r:id="rId54"/>
    </p:embeddedFont>
    <p:embeddedFont>
      <p:font typeface="HY중고딕" pitchFamily="18" charset="-127"/>
      <p:regular r:id="rId5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6835" autoAdjust="0"/>
    <p:restoredTop sz="94660"/>
  </p:normalViewPr>
  <p:slideViewPr>
    <p:cSldViewPr>
      <p:cViewPr varScale="1">
        <p:scale>
          <a:sx n="116" d="100"/>
          <a:sy n="116" d="100"/>
        </p:scale>
        <p:origin x="-193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ACF43D-7637-4F07-85D2-76230CEFCFE4}" type="doc">
      <dgm:prSet loTypeId="urn:microsoft.com/office/officeart/2005/8/layout/radial1" loCatId="cycle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D96FBD14-1826-4323-82BC-92CECAF42890}">
      <dgm:prSet phldrT="[텍스트]" custT="1"/>
      <dgm:spPr/>
      <dgm:t>
        <a:bodyPr/>
        <a:lstStyle/>
        <a:p>
          <a:pPr latinLnBrk="1"/>
          <a:r>
            <a:rPr lang="ko-KR" altLang="en-US" sz="1600" b="1" dirty="0" smtClean="0">
              <a:solidFill>
                <a:schemeClr val="tx1"/>
              </a:solidFill>
              <a:latin typeface="+mj-ea"/>
              <a:ea typeface="+mj-ea"/>
            </a:rPr>
            <a:t>평가기준 </a:t>
          </a:r>
          <a:endParaRPr lang="ko-KR" altLang="en-US" sz="1600" b="1" dirty="0">
            <a:solidFill>
              <a:schemeClr val="tx1"/>
            </a:solidFill>
            <a:latin typeface="+mj-ea"/>
            <a:ea typeface="+mj-ea"/>
          </a:endParaRPr>
        </a:p>
      </dgm:t>
    </dgm:pt>
    <dgm:pt modelId="{C10A88A6-A71E-49DD-B182-B15B40E08234}" type="parTrans" cxnId="{571BC3C3-D467-4891-AFF7-91D4560B7BD8}">
      <dgm:prSet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  <a:latin typeface="+mj-ea"/>
            <a:ea typeface="+mj-ea"/>
          </a:endParaRPr>
        </a:p>
      </dgm:t>
    </dgm:pt>
    <dgm:pt modelId="{0D6F901B-2BD2-4C9D-B538-880E4DCA90C4}" type="sibTrans" cxnId="{571BC3C3-D467-4891-AFF7-91D4560B7BD8}">
      <dgm:prSet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  <a:latin typeface="+mj-ea"/>
            <a:ea typeface="+mj-ea"/>
          </a:endParaRPr>
        </a:p>
      </dgm:t>
    </dgm:pt>
    <dgm:pt modelId="{7CF19860-A90C-444B-9B9B-21D9176D7501}">
      <dgm:prSet phldrT="[텍스트]" custT="1"/>
      <dgm:spPr/>
      <dgm:t>
        <a:bodyPr/>
        <a:lstStyle/>
        <a:p>
          <a:pPr latinLnBrk="1"/>
          <a:r>
            <a:rPr lang="ko-KR" altLang="en-US" sz="1400" dirty="0" smtClean="0">
              <a:solidFill>
                <a:schemeClr val="tx1"/>
              </a:solidFill>
              <a:latin typeface="+mj-ea"/>
              <a:ea typeface="+mj-ea"/>
            </a:rPr>
            <a:t>신용</a:t>
          </a:r>
          <a:endParaRPr lang="en-US" altLang="ko-KR" sz="1400" dirty="0" smtClean="0">
            <a:solidFill>
              <a:schemeClr val="tx1"/>
            </a:solidFill>
            <a:latin typeface="+mj-ea"/>
            <a:ea typeface="+mj-ea"/>
          </a:endParaRPr>
        </a:p>
        <a:p>
          <a:pPr latinLnBrk="1"/>
          <a:r>
            <a:rPr lang="ko-KR" altLang="en-US" sz="1400" dirty="0" smtClean="0">
              <a:solidFill>
                <a:schemeClr val="tx1"/>
              </a:solidFill>
              <a:latin typeface="+mj-ea"/>
              <a:ea typeface="+mj-ea"/>
            </a:rPr>
            <a:t>능력</a:t>
          </a:r>
          <a:endParaRPr lang="ko-KR" altLang="en-US" sz="1400" dirty="0">
            <a:solidFill>
              <a:schemeClr val="tx1"/>
            </a:solidFill>
            <a:latin typeface="+mj-ea"/>
            <a:ea typeface="+mj-ea"/>
          </a:endParaRPr>
        </a:p>
      </dgm:t>
    </dgm:pt>
    <dgm:pt modelId="{2C5A3061-6EAD-46C4-B370-55ABBF09E6B3}" type="parTrans" cxnId="{CC102F7D-64BD-4F17-B925-F6196BC04762}">
      <dgm:prSet custT="1"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  <a:latin typeface="+mj-ea"/>
            <a:ea typeface="+mj-ea"/>
          </a:endParaRPr>
        </a:p>
      </dgm:t>
    </dgm:pt>
    <dgm:pt modelId="{30D8EBE2-6D2A-4C6B-A4C5-1480AC53E2E9}" type="sibTrans" cxnId="{CC102F7D-64BD-4F17-B925-F6196BC04762}">
      <dgm:prSet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  <a:latin typeface="+mj-ea"/>
            <a:ea typeface="+mj-ea"/>
          </a:endParaRPr>
        </a:p>
      </dgm:t>
    </dgm:pt>
    <dgm:pt modelId="{B7E49C46-7DDC-417E-A929-3C448FE2A787}">
      <dgm:prSet phldrT="[텍스트]" custT="1"/>
      <dgm:spPr/>
      <dgm:t>
        <a:bodyPr/>
        <a:lstStyle/>
        <a:p>
          <a:pPr latinLnBrk="1"/>
          <a:r>
            <a:rPr lang="ko-KR" altLang="en-US" sz="1400" dirty="0" smtClean="0">
              <a:solidFill>
                <a:schemeClr val="tx1"/>
              </a:solidFill>
              <a:latin typeface="+mj-ea"/>
              <a:ea typeface="+mj-ea"/>
            </a:rPr>
            <a:t>명성</a:t>
          </a:r>
          <a:endParaRPr lang="ko-KR" altLang="en-US" sz="1400" dirty="0">
            <a:solidFill>
              <a:schemeClr val="tx1"/>
            </a:solidFill>
            <a:latin typeface="+mj-ea"/>
            <a:ea typeface="+mj-ea"/>
          </a:endParaRPr>
        </a:p>
      </dgm:t>
    </dgm:pt>
    <dgm:pt modelId="{E9DF5870-5F84-45A1-A087-ABBD681C7408}" type="parTrans" cxnId="{05EEF2DD-F6AA-455E-9FA6-23A1C482FC46}">
      <dgm:prSet custT="1"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  <a:latin typeface="+mj-ea"/>
            <a:ea typeface="+mj-ea"/>
          </a:endParaRPr>
        </a:p>
      </dgm:t>
    </dgm:pt>
    <dgm:pt modelId="{77C8D413-FA5E-42C8-B3E3-5B2C0271D574}" type="sibTrans" cxnId="{05EEF2DD-F6AA-455E-9FA6-23A1C482FC46}">
      <dgm:prSet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  <a:latin typeface="+mj-ea"/>
            <a:ea typeface="+mj-ea"/>
          </a:endParaRPr>
        </a:p>
      </dgm:t>
    </dgm:pt>
    <dgm:pt modelId="{E654A42D-D26B-490D-9148-03EF2D0FB4FA}">
      <dgm:prSet phldrT="[텍스트]" custT="1"/>
      <dgm:spPr/>
      <dgm:t>
        <a:bodyPr/>
        <a:lstStyle/>
        <a:p>
          <a:pPr latinLnBrk="1"/>
          <a:r>
            <a:rPr lang="ko-KR" altLang="en-US" sz="1400" dirty="0" smtClean="0">
              <a:solidFill>
                <a:schemeClr val="tx1"/>
              </a:solidFill>
              <a:latin typeface="+mj-ea"/>
              <a:ea typeface="+mj-ea"/>
            </a:rPr>
            <a:t>영업사원의 규모와 질</a:t>
          </a:r>
          <a:endParaRPr lang="ko-KR" altLang="en-US" sz="1400" dirty="0">
            <a:solidFill>
              <a:schemeClr val="tx1"/>
            </a:solidFill>
            <a:latin typeface="+mj-ea"/>
            <a:ea typeface="+mj-ea"/>
          </a:endParaRPr>
        </a:p>
      </dgm:t>
    </dgm:pt>
    <dgm:pt modelId="{4E43281F-495F-4E34-9E25-17169E94C228}" type="parTrans" cxnId="{713624DC-81A8-4A5B-8DE1-47425FBCA9A1}">
      <dgm:prSet custT="1"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  <a:latin typeface="+mj-ea"/>
            <a:ea typeface="+mj-ea"/>
          </a:endParaRPr>
        </a:p>
      </dgm:t>
    </dgm:pt>
    <dgm:pt modelId="{D8BF07FE-5DE9-4F35-AF4A-1BEB202FB2C0}" type="sibTrans" cxnId="{713624DC-81A8-4A5B-8DE1-47425FBCA9A1}">
      <dgm:prSet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  <a:latin typeface="+mj-ea"/>
            <a:ea typeface="+mj-ea"/>
          </a:endParaRPr>
        </a:p>
      </dgm:t>
    </dgm:pt>
    <dgm:pt modelId="{B76168A7-DB6B-4490-813B-C32777839313}">
      <dgm:prSet phldrT="[텍스트]" custT="1"/>
      <dgm:spPr/>
      <dgm:t>
        <a:bodyPr/>
        <a:lstStyle/>
        <a:p>
          <a:pPr latinLnBrk="1"/>
          <a:r>
            <a:rPr lang="ko-KR" altLang="en-US" sz="1400" dirty="0" smtClean="0">
              <a:solidFill>
                <a:schemeClr val="tx1"/>
              </a:solidFill>
              <a:latin typeface="+mj-ea"/>
              <a:ea typeface="+mj-ea"/>
            </a:rPr>
            <a:t>판매능력</a:t>
          </a:r>
          <a:endParaRPr lang="ko-KR" altLang="en-US" sz="1400" dirty="0">
            <a:solidFill>
              <a:schemeClr val="tx1"/>
            </a:solidFill>
            <a:latin typeface="+mj-ea"/>
            <a:ea typeface="+mj-ea"/>
          </a:endParaRPr>
        </a:p>
      </dgm:t>
    </dgm:pt>
    <dgm:pt modelId="{1F8C9605-F07D-4BCF-9004-142BD66A09C7}" type="parTrans" cxnId="{B9956DDC-621F-469C-A281-EB6AE6454440}">
      <dgm:prSet custT="1"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  <a:latin typeface="+mj-ea"/>
            <a:ea typeface="+mj-ea"/>
          </a:endParaRPr>
        </a:p>
      </dgm:t>
    </dgm:pt>
    <dgm:pt modelId="{76BD4262-812C-4EDA-BC1C-01106B6C2074}" type="sibTrans" cxnId="{B9956DDC-621F-469C-A281-EB6AE6454440}">
      <dgm:prSet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  <a:latin typeface="+mj-ea"/>
            <a:ea typeface="+mj-ea"/>
          </a:endParaRPr>
        </a:p>
      </dgm:t>
    </dgm:pt>
    <dgm:pt modelId="{2009216A-FC71-453F-AEBD-F9EF7B5A4B9C}">
      <dgm:prSet phldrT="[텍스트]" custT="1"/>
      <dgm:spPr/>
      <dgm:t>
        <a:bodyPr/>
        <a:lstStyle/>
        <a:p>
          <a:pPr latinLnBrk="1"/>
          <a:r>
            <a:rPr lang="ko-KR" altLang="en-US" sz="1200" dirty="0" smtClean="0">
              <a:solidFill>
                <a:schemeClr val="tx1"/>
              </a:solidFill>
              <a:latin typeface="+mj-ea"/>
              <a:ea typeface="+mj-ea"/>
            </a:rPr>
            <a:t>취급하는 다른 제품들의 수와 특성</a:t>
          </a:r>
          <a:endParaRPr lang="ko-KR" altLang="en-US" sz="1200" dirty="0">
            <a:solidFill>
              <a:schemeClr val="tx1"/>
            </a:solidFill>
            <a:latin typeface="+mj-ea"/>
            <a:ea typeface="+mj-ea"/>
          </a:endParaRPr>
        </a:p>
      </dgm:t>
    </dgm:pt>
    <dgm:pt modelId="{CC382645-0E4C-4055-AB70-9D1DDDE71A87}" type="parTrans" cxnId="{A8254F62-A052-4FAD-B988-C7990E716B36}">
      <dgm:prSet custT="1"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</a:endParaRPr>
        </a:p>
      </dgm:t>
    </dgm:pt>
    <dgm:pt modelId="{5D6A5575-0142-42F0-B8DA-E3498DCD599B}" type="sibTrans" cxnId="{A8254F62-A052-4FAD-B988-C7990E716B36}">
      <dgm:prSet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</a:endParaRPr>
        </a:p>
      </dgm:t>
    </dgm:pt>
    <dgm:pt modelId="{3EEFB34E-9B71-40E6-8A3F-5F99E3C02901}">
      <dgm:prSet phldrT="[텍스트]" custT="1"/>
      <dgm:spPr/>
      <dgm:t>
        <a:bodyPr/>
        <a:lstStyle/>
        <a:p>
          <a:pPr latinLnBrk="1"/>
          <a:r>
            <a:rPr lang="ko-KR" altLang="en-US" sz="1400" dirty="0" smtClean="0">
              <a:solidFill>
                <a:schemeClr val="tx1"/>
              </a:solidFill>
              <a:latin typeface="+mj-ea"/>
              <a:ea typeface="+mj-ea"/>
            </a:rPr>
            <a:t>기존</a:t>
          </a:r>
          <a:endParaRPr lang="en-US" altLang="ko-KR" sz="1400" dirty="0" smtClean="0">
            <a:solidFill>
              <a:schemeClr val="tx1"/>
            </a:solidFill>
            <a:latin typeface="+mj-ea"/>
            <a:ea typeface="+mj-ea"/>
          </a:endParaRPr>
        </a:p>
        <a:p>
          <a:pPr latinLnBrk="1"/>
          <a:r>
            <a:rPr lang="ko-KR" altLang="en-US" sz="1400" dirty="0" smtClean="0">
              <a:solidFill>
                <a:schemeClr val="tx1"/>
              </a:solidFill>
              <a:latin typeface="+mj-ea"/>
              <a:ea typeface="+mj-ea"/>
            </a:rPr>
            <a:t>고객</a:t>
          </a:r>
          <a:endParaRPr lang="ko-KR" altLang="en-US" sz="1400" dirty="0">
            <a:solidFill>
              <a:schemeClr val="tx1"/>
            </a:solidFill>
            <a:latin typeface="+mj-ea"/>
            <a:ea typeface="+mj-ea"/>
          </a:endParaRPr>
        </a:p>
      </dgm:t>
    </dgm:pt>
    <dgm:pt modelId="{C3E17627-F474-4219-91CC-F1B27B302E82}" type="parTrans" cxnId="{6A28F3ED-C7D9-4FD1-933F-6D2F2D8AF93C}">
      <dgm:prSet custT="1"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</a:endParaRPr>
        </a:p>
      </dgm:t>
    </dgm:pt>
    <dgm:pt modelId="{1A3ED18F-5007-46EA-8CEA-C77B7BDA3664}" type="sibTrans" cxnId="{6A28F3ED-C7D9-4FD1-933F-6D2F2D8AF93C}">
      <dgm:prSet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</a:endParaRPr>
        </a:p>
      </dgm:t>
    </dgm:pt>
    <dgm:pt modelId="{C06B0273-E0A1-4F3D-9BE6-8FB818962F88}">
      <dgm:prSet phldrT="[텍스트]" custT="1"/>
      <dgm:spPr/>
      <dgm:t>
        <a:bodyPr/>
        <a:lstStyle/>
        <a:p>
          <a:pPr latinLnBrk="1"/>
          <a:r>
            <a:rPr lang="ko-KR" altLang="en-US" sz="1400" dirty="0" smtClean="0">
              <a:solidFill>
                <a:schemeClr val="tx1"/>
              </a:solidFill>
              <a:latin typeface="+mj-ea"/>
              <a:ea typeface="+mj-ea"/>
            </a:rPr>
            <a:t>수익성과 성장잠재력</a:t>
          </a:r>
          <a:endParaRPr lang="ko-KR" altLang="en-US" sz="1400" dirty="0">
            <a:solidFill>
              <a:schemeClr val="tx1"/>
            </a:solidFill>
            <a:latin typeface="+mj-ea"/>
            <a:ea typeface="+mj-ea"/>
          </a:endParaRPr>
        </a:p>
      </dgm:t>
    </dgm:pt>
    <dgm:pt modelId="{5844B768-C16C-4A84-B369-6F8E50F281F8}" type="parTrans" cxnId="{CB434BE5-970B-4D8E-B994-8E03B44EFEAE}">
      <dgm:prSet custT="1"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</a:endParaRPr>
        </a:p>
      </dgm:t>
    </dgm:pt>
    <dgm:pt modelId="{586A266E-3393-4DDB-B80E-396F075D7109}" type="sibTrans" cxnId="{CB434BE5-970B-4D8E-B994-8E03B44EFEAE}">
      <dgm:prSet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</a:endParaRPr>
        </a:p>
      </dgm:t>
    </dgm:pt>
    <dgm:pt modelId="{36A104D3-260D-41BA-AF6F-D5AADA7C2F88}">
      <dgm:prSet phldrT="[텍스트]" custT="1"/>
      <dgm:spPr/>
      <dgm:t>
        <a:bodyPr/>
        <a:lstStyle/>
        <a:p>
          <a:pPr latinLnBrk="1"/>
          <a:r>
            <a:rPr lang="ko-KR" altLang="en-US" sz="1400" dirty="0" smtClean="0">
              <a:solidFill>
                <a:schemeClr val="tx1"/>
              </a:solidFill>
              <a:latin typeface="+mj-ea"/>
              <a:ea typeface="+mj-ea"/>
            </a:rPr>
            <a:t>입지</a:t>
          </a:r>
          <a:endParaRPr lang="ko-KR" altLang="en-US" sz="1400" dirty="0">
            <a:solidFill>
              <a:schemeClr val="tx1"/>
            </a:solidFill>
            <a:latin typeface="+mj-ea"/>
            <a:ea typeface="+mj-ea"/>
          </a:endParaRPr>
        </a:p>
      </dgm:t>
    </dgm:pt>
    <dgm:pt modelId="{169C16A9-7690-4447-917A-2BFABF161658}" type="parTrans" cxnId="{FE12D199-8204-45E4-ABA0-B6BBA9952222}">
      <dgm:prSet custT="1"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</a:endParaRPr>
        </a:p>
      </dgm:t>
    </dgm:pt>
    <dgm:pt modelId="{A03864DD-786B-4DB4-97A1-111E3F1D69F4}" type="sibTrans" cxnId="{FE12D199-8204-45E4-ABA0-B6BBA9952222}">
      <dgm:prSet/>
      <dgm:spPr/>
      <dgm:t>
        <a:bodyPr/>
        <a:lstStyle/>
        <a:p>
          <a:pPr latinLnBrk="1"/>
          <a:endParaRPr lang="ko-KR" altLang="en-US" sz="1400">
            <a:solidFill>
              <a:schemeClr val="tx1"/>
            </a:solidFill>
          </a:endParaRPr>
        </a:p>
      </dgm:t>
    </dgm:pt>
    <dgm:pt modelId="{63509B07-0D28-4E0D-8DC4-EB30D28A5ABC}" type="pres">
      <dgm:prSet presAssocID="{0DACF43D-7637-4F07-85D2-76230CEFCFE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06AE6FD-3CF8-42E3-8ADE-90F4DC3B983C}" type="pres">
      <dgm:prSet presAssocID="{D96FBD14-1826-4323-82BC-92CECAF42890}" presName="centerShape" presStyleLbl="node0" presStyleIdx="0" presStyleCnt="1" custScaleX="129038" custScaleY="132477"/>
      <dgm:spPr/>
      <dgm:t>
        <a:bodyPr/>
        <a:lstStyle/>
        <a:p>
          <a:pPr latinLnBrk="1"/>
          <a:endParaRPr lang="ko-KR" altLang="en-US"/>
        </a:p>
      </dgm:t>
    </dgm:pt>
    <dgm:pt modelId="{228DC00B-E709-4922-8749-983AA585677D}" type="pres">
      <dgm:prSet presAssocID="{2C5A3061-6EAD-46C4-B370-55ABBF09E6B3}" presName="Name9" presStyleLbl="parChTrans1D2" presStyleIdx="0" presStyleCnt="8"/>
      <dgm:spPr/>
      <dgm:t>
        <a:bodyPr/>
        <a:lstStyle/>
        <a:p>
          <a:pPr latinLnBrk="1"/>
          <a:endParaRPr lang="ko-KR" altLang="en-US"/>
        </a:p>
      </dgm:t>
    </dgm:pt>
    <dgm:pt modelId="{3244739E-4186-4DB3-BD44-D9A691810B23}" type="pres">
      <dgm:prSet presAssocID="{2C5A3061-6EAD-46C4-B370-55ABBF09E6B3}" presName="connTx" presStyleLbl="parChTrans1D2" presStyleIdx="0" presStyleCnt="8"/>
      <dgm:spPr/>
      <dgm:t>
        <a:bodyPr/>
        <a:lstStyle/>
        <a:p>
          <a:pPr latinLnBrk="1"/>
          <a:endParaRPr lang="ko-KR" altLang="en-US"/>
        </a:p>
      </dgm:t>
    </dgm:pt>
    <dgm:pt modelId="{D2F2774D-CA13-4A7E-AE34-F85E683106E6}" type="pres">
      <dgm:prSet presAssocID="{7CF19860-A90C-444B-9B9B-21D9176D7501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BE3CF4F-8B7A-4BD5-8976-4B77EA3A00EE}" type="pres">
      <dgm:prSet presAssocID="{E9DF5870-5F84-45A1-A087-ABBD681C7408}" presName="Name9" presStyleLbl="parChTrans1D2" presStyleIdx="1" presStyleCnt="8"/>
      <dgm:spPr/>
      <dgm:t>
        <a:bodyPr/>
        <a:lstStyle/>
        <a:p>
          <a:pPr latinLnBrk="1"/>
          <a:endParaRPr lang="ko-KR" altLang="en-US"/>
        </a:p>
      </dgm:t>
    </dgm:pt>
    <dgm:pt modelId="{6DC62965-BE39-4E74-BA95-CFBB226C4E10}" type="pres">
      <dgm:prSet presAssocID="{E9DF5870-5F84-45A1-A087-ABBD681C7408}" presName="connTx" presStyleLbl="parChTrans1D2" presStyleIdx="1" presStyleCnt="8"/>
      <dgm:spPr/>
      <dgm:t>
        <a:bodyPr/>
        <a:lstStyle/>
        <a:p>
          <a:pPr latinLnBrk="1"/>
          <a:endParaRPr lang="ko-KR" altLang="en-US"/>
        </a:p>
      </dgm:t>
    </dgm:pt>
    <dgm:pt modelId="{C6E72A21-482E-4538-B6E9-49A76A2B3C4F}" type="pres">
      <dgm:prSet presAssocID="{B7E49C46-7DDC-417E-A929-3C448FE2A787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171AF80-BFA5-4B41-997B-629303D1CF38}" type="pres">
      <dgm:prSet presAssocID="{4E43281F-495F-4E34-9E25-17169E94C228}" presName="Name9" presStyleLbl="parChTrans1D2" presStyleIdx="2" presStyleCnt="8"/>
      <dgm:spPr/>
      <dgm:t>
        <a:bodyPr/>
        <a:lstStyle/>
        <a:p>
          <a:pPr latinLnBrk="1"/>
          <a:endParaRPr lang="ko-KR" altLang="en-US"/>
        </a:p>
      </dgm:t>
    </dgm:pt>
    <dgm:pt modelId="{3FD45134-27EC-443B-81A3-C41F24BE0DBC}" type="pres">
      <dgm:prSet presAssocID="{4E43281F-495F-4E34-9E25-17169E94C228}" presName="connTx" presStyleLbl="parChTrans1D2" presStyleIdx="2" presStyleCnt="8"/>
      <dgm:spPr/>
      <dgm:t>
        <a:bodyPr/>
        <a:lstStyle/>
        <a:p>
          <a:pPr latinLnBrk="1"/>
          <a:endParaRPr lang="ko-KR" altLang="en-US"/>
        </a:p>
      </dgm:t>
    </dgm:pt>
    <dgm:pt modelId="{199F7D45-334F-462C-A3BE-C0A7B5C09270}" type="pres">
      <dgm:prSet presAssocID="{E654A42D-D26B-490D-9148-03EF2D0FB4FA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EEB76B5-774F-48B7-AD8F-4D9130033B12}" type="pres">
      <dgm:prSet presAssocID="{1F8C9605-F07D-4BCF-9004-142BD66A09C7}" presName="Name9" presStyleLbl="parChTrans1D2" presStyleIdx="3" presStyleCnt="8"/>
      <dgm:spPr/>
      <dgm:t>
        <a:bodyPr/>
        <a:lstStyle/>
        <a:p>
          <a:pPr latinLnBrk="1"/>
          <a:endParaRPr lang="ko-KR" altLang="en-US"/>
        </a:p>
      </dgm:t>
    </dgm:pt>
    <dgm:pt modelId="{305AFECD-CCE7-4A5D-9919-66719A202A86}" type="pres">
      <dgm:prSet presAssocID="{1F8C9605-F07D-4BCF-9004-142BD66A09C7}" presName="connTx" presStyleLbl="parChTrans1D2" presStyleIdx="3" presStyleCnt="8"/>
      <dgm:spPr/>
      <dgm:t>
        <a:bodyPr/>
        <a:lstStyle/>
        <a:p>
          <a:pPr latinLnBrk="1"/>
          <a:endParaRPr lang="ko-KR" altLang="en-US"/>
        </a:p>
      </dgm:t>
    </dgm:pt>
    <dgm:pt modelId="{3891A8F0-CB79-4C3C-AFAD-A0BCCEE52404}" type="pres">
      <dgm:prSet presAssocID="{B76168A7-DB6B-4490-813B-C32777839313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D18E72D-567F-4CA3-AE0D-849320F08A45}" type="pres">
      <dgm:prSet presAssocID="{CC382645-0E4C-4055-AB70-9D1DDDE71A87}" presName="Name9" presStyleLbl="parChTrans1D2" presStyleIdx="4" presStyleCnt="8"/>
      <dgm:spPr/>
      <dgm:t>
        <a:bodyPr/>
        <a:lstStyle/>
        <a:p>
          <a:pPr latinLnBrk="1"/>
          <a:endParaRPr lang="ko-KR" altLang="en-US"/>
        </a:p>
      </dgm:t>
    </dgm:pt>
    <dgm:pt modelId="{3AA6FCB4-FC6E-4E83-99EC-3BFFEFCBEEDE}" type="pres">
      <dgm:prSet presAssocID="{CC382645-0E4C-4055-AB70-9D1DDDE71A87}" presName="connTx" presStyleLbl="parChTrans1D2" presStyleIdx="4" presStyleCnt="8"/>
      <dgm:spPr/>
      <dgm:t>
        <a:bodyPr/>
        <a:lstStyle/>
        <a:p>
          <a:pPr latinLnBrk="1"/>
          <a:endParaRPr lang="ko-KR" altLang="en-US"/>
        </a:p>
      </dgm:t>
    </dgm:pt>
    <dgm:pt modelId="{F0DD4EB1-F8A3-4B13-8C9C-6C8C6A6C80E3}" type="pres">
      <dgm:prSet presAssocID="{2009216A-FC71-453F-AEBD-F9EF7B5A4B9C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14542A2-10AD-47E6-8601-2519AA80E5A5}" type="pres">
      <dgm:prSet presAssocID="{C3E17627-F474-4219-91CC-F1B27B302E82}" presName="Name9" presStyleLbl="parChTrans1D2" presStyleIdx="5" presStyleCnt="8"/>
      <dgm:spPr/>
      <dgm:t>
        <a:bodyPr/>
        <a:lstStyle/>
        <a:p>
          <a:pPr latinLnBrk="1"/>
          <a:endParaRPr lang="ko-KR" altLang="en-US"/>
        </a:p>
      </dgm:t>
    </dgm:pt>
    <dgm:pt modelId="{9D4085C7-E706-42FF-85BF-93A000B6F5AA}" type="pres">
      <dgm:prSet presAssocID="{C3E17627-F474-4219-91CC-F1B27B302E82}" presName="connTx" presStyleLbl="parChTrans1D2" presStyleIdx="5" presStyleCnt="8"/>
      <dgm:spPr/>
      <dgm:t>
        <a:bodyPr/>
        <a:lstStyle/>
        <a:p>
          <a:pPr latinLnBrk="1"/>
          <a:endParaRPr lang="ko-KR" altLang="en-US"/>
        </a:p>
      </dgm:t>
    </dgm:pt>
    <dgm:pt modelId="{343FCF2B-58EA-4D3F-8B9C-34E165A0EA17}" type="pres">
      <dgm:prSet presAssocID="{3EEFB34E-9B71-40E6-8A3F-5F99E3C02901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33F37960-BC22-45E7-9EAF-189029248BF3}" type="pres">
      <dgm:prSet presAssocID="{5844B768-C16C-4A84-B369-6F8E50F281F8}" presName="Name9" presStyleLbl="parChTrans1D2" presStyleIdx="6" presStyleCnt="8"/>
      <dgm:spPr/>
      <dgm:t>
        <a:bodyPr/>
        <a:lstStyle/>
        <a:p>
          <a:pPr latinLnBrk="1"/>
          <a:endParaRPr lang="ko-KR" altLang="en-US"/>
        </a:p>
      </dgm:t>
    </dgm:pt>
    <dgm:pt modelId="{0528DC15-88B5-4B14-BB26-5E0C4AA2F5AF}" type="pres">
      <dgm:prSet presAssocID="{5844B768-C16C-4A84-B369-6F8E50F281F8}" presName="connTx" presStyleLbl="parChTrans1D2" presStyleIdx="6" presStyleCnt="8"/>
      <dgm:spPr/>
      <dgm:t>
        <a:bodyPr/>
        <a:lstStyle/>
        <a:p>
          <a:pPr latinLnBrk="1"/>
          <a:endParaRPr lang="ko-KR" altLang="en-US"/>
        </a:p>
      </dgm:t>
    </dgm:pt>
    <dgm:pt modelId="{8E7543EB-C74C-40B3-874A-0D5684E1CAB5}" type="pres">
      <dgm:prSet presAssocID="{C06B0273-E0A1-4F3D-9BE6-8FB818962F88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4738462-316E-4AE1-BE16-F2D41EAF92B9}" type="pres">
      <dgm:prSet presAssocID="{169C16A9-7690-4447-917A-2BFABF161658}" presName="Name9" presStyleLbl="parChTrans1D2" presStyleIdx="7" presStyleCnt="8"/>
      <dgm:spPr/>
      <dgm:t>
        <a:bodyPr/>
        <a:lstStyle/>
        <a:p>
          <a:pPr latinLnBrk="1"/>
          <a:endParaRPr lang="ko-KR" altLang="en-US"/>
        </a:p>
      </dgm:t>
    </dgm:pt>
    <dgm:pt modelId="{2D26959F-7150-43F9-B09A-58DDAF9A36B9}" type="pres">
      <dgm:prSet presAssocID="{169C16A9-7690-4447-917A-2BFABF161658}" presName="connTx" presStyleLbl="parChTrans1D2" presStyleIdx="7" presStyleCnt="8"/>
      <dgm:spPr/>
      <dgm:t>
        <a:bodyPr/>
        <a:lstStyle/>
        <a:p>
          <a:pPr latinLnBrk="1"/>
          <a:endParaRPr lang="ko-KR" altLang="en-US"/>
        </a:p>
      </dgm:t>
    </dgm:pt>
    <dgm:pt modelId="{5CDD5AAA-B715-49B4-9D65-E359D41B7D05}" type="pres">
      <dgm:prSet presAssocID="{36A104D3-260D-41BA-AF6F-D5AADA7C2F88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EDC91D1-E1DE-4675-93F4-E124570AAB38}" type="presOf" srcId="{2009216A-FC71-453F-AEBD-F9EF7B5A4B9C}" destId="{F0DD4EB1-F8A3-4B13-8C9C-6C8C6A6C80E3}" srcOrd="0" destOrd="0" presId="urn:microsoft.com/office/officeart/2005/8/layout/radial1"/>
    <dgm:cxn modelId="{571BC3C3-D467-4891-AFF7-91D4560B7BD8}" srcId="{0DACF43D-7637-4F07-85D2-76230CEFCFE4}" destId="{D96FBD14-1826-4323-82BC-92CECAF42890}" srcOrd="0" destOrd="0" parTransId="{C10A88A6-A71E-49DD-B182-B15B40E08234}" sibTransId="{0D6F901B-2BD2-4C9D-B538-880E4DCA90C4}"/>
    <dgm:cxn modelId="{713624DC-81A8-4A5B-8DE1-47425FBCA9A1}" srcId="{D96FBD14-1826-4323-82BC-92CECAF42890}" destId="{E654A42D-D26B-490D-9148-03EF2D0FB4FA}" srcOrd="2" destOrd="0" parTransId="{4E43281F-495F-4E34-9E25-17169E94C228}" sibTransId="{D8BF07FE-5DE9-4F35-AF4A-1BEB202FB2C0}"/>
    <dgm:cxn modelId="{42A1914A-DB4F-4AD8-BA3F-99E3435EC86E}" type="presOf" srcId="{4E43281F-495F-4E34-9E25-17169E94C228}" destId="{9171AF80-BFA5-4B41-997B-629303D1CF38}" srcOrd="0" destOrd="0" presId="urn:microsoft.com/office/officeart/2005/8/layout/radial1"/>
    <dgm:cxn modelId="{FE12D199-8204-45E4-ABA0-B6BBA9952222}" srcId="{D96FBD14-1826-4323-82BC-92CECAF42890}" destId="{36A104D3-260D-41BA-AF6F-D5AADA7C2F88}" srcOrd="7" destOrd="0" parTransId="{169C16A9-7690-4447-917A-2BFABF161658}" sibTransId="{A03864DD-786B-4DB4-97A1-111E3F1D69F4}"/>
    <dgm:cxn modelId="{26D10067-A946-48E0-AB5F-8D18746A4A53}" type="presOf" srcId="{3EEFB34E-9B71-40E6-8A3F-5F99E3C02901}" destId="{343FCF2B-58EA-4D3F-8B9C-34E165A0EA17}" srcOrd="0" destOrd="0" presId="urn:microsoft.com/office/officeart/2005/8/layout/radial1"/>
    <dgm:cxn modelId="{ED12F986-A5D5-4A53-A301-C8561D03F0D0}" type="presOf" srcId="{1F8C9605-F07D-4BCF-9004-142BD66A09C7}" destId="{305AFECD-CCE7-4A5D-9919-66719A202A86}" srcOrd="1" destOrd="0" presId="urn:microsoft.com/office/officeart/2005/8/layout/radial1"/>
    <dgm:cxn modelId="{CBCC44A4-1F59-4FC4-A28B-C061FCD861E4}" type="presOf" srcId="{C06B0273-E0A1-4F3D-9BE6-8FB818962F88}" destId="{8E7543EB-C74C-40B3-874A-0D5684E1CAB5}" srcOrd="0" destOrd="0" presId="urn:microsoft.com/office/officeart/2005/8/layout/radial1"/>
    <dgm:cxn modelId="{05EEF2DD-F6AA-455E-9FA6-23A1C482FC46}" srcId="{D96FBD14-1826-4323-82BC-92CECAF42890}" destId="{B7E49C46-7DDC-417E-A929-3C448FE2A787}" srcOrd="1" destOrd="0" parTransId="{E9DF5870-5F84-45A1-A087-ABBD681C7408}" sibTransId="{77C8D413-FA5E-42C8-B3E3-5B2C0271D574}"/>
    <dgm:cxn modelId="{014D0151-69A2-421D-B516-7171A8BC9259}" type="presOf" srcId="{C3E17627-F474-4219-91CC-F1B27B302E82}" destId="{9D4085C7-E706-42FF-85BF-93A000B6F5AA}" srcOrd="1" destOrd="0" presId="urn:microsoft.com/office/officeart/2005/8/layout/radial1"/>
    <dgm:cxn modelId="{2A53D85C-9820-4C38-87E1-28E936D5502A}" type="presOf" srcId="{36A104D3-260D-41BA-AF6F-D5AADA7C2F88}" destId="{5CDD5AAA-B715-49B4-9D65-E359D41B7D05}" srcOrd="0" destOrd="0" presId="urn:microsoft.com/office/officeart/2005/8/layout/radial1"/>
    <dgm:cxn modelId="{A40356D7-6D10-444B-BA66-6F0ED258CF15}" type="presOf" srcId="{1F8C9605-F07D-4BCF-9004-142BD66A09C7}" destId="{AEEB76B5-774F-48B7-AD8F-4D9130033B12}" srcOrd="0" destOrd="0" presId="urn:microsoft.com/office/officeart/2005/8/layout/radial1"/>
    <dgm:cxn modelId="{42CEDDDE-5CDE-49A4-9E32-73DFE7F7ECDF}" type="presOf" srcId="{2C5A3061-6EAD-46C4-B370-55ABBF09E6B3}" destId="{3244739E-4186-4DB3-BD44-D9A691810B23}" srcOrd="1" destOrd="0" presId="urn:microsoft.com/office/officeart/2005/8/layout/radial1"/>
    <dgm:cxn modelId="{6A28F3ED-C7D9-4FD1-933F-6D2F2D8AF93C}" srcId="{D96FBD14-1826-4323-82BC-92CECAF42890}" destId="{3EEFB34E-9B71-40E6-8A3F-5F99E3C02901}" srcOrd="5" destOrd="0" parTransId="{C3E17627-F474-4219-91CC-F1B27B302E82}" sibTransId="{1A3ED18F-5007-46EA-8CEA-C77B7BDA3664}"/>
    <dgm:cxn modelId="{51BD661E-E0A4-45E6-A2C0-C8D4CCA2B33B}" type="presOf" srcId="{B7E49C46-7DDC-417E-A929-3C448FE2A787}" destId="{C6E72A21-482E-4538-B6E9-49A76A2B3C4F}" srcOrd="0" destOrd="0" presId="urn:microsoft.com/office/officeart/2005/8/layout/radial1"/>
    <dgm:cxn modelId="{CC102F7D-64BD-4F17-B925-F6196BC04762}" srcId="{D96FBD14-1826-4323-82BC-92CECAF42890}" destId="{7CF19860-A90C-444B-9B9B-21D9176D7501}" srcOrd="0" destOrd="0" parTransId="{2C5A3061-6EAD-46C4-B370-55ABBF09E6B3}" sibTransId="{30D8EBE2-6D2A-4C6B-A4C5-1480AC53E2E9}"/>
    <dgm:cxn modelId="{B93A0098-1D46-4F69-85DE-22AF00EF58E3}" type="presOf" srcId="{0DACF43D-7637-4F07-85D2-76230CEFCFE4}" destId="{63509B07-0D28-4E0D-8DC4-EB30D28A5ABC}" srcOrd="0" destOrd="0" presId="urn:microsoft.com/office/officeart/2005/8/layout/radial1"/>
    <dgm:cxn modelId="{D4CB457D-71B5-475C-AA25-123A62CF039B}" type="presOf" srcId="{7CF19860-A90C-444B-9B9B-21D9176D7501}" destId="{D2F2774D-CA13-4A7E-AE34-F85E683106E6}" srcOrd="0" destOrd="0" presId="urn:microsoft.com/office/officeart/2005/8/layout/radial1"/>
    <dgm:cxn modelId="{56B14C6A-99E7-41CC-AB58-39E1DC11E181}" type="presOf" srcId="{5844B768-C16C-4A84-B369-6F8E50F281F8}" destId="{0528DC15-88B5-4B14-BB26-5E0C4AA2F5AF}" srcOrd="1" destOrd="0" presId="urn:microsoft.com/office/officeart/2005/8/layout/radial1"/>
    <dgm:cxn modelId="{B9956DDC-621F-469C-A281-EB6AE6454440}" srcId="{D96FBD14-1826-4323-82BC-92CECAF42890}" destId="{B76168A7-DB6B-4490-813B-C32777839313}" srcOrd="3" destOrd="0" parTransId="{1F8C9605-F07D-4BCF-9004-142BD66A09C7}" sibTransId="{76BD4262-812C-4EDA-BC1C-01106B6C2074}"/>
    <dgm:cxn modelId="{3B973486-B8C5-4C8C-B845-2B4F58485B62}" type="presOf" srcId="{C3E17627-F474-4219-91CC-F1B27B302E82}" destId="{A14542A2-10AD-47E6-8601-2519AA80E5A5}" srcOrd="0" destOrd="0" presId="urn:microsoft.com/office/officeart/2005/8/layout/radial1"/>
    <dgm:cxn modelId="{591DC308-3487-4453-BE2A-715DF6B411B6}" type="presOf" srcId="{CC382645-0E4C-4055-AB70-9D1DDDE71A87}" destId="{3AA6FCB4-FC6E-4E83-99EC-3BFFEFCBEEDE}" srcOrd="1" destOrd="0" presId="urn:microsoft.com/office/officeart/2005/8/layout/radial1"/>
    <dgm:cxn modelId="{85F350FA-A6F3-4594-A0D2-DAE70D816DE6}" type="presOf" srcId="{4E43281F-495F-4E34-9E25-17169E94C228}" destId="{3FD45134-27EC-443B-81A3-C41F24BE0DBC}" srcOrd="1" destOrd="0" presId="urn:microsoft.com/office/officeart/2005/8/layout/radial1"/>
    <dgm:cxn modelId="{CC6BAD62-6249-4A30-A316-EFBFC29EC233}" type="presOf" srcId="{E654A42D-D26B-490D-9148-03EF2D0FB4FA}" destId="{199F7D45-334F-462C-A3BE-C0A7B5C09270}" srcOrd="0" destOrd="0" presId="urn:microsoft.com/office/officeart/2005/8/layout/radial1"/>
    <dgm:cxn modelId="{3ABB51B6-ED1B-4685-8435-5AED80767FD1}" type="presOf" srcId="{169C16A9-7690-4447-917A-2BFABF161658}" destId="{2D26959F-7150-43F9-B09A-58DDAF9A36B9}" srcOrd="1" destOrd="0" presId="urn:microsoft.com/office/officeart/2005/8/layout/radial1"/>
    <dgm:cxn modelId="{9650E52D-18A8-417C-905A-945D67CE9E3A}" type="presOf" srcId="{5844B768-C16C-4A84-B369-6F8E50F281F8}" destId="{33F37960-BC22-45E7-9EAF-189029248BF3}" srcOrd="0" destOrd="0" presId="urn:microsoft.com/office/officeart/2005/8/layout/radial1"/>
    <dgm:cxn modelId="{3336F67A-F40A-4E2F-BAB6-E1A0976F6CF2}" type="presOf" srcId="{E9DF5870-5F84-45A1-A087-ABBD681C7408}" destId="{6DC62965-BE39-4E74-BA95-CFBB226C4E10}" srcOrd="1" destOrd="0" presId="urn:microsoft.com/office/officeart/2005/8/layout/radial1"/>
    <dgm:cxn modelId="{0DFE36A5-BBB4-4407-8E87-BC45F6A71795}" type="presOf" srcId="{CC382645-0E4C-4055-AB70-9D1DDDE71A87}" destId="{3D18E72D-567F-4CA3-AE0D-849320F08A45}" srcOrd="0" destOrd="0" presId="urn:microsoft.com/office/officeart/2005/8/layout/radial1"/>
    <dgm:cxn modelId="{6B6DC0C4-EC12-4133-B787-96C45C995F44}" type="presOf" srcId="{B76168A7-DB6B-4490-813B-C32777839313}" destId="{3891A8F0-CB79-4C3C-AFAD-A0BCCEE52404}" srcOrd="0" destOrd="0" presId="urn:microsoft.com/office/officeart/2005/8/layout/radial1"/>
    <dgm:cxn modelId="{3A90BD7F-1D85-4C1E-B5DC-0DABBAA758DA}" type="presOf" srcId="{2C5A3061-6EAD-46C4-B370-55ABBF09E6B3}" destId="{228DC00B-E709-4922-8749-983AA585677D}" srcOrd="0" destOrd="0" presId="urn:microsoft.com/office/officeart/2005/8/layout/radial1"/>
    <dgm:cxn modelId="{29F430B5-B832-4759-9914-8289684B391D}" type="presOf" srcId="{D96FBD14-1826-4323-82BC-92CECAF42890}" destId="{406AE6FD-3CF8-42E3-8ADE-90F4DC3B983C}" srcOrd="0" destOrd="0" presId="urn:microsoft.com/office/officeart/2005/8/layout/radial1"/>
    <dgm:cxn modelId="{5FE39206-2EEE-4FCF-B6CB-17990F4F59ED}" type="presOf" srcId="{169C16A9-7690-4447-917A-2BFABF161658}" destId="{44738462-316E-4AE1-BE16-F2D41EAF92B9}" srcOrd="0" destOrd="0" presId="urn:microsoft.com/office/officeart/2005/8/layout/radial1"/>
    <dgm:cxn modelId="{A8254F62-A052-4FAD-B988-C7990E716B36}" srcId="{D96FBD14-1826-4323-82BC-92CECAF42890}" destId="{2009216A-FC71-453F-AEBD-F9EF7B5A4B9C}" srcOrd="4" destOrd="0" parTransId="{CC382645-0E4C-4055-AB70-9D1DDDE71A87}" sibTransId="{5D6A5575-0142-42F0-B8DA-E3498DCD599B}"/>
    <dgm:cxn modelId="{CB434BE5-970B-4D8E-B994-8E03B44EFEAE}" srcId="{D96FBD14-1826-4323-82BC-92CECAF42890}" destId="{C06B0273-E0A1-4F3D-9BE6-8FB818962F88}" srcOrd="6" destOrd="0" parTransId="{5844B768-C16C-4A84-B369-6F8E50F281F8}" sibTransId="{586A266E-3393-4DDB-B80E-396F075D7109}"/>
    <dgm:cxn modelId="{533E0829-F54F-4ACC-8504-2882AF59E3CE}" type="presOf" srcId="{E9DF5870-5F84-45A1-A087-ABBD681C7408}" destId="{BBE3CF4F-8B7A-4BD5-8976-4B77EA3A00EE}" srcOrd="0" destOrd="0" presId="urn:microsoft.com/office/officeart/2005/8/layout/radial1"/>
    <dgm:cxn modelId="{4D170AA1-6E04-489C-BA74-E8DA65C43BA5}" type="presParOf" srcId="{63509B07-0D28-4E0D-8DC4-EB30D28A5ABC}" destId="{406AE6FD-3CF8-42E3-8ADE-90F4DC3B983C}" srcOrd="0" destOrd="0" presId="urn:microsoft.com/office/officeart/2005/8/layout/radial1"/>
    <dgm:cxn modelId="{B497A08F-8B9F-48DD-AF0E-3B57D75D3944}" type="presParOf" srcId="{63509B07-0D28-4E0D-8DC4-EB30D28A5ABC}" destId="{228DC00B-E709-4922-8749-983AA585677D}" srcOrd="1" destOrd="0" presId="urn:microsoft.com/office/officeart/2005/8/layout/radial1"/>
    <dgm:cxn modelId="{ADCC7080-4306-4421-A7F5-8F4276ECDA3C}" type="presParOf" srcId="{228DC00B-E709-4922-8749-983AA585677D}" destId="{3244739E-4186-4DB3-BD44-D9A691810B23}" srcOrd="0" destOrd="0" presId="urn:microsoft.com/office/officeart/2005/8/layout/radial1"/>
    <dgm:cxn modelId="{9FE87399-09EE-4DB3-AEC0-C5988980B2CD}" type="presParOf" srcId="{63509B07-0D28-4E0D-8DC4-EB30D28A5ABC}" destId="{D2F2774D-CA13-4A7E-AE34-F85E683106E6}" srcOrd="2" destOrd="0" presId="urn:microsoft.com/office/officeart/2005/8/layout/radial1"/>
    <dgm:cxn modelId="{F4EBE6E9-F7F4-4C5C-85CD-7C4F407B08A7}" type="presParOf" srcId="{63509B07-0D28-4E0D-8DC4-EB30D28A5ABC}" destId="{BBE3CF4F-8B7A-4BD5-8976-4B77EA3A00EE}" srcOrd="3" destOrd="0" presId="urn:microsoft.com/office/officeart/2005/8/layout/radial1"/>
    <dgm:cxn modelId="{88A75217-0424-4D32-95C7-29CBD26D83DE}" type="presParOf" srcId="{BBE3CF4F-8B7A-4BD5-8976-4B77EA3A00EE}" destId="{6DC62965-BE39-4E74-BA95-CFBB226C4E10}" srcOrd="0" destOrd="0" presId="urn:microsoft.com/office/officeart/2005/8/layout/radial1"/>
    <dgm:cxn modelId="{25F91576-8A9B-449D-B75F-6D4F029F371A}" type="presParOf" srcId="{63509B07-0D28-4E0D-8DC4-EB30D28A5ABC}" destId="{C6E72A21-482E-4538-B6E9-49A76A2B3C4F}" srcOrd="4" destOrd="0" presId="urn:microsoft.com/office/officeart/2005/8/layout/radial1"/>
    <dgm:cxn modelId="{5B71F132-F7C6-4EE2-B347-39553CB992C3}" type="presParOf" srcId="{63509B07-0D28-4E0D-8DC4-EB30D28A5ABC}" destId="{9171AF80-BFA5-4B41-997B-629303D1CF38}" srcOrd="5" destOrd="0" presId="urn:microsoft.com/office/officeart/2005/8/layout/radial1"/>
    <dgm:cxn modelId="{4FE937A7-2784-4AAC-99BC-76DE96D3D6CC}" type="presParOf" srcId="{9171AF80-BFA5-4B41-997B-629303D1CF38}" destId="{3FD45134-27EC-443B-81A3-C41F24BE0DBC}" srcOrd="0" destOrd="0" presId="urn:microsoft.com/office/officeart/2005/8/layout/radial1"/>
    <dgm:cxn modelId="{5D378056-F36F-4647-940A-6B8B04148648}" type="presParOf" srcId="{63509B07-0D28-4E0D-8DC4-EB30D28A5ABC}" destId="{199F7D45-334F-462C-A3BE-C0A7B5C09270}" srcOrd="6" destOrd="0" presId="urn:microsoft.com/office/officeart/2005/8/layout/radial1"/>
    <dgm:cxn modelId="{416235C0-CA82-4316-98DC-D2FAA228FB53}" type="presParOf" srcId="{63509B07-0D28-4E0D-8DC4-EB30D28A5ABC}" destId="{AEEB76B5-774F-48B7-AD8F-4D9130033B12}" srcOrd="7" destOrd="0" presId="urn:microsoft.com/office/officeart/2005/8/layout/radial1"/>
    <dgm:cxn modelId="{630355A7-FDB5-424D-839C-7650045587D2}" type="presParOf" srcId="{AEEB76B5-774F-48B7-AD8F-4D9130033B12}" destId="{305AFECD-CCE7-4A5D-9919-66719A202A86}" srcOrd="0" destOrd="0" presId="urn:microsoft.com/office/officeart/2005/8/layout/radial1"/>
    <dgm:cxn modelId="{3F4AFB73-348D-45F4-BF4D-E292C72DFF7F}" type="presParOf" srcId="{63509B07-0D28-4E0D-8DC4-EB30D28A5ABC}" destId="{3891A8F0-CB79-4C3C-AFAD-A0BCCEE52404}" srcOrd="8" destOrd="0" presId="urn:microsoft.com/office/officeart/2005/8/layout/radial1"/>
    <dgm:cxn modelId="{903D7D7F-BE6A-4EA8-B61B-CCCD829325AC}" type="presParOf" srcId="{63509B07-0D28-4E0D-8DC4-EB30D28A5ABC}" destId="{3D18E72D-567F-4CA3-AE0D-849320F08A45}" srcOrd="9" destOrd="0" presId="urn:microsoft.com/office/officeart/2005/8/layout/radial1"/>
    <dgm:cxn modelId="{749CC701-824B-4CF9-8887-05A8051D8497}" type="presParOf" srcId="{3D18E72D-567F-4CA3-AE0D-849320F08A45}" destId="{3AA6FCB4-FC6E-4E83-99EC-3BFFEFCBEEDE}" srcOrd="0" destOrd="0" presId="urn:microsoft.com/office/officeart/2005/8/layout/radial1"/>
    <dgm:cxn modelId="{6542CC2D-999B-4D66-B333-223132D910A1}" type="presParOf" srcId="{63509B07-0D28-4E0D-8DC4-EB30D28A5ABC}" destId="{F0DD4EB1-F8A3-4B13-8C9C-6C8C6A6C80E3}" srcOrd="10" destOrd="0" presId="urn:microsoft.com/office/officeart/2005/8/layout/radial1"/>
    <dgm:cxn modelId="{AA366AC0-1389-4873-BCD0-06A8945BA8E6}" type="presParOf" srcId="{63509B07-0D28-4E0D-8DC4-EB30D28A5ABC}" destId="{A14542A2-10AD-47E6-8601-2519AA80E5A5}" srcOrd="11" destOrd="0" presId="urn:microsoft.com/office/officeart/2005/8/layout/radial1"/>
    <dgm:cxn modelId="{85A2349E-ECDE-4EE6-97E1-2AF5F3AD7015}" type="presParOf" srcId="{A14542A2-10AD-47E6-8601-2519AA80E5A5}" destId="{9D4085C7-E706-42FF-85BF-93A000B6F5AA}" srcOrd="0" destOrd="0" presId="urn:microsoft.com/office/officeart/2005/8/layout/radial1"/>
    <dgm:cxn modelId="{477B02F1-1B84-4F9C-ACF5-CC23A97E6A45}" type="presParOf" srcId="{63509B07-0D28-4E0D-8DC4-EB30D28A5ABC}" destId="{343FCF2B-58EA-4D3F-8B9C-34E165A0EA17}" srcOrd="12" destOrd="0" presId="urn:microsoft.com/office/officeart/2005/8/layout/radial1"/>
    <dgm:cxn modelId="{F020D545-CB6B-4036-BD62-A6F3B2C076F0}" type="presParOf" srcId="{63509B07-0D28-4E0D-8DC4-EB30D28A5ABC}" destId="{33F37960-BC22-45E7-9EAF-189029248BF3}" srcOrd="13" destOrd="0" presId="urn:microsoft.com/office/officeart/2005/8/layout/radial1"/>
    <dgm:cxn modelId="{9D3B191E-B421-4CD0-9620-A2BB719D2F36}" type="presParOf" srcId="{33F37960-BC22-45E7-9EAF-189029248BF3}" destId="{0528DC15-88B5-4B14-BB26-5E0C4AA2F5AF}" srcOrd="0" destOrd="0" presId="urn:microsoft.com/office/officeart/2005/8/layout/radial1"/>
    <dgm:cxn modelId="{F0EE3AF1-9130-43AE-860F-22578E050E08}" type="presParOf" srcId="{63509B07-0D28-4E0D-8DC4-EB30D28A5ABC}" destId="{8E7543EB-C74C-40B3-874A-0D5684E1CAB5}" srcOrd="14" destOrd="0" presId="urn:microsoft.com/office/officeart/2005/8/layout/radial1"/>
    <dgm:cxn modelId="{68ADA096-1DAF-417B-A851-B2AAEB2AAF0B}" type="presParOf" srcId="{63509B07-0D28-4E0D-8DC4-EB30D28A5ABC}" destId="{44738462-316E-4AE1-BE16-F2D41EAF92B9}" srcOrd="15" destOrd="0" presId="urn:microsoft.com/office/officeart/2005/8/layout/radial1"/>
    <dgm:cxn modelId="{1BFFEBF7-C250-4653-B79F-0ECDC8BBF503}" type="presParOf" srcId="{44738462-316E-4AE1-BE16-F2D41EAF92B9}" destId="{2D26959F-7150-43F9-B09A-58DDAF9A36B9}" srcOrd="0" destOrd="0" presId="urn:microsoft.com/office/officeart/2005/8/layout/radial1"/>
    <dgm:cxn modelId="{EA6FD504-38E0-4274-A135-F65B57345B6A}" type="presParOf" srcId="{63509B07-0D28-4E0D-8DC4-EB30D28A5ABC}" destId="{5CDD5AAA-B715-49B4-9D65-E359D41B7D05}" srcOrd="16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-67128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7072362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kumimoji="0" lang="ko-KR" altLang="en-US" sz="4800" b="1" i="0" u="none" strike="noStrike" cap="none" spc="-20" normalizeH="0" baseline="400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유통전략을 통한 고객가치 전달</a:t>
            </a:r>
            <a:endParaRPr kumimoji="0" lang="ko-KR" altLang="en-US" sz="4800" b="1" i="0" u="none" strike="noStrike" cap="none" spc="-20" normalizeH="0" baseline="400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572264" y="516732"/>
            <a:ext cx="1662112" cy="1662112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9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214414" y="3643314"/>
            <a:ext cx="607223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가치전달 네트워크 관점에 기반한 공급체인관리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유통경로의 개념과 필요성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유통경로의 구조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유통경로 설계과정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경로갈등의 관리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물적유통</a:t>
            </a:r>
            <a:endParaRPr lang="en-US" altLang="ko-KR" sz="16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sz="16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소매상과 도매상</a:t>
            </a: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유통경로의 구조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13" name="내용 개체 틀 2"/>
          <p:cNvSpPr txBox="1">
            <a:spLocks/>
          </p:cNvSpPr>
          <p:nvPr/>
        </p:nvSpPr>
        <p:spPr bwMode="auto">
          <a:xfrm>
            <a:off x="468313" y="836712"/>
            <a:ext cx="82296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20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</a:t>
            </a:r>
            <a:r>
              <a:rPr kumimoji="0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.2 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유통경로조직의 계열화</a:t>
            </a:r>
            <a:r>
              <a:rPr kumimoji="0"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수직적 마케팅시스템</a:t>
            </a:r>
            <a:r>
              <a:rPr kumimoji="0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720725" indent="-360363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제조업자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소매상 프랜차이즈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803275" indent="-179388">
              <a:lnSpc>
                <a:spcPct val="150000"/>
              </a:lnSpc>
              <a:spcBef>
                <a:spcPct val="20000"/>
              </a:spcBef>
              <a:buSzPct val="95000"/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제조업체가 프랜차이즈 본부가 되어 소매상을 가맹점으로 참여시킴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en-US" altLang="ko-KR" sz="1050" dirty="0" smtClean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제조업자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도매상 프랜차이즈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ct val="20000"/>
              </a:spcBef>
              <a:buSzPct val="95000"/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제조업자가 프랜차이즈 본부가 되어 도매상을 가맹점으로 참여시킴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정유회사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석유대리점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en-US" altLang="ko-KR" sz="1050" dirty="0" smtClean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도매상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 –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소매상 프랜차이즈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ct val="20000"/>
              </a:spcBef>
              <a:buSzPct val="95000"/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도매상이 프랜차이즈 본부가 되고 소매상을 가맹점으로 참여시킨 형태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SzPct val="95000"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           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대성석유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en-US" altLang="ko-KR" sz="1050" dirty="0" smtClean="0"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서비스회사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–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소매상 프랜차이즈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ct val="20000"/>
              </a:spcBef>
              <a:buSzPct val="95000"/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외식 프랜차이즈 사업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자동차 대여산업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인스턴트 산업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숙박산업 등 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730250" lvl="1" indent="-273050">
              <a:lnSpc>
                <a:spcPct val="20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400" b="1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20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ko-KR" altLang="en-US" sz="1600" b="1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8" name="그림 26" descr="KFC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4286256"/>
            <a:ext cx="1492250" cy="1228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마케팅포커스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745688" y="4595644"/>
            <a:ext cx="7638272" cy="1670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프랜차이즈가 성장하려면 탄탄한 브랜드를 구축하고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많은 지역으로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매장을 확대해야 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그런데 이런 노력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못지않게 매장을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관리하고 운영하는 것 역시 프랜차이즈 성공을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결정하는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중요한 요인이다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매장이 안정적이고 효율적으로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운영돼야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브랜드 가치를 높일 수 있고 이를 통해 매장운영자는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물론 가맹사업자의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수익을 높일 수 있다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이 때문에 글로벌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프랜차이즈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업체들은 매장 관리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운영의 안정성과 효율성을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높이기위해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다양한 마케팅 노력을 기울이고 있다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제목 1"/>
          <p:cNvSpPr txBox="1">
            <a:spLocks/>
          </p:cNvSpPr>
          <p:nvPr/>
        </p:nvSpPr>
        <p:spPr>
          <a:xfrm>
            <a:off x="467544" y="698420"/>
            <a:ext cx="8424936" cy="9446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6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세계 최대 프랜차이즈기업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맥도널드의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매장운영전략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  <a:p>
            <a:pPr marL="0" marR="0" lvl="0" indent="0" algn="l" defTabSz="914400" rtl="0" eaLnBrk="1" fontAlgn="auto" latinLnBrk="1" hangingPunct="1">
              <a:lnSpc>
                <a:spcPct val="16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:</a:t>
            </a:r>
            <a:r>
              <a:rPr kumimoji="0" lang="en-US" altLang="ko-KR" sz="1600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엄격한 품질</a:t>
            </a:r>
            <a:r>
              <a:rPr kumimoji="0" lang="en-US" altLang="ko-KR" sz="1600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, </a:t>
            </a: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재고 관리</a:t>
            </a:r>
            <a:r>
              <a:rPr kumimoji="0" lang="en-US" altLang="ko-KR" sz="1600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, </a:t>
            </a: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디지털 기술 활용</a:t>
            </a:r>
            <a:r>
              <a:rPr kumimoji="0" lang="en-US" altLang="ko-KR" sz="1600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, </a:t>
            </a: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컨설팅 제공</a:t>
            </a:r>
            <a:r>
              <a:rPr kumimoji="0" lang="en-US" altLang="ko-KR" sz="1600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, </a:t>
            </a: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체계적인 직원교육 프로그램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14" name="Picture 2" descr="맥도널드 three-legged stool에 대한 이미지 검색결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43116"/>
            <a:ext cx="3888432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78" y="1776992"/>
            <a:ext cx="3851722" cy="2676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유통경로의 구조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 bwMode="auto">
          <a:xfrm>
            <a:off x="468313" y="890681"/>
            <a:ext cx="8229600" cy="51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kumimoji="0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3.3 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수평적 마케팅시스템과 복수 유통경로의 도입</a:t>
            </a:r>
            <a:endParaRPr kumimoji="0"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20725" indent="-360363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kumimoji="0" lang="en-US" altLang="ko-KR" sz="1600" b="1" dirty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600" b="1" dirty="0">
                <a:latin typeface="나눔고딕" pitchFamily="50" charset="-127"/>
                <a:ea typeface="나눔고딕" pitchFamily="50" charset="-127"/>
              </a:rPr>
              <a:t>수평적 마케팅 시스템의 성장</a:t>
            </a:r>
            <a:endParaRPr kumimoji="0"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ct val="20000"/>
              </a:spcBef>
              <a:buSzPct val="95000"/>
              <a:buFont typeface="Arial" pitchFamily="34" charset="0"/>
              <a:buChar char="•"/>
              <a:defRPr/>
            </a:pP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같은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경로단계에 있는 둘 이상의 기업들이 새로운 마케팅 기회를 이용하기 위해 함께 협력하는 </a:t>
            </a:r>
            <a:r>
              <a:rPr kumimoji="0" lang="ko-KR" altLang="en-US" sz="1600" dirty="0" smtClean="0">
                <a:latin typeface="나눔고딕" pitchFamily="50" charset="-127"/>
                <a:ea typeface="나눔고딕" pitchFamily="50" charset="-127"/>
              </a:rPr>
              <a:t>것</a:t>
            </a:r>
            <a:r>
              <a:rPr kumimoji="0"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ct val="20000"/>
              </a:spcBef>
              <a:buSzPct val="95000"/>
              <a:buFont typeface="Arial" pitchFamily="34" charset="0"/>
              <a:buChar char="•"/>
              <a:defRPr/>
            </a:pPr>
            <a:endParaRPr kumimoji="0"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ct val="20000"/>
              </a:spcBef>
              <a:buSzPct val="95000"/>
              <a:buFont typeface="Arial" pitchFamily="34" charset="0"/>
              <a:buChar char="•"/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일리 </a:t>
            </a:r>
            <a:r>
              <a:rPr kumimoji="0"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kumimoji="0" lang="ko-KR" altLang="en-US" sz="1600" dirty="0">
                <a:latin typeface="나눔고딕" pitchFamily="50" charset="-127"/>
                <a:ea typeface="나눔고딕" pitchFamily="50" charset="-127"/>
              </a:rPr>
              <a:t>코카콜라</a:t>
            </a:r>
            <a:r>
              <a:rPr kumimoji="0"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코카콜라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dirty="0" err="1" smtClean="0">
                <a:latin typeface="나눔고딕" pitchFamily="50" charset="-127"/>
                <a:ea typeface="나눔고딕" pitchFamily="50" charset="-127"/>
              </a:rPr>
              <a:t>유통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는 이태리 커피회사 일리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dirty="0" err="1" smtClean="0">
                <a:latin typeface="나눔고딕" pitchFamily="50" charset="-127"/>
                <a:ea typeface="나눔고딕" pitchFamily="50" charset="-127"/>
              </a:rPr>
              <a:t>제조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와 협력해 캔커피를 개발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판매함으로써 각 기업이 가진 장점을 결합해 시너지를 창출했다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150000"/>
              </a:lnSpc>
              <a:spcBef>
                <a:spcPct val="20000"/>
              </a:spcBef>
              <a:buSzPct val="95000"/>
              <a:buFont typeface="Arial" pitchFamily="34" charset="0"/>
              <a:buChar char="•"/>
              <a:defRPr/>
            </a:pPr>
            <a:endParaRPr kumimoji="0"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730250" lvl="1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십자형 11"/>
          <p:cNvSpPr/>
          <p:nvPr/>
        </p:nvSpPr>
        <p:spPr>
          <a:xfrm>
            <a:off x="2987824" y="3623934"/>
            <a:ext cx="428628" cy="428628"/>
          </a:xfrm>
          <a:prstGeom prst="plus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4" name="Picture 2" descr="http://mylogo.incruit.com/2005/03/09112424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3047870"/>
            <a:ext cx="1584176" cy="1584176"/>
          </a:xfrm>
          <a:prstGeom prst="rect">
            <a:avLst/>
          </a:prstGeom>
          <a:noFill/>
        </p:spPr>
      </p:pic>
      <p:pic>
        <p:nvPicPr>
          <p:cNvPr id="15" name="Picture 6" descr="http://helperus.com/files/attach/images/786/166/039/934aca22ac2137e080c33321db62c2dd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3047870"/>
            <a:ext cx="1549756" cy="1552626"/>
          </a:xfrm>
          <a:prstGeom prst="rect">
            <a:avLst/>
          </a:prstGeom>
          <a:noFill/>
        </p:spPr>
      </p:pic>
      <p:pic>
        <p:nvPicPr>
          <p:cNvPr id="16" name="_x205923768" descr="EMB000003ac3f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2831846"/>
            <a:ext cx="1738313" cy="2184400"/>
          </a:xfrm>
          <a:prstGeom prst="rect">
            <a:avLst/>
          </a:prstGeom>
          <a:noFill/>
        </p:spPr>
      </p:pic>
      <p:sp>
        <p:nvSpPr>
          <p:cNvPr id="17" name="오른쪽 화살표 16"/>
          <p:cNvSpPr/>
          <p:nvPr/>
        </p:nvSpPr>
        <p:spPr>
          <a:xfrm>
            <a:off x="5508104" y="3623934"/>
            <a:ext cx="504056" cy="43204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유통경로의 구조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 bwMode="auto">
          <a:xfrm>
            <a:off x="468313" y="890681"/>
            <a:ext cx="8229600" cy="51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kumimoji="0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3.3 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수평적 마케팅시스템과 복수 유통경로의 </a:t>
            </a:r>
            <a:r>
              <a:rPr kumimoji="0"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도입</a:t>
            </a:r>
            <a:endParaRPr kumimoji="0"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복수유통경로 활용의 증가</a:t>
            </a:r>
            <a:r>
              <a:rPr lang="ko-KR" altLang="en-US" b="1" dirty="0" smtClean="0">
                <a:latin typeface="+mj-ea"/>
              </a:rPr>
              <a:t> </a:t>
            </a:r>
            <a:endParaRPr lang="en-US" altLang="ko-KR" b="1" dirty="0" smtClean="0">
              <a:latin typeface="+mj-ea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kumimoji="0"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730250" lvl="1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101" y="2264735"/>
            <a:ext cx="4523146" cy="274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64736"/>
            <a:ext cx="3917988" cy="274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 설계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214563" y="4810262"/>
            <a:ext cx="4857750" cy="33813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유통경로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설계과정 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897" y="1785926"/>
            <a:ext cx="8682583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 설계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928670"/>
            <a:ext cx="8229600" cy="52565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경로서비스에 대한 고객욕구의 분석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20725" marR="0" lvl="0" indent="-360363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입지의 편의성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도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소매업체들이 시장 내에 분산되어 있는 정도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20725" marR="0" lvl="0" indent="-360363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최소구매단위의 크기 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20725" marR="0" lvl="0" indent="-360363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20725" marR="0" lvl="0" indent="-360363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(3)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대기시간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주문한 제품을 인도 받을 때까지의 기간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20725" marR="0" lvl="0" indent="-360363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(4)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제품의 다양성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다양한 제품을 갖춘 점포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742950" marR="0" lvl="1" indent="-28575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94" y="3357562"/>
            <a:ext cx="3079427" cy="2320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 설계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00" y="714356"/>
            <a:ext cx="8229600" cy="43894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주요 경로대안의 파악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경로 길이 결정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직접유통경로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VS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간접유통경로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2" indent="-17938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경로길이결정에서의 고려요인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기업특성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기업규모와 자금력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제품특성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제품유형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부패가능성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복잡성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대체율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시장특성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시장규모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고객분산 정도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00113" marR="0" lvl="3" indent="-968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경쟁사 유통경로</a:t>
            </a:r>
          </a:p>
          <a:p>
            <a:pPr marL="457200" marR="0" lvl="1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오른쪽 화살표 12"/>
          <p:cNvSpPr/>
          <p:nvPr/>
        </p:nvSpPr>
        <p:spPr>
          <a:xfrm>
            <a:off x="6033847" y="4828103"/>
            <a:ext cx="428628" cy="428628"/>
          </a:xfrm>
          <a:prstGeom prst="rightArrow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6748214" y="4542342"/>
            <a:ext cx="2000250" cy="1077912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b="1" dirty="0">
                <a:latin typeface="HY중고딕" pitchFamily="18" charset="-127"/>
                <a:ea typeface="HY중고딕" pitchFamily="18" charset="-127"/>
              </a:rPr>
              <a:t>부패가능성이 높은 제품은 신속한 제품공급을 위해 유통경로의 길이가 짧다</a:t>
            </a:r>
            <a:endParaRPr kumimoji="0" lang="ko-KR" altLang="en-US" sz="1600" b="1" dirty="0">
              <a:latin typeface="HY중고딕" pitchFamily="18" charset="-127"/>
              <a:ea typeface="HY중고딕" pitchFamily="18" charset="-127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929066"/>
            <a:ext cx="1728192" cy="2344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 설계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00" y="714356"/>
            <a:ext cx="8229600" cy="4857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주요 경로대안의 파악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1" indent="-382588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시장커버리지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유통경로상에 포함될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중간상의수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집약적 유통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(intensive distribution) 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가능한 한 많은 소매상들이 자사제품을 취급하도록 하는 전략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전속적 유통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(exclusive distribution) 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각 판매 지역별로 하나 혹은 극 소수의 중간상에게 자사제품의 유통에 대한 독점권을 부여하는 전략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선택적 유통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(selective distribution) 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집약적 유통과 전속적 유통의 중간에 해당되는 전략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판매지역별로 자사제품을 취급하고자 하는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중간상들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중에서 자격을 갖춘 소수의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중간상들에게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판매를 허용하는 전략</a:t>
            </a:r>
          </a:p>
          <a:p>
            <a:pPr marL="457200" marR="0" lvl="1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 설계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000232" y="4725144"/>
            <a:ext cx="5143500" cy="33813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집약적</a:t>
            </a:r>
            <a:r>
              <a:rPr kumimoji="0" lang="en-US" altLang="ko-KR" sz="1600" b="1" dirty="0" smtClean="0">
                <a:latin typeface="HY중고딕" pitchFamily="18" charset="-127"/>
                <a:ea typeface="HY중고딕" pitchFamily="18" charset="-127"/>
              </a:rPr>
              <a:t>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유통</a:t>
            </a:r>
            <a:r>
              <a:rPr kumimoji="0" lang="en-US" altLang="ko-KR" sz="1600" b="1" dirty="0">
                <a:latin typeface="HY중고딕" pitchFamily="18" charset="-127"/>
                <a:ea typeface="HY중고딕" pitchFamily="18" charset="-127"/>
              </a:rPr>
              <a:t>,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전속적 유통</a:t>
            </a:r>
            <a:r>
              <a:rPr kumimoji="0" lang="en-US" altLang="ko-KR" sz="1600" b="1" dirty="0">
                <a:latin typeface="HY중고딕" pitchFamily="18" charset="-127"/>
                <a:ea typeface="HY중고딕" pitchFamily="18" charset="-127"/>
              </a:rPr>
              <a:t>,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선택적 유통의 비교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8613581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마케팅포커스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467544" y="3929066"/>
            <a:ext cx="8136904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Hallmark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는 자신의 고급 이미지를 유지하기 위해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타 카드와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섞지 않고 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Hallmark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만을 독자적으로 전시하고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판매하는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조건으로 유통업체에 카드를 공급했다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이 전략은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성공적이어서 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Hallmark ‘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특약점’은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전체 </a:t>
            </a:r>
            <a:r>
              <a:rPr lang="en-US" altLang="ko-KR" sz="1400" b="1" dirty="0" err="1" smtClean="0">
                <a:latin typeface="나눔고딕" pitchFamily="50" charset="-127"/>
                <a:ea typeface="나눔고딕" pitchFamily="50" charset="-127"/>
              </a:rPr>
              <a:t>allmark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카드 판매의 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3/4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을 담당할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정도로 중요한 지위를 차지하고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있었다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그러나 카드구매 고객의 대부분을 차지하는 여성의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사회 진출이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증대함에 따라 그들은 더 이상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Hallmark ‘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특약점’을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찾기 보다는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가까운 슈퍼나 할인점에서 다른 물건을 사면서 카드도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같이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사게 되었다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Hallmark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는 할인점에 카드를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공급하기 위해서는 자신의 고급이미지를 포기해야 했고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나아가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기존의 차별적 유통망을 포기해야만 했기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때문에 기존의 고급 유통망 전략을 고집하였다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 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467544" y="698420"/>
            <a:ext cx="8424936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전속적 유통전략을 고집하여 어려움을 겪은 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Hallmark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사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14" name="Picture 2" descr="Hallmark에 대한 이미지 검색결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209" y="1500174"/>
            <a:ext cx="3736548" cy="2111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30" y="1431074"/>
            <a:ext cx="3425060" cy="225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Amazon </a:t>
            </a:r>
            <a:r>
              <a:rPr lang="en-US" altLang="ko-KR" sz="2000" b="1" dirty="0" err="1" smtClean="0">
                <a:latin typeface="나눔고딕" pitchFamily="50" charset="-127"/>
                <a:ea typeface="나눔고딕" pitchFamily="50" charset="-127"/>
              </a:rPr>
              <a:t>vs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2000" b="1" dirty="0" err="1" smtClean="0">
                <a:latin typeface="나눔고딕" pitchFamily="50" charset="-127"/>
                <a:ea typeface="나눔고딕" pitchFamily="50" charset="-127"/>
              </a:rPr>
              <a:t>Walmart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16" name="내용 개체 틀 2"/>
          <p:cNvSpPr txBox="1">
            <a:spLocks/>
          </p:cNvSpPr>
          <p:nvPr/>
        </p:nvSpPr>
        <p:spPr>
          <a:xfrm>
            <a:off x="683568" y="4500570"/>
            <a:ext cx="8003200" cy="19442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base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Walmart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대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Amazon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간의 온라인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오프라인 통합시장에서 패권을 잡기 위한 전쟁은 단순히 가격전쟁에서 이기는 문제가 아니라 최고의 온라인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오프라인 고객경험과 가격 대비 가치를 제공하는 문제이다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이에 따라 최근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Amazon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은 온라인에서 오프라인으로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그리고 </a:t>
            </a:r>
            <a:r>
              <a:rPr kumimoji="0" lang="en-US" altLang="ko-KR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Walmart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는 오프라인에서 온라인으로 사업 영역을 확대해 온라인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오프라인 통합시장에서 </a:t>
            </a:r>
            <a:r>
              <a:rPr kumimoji="0" lang="ko-KR" alt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패권를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장악하기 위해 기업 인수합병 경쟁을 벌이고 있다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</a:t>
            </a: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제목 1"/>
          <p:cNvSpPr txBox="1">
            <a:spLocks/>
          </p:cNvSpPr>
          <p:nvPr/>
        </p:nvSpPr>
        <p:spPr>
          <a:xfrm>
            <a:off x="251520" y="747628"/>
            <a:ext cx="8280920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온라인과 오프라인을 결합한 유통시장을 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지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배하기 위한 전쟁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65267"/>
            <a:ext cx="4033094" cy="27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28802"/>
            <a:ext cx="3833079" cy="202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 설계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00" y="980728"/>
            <a:ext cx="8229600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4.3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경로대안에 대한 평가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-38258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각 경로대안의 경제성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2" indent="-17938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경로대안의 경제성에 대한 평가에서는 각 경로대안으로부터 기대되는 판매수준과 판매하는 데 드는 비용을 추정함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>
            <a:off x="2255818" y="3286124"/>
            <a:ext cx="0" cy="18970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z="1600">
              <a:latin typeface="+mj-ea"/>
              <a:ea typeface="+mj-ea"/>
            </a:endParaRPr>
          </a:p>
        </p:txBody>
      </p:sp>
      <p:sp>
        <p:nvSpPr>
          <p:cNvPr id="14" name="Line 22"/>
          <p:cNvSpPr>
            <a:spLocks noChangeShapeType="1"/>
          </p:cNvSpPr>
          <p:nvPr/>
        </p:nvSpPr>
        <p:spPr bwMode="auto">
          <a:xfrm>
            <a:off x="2255818" y="5183186"/>
            <a:ext cx="4052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z="1600">
              <a:latin typeface="+mj-ea"/>
              <a:ea typeface="+mj-ea"/>
            </a:endParaRPr>
          </a:p>
        </p:txBody>
      </p:sp>
      <p:sp>
        <p:nvSpPr>
          <p:cNvPr id="15" name="Line 25"/>
          <p:cNvSpPr>
            <a:spLocks noChangeShapeType="1"/>
          </p:cNvSpPr>
          <p:nvPr/>
        </p:nvSpPr>
        <p:spPr bwMode="auto">
          <a:xfrm>
            <a:off x="2255818" y="4141786"/>
            <a:ext cx="3846513" cy="0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ko-KR" altLang="en-US" sz="1600">
              <a:latin typeface="+mj-ea"/>
              <a:ea typeface="+mj-ea"/>
            </a:endParaRPr>
          </a:p>
        </p:txBody>
      </p:sp>
      <p:sp>
        <p:nvSpPr>
          <p:cNvPr id="16" name="Line 26"/>
          <p:cNvSpPr>
            <a:spLocks noChangeShapeType="1"/>
          </p:cNvSpPr>
          <p:nvPr/>
        </p:nvSpPr>
        <p:spPr bwMode="auto">
          <a:xfrm flipV="1">
            <a:off x="2255818" y="3592511"/>
            <a:ext cx="3571875" cy="1100138"/>
          </a:xfrm>
          <a:prstGeom prst="lin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>
              <a:defRPr/>
            </a:pPr>
            <a:endParaRPr lang="ko-KR" altLang="en-US" sz="1600">
              <a:latin typeface="+mj-ea"/>
              <a:ea typeface="+mj-ea"/>
            </a:endParaRPr>
          </a:p>
        </p:txBody>
      </p:sp>
      <p:sp>
        <p:nvSpPr>
          <p:cNvPr id="17" name="Line 27"/>
          <p:cNvSpPr>
            <a:spLocks noChangeShapeType="1"/>
          </p:cNvSpPr>
          <p:nvPr/>
        </p:nvSpPr>
        <p:spPr bwMode="auto">
          <a:xfrm>
            <a:off x="4041756" y="4141786"/>
            <a:ext cx="0" cy="1041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z="1600">
              <a:latin typeface="+mj-ea"/>
              <a:ea typeface="+mj-ea"/>
            </a:endParaRPr>
          </a:p>
        </p:txBody>
      </p:sp>
      <p:sp>
        <p:nvSpPr>
          <p:cNvPr id="18" name="Text Box 28"/>
          <p:cNvSpPr txBox="1">
            <a:spLocks noChangeArrowheads="1"/>
          </p:cNvSpPr>
          <p:nvPr/>
        </p:nvSpPr>
        <p:spPr bwMode="auto">
          <a:xfrm>
            <a:off x="1785918" y="3348036"/>
            <a:ext cx="4302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wrap="none">
            <a:spAutoFit/>
          </a:bodyPr>
          <a:lstStyle/>
          <a:p>
            <a:pPr>
              <a:defRPr/>
            </a:pPr>
            <a:r>
              <a:rPr lang="ko-KR" altLang="en-US" sz="1600">
                <a:latin typeface="+mj-ea"/>
                <a:ea typeface="+mj-ea"/>
              </a:rPr>
              <a:t>판매비용</a:t>
            </a:r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auto">
          <a:xfrm>
            <a:off x="5813406" y="3346449"/>
            <a:ext cx="14160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600" dirty="0">
                <a:latin typeface="+mj-ea"/>
                <a:ea typeface="+mj-ea"/>
              </a:rPr>
              <a:t>간접유통경로</a:t>
            </a:r>
          </a:p>
        </p:txBody>
      </p:sp>
      <p:sp>
        <p:nvSpPr>
          <p:cNvPr id="20" name="Text Box 30"/>
          <p:cNvSpPr txBox="1">
            <a:spLocks noChangeArrowheads="1"/>
          </p:cNvSpPr>
          <p:nvPr/>
        </p:nvSpPr>
        <p:spPr bwMode="auto">
          <a:xfrm>
            <a:off x="5827693" y="4129086"/>
            <a:ext cx="14160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600" dirty="0">
                <a:latin typeface="+mj-ea"/>
                <a:ea typeface="+mj-ea"/>
              </a:rPr>
              <a:t>직접유통경로</a:t>
            </a:r>
          </a:p>
        </p:txBody>
      </p:sp>
      <p:sp>
        <p:nvSpPr>
          <p:cNvPr id="21" name="Text Box 31"/>
          <p:cNvSpPr txBox="1">
            <a:spLocks noChangeArrowheads="1"/>
          </p:cNvSpPr>
          <p:nvPr/>
        </p:nvSpPr>
        <p:spPr bwMode="auto">
          <a:xfrm>
            <a:off x="6294418" y="4997449"/>
            <a:ext cx="5953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600" dirty="0">
                <a:latin typeface="+mj-ea"/>
                <a:ea typeface="+mj-ea"/>
              </a:rPr>
              <a:t>매출</a:t>
            </a:r>
          </a:p>
        </p:txBody>
      </p:sp>
      <p:sp>
        <p:nvSpPr>
          <p:cNvPr id="22" name="Text Box 32"/>
          <p:cNvSpPr txBox="1">
            <a:spLocks noChangeArrowheads="1"/>
          </p:cNvSpPr>
          <p:nvPr/>
        </p:nvSpPr>
        <p:spPr bwMode="auto">
          <a:xfrm>
            <a:off x="3835381" y="5183186"/>
            <a:ext cx="4413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600">
                <a:latin typeface="+mj-ea"/>
                <a:ea typeface="+mj-ea"/>
              </a:rPr>
              <a:t>S1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09818" y="5570536"/>
            <a:ext cx="4214813" cy="33813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경로대안의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매출과 판매비용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 설계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00" y="980728"/>
            <a:ext cx="8229600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4.3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경로대안에 대한 평가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lvl="1" indent="-382588">
              <a:lnSpc>
                <a:spcPct val="16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경로대안에 대한 통제력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160000"/>
              </a:lnSpc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대체로</a:t>
            </a:r>
            <a:r>
              <a:rPr lang="en-US" altLang="ko-KR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간접유통경로가 직접유통경로 보다 통제하기 힘듦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160000"/>
              </a:lnSpc>
              <a:buNone/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lvl="1" indent="-382588">
              <a:lnSpc>
                <a:spcPct val="16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경로대안의 환경적응성 정도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9625" lvl="1" indent="-182563">
              <a:lnSpc>
                <a:spcPct val="16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경로구성원들이 유통환경변화에 공동으로 대처하려는 적극적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노력정도의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평가</a:t>
            </a:r>
            <a:endParaRPr lang="ko-KR" altLang="en-US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 설계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00" y="980728"/>
            <a:ext cx="8229600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60000"/>
              </a:lnSpc>
              <a:spcBef>
                <a:spcPct val="20000"/>
              </a:spcBef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4.4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경로구성원의 선택과 관리</a:t>
            </a:r>
          </a:p>
          <a:p>
            <a:pPr marL="0" marR="0" lvl="0" indent="0" defTabSz="914400" rtl="0" eaLnBrk="1" fontAlgn="auto" latinLnBrk="1" hangingPunct="1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graphicFrame>
        <p:nvGraphicFramePr>
          <p:cNvPr id="13" name="다이어그램 12"/>
          <p:cNvGraphicFramePr/>
          <p:nvPr>
            <p:extLst>
              <p:ext uri="{D42A27DB-BD31-4B8C-83A1-F6EECF244321}">
                <p14:modId xmlns="" xmlns:p14="http://schemas.microsoft.com/office/powerpoint/2010/main" val="19339630"/>
              </p:ext>
            </p:extLst>
          </p:nvPr>
        </p:nvGraphicFramePr>
        <p:xfrm>
          <a:off x="785786" y="1428736"/>
          <a:ext cx="7488832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428860" y="5971182"/>
            <a:ext cx="4214813" cy="33813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600" b="1" dirty="0">
                <a:latin typeface="HY중고딕" pitchFamily="18" charset="-127"/>
                <a:ea typeface="HY중고딕" pitchFamily="18" charset="-127"/>
              </a:rPr>
              <a:t>중간상을 선택하는 평가기준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 설계 과정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00" y="980728"/>
            <a:ext cx="8229600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4.5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경로구성원의 성과에 대한 평가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lvl="1" indent="-382588">
              <a:lnSpc>
                <a:spcPct val="200000"/>
              </a:lnSpc>
              <a:buAutoNum type="arabicParenBoth"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긍정적 동기부여수단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9625" lvl="1" indent="-182563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높은 마진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특별 가격할인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진열지원금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1" indent="-382588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부정적 동기부여수단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9625" indent="-182563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마진삭감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제품인도 지체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거래관계 종식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b="1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5" descr="당근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3643314"/>
            <a:ext cx="633413" cy="30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그림 6" descr="채찍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77" y="4340226"/>
            <a:ext cx="20034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4003665" y="4929189"/>
            <a:ext cx="5715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2000" b="1" dirty="0">
                <a:solidFill>
                  <a:srgbClr val="FF0000"/>
                </a:solidFill>
                <a:latin typeface="+mj-ea"/>
                <a:ea typeface="+mj-ea"/>
              </a:rPr>
              <a:t>VS</a:t>
            </a:r>
            <a:endParaRPr lang="ko-KR" altLang="en-US" sz="2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경로갈등의 관리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00" y="980728"/>
            <a:ext cx="8229600" cy="2808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  <a:defRPr/>
            </a:pPr>
            <a:r>
              <a:rPr lang="ko-KR" altLang="en-US" sz="2000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경로갈등의 유형</a:t>
            </a:r>
            <a:endParaRPr lang="en-US" altLang="ko-KR" sz="2000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19138" lvl="2" indent="-366713">
              <a:lnSpc>
                <a:spcPct val="200000"/>
              </a:lnSpc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수평적 갈등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90575" lvl="2" indent="-163513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유통경로상의 동일한 단계에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있는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중간상들간의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갈등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719138" lvl="2" indent="-366713">
              <a:lnSpc>
                <a:spcPct val="200000"/>
              </a:lnSpc>
              <a:buNone/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수직적 갈등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790575" lvl="2" indent="-163513">
              <a:lnSpc>
                <a:spcPct val="200000"/>
              </a:lnSpc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유통경로상의 다른 단계에 있는 구성원들간의 갈등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3" name="오른쪽 화살표 12"/>
          <p:cNvSpPr/>
          <p:nvPr/>
        </p:nvSpPr>
        <p:spPr>
          <a:xfrm>
            <a:off x="533696" y="4640596"/>
            <a:ext cx="428628" cy="500066"/>
          </a:xfrm>
          <a:prstGeom prst="rightArrow">
            <a:avLst/>
          </a:prstGeom>
          <a:noFill/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1008112" y="4498480"/>
            <a:ext cx="7812360" cy="787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chemeClr val="accent6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경로갈등의 순기능</a:t>
            </a:r>
            <a:r>
              <a:rPr lang="en-US" altLang="ko-KR" sz="1600" b="1" dirty="0" smtClean="0">
                <a:solidFill>
                  <a:schemeClr val="accent6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b="1" dirty="0" smtClean="0">
                <a:solidFill>
                  <a:schemeClr val="accent6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 경로구성원 간 관계를 발전시키고 경로성과를 높임</a:t>
            </a:r>
            <a:endParaRPr lang="en-US" altLang="ko-KR" sz="1600" b="1" dirty="0" smtClean="0">
              <a:solidFill>
                <a:schemeClr val="accent6">
                  <a:lumMod val="50000"/>
                </a:schemeClr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600" b="1" dirty="0" smtClean="0">
                <a:solidFill>
                  <a:schemeClr val="accent6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경로갈등의 역기능</a:t>
            </a:r>
            <a:r>
              <a:rPr lang="en-US" altLang="ko-KR" sz="1600" b="1" dirty="0" smtClean="0">
                <a:solidFill>
                  <a:schemeClr val="accent6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600" b="1" dirty="0" smtClean="0">
                <a:solidFill>
                  <a:schemeClr val="accent6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경로구성원간 관계를 악화시킴</a:t>
            </a:r>
            <a:r>
              <a:rPr lang="en-US" altLang="ko-KR" sz="1600" b="1" dirty="0" smtClean="0">
                <a:solidFill>
                  <a:schemeClr val="accent6">
                    <a:lumMod val="50000"/>
                  </a:schemeClr>
                </a:solidFill>
                <a:latin typeface="나눔고딕" pitchFamily="50" charset="-127"/>
                <a:ea typeface="나눔고딕" pitchFamily="50" charset="-127"/>
              </a:rPr>
              <a:t> 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마케팅포커스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5652120" y="1772816"/>
            <a:ext cx="3240360" cy="2316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“우리 햄버거엔 피클이 두 개라니까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!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왜 세 개가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들어있냐고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!”</a:t>
            </a:r>
          </a:p>
          <a:p>
            <a:pPr fontAlgn="base">
              <a:lnSpc>
                <a:spcPct val="150000"/>
              </a:lnSpc>
            </a:pP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&lt;</a:t>
            </a:r>
            <a:r>
              <a:rPr lang="ko-KR" altLang="en-US" sz="1400" b="1" dirty="0" err="1">
                <a:latin typeface="나눔고딕" pitchFamily="50" charset="-127"/>
                <a:ea typeface="나눔고딕" pitchFamily="50" charset="-127"/>
              </a:rPr>
              <a:t>파운더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&gt;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는 </a:t>
            </a:r>
            <a:r>
              <a:rPr lang="ko-KR" altLang="en-US" sz="1400" b="1" dirty="0" err="1">
                <a:latin typeface="나눔고딕" pitchFamily="50" charset="-127"/>
                <a:ea typeface="나눔고딕" pitchFamily="50" charset="-127"/>
              </a:rPr>
              <a:t>맥도널드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 창업자들의 이야기를 다룬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영화이다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b="1" dirty="0" err="1">
                <a:latin typeface="나눔고딕" pitchFamily="50" charset="-127"/>
                <a:ea typeface="나눔고딕" pitchFamily="50" charset="-127"/>
              </a:rPr>
              <a:t>맥도널드를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 프랜차이즈로 전환한 직후 </a:t>
            </a:r>
            <a:r>
              <a:rPr lang="ko-KR" altLang="en-US" sz="1400" b="1" dirty="0" err="1">
                <a:latin typeface="나눔고딕" pitchFamily="50" charset="-127"/>
                <a:ea typeface="나눔고딕" pitchFamily="50" charset="-127"/>
              </a:rPr>
              <a:t>레이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크록이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가맹점주를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찾아가 햄버거를 바닥에 내던지며 한 말이다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제목 1"/>
          <p:cNvSpPr txBox="1">
            <a:spLocks/>
          </p:cNvSpPr>
          <p:nvPr/>
        </p:nvSpPr>
        <p:spPr>
          <a:xfrm>
            <a:off x="467544" y="698420"/>
            <a:ext cx="8424936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프랜차이즈 본사와 </a:t>
            </a:r>
            <a:r>
              <a:rPr lang="ko-KR" altLang="en-US" b="1" dirty="0" err="1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가맹주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 간의 경로갈등 </a:t>
            </a: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–</a:t>
            </a:r>
          </a:p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b="1" dirty="0" err="1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맥도널드를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 일으킨 가맹점 관리가 한국에서는 </a:t>
            </a:r>
            <a:r>
              <a:rPr lang="ko-KR" altLang="en-US" b="1" dirty="0" err="1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갑질</a:t>
            </a:r>
            <a:r>
              <a:rPr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 논란이 될 수 있다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14" y="1628800"/>
            <a:ext cx="4964832" cy="2465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560344" y="4357694"/>
            <a:ext cx="7684064" cy="1857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미국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캘리포니아에서 두 형제가 운영하던 작은 햄버거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레스토랑 </a:t>
            </a:r>
            <a:r>
              <a:rPr lang="ko-KR" altLang="en-US" sz="1300" dirty="0" err="1">
                <a:latin typeface="나눔고딕" pitchFamily="50" charset="-127"/>
                <a:ea typeface="나눔고딕" pitchFamily="50" charset="-127"/>
              </a:rPr>
              <a:t>맥도널드는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300" dirty="0" err="1">
                <a:latin typeface="나눔고딕" pitchFamily="50" charset="-127"/>
                <a:ea typeface="나눔고딕" pitchFamily="50" charset="-127"/>
              </a:rPr>
              <a:t>크록의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 손을 거쳐 미국 문화의 상징이 됐다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지금도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전 세계 인구의 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1%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가 먹는 세계 최대 프랜차이즈다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영화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속에는 세 명의 </a:t>
            </a:r>
            <a:r>
              <a:rPr lang="ko-KR" altLang="en-US" sz="1300" dirty="0" err="1">
                <a:latin typeface="나눔고딕" pitchFamily="50" charset="-127"/>
                <a:ea typeface="나눔고딕" pitchFamily="50" charset="-127"/>
              </a:rPr>
              <a:t>파운더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창업자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가 나오는데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300" dirty="0" err="1">
                <a:latin typeface="나눔고딕" pitchFamily="50" charset="-127"/>
                <a:ea typeface="나눔고딕" pitchFamily="50" charset="-127"/>
              </a:rPr>
              <a:t>맥도널드를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처음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만든 </a:t>
            </a:r>
            <a:r>
              <a:rPr lang="ko-KR" altLang="en-US" sz="1300" dirty="0" err="1">
                <a:latin typeface="나눔고딕" pitchFamily="50" charset="-127"/>
                <a:ea typeface="나눔고딕" pitchFamily="50" charset="-127"/>
              </a:rPr>
              <a:t>맥도널드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 형제와 이 가게를 프랜차이즈 사업으로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키운 </a:t>
            </a:r>
            <a:r>
              <a:rPr lang="ko-KR" altLang="en-US" sz="1300" dirty="0" err="1">
                <a:latin typeface="나눔고딕" pitchFamily="50" charset="-127"/>
                <a:ea typeface="나눔고딕" pitchFamily="50" charset="-127"/>
              </a:rPr>
              <a:t>크록이다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영화는 </a:t>
            </a:r>
            <a:r>
              <a:rPr lang="ko-KR" altLang="en-US" sz="1300" dirty="0" err="1">
                <a:latin typeface="나눔고딕" pitchFamily="50" charset="-127"/>
                <a:ea typeface="나눔고딕" pitchFamily="50" charset="-127"/>
              </a:rPr>
              <a:t>맥도널드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 형제와 </a:t>
            </a:r>
            <a:r>
              <a:rPr lang="ko-KR" altLang="en-US" sz="1300" dirty="0" err="1">
                <a:latin typeface="나눔고딕" pitchFamily="50" charset="-127"/>
                <a:ea typeface="나눔고딕" pitchFamily="50" charset="-127"/>
              </a:rPr>
              <a:t>크록의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 갈등을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다루면서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프랜차이즈산업의 본질을 끊임없이 이야기한다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창업자들의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고민은 한결같다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. “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지점을 내줬더니 관리가 안 돼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햄버거를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만들라니까 옥수수를 튀기고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요즘 대세라면서 치킨을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팔고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있더군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.” 1950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년대 미국의 이야기다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국내에서도 비슷한 </a:t>
            </a:r>
            <a:r>
              <a:rPr lang="ko-KR" altLang="en-US" sz="1300" dirty="0" smtClean="0">
                <a:latin typeface="나눔고딕" pitchFamily="50" charset="-127"/>
                <a:ea typeface="나눔고딕" pitchFamily="50" charset="-127"/>
              </a:rPr>
              <a:t>논쟁이 </a:t>
            </a:r>
            <a:r>
              <a:rPr lang="ko-KR" altLang="en-US" sz="1300" dirty="0">
                <a:latin typeface="나눔고딕" pitchFamily="50" charset="-127"/>
                <a:ea typeface="나눔고딕" pitchFamily="50" charset="-127"/>
              </a:rPr>
              <a:t>벌어지고 있다</a:t>
            </a:r>
            <a:r>
              <a:rPr lang="en-US" altLang="ko-KR" sz="1300" dirty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3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6.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물적유통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26</a:t>
            </a:fld>
            <a:endParaRPr lang="ko-KR" altLang="en-US"/>
          </a:p>
        </p:txBody>
      </p:sp>
      <p:sp>
        <p:nvSpPr>
          <p:cNvPr id="9" name="내용 개체 틀 1"/>
          <p:cNvSpPr txBox="1">
            <a:spLocks/>
          </p:cNvSpPr>
          <p:nvPr/>
        </p:nvSpPr>
        <p:spPr>
          <a:xfrm>
            <a:off x="457200" y="928671"/>
            <a:ext cx="8229600" cy="700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6.1 </a:t>
            </a:r>
            <a:r>
              <a:rPr kumimoji="0" lang="ko-KR" alt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물적유통의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개념</a:t>
            </a:r>
            <a:endParaRPr kumimoji="0" lang="ko-KR" altLang="en-US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AutoShape 37"/>
          <p:cNvSpPr>
            <a:spLocks noChangeArrowheads="1"/>
          </p:cNvSpPr>
          <p:nvPr/>
        </p:nvSpPr>
        <p:spPr bwMode="auto">
          <a:xfrm>
            <a:off x="3962400" y="2314564"/>
            <a:ext cx="762000" cy="381000"/>
          </a:xfrm>
          <a:prstGeom prst="downArrow">
            <a:avLst>
              <a:gd name="adj1" fmla="val 50000"/>
              <a:gd name="adj2" fmla="val 54167"/>
            </a:avLst>
          </a:prstGeom>
          <a:noFill/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57150" dist="38100" dir="5400000" algn="ctr" rotWithShape="0">
              <a:schemeClr val="accent5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>
              <a:defRPr/>
            </a:pPr>
            <a:endParaRPr lang="ko-KR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AutoShape 38"/>
          <p:cNvSpPr>
            <a:spLocks noChangeArrowheads="1"/>
          </p:cNvSpPr>
          <p:nvPr/>
        </p:nvSpPr>
        <p:spPr bwMode="auto">
          <a:xfrm>
            <a:off x="3962400" y="3152764"/>
            <a:ext cx="762000" cy="381000"/>
          </a:xfrm>
          <a:prstGeom prst="downArrow">
            <a:avLst>
              <a:gd name="adj1" fmla="val 52917"/>
              <a:gd name="adj2" fmla="val 47917"/>
            </a:avLst>
          </a:prstGeom>
          <a:noFill/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57150" dist="38100" dir="5400000" algn="ctr" rotWithShape="0">
              <a:schemeClr val="accent5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>
              <a:defRPr/>
            </a:pPr>
            <a:endParaRPr lang="ko-KR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AutoShape 39"/>
          <p:cNvSpPr>
            <a:spLocks noChangeArrowheads="1"/>
          </p:cNvSpPr>
          <p:nvPr/>
        </p:nvSpPr>
        <p:spPr bwMode="auto">
          <a:xfrm>
            <a:off x="3962400" y="3990964"/>
            <a:ext cx="762000" cy="381000"/>
          </a:xfrm>
          <a:prstGeom prst="downArrow">
            <a:avLst>
              <a:gd name="adj1" fmla="val 50000"/>
              <a:gd name="adj2" fmla="val 39583"/>
            </a:avLst>
          </a:prstGeom>
          <a:noFill/>
          <a:ln>
            <a:headEnd/>
            <a:tailEnd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57150" dist="38100" dir="5400000" algn="ctr" rotWithShape="0">
              <a:schemeClr val="accent5">
                <a:shade val="9000"/>
                <a:satMod val="105000"/>
                <a:alpha val="48000"/>
              </a:scheme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>
              <a:defRPr/>
            </a:pPr>
            <a:endParaRPr lang="ko-KR" altLang="en-US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2209800" y="1857364"/>
            <a:ext cx="4267200" cy="45720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ko-KR" altLang="en-US" dirty="0">
                <a:solidFill>
                  <a:schemeClr val="tx1"/>
                </a:solidFill>
                <a:latin typeface="+mj-ea"/>
                <a:ea typeface="+mj-ea"/>
              </a:rPr>
              <a:t>공급업자</a:t>
            </a:r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auto">
          <a:xfrm>
            <a:off x="2209800" y="4371964"/>
            <a:ext cx="4267200" cy="45720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ko-KR" altLang="en-US">
                <a:solidFill>
                  <a:schemeClr val="tx1"/>
                </a:solidFill>
                <a:latin typeface="+mj-ea"/>
                <a:ea typeface="+mj-ea"/>
              </a:rPr>
              <a:t>고       객</a:t>
            </a:r>
          </a:p>
        </p:txBody>
      </p:sp>
      <p:sp>
        <p:nvSpPr>
          <p:cNvPr id="20" name="Rectangle 35"/>
          <p:cNvSpPr>
            <a:spLocks noChangeArrowheads="1"/>
          </p:cNvSpPr>
          <p:nvPr/>
        </p:nvSpPr>
        <p:spPr bwMode="auto">
          <a:xfrm>
            <a:off x="2209800" y="3533764"/>
            <a:ext cx="4267200" cy="45720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ko-KR" altLang="en-US">
                <a:solidFill>
                  <a:schemeClr val="tx1"/>
                </a:solidFill>
                <a:latin typeface="+mj-ea"/>
                <a:ea typeface="+mj-ea"/>
              </a:rPr>
              <a:t>유통경로</a:t>
            </a:r>
          </a:p>
        </p:txBody>
      </p:sp>
      <p:sp>
        <p:nvSpPr>
          <p:cNvPr id="21" name="Rectangle 36"/>
          <p:cNvSpPr>
            <a:spLocks noChangeArrowheads="1"/>
          </p:cNvSpPr>
          <p:nvPr/>
        </p:nvSpPr>
        <p:spPr bwMode="auto">
          <a:xfrm>
            <a:off x="2209800" y="2695564"/>
            <a:ext cx="4267200" cy="457200"/>
          </a:xfrm>
          <a:prstGeom prst="rect">
            <a:avLst/>
          </a:prstGeom>
          <a:solidFill>
            <a:srgbClr val="92D050">
              <a:alpha val="81000"/>
            </a:srgbClr>
          </a:solidFill>
          <a:ln>
            <a:noFill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altLang="ko-KR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ko-KR" altLang="en-US">
                <a:solidFill>
                  <a:schemeClr val="tx1"/>
                </a:solidFill>
                <a:latin typeface="+mj-ea"/>
                <a:ea typeface="+mj-ea"/>
              </a:rPr>
              <a:t>원자재</a:t>
            </a:r>
            <a:r>
              <a:rPr lang="en-US" altLang="ko-KR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ko-KR" altLang="en-US">
                <a:solidFill>
                  <a:schemeClr val="tx1"/>
                </a:solidFill>
                <a:latin typeface="+mj-ea"/>
                <a:ea typeface="+mj-ea"/>
              </a:rPr>
              <a:t>획득 →제조 →물적유통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59874" y="5241740"/>
            <a:ext cx="4214813" cy="33813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공급연쇄의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구성요소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6.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물적유통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23" name="내용 개체 틀 1"/>
          <p:cNvSpPr txBox="1">
            <a:spLocks/>
          </p:cNvSpPr>
          <p:nvPr/>
        </p:nvSpPr>
        <p:spPr>
          <a:xfrm>
            <a:off x="457200" y="928670"/>
            <a:ext cx="8229600" cy="5308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6.1 </a:t>
            </a:r>
            <a:r>
              <a:rPr kumimoji="0" lang="ko-KR" alt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물적유통의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개념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14362" marR="0" lvl="0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물적 유통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9625" marR="0" lvl="0" indent="-1825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원자재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재공품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완제품 및 관련정보를 발생지점에서 소비지점까지 효율적이고 효과적으로 흐르도록 계획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·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실시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·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통제하는 과정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9625" marR="0" lvl="0" indent="-1825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물적 유통의 핵심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9625" marR="0" lvl="0" indent="-1825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공급연쇄 관리 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290" y="3714752"/>
            <a:ext cx="6719266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428860" y="6187207"/>
            <a:ext cx="4214813" cy="33813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err="1" smtClean="0">
                <a:latin typeface="HY중고딕" pitchFamily="18" charset="-127"/>
                <a:ea typeface="HY중고딕" pitchFamily="18" charset="-127"/>
              </a:rPr>
              <a:t>물적유통</a:t>
            </a: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 기능들 간의 관계</a:t>
            </a:r>
            <a:endParaRPr kumimoji="0" lang="ko-KR" altLang="en-US" sz="1600" b="1" dirty="0">
              <a:latin typeface="HY중고딕" pitchFamily="18" charset="-127"/>
              <a:ea typeface="HY중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마케팅포커스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15" name="제목 1"/>
          <p:cNvSpPr txBox="1">
            <a:spLocks/>
          </p:cNvSpPr>
          <p:nvPr/>
        </p:nvSpPr>
        <p:spPr>
          <a:xfrm>
            <a:off x="467544" y="698420"/>
            <a:ext cx="8424936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통합적인 물류관리를 통해 성공한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페덱스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42910" y="4286256"/>
            <a:ext cx="7684064" cy="1895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ko-KR" altLang="en-US" sz="1600" b="1" dirty="0" err="1">
                <a:latin typeface="나눔고딕" pitchFamily="50" charset="-127"/>
                <a:ea typeface="나눔고딕" pitchFamily="50" charset="-127"/>
              </a:rPr>
              <a:t>페덱스가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신속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정확을 무기로 삼을 수 있는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비결은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화물추적 시스템인 코스모스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(COSMOS)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와 휴대용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컴퓨터인 </a:t>
            </a:r>
            <a:r>
              <a:rPr lang="ko-KR" altLang="en-US" sz="1600" b="1" dirty="0" err="1">
                <a:latin typeface="나눔고딕" pitchFamily="50" charset="-127"/>
                <a:ea typeface="나눔고딕" pitchFamily="50" charset="-127"/>
              </a:rPr>
              <a:t>슈퍼트래커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(Super Tracker)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에 있다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코스모스는 미국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테네시주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멤피스에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있는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페덱스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본사의 중앙 컴퓨터이다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이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컴퓨터는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세계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백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11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개국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13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만여 도시의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페덱스지점과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인터넷망으로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연결돼 있다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코스모스는 화물이 고객의 손을 떠나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상대방에게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배달될 때까지의 모든 과정을 통제하는 ‘보이지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않는 눈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’이기도 하다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 l="41016" t="45139" r="15364" b="14062"/>
          <a:stretch>
            <a:fillRect/>
          </a:stretch>
        </p:blipFill>
        <p:spPr bwMode="auto">
          <a:xfrm>
            <a:off x="755576" y="1412776"/>
            <a:ext cx="3500462" cy="2455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260" y="1441118"/>
            <a:ext cx="3647441" cy="2427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6.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물적유통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23" name="내용 개체 틀 1"/>
          <p:cNvSpPr txBox="1">
            <a:spLocks/>
          </p:cNvSpPr>
          <p:nvPr/>
        </p:nvSpPr>
        <p:spPr>
          <a:xfrm>
            <a:off x="457200" y="928670"/>
            <a:ext cx="8229600" cy="53086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6.2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물적유통의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목표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en-US" altLang="ko-KR" sz="1200" b="1" dirty="0" smtClean="0">
              <a:latin typeface="나눔고딕" pitchFamily="50" charset="-127"/>
              <a:ea typeface="나눔고딕" pitchFamily="50" charset="-127"/>
            </a:endParaRPr>
          </a:p>
          <a:p>
            <a:pPr marL="614362" indent="-342900">
              <a:lnSpc>
                <a:spcPct val="150000"/>
              </a:lnSpc>
              <a:buAutoNum type="arabicParenBoth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고객 서비스 목표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재고이용가능성의 증대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충분한 재고 보유를 통해 즉각적인 공급제공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서비스제공능력의 향상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신속한 주문처리와 배달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특별한 서비스에 대한 유연한 대처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서비스의 질 증대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오류 없는 물류서비스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447675" lvl="2" indent="-179388">
              <a:lnSpc>
                <a:spcPct val="150000"/>
              </a:lnSpc>
              <a:buNone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비용최소화 목표</a:t>
            </a: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최소의 물류비용으로 고객이 원하는 서비스 제공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lvl="2"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물류비용관리의 어려움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개별 물류비용간 상충관계 존재</a:t>
            </a:r>
          </a:p>
          <a:p>
            <a:pPr marL="447675" lvl="2" indent="0">
              <a:lnSpc>
                <a:spcPct val="150000"/>
              </a:lnSpc>
              <a:buNone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    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창고수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증대→ 수송비 감소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재고비와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주문처리비 상승</a:t>
            </a:r>
          </a:p>
          <a:p>
            <a:pPr lvl="2">
              <a:lnSpc>
                <a:spcPct val="150000"/>
              </a:lnSpc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시사점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고객서비스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비용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이익간의 균형을 추구하는 시스템적 사고 필요</a:t>
            </a: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marL="447675" lvl="2" indent="0">
              <a:lnSpc>
                <a:spcPct val="150000"/>
              </a:lnSpc>
              <a:buNone/>
            </a:pP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가치전달 네트워크 관점에 기반한 공급체인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142844" y="1006489"/>
            <a:ext cx="8686800" cy="54468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736600" marR="0" lvl="1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공급체인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(supply chain)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관리</a:t>
            </a:r>
            <a:endParaRPr kumimoji="0" lang="en-US" altLang="ko-KR" sz="1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1" indent="-17938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기업들은 단독으로 고객들에게 가치를 제공할 수 없음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보다 큰 가치전달 네트워크 내에서 다른 기업들과 함께 움직여야 함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1" indent="-17938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후방거래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(upstream)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와 전방거래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(downstream)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파트너로 구성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1" indent="-17938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전통적으로 전방거래 부분에 많은 노력을 집중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후방거래파트너도 공급체인의 중요한 구성원이라는 인식이 필요함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1" indent="-17938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36600" marR="0" lvl="1" indent="-34290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가치전달네트워크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(value delivery network)</a:t>
            </a:r>
          </a:p>
          <a:p>
            <a:pPr marL="803275" marR="0" lvl="2" indent="-13493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전체 거래시스템의 성과를 향상시키기 위해 파트너관계를 형성한 제조업체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공급업자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유통업자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최종고객들로 구성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파트너들과 효율적으로 협력하는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Palm)</a:t>
            </a:r>
          </a:p>
          <a:p>
            <a:pPr marL="803275" marR="0" lvl="2" indent="-13493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고객에게 가치를 제공하기 위해  전방거래 경로파트너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후방거래 공급자와의 협력이 필요함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2" indent="-13493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2" indent="-13493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914400" marR="0" lvl="2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12800" marR="0" lvl="2" indent="-173038" defTabSz="914400" rtl="0" eaLnBrk="1" fontAlgn="auto" latinLnBrk="1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30</a:t>
            </a:fld>
            <a:endParaRPr lang="ko-KR" altLang="en-US"/>
          </a:p>
        </p:txBody>
      </p:sp>
      <p:sp>
        <p:nvSpPr>
          <p:cNvPr id="8" name="내용 개체 틀 5"/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539750" marR="0" lvl="1" indent="-1730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7.1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소매상의 기능과 유형</a:t>
            </a:r>
            <a:endParaRPr kumimoji="0" lang="en-US" altLang="ko-KR" sz="1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39750" marR="0" lvl="1" indent="-173038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소매상의 정의</a:t>
            </a:r>
            <a:endParaRPr kumimoji="0" lang="en-US" altLang="ko-KR" sz="1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2" indent="-16192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개인적 혹은 비영리적 목적의 최종소비자에게 재화와 서비스 등의 판매와 관련된 활동을 하는 상인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28638" marR="0" lvl="1" indent="-16192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소매상의 기능</a:t>
            </a:r>
            <a:endParaRPr kumimoji="0" lang="en-US" altLang="ko-KR" sz="1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2" indent="-16192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소비자가 원하는 상품구색의 제공</a:t>
            </a:r>
          </a:p>
          <a:p>
            <a:pPr marL="803275" marR="0" lvl="2" indent="-16192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소비자에게 필요한 정보의 제공</a:t>
            </a:r>
          </a:p>
          <a:p>
            <a:pPr marL="803275" marR="0" lvl="2" indent="-16192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신용정책을 통하여 소비자의 구매비용부담을 덜어주는 금융기능의 수행</a:t>
            </a:r>
          </a:p>
          <a:p>
            <a:pPr marL="803275" marR="0" lvl="2" indent="-16192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소비자에게 애프터서비스의 제공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배달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설치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사용방법의 교육 등과 같은 다양한 고객서비스의 제공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31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214678" y="1000108"/>
            <a:ext cx="2786062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소매상의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분류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348" y="1560962"/>
            <a:ext cx="7772400" cy="4731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32</a:t>
            </a:fld>
            <a:endParaRPr lang="ko-KR" altLang="en-US"/>
          </a:p>
        </p:txBody>
      </p:sp>
      <p:sp>
        <p:nvSpPr>
          <p:cNvPr id="8" name="내용 개체 틀 5"/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점포 소매상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1)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편의점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(Convenient store) </a:t>
            </a:r>
          </a:p>
          <a:p>
            <a:pPr marL="812800" lvl="2" indent="-17303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접근이 용이한 지역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주택밀집지역이나 유동인구가 많은 지역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에 위치해서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24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시간 연중무휴 영업을 하며 재고회전이 빠른 한정된 제품계열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가령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식료품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편의용품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문방구 등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을 취급함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2)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슈퍼마켓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(Supermarket)</a:t>
            </a:r>
          </a:p>
          <a:p>
            <a:pPr marL="812800" lvl="2" indent="-17303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식료품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일용품 등을 주로 취급하며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저마진의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염가판매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셀프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서비스를 특징으로 하는 소매업태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전문점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(Supply store)</a:t>
            </a:r>
          </a:p>
          <a:p>
            <a:pPr marL="812800" lvl="2" indent="-17303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취급하는 제품계열이 한정되어 있으나 해당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제품계열내에서는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매우 다양한 품목들을 취급함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8" name="내용 개체 틀 5"/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점포 소매상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4)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백화점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(Department store)</a:t>
            </a:r>
          </a:p>
          <a:p>
            <a:pPr marL="812800" lvl="2" indent="-17303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의류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가정용 설비용품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신변잡화류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등의 각종 상품을 부문별로 구성하여 소비자들이 일괄구매를 할 수 있도록 하고 주로 직영으로 운영하는 대규모 소매점포</a:t>
            </a:r>
          </a:p>
          <a:p>
            <a:pPr marL="809625" lvl="3" indent="-182563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백화점이 도입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성장하게 된 배경</a:t>
            </a:r>
          </a:p>
          <a:p>
            <a:pPr marL="901700" lvl="4" indent="-92075">
              <a:lnSpc>
                <a:spcPct val="200000"/>
              </a:lnSpc>
              <a:buFontTx/>
              <a:buChar char="-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산업화에 의한 제품의 대량생산으로 원활한 유통체계 요구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1700" lvl="4" indent="-92075">
              <a:lnSpc>
                <a:spcPct val="200000"/>
              </a:lnSpc>
              <a:buFontTx/>
              <a:buChar char="-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산업혁명으로 인한 도시의 거대화와 밀집된 대량수요 발생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1700" lvl="4" indent="-92075">
              <a:lnSpc>
                <a:spcPct val="200000"/>
              </a:lnSpc>
              <a:buFontTx/>
              <a:buChar char="-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교통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통신의 발달로 상품정보의  원활한 확산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1700" lvl="4" indent="-92075">
              <a:lnSpc>
                <a:spcPct val="200000"/>
              </a:lnSpc>
              <a:buFontTx/>
              <a:buChar char="-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가처분소득의 증가로 인한 소비자구매력 증대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5)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할인점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(Discount store)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812800" lvl="2" indent="-173038"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박리다매의 원칙에 입각하여 전국유명상표를 일반 상점보다 항상 저렴한 가격으로 판매하는 소매상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마케팅포커스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34</a:t>
            </a:fld>
            <a:endParaRPr lang="ko-KR" altLang="en-US"/>
          </a:p>
        </p:txBody>
      </p:sp>
      <p:sp>
        <p:nvSpPr>
          <p:cNvPr id="15" name="제목 1"/>
          <p:cNvSpPr txBox="1">
            <a:spLocks/>
          </p:cNvSpPr>
          <p:nvPr/>
        </p:nvSpPr>
        <p:spPr>
          <a:xfrm>
            <a:off x="467544" y="698420"/>
            <a:ext cx="8424936" cy="873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대형마트의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성장정체 속에서 자체 유통업체 브랜드 개발과</a:t>
            </a:r>
          </a:p>
          <a:p>
            <a:pPr lvl="0"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창고형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할인점 도입을 통해 지속인 성장세를 보이고 있는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이마트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71472" y="4214818"/>
            <a:ext cx="7972096" cy="2316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이마트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실적증가에 공헌한 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또다른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요인은 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피코크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노브랜드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등 차별화된 자체브랜드 제품들이다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2013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년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340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억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원이었던 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피코크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매출은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2016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년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1,900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억 원을 기록했다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노브랜드도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2016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년 회사목표의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배가량의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매출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(1,900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억 원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을 올렸다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marL="285750" indent="-285750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정용진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부회장이 야심 차게 추진한 스타필드 하남도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빠르게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성장하고 있다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스타필드 하남은 쇼핑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문화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레저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위락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관광 시설을 한 데 모은 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체류형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쇼핑 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테마파크이다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축구장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70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개에 달하는 연면적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46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만㎡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약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13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만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9,000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평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에서 총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750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여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개 매장을 갖췄다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2016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년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9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월 오픈 이후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140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일 만에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누적 방문 </a:t>
            </a:r>
            <a:r>
              <a:rPr lang="ko-KR" altLang="en-US" sz="1400" dirty="0" err="1">
                <a:latin typeface="나눔고딕" pitchFamily="50" charset="-127"/>
                <a:ea typeface="나눔고딕" pitchFamily="50" charset="-127"/>
              </a:rPr>
              <a:t>고객수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1,000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만 명을 돌파했고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연간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2,600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만 명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이상이 스타필드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하남을 방문할 것으로 추정된다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45" y="1700808"/>
            <a:ext cx="3707706" cy="231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700808"/>
            <a:ext cx="3714809" cy="2311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35</a:t>
            </a:fld>
            <a:endParaRPr lang="ko-KR" altLang="en-US"/>
          </a:p>
        </p:txBody>
      </p:sp>
      <p:sp>
        <p:nvSpPr>
          <p:cNvPr id="8" name="내용 개체 틀 5"/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7.2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점포 소매상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6)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회원제 도매클럽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(Membership Wholesale Club)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4387" lvl="2" indent="-173038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일정한 회비를 정기적으로 내는 회원들에게만 할인된 가격으로 정상적인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유명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제품들을 판매하는 유통업태 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7)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상설할인매장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(Factory Outlets)</a:t>
            </a:r>
          </a:p>
          <a:p>
            <a:pPr marL="814387" lvl="2" indent="-173038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제조업자가 소유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운영하는 염가매장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(off-</a:t>
            </a:r>
            <a:r>
              <a:rPr lang="en-US" altLang="ko-KR" sz="1400" dirty="0" err="1" smtClean="0">
                <a:latin typeface="나눔고딕" pitchFamily="50" charset="-127"/>
                <a:ea typeface="나눔고딕" pitchFamily="50" charset="-127"/>
              </a:rPr>
              <a:t>pricestore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으로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제조업자의 잉여상품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단절상품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기획재고 상품을 주로 취급함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8)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드러그스토어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4387" lvl="2" indent="-173038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약품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식품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·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생활용품 등을 취급하는 일종의 잡화점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9)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전문할인점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(Special Discount Store; Category Killer)</a:t>
            </a:r>
          </a:p>
          <a:p>
            <a:pPr marL="814387" lvl="2" indent="-173038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‘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카테고리 킬러’라고도 하는데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한정된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상품군을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취급하며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할인점보다 훨씬 저렴한 가격으로 판매하는 소매업태</a:t>
            </a:r>
            <a:endParaRPr lang="ko-KR" altLang="en-US" sz="16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마케팅포커스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36</a:t>
            </a:fld>
            <a:endParaRPr lang="ko-KR" altLang="en-US"/>
          </a:p>
        </p:txBody>
      </p:sp>
      <p:sp>
        <p:nvSpPr>
          <p:cNvPr id="15" name="제목 1"/>
          <p:cNvSpPr txBox="1">
            <a:spLocks/>
          </p:cNvSpPr>
          <p:nvPr/>
        </p:nvSpPr>
        <p:spPr>
          <a:xfrm>
            <a:off x="467544" y="698420"/>
            <a:ext cx="8424936" cy="873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세계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위의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창고형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할인점포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Costco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571472" y="1500174"/>
            <a:ext cx="4317473" cy="2182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Costco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창업자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시네갈은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“저희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회사는 신입사원이든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CEO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든 따로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방이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없습니다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또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서로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이름으로만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부릅니다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”라고 말한다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티셔츠에 붙은 명찰에는 ‘짐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, 1983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년부터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직원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(JIM, employee since 1983)’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이라고 짤막하게 적혀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있었다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1714488"/>
            <a:ext cx="3965625" cy="235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551152" y="4000504"/>
            <a:ext cx="8338322" cy="2182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시네갈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창업자는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Costco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의 성공비결로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4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가지를 제시했다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fontAlgn="base">
              <a:lnSpc>
                <a:spcPct val="20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첫째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, ‘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법에 복종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(obey the law)’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이다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fontAlgn="base">
              <a:lnSpc>
                <a:spcPct val="20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둘째는 ‘고객을 정성껏 대우하라’이다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fontAlgn="base">
              <a:lnSpc>
                <a:spcPct val="20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다음은 ‘직원에게 최고의 혜택을 준다’이다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fontAlgn="base">
              <a:lnSpc>
                <a:spcPct val="20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마지막으로 “제품 공급업자를 똑같은 비즈니스 파트너로 존중한다”이다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마케팅포커스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15" name="제목 1"/>
          <p:cNvSpPr txBox="1">
            <a:spLocks/>
          </p:cNvSpPr>
          <p:nvPr/>
        </p:nvSpPr>
        <p:spPr>
          <a:xfrm>
            <a:off x="467544" y="698420"/>
            <a:ext cx="8424936" cy="873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세계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위의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창고형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할인점포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Costco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71472" y="1428736"/>
            <a:ext cx="4317473" cy="2613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Staples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는 각종 사무용품을 저가격으로 변호사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사무실이나 약국과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같은 소규모 사무실을 대상으로 공급하는 미국의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대형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유통점이다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 Staples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의 주요 경쟁력은 휴일 없이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이른 아</a:t>
            </a:r>
          </a:p>
          <a:p>
            <a:pPr fontAlgn="base">
              <a:lnSpc>
                <a:spcPct val="200000"/>
              </a:lnSpc>
            </a:pP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침부터 밤 늦게까지 매장을 유지하는 것과 경쟁점포에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비해 낮은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가격이다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91396" y="4143380"/>
            <a:ext cx="8338322" cy="2182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200000"/>
              </a:lnSpc>
            </a:pP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Staples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는 가격을 낮추기 위해 두 가지 방법을 사용했다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</a:t>
            </a:r>
          </a:p>
          <a:p>
            <a:pPr fontAlgn="base">
              <a:lnSpc>
                <a:spcPct val="200000"/>
              </a:lnSpc>
            </a:pP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그 첫 번째는 집중화였다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다른 일체의 상품은 취급하지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않고 오로지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사무용품만을 취급함으로써 제조업체에 대한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협상력을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강화하고 나아가 구매단가를 낮출 수 있게 하기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위해서였다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 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fontAlgn="base">
              <a:lnSpc>
                <a:spcPct val="20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그리고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두 번째는 대형화였다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물론 각 단위매장의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판매규모는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적은 수준이고 이를 강제로 늘일 수는 없었다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그러나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그런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단위매장을 엮은 전체 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Staples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의 규모는 상당한 것이었다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1571612"/>
            <a:ext cx="3690740" cy="2670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9" name="내용 개체 틀 5"/>
          <p:cNvSpPr txBox="1">
            <a:spLocks/>
          </p:cNvSpPr>
          <p:nvPr/>
        </p:nvSpPr>
        <p:spPr>
          <a:xfrm>
            <a:off x="457200" y="928670"/>
            <a:ext cx="8229600" cy="5561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7.3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무점포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소매상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901700" lvl="4" indent="-92075">
              <a:lnSpc>
                <a:spcPct val="150000"/>
              </a:lnSpc>
            </a:pPr>
            <a:endParaRPr lang="ko-KR" altLang="en-US" sz="16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150000"/>
              </a:lnSpc>
              <a:buFont typeface="Arial" pitchFamily="34" charset="0"/>
              <a:buChar char="•"/>
            </a:pPr>
            <a:endParaRPr lang="ko-KR" altLang="en-US" sz="16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12" name="그룹 47"/>
          <p:cNvGrpSpPr>
            <a:grpSpLocks/>
          </p:cNvGrpSpPr>
          <p:nvPr/>
        </p:nvGrpSpPr>
        <p:grpSpPr bwMode="auto">
          <a:xfrm>
            <a:off x="1143000" y="1643050"/>
            <a:ext cx="6858000" cy="3296394"/>
            <a:chOff x="914400" y="2923310"/>
            <a:chExt cx="6858000" cy="2934582"/>
          </a:xfrm>
        </p:grpSpPr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914400" y="4461228"/>
              <a:ext cx="1905000" cy="457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r">
                <a:defRPr/>
              </a:pPr>
              <a:r>
                <a:rPr lang="ko-KR" altLang="en-US" sz="1400" dirty="0" err="1">
                  <a:latin typeface="+mj-ea"/>
                  <a:ea typeface="+mj-ea"/>
                </a:rPr>
                <a:t>무점포</a:t>
              </a:r>
              <a:r>
                <a:rPr lang="ko-KR" altLang="en-US" sz="1400" dirty="0">
                  <a:latin typeface="+mj-ea"/>
                  <a:ea typeface="+mj-ea"/>
                </a:rPr>
                <a:t> 소매상</a:t>
              </a:r>
            </a:p>
          </p:txBody>
        </p:sp>
        <p:sp>
          <p:nvSpPr>
            <p:cNvPr id="14" name="Rectangle 18"/>
            <p:cNvSpPr>
              <a:spLocks noChangeArrowheads="1"/>
            </p:cNvSpPr>
            <p:nvPr/>
          </p:nvSpPr>
          <p:spPr bwMode="auto">
            <a:xfrm>
              <a:off x="5867400" y="4523126"/>
              <a:ext cx="1905000" cy="457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온라인마케팅</a:t>
              </a:r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>
              <a:off x="5867400" y="3989854"/>
              <a:ext cx="1905000" cy="457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텔레비전마케팅</a:t>
              </a:r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5867400" y="3456582"/>
              <a:ext cx="1905000" cy="457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텔레마케팅</a:t>
              </a:r>
            </a:p>
          </p:txBody>
        </p:sp>
        <p:sp>
          <p:nvSpPr>
            <p:cNvPr id="17" name="Rectangle 21"/>
            <p:cNvSpPr>
              <a:spLocks noChangeArrowheads="1"/>
            </p:cNvSpPr>
            <p:nvPr/>
          </p:nvSpPr>
          <p:spPr bwMode="auto">
            <a:xfrm>
              <a:off x="5867400" y="2923310"/>
              <a:ext cx="1905000" cy="457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통신</a:t>
              </a:r>
              <a:r>
                <a:rPr lang="en-US" altLang="ko-KR" sz="1400">
                  <a:latin typeface="+mj-ea"/>
                  <a:ea typeface="+mj-ea"/>
                </a:rPr>
                <a:t>(</a:t>
              </a:r>
              <a:r>
                <a:rPr lang="ko-KR" altLang="en-US" sz="1400">
                  <a:latin typeface="+mj-ea"/>
                  <a:ea typeface="+mj-ea"/>
                </a:rPr>
                <a:t>우편</a:t>
              </a:r>
              <a:r>
                <a:rPr lang="en-US" altLang="ko-KR" sz="1400">
                  <a:latin typeface="+mj-ea"/>
                  <a:ea typeface="+mj-ea"/>
                </a:rPr>
                <a:t>) </a:t>
              </a:r>
              <a:r>
                <a:rPr lang="ko-KR" altLang="en-US" sz="1400">
                  <a:latin typeface="+mj-ea"/>
                  <a:ea typeface="+mj-ea"/>
                </a:rPr>
                <a:t>판매</a:t>
              </a:r>
            </a:p>
          </p:txBody>
        </p: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3505200" y="3505782"/>
              <a:ext cx="1709738" cy="37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ko-KR" altLang="en-US" sz="1400" dirty="0" err="1">
                  <a:latin typeface="+mj-ea"/>
                  <a:ea typeface="+mj-ea"/>
                </a:rPr>
                <a:t>다이렉트</a:t>
              </a:r>
              <a:r>
                <a:rPr lang="ko-KR" altLang="en-US" sz="1400" dirty="0">
                  <a:latin typeface="+mj-ea"/>
                  <a:ea typeface="+mj-ea"/>
                </a:rPr>
                <a:t> 마케팅</a:t>
              </a:r>
            </a:p>
          </p:txBody>
        </p:sp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>
              <a:off x="3505200" y="4496144"/>
              <a:ext cx="1709738" cy="37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ko-KR" altLang="en-US" sz="1400" dirty="0">
                  <a:latin typeface="+mj-ea"/>
                  <a:ea typeface="+mj-ea"/>
                </a:rPr>
                <a:t>방문판매</a:t>
              </a:r>
            </a:p>
          </p:txBody>
        </p:sp>
        <p:sp>
          <p:nvSpPr>
            <p:cNvPr id="20" name="Rectangle 24"/>
            <p:cNvSpPr>
              <a:spLocks noChangeArrowheads="1"/>
            </p:cNvSpPr>
            <p:nvPr/>
          </p:nvSpPr>
          <p:spPr bwMode="auto">
            <a:xfrm>
              <a:off x="3505200" y="5486506"/>
              <a:ext cx="1709738" cy="3713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ko-KR" altLang="en-US" sz="1400">
                  <a:latin typeface="+mj-ea"/>
                  <a:ea typeface="+mj-ea"/>
                </a:rPr>
                <a:t>자동판매기</a:t>
              </a:r>
            </a:p>
          </p:txBody>
        </p:sp>
        <p:cxnSp>
          <p:nvCxnSpPr>
            <p:cNvPr id="21" name="꺾인 연결선 20"/>
            <p:cNvCxnSpPr>
              <a:stCxn id="13" idx="3"/>
              <a:endCxn id="18" idx="1"/>
            </p:cNvCxnSpPr>
            <p:nvPr/>
          </p:nvCxnSpPr>
          <p:spPr>
            <a:xfrm flipV="1">
              <a:off x="2819400" y="3691475"/>
              <a:ext cx="685800" cy="998297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꺾인 연결선 21"/>
            <p:cNvCxnSpPr>
              <a:stCxn id="13" idx="3"/>
              <a:endCxn id="19" idx="1"/>
            </p:cNvCxnSpPr>
            <p:nvPr/>
          </p:nvCxnSpPr>
          <p:spPr>
            <a:xfrm flipV="1">
              <a:off x="2819400" y="4681838"/>
              <a:ext cx="685800" cy="7935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꺾인 연결선 22"/>
            <p:cNvCxnSpPr>
              <a:stCxn id="13" idx="3"/>
              <a:endCxn id="20" idx="1"/>
            </p:cNvCxnSpPr>
            <p:nvPr/>
          </p:nvCxnSpPr>
          <p:spPr>
            <a:xfrm>
              <a:off x="2819400" y="4689773"/>
              <a:ext cx="685800" cy="982427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꺾인 연결선 23"/>
            <p:cNvCxnSpPr>
              <a:stCxn id="18" idx="3"/>
              <a:endCxn id="17" idx="1"/>
            </p:cNvCxnSpPr>
            <p:nvPr/>
          </p:nvCxnSpPr>
          <p:spPr>
            <a:xfrm flipV="1">
              <a:off x="5214938" y="3151855"/>
              <a:ext cx="652462" cy="539620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꺾인 연결선 24"/>
            <p:cNvCxnSpPr>
              <a:stCxn id="18" idx="3"/>
              <a:endCxn id="16" idx="1"/>
            </p:cNvCxnSpPr>
            <p:nvPr/>
          </p:nvCxnSpPr>
          <p:spPr>
            <a:xfrm flipV="1">
              <a:off x="5214938" y="3685127"/>
              <a:ext cx="652462" cy="6348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꺾인 연결선 25"/>
            <p:cNvCxnSpPr>
              <a:stCxn id="18" idx="3"/>
              <a:endCxn id="15" idx="1"/>
            </p:cNvCxnSpPr>
            <p:nvPr/>
          </p:nvCxnSpPr>
          <p:spPr>
            <a:xfrm>
              <a:off x="5214938" y="3691475"/>
              <a:ext cx="652462" cy="526923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꺾인 연결선 26"/>
            <p:cNvCxnSpPr>
              <a:stCxn id="18" idx="3"/>
              <a:endCxn id="14" idx="1"/>
            </p:cNvCxnSpPr>
            <p:nvPr/>
          </p:nvCxnSpPr>
          <p:spPr>
            <a:xfrm>
              <a:off x="5214938" y="3691475"/>
              <a:ext cx="652462" cy="1060195"/>
            </a:xfrm>
            <a:prstGeom prst="bentConnector3">
              <a:avLst>
                <a:gd name="adj1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3000375" y="5224070"/>
            <a:ext cx="3116263" cy="338138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err="1" smtClean="0">
                <a:latin typeface="HY중고딕" pitchFamily="18" charset="-127"/>
                <a:ea typeface="HY중고딕" pitchFamily="18" charset="-127"/>
              </a:rPr>
              <a:t>무점포</a:t>
            </a: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소매상의 유형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39</a:t>
            </a:fld>
            <a:endParaRPr lang="ko-KR" altLang="en-US"/>
          </a:p>
        </p:txBody>
      </p:sp>
      <p:sp>
        <p:nvSpPr>
          <p:cNvPr id="29" name="내용 개체 틀 5"/>
          <p:cNvSpPr txBox="1">
            <a:spLocks/>
          </p:cNvSpPr>
          <p:nvPr/>
        </p:nvSpPr>
        <p:spPr>
          <a:xfrm>
            <a:off x="457200" y="928670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7.3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무점포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소매상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1)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통신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우편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판매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(Direct Mail)</a:t>
            </a:r>
          </a:p>
          <a:p>
            <a:pPr marL="814387" lvl="2" indent="-173038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공급업자가 광고매체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우편으로 보내진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카다로그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를 통해 상품 또는 서비스에 대한 광고를 하고 전화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팩스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편지 등을 통해 주문을 받은 상품을 직접 또는 우편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으로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배달하는 판매방식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2) </a:t>
            </a:r>
            <a:r>
              <a:rPr lang="ko-KR" altLang="en-US" sz="1600" b="1" dirty="0" err="1" smtClean="0">
                <a:latin typeface="나눔고딕" pitchFamily="50" charset="-127"/>
                <a:ea typeface="나눔고딕" pitchFamily="50" charset="-127"/>
              </a:rPr>
              <a:t>텔레마케팅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(Telemarketing)</a:t>
            </a:r>
            <a:endParaRPr lang="ko-KR" altLang="en-US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14387" lvl="2" indent="-173038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전화로 표적소비자층에 제품정보를 제공한 후 제품판매를 유도하거나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고객이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TV,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라디오 광고나 우편광고를 보고 수신자부담 전화번호를 이용하여 주문을    하는 소매유형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812800" lvl="2" indent="-173038">
              <a:lnSpc>
                <a:spcPct val="200000"/>
              </a:lnSpc>
              <a:buFont typeface="Arial" pitchFamily="34" charset="0"/>
              <a:buChar char="•"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유통경로의 개념과 필요성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000108"/>
            <a:ext cx="8229600" cy="54726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유통경로</a:t>
            </a:r>
            <a:endParaRPr kumimoji="0" lang="en-US" altLang="ko-KR" sz="1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제조업체로부터 최종소비자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혹은 기업고객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에게로  상품 및  서비스를 이동시키는 과정에 참여하는 조직이나 개인들의 집합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9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주요 경로구성원 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제조업자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중간상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(intermediaries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혹은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middlemen), </a:t>
            </a: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구매자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9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(3)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중간상 이용시의 이점</a:t>
            </a: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거래의 경제성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시간효용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장소효용</a:t>
            </a: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803275" marR="0" lvl="0" indent="-179388" defTabSz="914400" rtl="0" eaLnBrk="1" fontAlgn="auto" latinLnBrk="1" hangingPunct="1">
              <a:lnSpc>
                <a:spcPct val="1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소유효용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40</a:t>
            </a:fld>
            <a:endParaRPr lang="ko-KR" altLang="en-US"/>
          </a:p>
        </p:txBody>
      </p:sp>
      <p:sp>
        <p:nvSpPr>
          <p:cNvPr id="29" name="내용 개체 틀 5"/>
          <p:cNvSpPr txBox="1">
            <a:spLocks/>
          </p:cNvSpPr>
          <p:nvPr/>
        </p:nvSpPr>
        <p:spPr>
          <a:xfrm>
            <a:off x="457200" y="928670"/>
            <a:ext cx="8229600" cy="1924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7.3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무점포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소매상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15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3)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텔레비전 마케팅 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(Television Marketing)</a:t>
            </a:r>
          </a:p>
          <a:p>
            <a:pPr marL="814387" lvl="2" indent="-173038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TV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광고를 통해 제품구매를 유도하는 소매방식</a:t>
            </a:r>
            <a:endParaRPr lang="en-US" altLang="ko-KR" dirty="0" smtClean="0">
              <a:latin typeface="나눔고딕" pitchFamily="50" charset="-127"/>
              <a:ea typeface="나눔고딕" pitchFamily="50" charset="-127"/>
            </a:endParaRPr>
          </a:p>
          <a:p>
            <a:pPr marL="814387" lvl="2" indent="-173038">
              <a:lnSpc>
                <a:spcPct val="15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63688" y="5468258"/>
            <a:ext cx="5616624" cy="461665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케이블 </a:t>
            </a:r>
            <a:r>
              <a:rPr kumimoji="0" lang="en-US" altLang="ko-KR" sz="1600" b="1" dirty="0">
                <a:latin typeface="HY중고딕" pitchFamily="18" charset="-127"/>
                <a:ea typeface="HY중고딕" pitchFamily="18" charset="-127"/>
              </a:rPr>
              <a:t>TV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를 이용한 홈쇼핑 구매과정</a:t>
            </a: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593" y="2143116"/>
            <a:ext cx="5805727" cy="3210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41</a:t>
            </a:fld>
            <a:endParaRPr lang="ko-KR" altLang="en-US"/>
          </a:p>
        </p:txBody>
      </p:sp>
      <p:sp>
        <p:nvSpPr>
          <p:cNvPr id="9" name="내용 개체 틀 5"/>
          <p:cNvSpPr txBox="1">
            <a:spLocks/>
          </p:cNvSpPr>
          <p:nvPr/>
        </p:nvSpPr>
        <p:spPr>
          <a:xfrm>
            <a:off x="457200" y="928670"/>
            <a:ext cx="8229600" cy="2428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7.3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무점포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소매상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15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4)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온라인 마케팅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652462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온라인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전용 소매기업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652462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오프라인 소매기업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652462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소매융합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(retail convergence)</a:t>
            </a:r>
          </a:p>
          <a:p>
            <a:pPr marL="539750" lvl="1" indent="-173038">
              <a:lnSpc>
                <a:spcPct val="150000"/>
              </a:lnSpc>
              <a:defRPr/>
            </a:pP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90" y="1214422"/>
            <a:ext cx="3168352" cy="43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285852" y="3929066"/>
            <a:ext cx="3429024" cy="1670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현대홈쇼핑이 개발한 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H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코디 애플리케이션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 </a:t>
            </a:r>
            <a:r>
              <a:rPr lang="ko-KR" altLang="en-US" sz="1400" b="1" dirty="0" err="1">
                <a:latin typeface="나눔고딕" pitchFamily="50" charset="-127"/>
                <a:ea typeface="나눔고딕" pitchFamily="50" charset="-127"/>
              </a:rPr>
              <a:t>스마트폰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 사용자가 휴대전화에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장착된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카메라로 자신의 사진을 찍은 뒤 가상현실 속에서 다양한 옷을 입은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듯 연출해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볼 수 있는 프로그램이다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14356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42</a:t>
            </a:fld>
            <a:endParaRPr lang="ko-KR" altLang="en-US"/>
          </a:p>
        </p:txBody>
      </p:sp>
      <p:sp>
        <p:nvSpPr>
          <p:cNvPr id="14" name="내용 개체 틀 5"/>
          <p:cNvSpPr txBox="1">
            <a:spLocks/>
          </p:cNvSpPr>
          <p:nvPr/>
        </p:nvSpPr>
        <p:spPr>
          <a:xfrm>
            <a:off x="457200" y="764704"/>
            <a:ext cx="8229600" cy="1924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7.3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무점포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소매상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15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(5) 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 방문판매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3108" y="6239497"/>
            <a:ext cx="4608512" cy="404213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다단계판매방식에서의 </a:t>
            </a:r>
            <a:r>
              <a:rPr lang="ko-KR" altLang="en-US" sz="1600" b="1" dirty="0">
                <a:latin typeface="HY중고딕" pitchFamily="18" charset="-127"/>
                <a:ea typeface="HY중고딕" pitchFamily="18" charset="-127"/>
              </a:rPr>
              <a:t>제</a:t>
            </a: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품유통경로</a:t>
            </a:r>
            <a:endParaRPr kumimoji="0" lang="ko-KR" altLang="en-US" sz="1600" b="1" dirty="0">
              <a:latin typeface="HY중고딕" pitchFamily="18" charset="-127"/>
              <a:ea typeface="HY중고딕" pitchFamily="18" charset="-127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37277"/>
            <a:ext cx="746295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마케팅포커스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43</a:t>
            </a:fld>
            <a:endParaRPr lang="ko-KR" altLang="en-US"/>
          </a:p>
        </p:txBody>
      </p:sp>
      <p:sp>
        <p:nvSpPr>
          <p:cNvPr id="15" name="제목 1"/>
          <p:cNvSpPr txBox="1">
            <a:spLocks/>
          </p:cNvSpPr>
          <p:nvPr/>
        </p:nvSpPr>
        <p:spPr>
          <a:xfrm>
            <a:off x="467544" y="698420"/>
            <a:ext cx="8424936" cy="873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방문판매에 기반한 유통경로 차별화를 통해 성공한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한국야쿠르트</a:t>
            </a:r>
            <a:endParaRPr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2578925" y="4056527"/>
            <a:ext cx="6045666" cy="23167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sym typeface="Wingdings" panose="05000000000000000000" pitchFamily="2" charset="2"/>
              </a:rPr>
              <a:t>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한국 </a:t>
            </a:r>
            <a:r>
              <a:rPr lang="ko-KR" altLang="en-US" sz="1400" b="1" dirty="0" err="1">
                <a:latin typeface="나눔고딕" pitchFamily="50" charset="-127"/>
                <a:ea typeface="나눔고딕" pitchFamily="50" charset="-127"/>
              </a:rPr>
              <a:t>야쿠르트의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 방문판매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경쟁력과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야쿠르트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아줌마의 영업력을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높이는데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기여한 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세대 신형 냉장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전동카트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fontAlgn="base">
              <a:lnSpc>
                <a:spcPct val="150000"/>
              </a:lnSpc>
            </a:pPr>
            <a:endParaRPr lang="en-US" altLang="ko-KR" sz="1400" b="1" dirty="0">
              <a:latin typeface="나눔고딕" pitchFamily="50" charset="-127"/>
              <a:ea typeface="나눔고딕" pitchFamily="50" charset="-127"/>
            </a:endParaRPr>
          </a:p>
          <a:p>
            <a:pPr fontAlgn="base">
              <a:lnSpc>
                <a:spcPct val="150000"/>
              </a:lnSpc>
            </a:pPr>
            <a:r>
              <a:rPr lang="ko-KR" altLang="en-US" sz="1400" b="1" dirty="0" err="1">
                <a:latin typeface="나눔고딕" pitchFamily="50" charset="-127"/>
                <a:ea typeface="나눔고딕" pitchFamily="50" charset="-127"/>
              </a:rPr>
              <a:t>한국야쿠르트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 측은 “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전동카트가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지금까지 전국에 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7,400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대 이상 보급되면서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신선냉장 유통에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대한 자신감이 생겼고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b="1" dirty="0" err="1">
                <a:latin typeface="나눔고딕" pitchFamily="50" charset="-127"/>
                <a:ea typeface="나눔고딕" pitchFamily="50" charset="-127"/>
              </a:rPr>
              <a:t>야쿠르트앱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 다운로드 건수도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15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만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8,910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건을 넘어섰다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</a:rPr>
              <a:t>. 1971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년부터 쌓아온 </a:t>
            </a:r>
            <a:r>
              <a:rPr lang="ko-KR" altLang="en-US" sz="1400" b="1" dirty="0" err="1">
                <a:latin typeface="나눔고딕" pitchFamily="50" charset="-127"/>
                <a:ea typeface="나눔고딕" pitchFamily="50" charset="-127"/>
              </a:rPr>
              <a:t>야쿠르트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아줌마의 정감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넘치는 이미지와 신뢰감까지 활용해 반찬배달시장에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도전하는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</a:rPr>
              <a:t>것이다”고 말했다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8928992" cy="1828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96" y="3277677"/>
            <a:ext cx="1965957" cy="3373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직사각형 18"/>
          <p:cNvSpPr/>
          <p:nvPr/>
        </p:nvSpPr>
        <p:spPr>
          <a:xfrm>
            <a:off x="105895" y="1484784"/>
            <a:ext cx="142190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600" b="1" dirty="0" err="1"/>
              <a:t>야쿠르트</a:t>
            </a:r>
            <a:endParaRPr lang="ko-KR" altLang="en-US" sz="1600" b="1" dirty="0"/>
          </a:p>
          <a:p>
            <a:r>
              <a:rPr lang="ko-KR" altLang="en-US" sz="1600" b="1" dirty="0"/>
              <a:t>아줌마</a:t>
            </a:r>
          </a:p>
          <a:p>
            <a:r>
              <a:rPr lang="ko-KR" altLang="en-US" sz="1600" b="1" dirty="0" smtClean="0"/>
              <a:t>변천사</a:t>
            </a:r>
            <a:endParaRPr lang="en-US" altLang="ko-KR" sz="1600" b="1" dirty="0" smtClean="0"/>
          </a:p>
          <a:p>
            <a:endParaRPr lang="en-US" altLang="ko-KR" sz="1600" b="1" dirty="0"/>
          </a:p>
          <a:p>
            <a:endParaRPr lang="ko-KR" altLang="en-US" sz="1600" b="1" dirty="0"/>
          </a:p>
          <a:p>
            <a:pPr algn="r"/>
            <a:r>
              <a:rPr lang="ko-KR" altLang="en-US" sz="1200" dirty="0"/>
              <a:t>과거</a:t>
            </a:r>
          </a:p>
          <a:p>
            <a:pPr algn="r"/>
            <a:r>
              <a:rPr lang="ko-KR" altLang="en-US" sz="1200" dirty="0"/>
              <a:t>방문판매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5508104" y="1484784"/>
            <a:ext cx="86409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sz="1600" b="1" dirty="0" smtClean="0"/>
          </a:p>
          <a:p>
            <a:endParaRPr lang="en-US" altLang="ko-KR" sz="1600" b="1" dirty="0"/>
          </a:p>
          <a:p>
            <a:endParaRPr lang="en-US" altLang="ko-KR" sz="1600" b="1" dirty="0" smtClean="0"/>
          </a:p>
          <a:p>
            <a:endParaRPr lang="en-US" altLang="ko-KR" sz="1600" b="1" dirty="0"/>
          </a:p>
          <a:p>
            <a:endParaRPr lang="ko-KR" altLang="en-US" sz="1600" b="1" dirty="0"/>
          </a:p>
          <a:p>
            <a:r>
              <a:rPr lang="en-US" altLang="ko-KR" sz="1200" dirty="0" smtClean="0"/>
              <a:t>1</a:t>
            </a:r>
            <a:r>
              <a:rPr lang="ko-KR" altLang="en-US" sz="1200" dirty="0" smtClean="0"/>
              <a:t>세대</a:t>
            </a:r>
            <a:endParaRPr lang="en-US" altLang="ko-KR" sz="1200" dirty="0" smtClean="0"/>
          </a:p>
          <a:p>
            <a:r>
              <a:rPr lang="ko-KR" altLang="en-US" sz="1200" dirty="0" err="1" smtClean="0"/>
              <a:t>수동카</a:t>
            </a:r>
            <a:r>
              <a:rPr lang="ko-KR" altLang="en-US" sz="1200" dirty="0" err="1"/>
              <a:t>트</a:t>
            </a:r>
            <a:endParaRPr lang="ko-KR" altLang="en-US" sz="1200" dirty="0"/>
          </a:p>
        </p:txBody>
      </p:sp>
      <p:sp>
        <p:nvSpPr>
          <p:cNvPr id="21" name="직사각형 20"/>
          <p:cNvSpPr/>
          <p:nvPr/>
        </p:nvSpPr>
        <p:spPr>
          <a:xfrm>
            <a:off x="8316416" y="1484784"/>
            <a:ext cx="86409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sz="1600" b="1" dirty="0" smtClean="0"/>
          </a:p>
          <a:p>
            <a:endParaRPr lang="en-US" altLang="ko-KR" sz="1600" b="1" dirty="0"/>
          </a:p>
          <a:p>
            <a:endParaRPr lang="en-US" altLang="ko-KR" sz="1600" b="1" dirty="0" smtClean="0"/>
          </a:p>
          <a:p>
            <a:endParaRPr lang="en-US" altLang="ko-KR" sz="1600" b="1" dirty="0"/>
          </a:p>
          <a:p>
            <a:endParaRPr lang="ko-KR" altLang="en-US" sz="1600" b="1" dirty="0"/>
          </a:p>
          <a:p>
            <a:r>
              <a:rPr lang="en-US" altLang="ko-KR" sz="1200" dirty="0" smtClean="0"/>
              <a:t>1</a:t>
            </a:r>
            <a:r>
              <a:rPr lang="ko-KR" altLang="en-US" sz="1200" dirty="0" smtClean="0"/>
              <a:t>세대</a:t>
            </a:r>
            <a:endParaRPr lang="en-US" altLang="ko-KR" sz="1200" dirty="0" smtClean="0"/>
          </a:p>
          <a:p>
            <a:r>
              <a:rPr lang="ko-KR" altLang="en-US" sz="1200" dirty="0" err="1" smtClean="0"/>
              <a:t>전동카트</a:t>
            </a:r>
            <a:endParaRPr lang="ko-KR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14356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44</a:t>
            </a:fld>
            <a:endParaRPr lang="ko-KR" altLang="en-US"/>
          </a:p>
        </p:txBody>
      </p:sp>
      <p:sp>
        <p:nvSpPr>
          <p:cNvPr id="9" name="내용 개체 틀 5"/>
          <p:cNvSpPr txBox="1">
            <a:spLocks/>
          </p:cNvSpPr>
          <p:nvPr/>
        </p:nvSpPr>
        <p:spPr>
          <a:xfrm>
            <a:off x="457200" y="764704"/>
            <a:ext cx="8229600" cy="1924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7.3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무점포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 소매상</a:t>
            </a:r>
            <a:endParaRPr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09612" lvl="1" indent="-342900">
              <a:lnSpc>
                <a:spcPct val="150000"/>
              </a:lnSpc>
              <a:buAutoNum type="arabicParenBoth" startAt="6"/>
              <a:defRPr/>
            </a:pP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자동판매기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(Automatic Vending)</a:t>
            </a:r>
          </a:p>
          <a:p>
            <a:pPr marL="652462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미국의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경우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1950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년대 후반 주로 저가의 편의품을 판매하기 위해 도입된 후 점차 확대됨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  <a:p>
            <a:pPr marL="652462" lvl="1" indent="-2857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한국의 경우 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</a:rPr>
              <a:t>1980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년대 이후 급성장하는 </a:t>
            </a:r>
            <a:r>
              <a:rPr lang="ko-KR" altLang="en-US" sz="1400" b="1" dirty="0" err="1" smtClean="0">
                <a:latin typeface="나눔고딕" pitchFamily="50" charset="-127"/>
                <a:ea typeface="나눔고딕" pitchFamily="50" charset="-127"/>
              </a:rPr>
              <a:t>무점포형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</a:rPr>
              <a:t> 소매업의 하나</a:t>
            </a:r>
            <a:endParaRPr lang="en-US" altLang="ko-KR" sz="14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72" y="2500306"/>
            <a:ext cx="5302228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940152" y="3516887"/>
            <a:ext cx="2952328" cy="1024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2013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년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펩시는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벨기에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앤트워프에서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열린 가수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비욘세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콘서트 현장에 새로운 유형의 자판기를 선보임 </a:t>
            </a:r>
            <a:endParaRPr lang="ko-KR" altLang="en-US" sz="1400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14356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45</a:t>
            </a:fld>
            <a:endParaRPr lang="ko-KR" altLang="en-US"/>
          </a:p>
        </p:txBody>
      </p:sp>
      <p:sp>
        <p:nvSpPr>
          <p:cNvPr id="14" name="내용 개체 틀 5"/>
          <p:cNvSpPr txBox="1">
            <a:spLocks/>
          </p:cNvSpPr>
          <p:nvPr/>
        </p:nvSpPr>
        <p:spPr>
          <a:xfrm>
            <a:off x="467544" y="785794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lvl="2" indent="-173038"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소매상의 마케팅 의사결정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0" lvl="2">
              <a:lnSpc>
                <a:spcPct val="150000"/>
              </a:lnSpc>
            </a:pPr>
            <a:r>
              <a:rPr lang="ko-KR" altLang="en-US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표적시장과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포지셔닝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결정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0" lvl="2"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상품구색과 서비스 결정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0" lvl="2">
              <a:lnSpc>
                <a:spcPct val="150000"/>
              </a:lnSpc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(3)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가격결정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0" lvl="2"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촉진결정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0" lvl="2"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(5)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입지결정</a:t>
            </a:r>
            <a:endParaRPr lang="ko-KR" altLang="en-US" dirty="0" smtClean="0">
              <a:latin typeface="나눔고딕" pitchFamily="50" charset="-127"/>
              <a:ea typeface="나눔고딕" pitchFamily="50" charset="-127"/>
            </a:endParaRPr>
          </a:p>
          <a:p>
            <a:pPr marL="0" lvl="2" indent="-173038">
              <a:lnSpc>
                <a:spcPct val="150000"/>
              </a:lnSpc>
            </a:pPr>
            <a:endParaRPr lang="ko-KR" altLang="en-US" b="1" dirty="0" smtClean="0">
              <a:latin typeface="나눔고딕" pitchFamily="50" charset="-127"/>
              <a:ea typeface="나눔고딕" pitchFamily="50" charset="-127"/>
            </a:endParaRPr>
          </a:p>
          <a:p>
            <a:pPr marL="0" lvl="2" indent="-173038">
              <a:lnSpc>
                <a:spcPct val="150000"/>
              </a:lnSpc>
            </a:pPr>
            <a:endParaRPr lang="ko-KR" altLang="en-US" b="1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214686"/>
            <a:ext cx="6875572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372248" y="5374926"/>
            <a:ext cx="4608512" cy="404213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소매상의 마케팅의사결정</a:t>
            </a:r>
            <a:endParaRPr kumimoji="0" lang="ko-KR" altLang="en-US" sz="1600" b="1" dirty="0">
              <a:latin typeface="HY중고딕" pitchFamily="18" charset="-127"/>
              <a:ea typeface="HY중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14356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46</a:t>
            </a:fld>
            <a:endParaRPr lang="ko-KR" altLang="en-US"/>
          </a:p>
        </p:txBody>
      </p:sp>
      <p:sp>
        <p:nvSpPr>
          <p:cNvPr id="9" name="내용 개체 틀 5"/>
          <p:cNvSpPr txBox="1">
            <a:spLocks/>
          </p:cNvSpPr>
          <p:nvPr/>
        </p:nvSpPr>
        <p:spPr>
          <a:xfrm>
            <a:off x="467544" y="785794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lvl="2" indent="-173038"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7.5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오프라인과 온라인 채널의 융합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옴니채널마케팅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112712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최근 소매 유통기업과 제조업체를 포함한 많은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마케터들이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쇼퍼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쇼핑객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마케팅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(shopper marketing)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개념을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받아들여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소매단계에서 자사에 유리한 구매결정을 이끌어내기 위해 온라인과 오프라인을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판매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및 마케팅 커뮤니케이션 채널로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활용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12712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유통업계가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옴니채널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서비스를 강화하는 것은 오프라인과 온라인의 경계가 허물어지고 있는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쇼핑패턴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변화에 대응하기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위함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112712" lvl="2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과거엔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오프라인 소비자와 온라인 소비자가 나뉘었지만 최근 들어 </a:t>
            </a:r>
            <a:r>
              <a:rPr lang="ko-KR" altLang="en-US" sz="1600" dirty="0" err="1" smtClean="0">
                <a:latin typeface="나눔고딕" pitchFamily="50" charset="-127"/>
                <a:ea typeface="나눔고딕" pitchFamily="50" charset="-127"/>
              </a:rPr>
              <a:t>쇼루밍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(showrooming), </a:t>
            </a:r>
            <a:r>
              <a:rPr lang="ko-KR" altLang="en-US" sz="1600" dirty="0" err="1">
                <a:latin typeface="나눔고딕" pitchFamily="50" charset="-127"/>
                <a:ea typeface="나눔고딕" pitchFamily="50" charset="-127"/>
              </a:rPr>
              <a:t>역쇼루밍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등 오프라인과 온라인을 넘나드는 쇼핑행동을 보이는 소비자가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많아짐</a:t>
            </a:r>
          </a:p>
          <a:p>
            <a:pPr marL="0" lvl="2" indent="-173038">
              <a:lnSpc>
                <a:spcPct val="200000"/>
              </a:lnSpc>
            </a:pPr>
            <a:endParaRPr lang="ko-KR" altLang="en-US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14356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47</a:t>
            </a:fld>
            <a:endParaRPr lang="ko-KR" altLang="en-US"/>
          </a:p>
        </p:txBody>
      </p:sp>
      <p:sp>
        <p:nvSpPr>
          <p:cNvPr id="9" name="내용 개체 틀 5"/>
          <p:cNvSpPr txBox="1">
            <a:spLocks/>
          </p:cNvSpPr>
          <p:nvPr/>
        </p:nvSpPr>
        <p:spPr>
          <a:xfrm>
            <a:off x="467544" y="785794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7.6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도매상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20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1)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도매상의 정의와 기능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61925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재판매 또는 사업을 목적으로 구입하는 고객에게 상품이나 서비스를 판매하고 이와 관련된 활동을 수행하는 상인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61925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생산과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소비사이에서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발생된 장소와 시간의 불일치를 해소시킴 소유권이전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물적소유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촉진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금융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위험부담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협상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주문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지불활동 등의 경로 기능을 수행함</a:t>
            </a:r>
          </a:p>
          <a:p>
            <a:pPr marL="0" lvl="2" indent="-173038">
              <a:lnSpc>
                <a:spcPct val="200000"/>
              </a:lnSpc>
            </a:pPr>
            <a:endParaRPr lang="ko-KR" altLang="en-US" sz="1600" b="1" dirty="0" smtClean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7.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소매상과 도매상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14356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48</a:t>
            </a:fld>
            <a:endParaRPr lang="ko-KR" altLang="en-US"/>
          </a:p>
        </p:txBody>
      </p:sp>
      <p:sp>
        <p:nvSpPr>
          <p:cNvPr id="8" name="내용 개체 틀 5"/>
          <p:cNvSpPr txBox="1">
            <a:spLocks/>
          </p:cNvSpPr>
          <p:nvPr/>
        </p:nvSpPr>
        <p:spPr>
          <a:xfrm>
            <a:off x="457200" y="760144"/>
            <a:ext cx="8229600" cy="57406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7.6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도매상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539750" lvl="1" indent="-173038">
              <a:lnSpc>
                <a:spcPct val="150000"/>
              </a:lnSpc>
              <a:defRPr/>
            </a:pPr>
            <a:r>
              <a:rPr lang="en-US" altLang="ko-KR" sz="1600" b="1" dirty="0" smtClean="0">
                <a:latin typeface="나눔고딕" pitchFamily="50" charset="-127"/>
                <a:ea typeface="나눔고딕" pitchFamily="50" charset="-127"/>
              </a:rPr>
              <a:t>(2)</a:t>
            </a:r>
            <a:r>
              <a:rPr lang="ko-KR" altLang="en-US" sz="1600" b="1" dirty="0" smtClean="0">
                <a:latin typeface="나눔고딕" pitchFamily="50" charset="-127"/>
                <a:ea typeface="나눔고딕" pitchFamily="50" charset="-127"/>
              </a:rPr>
              <a:t>도매상의 유형</a:t>
            </a:r>
            <a:endParaRPr lang="en-US" altLang="ko-KR" sz="1600" b="1" dirty="0" smtClean="0"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91" y="1676298"/>
            <a:ext cx="7615033" cy="4541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유통경로의 개념과 필요성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143108" y="5517232"/>
            <a:ext cx="4854575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 smtClean="0">
                <a:latin typeface="HY중고딕" pitchFamily="18" charset="-127"/>
                <a:ea typeface="HY중고딕" pitchFamily="18" charset="-127"/>
              </a:rPr>
              <a:t>중간상의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이용에 의한 거래의 단순화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371" y="1196752"/>
            <a:ext cx="859699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유통경로의 구조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072686"/>
            <a:ext cx="8229600" cy="4120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7800" marR="0" lvl="0" indent="-177800" algn="l" defTabSz="914400" rtl="0" eaLnBrk="1" fontAlgn="auto" latinLnBrk="1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소비재 유통경로와 </a:t>
            </a:r>
            <a:r>
              <a:rPr kumimoji="0" lang="ko-KR" alt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산업재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유통경로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14488"/>
            <a:ext cx="8810391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2285984" y="5517232"/>
            <a:ext cx="4854575" cy="34881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marL="177800" lvl="0" indent="-17780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ko-KR" altLang="en-US" sz="1600" b="1" dirty="0">
                <a:latin typeface="HY중고딕" pitchFamily="18" charset="-127"/>
                <a:ea typeface="HY중고딕" pitchFamily="18" charset="-127"/>
              </a:rPr>
              <a:t>소비재 유통경로의 유형</a:t>
            </a:r>
            <a:endParaRPr lang="en-US" altLang="ko-KR" sz="1600" b="1" dirty="0">
              <a:latin typeface="HY중고딕" pitchFamily="18" charset="-127"/>
              <a:ea typeface="HY중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유통경로의 구조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072686"/>
            <a:ext cx="8229600" cy="4120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7800" marR="0" lvl="0" indent="-177800" algn="l" defTabSz="914400" rtl="0" eaLnBrk="1" fontAlgn="auto" latinLnBrk="1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소비재 유통경로와 </a:t>
            </a:r>
            <a:r>
              <a:rPr kumimoji="0" lang="ko-KR" altLang="en-US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산업재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유통경로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71670" y="6176531"/>
            <a:ext cx="4854575" cy="34881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marL="177800" lvl="0" indent="-177800" algn="ctr">
              <a:lnSpc>
                <a:spcPct val="120000"/>
              </a:lnSpc>
              <a:spcBef>
                <a:spcPct val="20000"/>
              </a:spcBef>
              <a:defRPr/>
            </a:pPr>
            <a:r>
              <a:rPr lang="ko-KR" altLang="en-US" sz="1600" b="1" dirty="0" err="1" smtClean="0">
                <a:latin typeface="HY중고딕" pitchFamily="18" charset="-127"/>
                <a:ea typeface="HY중고딕" pitchFamily="18" charset="-127"/>
              </a:rPr>
              <a:t>산업재</a:t>
            </a:r>
            <a:r>
              <a:rPr lang="ko-KR" altLang="en-US" sz="1600" b="1" dirty="0" smtClean="0">
                <a:latin typeface="HY중고딕" pitchFamily="18" charset="-127"/>
                <a:ea typeface="HY중고딕" pitchFamily="18" charset="-127"/>
              </a:rPr>
              <a:t> 유통경로</a:t>
            </a:r>
            <a:endParaRPr lang="en-US" altLang="ko-KR" sz="1600" b="1" dirty="0">
              <a:latin typeface="HY중고딕" pitchFamily="18" charset="-127"/>
              <a:ea typeface="HY중고딕" pitchFamily="18" charset="-127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333" y="1412776"/>
            <a:ext cx="8054115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유통경로의 구조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13" name="내용 개체 틀 2"/>
          <p:cNvSpPr txBox="1">
            <a:spLocks/>
          </p:cNvSpPr>
          <p:nvPr/>
        </p:nvSpPr>
        <p:spPr bwMode="auto">
          <a:xfrm>
            <a:off x="468313" y="836712"/>
            <a:ext cx="82296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20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</a:t>
            </a:r>
            <a:r>
              <a:rPr kumimoji="0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.2 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유통경로조직의 계열화</a:t>
            </a:r>
            <a:r>
              <a:rPr kumimoji="0"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수직적 마케팅시스템</a:t>
            </a:r>
            <a:r>
              <a:rPr kumimoji="0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803275" indent="-179388">
              <a:lnSpc>
                <a:spcPct val="200000"/>
              </a:lnSpc>
              <a:spcBef>
                <a:spcPct val="20000"/>
              </a:spcBef>
              <a:buSzPct val="95000"/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전통적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유통경로 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 독립적인 경로기관들로 구성된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경로조직으로 다른 경로구성원의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마케팅 기능에 거의  관심을 가지지 않고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자신의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마케팅기능들만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수행함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indent="-179388">
              <a:lnSpc>
                <a:spcPct val="200000"/>
              </a:lnSpc>
              <a:spcBef>
                <a:spcPct val="20000"/>
              </a:spcBef>
              <a:buSzPct val="95000"/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전통적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유통경로의 단점</a:t>
            </a:r>
            <a:endParaRPr lang="en-US" altLang="ko-KR" sz="1400" dirty="0">
              <a:latin typeface="나눔고딕" pitchFamily="50" charset="-127"/>
              <a:ea typeface="나눔고딕" pitchFamily="50" charset="-127"/>
            </a:endParaRPr>
          </a:p>
          <a:p>
            <a:pPr marL="900113" lvl="2" indent="-96838">
              <a:lnSpc>
                <a:spcPct val="200000"/>
              </a:lnSpc>
              <a:spcBef>
                <a:spcPct val="20000"/>
              </a:spcBef>
              <a:buSzPct val="95000"/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경로구성원들간의 낮은 결속력</a:t>
            </a:r>
            <a:r>
              <a:rPr lang="en-US" altLang="ko-KR" sz="1400" dirty="0">
                <a:latin typeface="나눔고딕" pitchFamily="50" charset="-127"/>
                <a:ea typeface="나눔고딕" pitchFamily="50" charset="-127"/>
              </a:rPr>
              <a:t>(commitment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900113" lvl="2" indent="-96838">
              <a:lnSpc>
                <a:spcPct val="200000"/>
              </a:lnSpc>
              <a:spcBef>
                <a:spcPct val="20000"/>
              </a:spcBef>
              <a:buSzPct val="95000"/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경로구성원들간 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공통의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목표 부재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900113" lvl="2" indent="-96838">
              <a:lnSpc>
                <a:spcPct val="200000"/>
              </a:lnSpc>
              <a:spcBef>
                <a:spcPct val="20000"/>
              </a:spcBef>
              <a:buSzPct val="95000"/>
              <a:buFontTx/>
              <a:buChar char="-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경로구성원들간의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연결이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느슨함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-&gt;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구성원들의 유통경로로의 진입과 철수가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용이함</a:t>
            </a:r>
            <a:endParaRPr lang="en-US" altLang="ko-KR" sz="1400" dirty="0" smtClean="0">
              <a:latin typeface="나눔고딕" pitchFamily="50" charset="-127"/>
              <a:ea typeface="나눔고딕" pitchFamily="50" charset="-127"/>
            </a:endParaRPr>
          </a:p>
          <a:p>
            <a:pPr marL="803275" lvl="2" indent="-179388">
              <a:lnSpc>
                <a:spcPct val="200000"/>
              </a:lnSpc>
              <a:spcBef>
                <a:spcPct val="20000"/>
              </a:spcBef>
              <a:buSzPct val="95000"/>
              <a:buFont typeface="Arial" pitchFamily="34" charset="0"/>
              <a:buChar char="•"/>
              <a:defRPr/>
            </a:pPr>
            <a:r>
              <a:rPr lang="ko-KR" altLang="en-US" sz="1400" b="1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수직적 마케팅시스템</a:t>
            </a:r>
            <a:r>
              <a:rPr lang="en-US" altLang="ko-KR" sz="1400" b="1" dirty="0" smtClean="0">
                <a:solidFill>
                  <a:srgbClr val="0070C0"/>
                </a:solidFill>
                <a:latin typeface="나눔고딕" pitchFamily="50" charset="-127"/>
                <a:ea typeface="나눔고딕" pitchFamily="50" charset="-127"/>
              </a:rPr>
              <a:t>(Vertical Marketing System: VMS)</a:t>
            </a:r>
            <a:r>
              <a:rPr lang="en-US" altLang="ko-KR" sz="1400" dirty="0" smtClean="0">
                <a:solidFill>
                  <a:schemeClr val="tx2"/>
                </a:solidFill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운영상의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경제성과 시장에 대한 최대한의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영향력을 </a:t>
            </a:r>
            <a:r>
              <a:rPr lang="ko-KR" altLang="en-US" sz="1400" dirty="0">
                <a:latin typeface="나눔고딕" pitchFamily="50" charset="-127"/>
                <a:ea typeface="나눔고딕" pitchFamily="50" charset="-127"/>
              </a:rPr>
              <a:t>획득하기 위해 전문적으로 관리되고 본부에 의해 설계된 네트워크 형태의 경로조직</a:t>
            </a:r>
          </a:p>
          <a:p>
            <a:pPr marL="730250" lvl="1" indent="-273050">
              <a:lnSpc>
                <a:spcPct val="20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400" b="1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20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ko-KR" altLang="en-US" sz="1600" b="1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유통경로의 구조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13" name="내용 개체 틀 2"/>
          <p:cNvSpPr txBox="1">
            <a:spLocks/>
          </p:cNvSpPr>
          <p:nvPr/>
        </p:nvSpPr>
        <p:spPr bwMode="auto">
          <a:xfrm>
            <a:off x="468313" y="836712"/>
            <a:ext cx="82296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20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</a:t>
            </a:r>
            <a:r>
              <a:rPr kumimoji="0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.2 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유통경로조직의 계열화</a:t>
            </a:r>
            <a:r>
              <a:rPr kumimoji="0"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수직적 마케팅시스템</a:t>
            </a:r>
            <a:r>
              <a:rPr kumimoji="0"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730250" lvl="1" indent="-273050">
              <a:lnSpc>
                <a:spcPct val="20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400" b="1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20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ko-KR" altLang="en-US" sz="16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75" y="5693710"/>
            <a:ext cx="3143250" cy="33813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ko-KR" sz="1600" b="1" dirty="0" smtClean="0">
                <a:latin typeface="HY중고딕" pitchFamily="18" charset="-127"/>
                <a:ea typeface="HY중고딕" pitchFamily="18" charset="-127"/>
              </a:rPr>
              <a:t>VMS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의 주요유형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71612"/>
            <a:ext cx="8590428" cy="3700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</TotalTime>
  <Words>2686</Words>
  <Application>Microsoft Office PowerPoint</Application>
  <PresentationFormat>화면 슬라이드 쇼(4:3)</PresentationFormat>
  <Paragraphs>410</Paragraphs>
  <Slides>48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48</vt:i4>
      </vt:variant>
    </vt:vector>
  </HeadingPairs>
  <TitlesOfParts>
    <vt:vector size="57" baseType="lpstr">
      <vt:lpstr>굴림</vt:lpstr>
      <vt:lpstr>Arial</vt:lpstr>
      <vt:lpstr>나눔고딕</vt:lpstr>
      <vt:lpstr>Wingdings 2</vt:lpstr>
      <vt:lpstr>맑은 고딕</vt:lpstr>
      <vt:lpstr>HY중고딕</vt:lpstr>
      <vt:lpstr>Times New Roman</vt:lpstr>
      <vt:lpstr>Wingdings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  <vt:lpstr>슬라이드 27</vt:lpstr>
      <vt:lpstr>슬라이드 28</vt:lpstr>
      <vt:lpstr>슬라이드 29</vt:lpstr>
      <vt:lpstr>슬라이드 30</vt:lpstr>
      <vt:lpstr>슬라이드 31</vt:lpstr>
      <vt:lpstr>슬라이드 32</vt:lpstr>
      <vt:lpstr>슬라이드 33</vt:lpstr>
      <vt:lpstr>슬라이드 34</vt:lpstr>
      <vt:lpstr>슬라이드 35</vt:lpstr>
      <vt:lpstr>슬라이드 36</vt:lpstr>
      <vt:lpstr>슬라이드 37</vt:lpstr>
      <vt:lpstr>슬라이드 38</vt:lpstr>
      <vt:lpstr>슬라이드 39</vt:lpstr>
      <vt:lpstr>슬라이드 40</vt:lpstr>
      <vt:lpstr>슬라이드 41</vt:lpstr>
      <vt:lpstr>슬라이드 42</vt:lpstr>
      <vt:lpstr>슬라이드 43</vt:lpstr>
      <vt:lpstr>슬라이드 44</vt:lpstr>
      <vt:lpstr>슬라이드 45</vt:lpstr>
      <vt:lpstr>슬라이드 46</vt:lpstr>
      <vt:lpstr>슬라이드 47</vt:lpstr>
      <vt:lpstr>슬라이드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98</cp:revision>
  <dcterms:created xsi:type="dcterms:W3CDTF">2018-02-26T03:14:58Z</dcterms:created>
  <dcterms:modified xsi:type="dcterms:W3CDTF">2018-02-27T05:02:26Z</dcterms:modified>
</cp:coreProperties>
</file>