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5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embeddedFontLst>
    <p:embeddedFont>
      <p:font typeface="나눔고딕" pitchFamily="50" charset="-127"/>
      <p:regular r:id="rId26"/>
    </p:embeddedFont>
    <p:embeddedFont>
      <p:font typeface="Wingdings 2" pitchFamily="18" charset="2"/>
      <p:regular r:id="rId27"/>
    </p:embeddedFont>
    <p:embeddedFont>
      <p:font typeface="맑은 고딕" pitchFamily="50" charset="-127"/>
      <p:regular r:id="rId28"/>
      <p:bold r:id="rId29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E7D"/>
    <a:srgbClr val="76E6AB"/>
    <a:srgbClr val="B0DD7F"/>
    <a:srgbClr val="008E4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8202" autoAdjust="0"/>
    <p:restoredTop sz="94660"/>
  </p:normalViewPr>
  <p:slideViewPr>
    <p:cSldViewPr>
      <p:cViewPr varScale="1">
        <p:scale>
          <a:sx n="116" d="100"/>
          <a:sy n="116" d="100"/>
        </p:scale>
        <p:origin x="-18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EB6122-B53F-4159-A180-EBCA4A6C56EF}" type="doc">
      <dgm:prSet loTypeId="urn:microsoft.com/office/officeart/2005/8/layout/venn1" loCatId="relationship" qsTypeId="urn:microsoft.com/office/officeart/2005/8/quickstyle/3d6" qsCatId="3D" csTypeId="urn:microsoft.com/office/officeart/2005/8/colors/accent6_3" csCatId="accent6" phldr="1"/>
      <dgm:spPr/>
    </dgm:pt>
    <dgm:pt modelId="{F82485B5-23EA-46C9-8184-B10DBB807986}">
      <dgm:prSet phldrT="[텍스트]" custT="1"/>
      <dgm:spPr/>
      <dgm:t>
        <a:bodyPr/>
        <a:lstStyle/>
        <a:p>
          <a:pPr latinLnBrk="1"/>
          <a:r>
            <a:rPr lang="ko-KR" altLang="en-US" sz="4000" dirty="0" smtClean="0">
              <a:latin typeface="나눔고딕" pitchFamily="50" charset="-127"/>
              <a:ea typeface="나눔고딕" pitchFamily="50" charset="-127"/>
            </a:rPr>
            <a:t>고객만족</a:t>
          </a:r>
          <a:endParaRPr lang="ko-KR" altLang="en-US" sz="4000" dirty="0">
            <a:latin typeface="나눔고딕" pitchFamily="50" charset="-127"/>
            <a:ea typeface="나눔고딕" pitchFamily="50" charset="-127"/>
          </a:endParaRPr>
        </a:p>
      </dgm:t>
    </dgm:pt>
    <dgm:pt modelId="{E4E3F21A-1615-4DDA-971A-E5D7CD55460F}" type="parTrans" cxnId="{70CBCDA0-E19C-4C01-B0E3-B56C7A042331}">
      <dgm:prSet/>
      <dgm:spPr/>
      <dgm:t>
        <a:bodyPr/>
        <a:lstStyle/>
        <a:p>
          <a:pPr latinLnBrk="1"/>
          <a:endParaRPr lang="ko-KR" altLang="en-US" sz="1200"/>
        </a:p>
      </dgm:t>
    </dgm:pt>
    <dgm:pt modelId="{2EF1A392-56AD-4C55-827E-7330521A5719}" type="sibTrans" cxnId="{70CBCDA0-E19C-4C01-B0E3-B56C7A042331}">
      <dgm:prSet/>
      <dgm:spPr/>
      <dgm:t>
        <a:bodyPr/>
        <a:lstStyle/>
        <a:p>
          <a:pPr latinLnBrk="1"/>
          <a:endParaRPr lang="ko-KR" altLang="en-US" sz="1200"/>
        </a:p>
      </dgm:t>
    </dgm:pt>
    <dgm:pt modelId="{F14377B2-966D-4CFF-9C14-6AD4324EFEB4}">
      <dgm:prSet phldrT="[텍스트]" custT="1"/>
      <dgm:spPr/>
      <dgm:t>
        <a:bodyPr/>
        <a:lstStyle/>
        <a:p>
          <a:pPr latinLnBrk="1"/>
          <a:r>
            <a:rPr lang="ko-KR" altLang="en-US" sz="4000" dirty="0" smtClean="0">
              <a:latin typeface="나눔고딕" pitchFamily="50" charset="-127"/>
              <a:ea typeface="나눔고딕" pitchFamily="50" charset="-127"/>
            </a:rPr>
            <a:t>이윤추구</a:t>
          </a:r>
          <a:endParaRPr lang="en-US" altLang="ko-KR" sz="4000" dirty="0" smtClean="0">
            <a:latin typeface="나눔고딕" pitchFamily="50" charset="-127"/>
            <a:ea typeface="나눔고딕" pitchFamily="50" charset="-127"/>
          </a:endParaRPr>
        </a:p>
      </dgm:t>
    </dgm:pt>
    <dgm:pt modelId="{42A5678B-1B91-4172-887B-797E496AF5EC}" type="parTrans" cxnId="{BA1F657E-9007-46E5-9FC7-9C810BDE0468}">
      <dgm:prSet/>
      <dgm:spPr/>
      <dgm:t>
        <a:bodyPr/>
        <a:lstStyle/>
        <a:p>
          <a:pPr latinLnBrk="1"/>
          <a:endParaRPr lang="ko-KR" altLang="en-US" sz="1200"/>
        </a:p>
      </dgm:t>
    </dgm:pt>
    <dgm:pt modelId="{90C53171-0E5A-4AEB-AA23-C43E0682D883}" type="sibTrans" cxnId="{BA1F657E-9007-46E5-9FC7-9C810BDE0468}">
      <dgm:prSet/>
      <dgm:spPr/>
      <dgm:t>
        <a:bodyPr/>
        <a:lstStyle/>
        <a:p>
          <a:pPr latinLnBrk="1"/>
          <a:endParaRPr lang="ko-KR" altLang="en-US" sz="1200"/>
        </a:p>
      </dgm:t>
    </dgm:pt>
    <dgm:pt modelId="{D3B3325F-4388-4224-A022-A1F4AF85AE80}" type="pres">
      <dgm:prSet presAssocID="{22EB6122-B53F-4159-A180-EBCA4A6C56EF}" presName="compositeShape" presStyleCnt="0">
        <dgm:presLayoutVars>
          <dgm:chMax val="7"/>
          <dgm:dir/>
          <dgm:resizeHandles val="exact"/>
        </dgm:presLayoutVars>
      </dgm:prSet>
      <dgm:spPr/>
    </dgm:pt>
    <dgm:pt modelId="{9B90CE22-A3DB-4554-B2F2-78DD986601B7}" type="pres">
      <dgm:prSet presAssocID="{F82485B5-23EA-46C9-8184-B10DBB807986}" presName="circ1" presStyleLbl="vennNode1" presStyleIdx="0" presStyleCnt="2"/>
      <dgm:spPr/>
      <dgm:t>
        <a:bodyPr/>
        <a:lstStyle/>
        <a:p>
          <a:pPr latinLnBrk="1"/>
          <a:endParaRPr lang="ko-KR" altLang="en-US"/>
        </a:p>
      </dgm:t>
    </dgm:pt>
    <dgm:pt modelId="{CB5CC969-622E-4B61-9D66-211EE6F22496}" type="pres">
      <dgm:prSet presAssocID="{F82485B5-23EA-46C9-8184-B10DBB80798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5BDCBE4-2ABE-4DFC-AE87-4BFB6D244204}" type="pres">
      <dgm:prSet presAssocID="{F14377B2-966D-4CFF-9C14-6AD4324EFEB4}" presName="circ2" presStyleLbl="vennNode1" presStyleIdx="1" presStyleCnt="2"/>
      <dgm:spPr/>
      <dgm:t>
        <a:bodyPr/>
        <a:lstStyle/>
        <a:p>
          <a:pPr latinLnBrk="1"/>
          <a:endParaRPr lang="ko-KR" altLang="en-US"/>
        </a:p>
      </dgm:t>
    </dgm:pt>
    <dgm:pt modelId="{9491DBCA-69A0-44FD-AAF8-4B32D546FE47}" type="pres">
      <dgm:prSet presAssocID="{F14377B2-966D-4CFF-9C14-6AD4324EFEB4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BA1F657E-9007-46E5-9FC7-9C810BDE0468}" srcId="{22EB6122-B53F-4159-A180-EBCA4A6C56EF}" destId="{F14377B2-966D-4CFF-9C14-6AD4324EFEB4}" srcOrd="1" destOrd="0" parTransId="{42A5678B-1B91-4172-887B-797E496AF5EC}" sibTransId="{90C53171-0E5A-4AEB-AA23-C43E0682D883}"/>
    <dgm:cxn modelId="{4E9CEC57-912A-48C9-A01A-0CD8F14F29E8}" type="presOf" srcId="{22EB6122-B53F-4159-A180-EBCA4A6C56EF}" destId="{D3B3325F-4388-4224-A022-A1F4AF85AE80}" srcOrd="0" destOrd="0" presId="urn:microsoft.com/office/officeart/2005/8/layout/venn1"/>
    <dgm:cxn modelId="{CE4FE64F-1060-42DF-8E5B-3D4AD100BABD}" type="presOf" srcId="{F82485B5-23EA-46C9-8184-B10DBB807986}" destId="{9B90CE22-A3DB-4554-B2F2-78DD986601B7}" srcOrd="0" destOrd="0" presId="urn:microsoft.com/office/officeart/2005/8/layout/venn1"/>
    <dgm:cxn modelId="{39015686-1AAA-4F5E-B89F-AA9F5AE64EAB}" type="presOf" srcId="{F82485B5-23EA-46C9-8184-B10DBB807986}" destId="{CB5CC969-622E-4B61-9D66-211EE6F22496}" srcOrd="1" destOrd="0" presId="urn:microsoft.com/office/officeart/2005/8/layout/venn1"/>
    <dgm:cxn modelId="{70CBCDA0-E19C-4C01-B0E3-B56C7A042331}" srcId="{22EB6122-B53F-4159-A180-EBCA4A6C56EF}" destId="{F82485B5-23EA-46C9-8184-B10DBB807986}" srcOrd="0" destOrd="0" parTransId="{E4E3F21A-1615-4DDA-971A-E5D7CD55460F}" sibTransId="{2EF1A392-56AD-4C55-827E-7330521A5719}"/>
    <dgm:cxn modelId="{45BA8733-B971-4008-BD49-E8A1588EE4D1}" type="presOf" srcId="{F14377B2-966D-4CFF-9C14-6AD4324EFEB4}" destId="{A5BDCBE4-2ABE-4DFC-AE87-4BFB6D244204}" srcOrd="0" destOrd="0" presId="urn:microsoft.com/office/officeart/2005/8/layout/venn1"/>
    <dgm:cxn modelId="{016DB7E8-1A68-414F-A473-897889624245}" type="presOf" srcId="{F14377B2-966D-4CFF-9C14-6AD4324EFEB4}" destId="{9491DBCA-69A0-44FD-AAF8-4B32D546FE47}" srcOrd="1" destOrd="0" presId="urn:microsoft.com/office/officeart/2005/8/layout/venn1"/>
    <dgm:cxn modelId="{2E16D023-BABC-4011-A9E2-4A2C1094F13A}" type="presParOf" srcId="{D3B3325F-4388-4224-A022-A1F4AF85AE80}" destId="{9B90CE22-A3DB-4554-B2F2-78DD986601B7}" srcOrd="0" destOrd="0" presId="urn:microsoft.com/office/officeart/2005/8/layout/venn1"/>
    <dgm:cxn modelId="{EDC6E4B4-8B67-4A2F-B955-9F3FF57E2499}" type="presParOf" srcId="{D3B3325F-4388-4224-A022-A1F4AF85AE80}" destId="{CB5CC969-622E-4B61-9D66-211EE6F22496}" srcOrd="1" destOrd="0" presId="urn:microsoft.com/office/officeart/2005/8/layout/venn1"/>
    <dgm:cxn modelId="{C31DEEE3-B90C-44F6-9D6B-ED59F1CBE4A0}" type="presParOf" srcId="{D3B3325F-4388-4224-A022-A1F4AF85AE80}" destId="{A5BDCBE4-2ABE-4DFC-AE87-4BFB6D244204}" srcOrd="2" destOrd="0" presId="urn:microsoft.com/office/officeart/2005/8/layout/venn1"/>
    <dgm:cxn modelId="{7C802870-E61D-4228-81CC-EAA443C3F416}" type="presParOf" srcId="{D3B3325F-4388-4224-A022-A1F4AF85AE80}" destId="{9491DBCA-69A0-44FD-AAF8-4B32D546FE47}" srcOrd="3" destOrd="0" presId="urn:microsoft.com/office/officeart/2005/8/layout/venn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A18A4-F6B4-4CEC-B08E-A102209B3EF7}" type="datetimeFigureOut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8D3941-C27F-4044-A06C-D108EBB4490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6206-1461-4B6F-98C4-77573DBB9FF3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128D2-DA8E-4B8D-86D0-AC996CDC74C4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BE0B-A27E-42EC-BA51-637D16781D71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FF0-B8FB-421F-B1F5-AD90B181352C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2F7D9-228E-4E7D-A389-F0DFF5F356B2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55104-7FAE-4F06-8E0D-EEEF37070427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1048-D8B1-4F52-9657-EE94420A68E9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135DE-234B-4536-BBA0-F370E7A61559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3457-6D57-4F92-9533-3D46B73CB86E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63C-C433-4E37-91B9-A2A8DAD80E73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F5537-BF0F-4BC5-9B9A-D037D8629A7C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01792-833B-428E-AB24-AEDDD38CB94E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hyperlink" Target="http://www.google.co.kr/url?sa=i&amp;rct=j&amp;q=&amp;esrc=s&amp;frm=1&amp;source=images&amp;cd=&amp;cad=rja&amp;docid=vebdes_TeTrXdM&amp;tbnid=U7MD0RPCIqVgBM:&amp;ved=0CAUQjRw&amp;url=http://www.walmart.com/ip/Disney-Fiber-Gummies-60-count/24547737&amp;ei=MJoFU66HDsnJiAeFzoGoDA&amp;bvm=bv.61725948,d.aGc&amp;psig=AFQjCNH3iit8Gvy8Ayx3rmawiO0li85nDA&amp;ust=1392962239864198" TargetMode="External"/><Relationship Id="rId7" Type="http://schemas.openxmlformats.org/officeDocument/2006/relationships/hyperlink" Target="http://www.google.co.kr/url?sa=i&amp;rct=j&amp;q=&amp;esrc=s&amp;frm=1&amp;source=images&amp;cd=&amp;cad=rja&amp;docid=GpkCS7VYbkjCwM&amp;tbnid=O7PrRAR9ORzslM:&amp;ved=0CAUQjRw&amp;url=http://peggyorenstein.com/blog/disney-princess-cancer&amp;ei=cpsFU83OFuXxiAeN0oHACg&amp;bvm=bv.61725948,d.aGc&amp;psig=AFQjCNH3iit8Gvy8Ayx3rmawiO0li85nDA&amp;ust=1392962239864198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hyperlink" Target="http://www.google.co.kr/url?sa=i&amp;rct=j&amp;q=&amp;esrc=s&amp;frm=1&amp;source=images&amp;cd=&amp;docid=oGQcbO27GQtJuM&amp;tbnid=IrL50qNdxeK83M:&amp;ved=0CAUQjRw&amp;url=http://www.examiner.com/article/will-obese-children-really-have-shorter-life-spans-than-their-parents&amp;ei=d5oFU_2AK4TriAe4r4DgBg&amp;bvm=bv.61725948,d.aGc&amp;psig=AFQjCNH3iit8Gvy8Ayx3rmawiO0li85nDA&amp;ust=1392962239864198" TargetMode="Externa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 descr="마케팅원론 ppt 배경(표지) 사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" y="-33564"/>
            <a:ext cx="9163050" cy="6925128"/>
          </a:xfrm>
          <a:prstGeom prst="rect">
            <a:avLst/>
          </a:prstGeom>
        </p:spPr>
      </p:pic>
      <p:sp>
        <p:nvSpPr>
          <p:cNvPr id="6" name="제목 1"/>
          <p:cNvSpPr txBox="1">
            <a:spLocks/>
          </p:cNvSpPr>
          <p:nvPr/>
        </p:nvSpPr>
        <p:spPr>
          <a:xfrm>
            <a:off x="1285852" y="1928802"/>
            <a:ext cx="4643470" cy="1828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893763" indent="-893763">
              <a:spcBef>
                <a:spcPct val="0"/>
              </a:spcBef>
              <a:defRPr/>
            </a:pPr>
            <a:r>
              <a:rPr lang="ko-KR" altLang="en-US" sz="3600" b="1" spc="-20" dirty="0" smtClean="0">
                <a:latin typeface="나눔고딕" pitchFamily="50" charset="-127"/>
                <a:ea typeface="나눔고딕" pitchFamily="50" charset="-127"/>
              </a:rPr>
              <a:t>마케팅개념의 이해</a:t>
            </a:r>
            <a:endParaRPr kumimoji="0" lang="ko-KR" altLang="en-US" sz="3600" b="1" i="0" u="none" strike="noStrike" cap="none" spc="-20" normalizeH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6572264" y="516732"/>
            <a:ext cx="1662112" cy="1662112"/>
          </a:xfrm>
          <a:prstGeom prst="ellipse">
            <a:avLst/>
          </a:prstGeom>
          <a:solidFill>
            <a:srgbClr val="008E7D"/>
          </a:solidFill>
          <a:ln w="38100">
            <a:solidFill>
              <a:srgbClr val="76E6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제</a:t>
            </a:r>
            <a:r>
              <a:rPr lang="en-US" altLang="ko-KR" sz="4000" b="1" dirty="0" smtClean="0">
                <a:solidFill>
                  <a:srgbClr val="74003A"/>
                </a:solidFill>
                <a:latin typeface="나눔고딕" pitchFamily="50" charset="-127"/>
                <a:ea typeface="나눔고딕" pitchFamily="50" charset="-127"/>
              </a:rPr>
              <a:t>1</a:t>
            </a:r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장</a:t>
            </a:r>
            <a:endParaRPr lang="ko-KR" altLang="en-US" sz="24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부제목 2"/>
          <p:cNvSpPr txBox="1">
            <a:spLocks/>
          </p:cNvSpPr>
          <p:nvPr/>
        </p:nvSpPr>
        <p:spPr>
          <a:xfrm>
            <a:off x="1357290" y="4143380"/>
            <a:ext cx="3929090" cy="1181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마케팅의 정의</a:t>
            </a:r>
            <a:endParaRPr lang="en-US" altLang="ko-KR" sz="20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 관리철학의 발전</a:t>
            </a:r>
            <a:endParaRPr lang="en-US" altLang="ko-KR" sz="20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마케팅의 중요성과 적용범위</a:t>
            </a:r>
            <a:endParaRPr lang="en-US" altLang="ko-KR" sz="20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마케팅기능과 마케팅관리</a:t>
            </a:r>
          </a:p>
        </p:txBody>
      </p:sp>
      <p:sp>
        <p:nvSpPr>
          <p:cNvPr id="26" name="슬라이드 번호 개체 틀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57150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ko-KR" sz="2600" b="1" dirty="0" smtClean="0">
                <a:latin typeface="맑은 고딕" pitchFamily="50" charset="-127"/>
                <a:ea typeface="맑은 고딕" pitchFamily="50" charset="-127"/>
              </a:rPr>
              <a:t>2. </a:t>
            </a:r>
            <a:r>
              <a:rPr lang="ko-KR" altLang="en-US" sz="2600" b="1" dirty="0" smtClean="0">
                <a:latin typeface="맑은 고딕" pitchFamily="50" charset="-127"/>
                <a:ea typeface="맑은 고딕" pitchFamily="50" charset="-127"/>
              </a:rPr>
              <a:t>마케팅 관리철학의 발전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9938" y="1020204"/>
            <a:ext cx="8196518" cy="3236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고객중심적 마케팅철학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150000"/>
              </a:lnSpc>
              <a:spcBef>
                <a:spcPts val="384"/>
              </a:spcBef>
              <a:buAutoNum type="arabicParenBoth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마케팅개념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(The Marketing Concept)</a:t>
            </a: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고객의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입장에서 기업경영활동을 전개하는 고객중심적 마케팅관리철학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표적시장에 속한 고객들의 필요와 욕구를 찾아내어 경쟁자들 보다 그것을 더 효과적이고 효율적으로 충족시키고자 하는 것을 기업목표로 함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고객을 단순히 상품의 판매대상으로 보는 것이 아니라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고객이 가진 문제를 해결하여 만족을 얻을 수 있도록 하는 것을 목표로 함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622300" lvl="2" indent="46038">
              <a:lnSpc>
                <a:spcPct val="150000"/>
              </a:lnSpc>
              <a:defRPr/>
            </a:pPr>
            <a:endParaRPr lang="en-US" altLang="ko-KR" sz="1000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6" name="Picture 2" descr="D:\Grad School\ph_D\TA 인수인계\책개정\17년_마케팅 원론\1장\필립스 에어프라이어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143380"/>
            <a:ext cx="2500330" cy="2014521"/>
          </a:xfrm>
          <a:prstGeom prst="rect">
            <a:avLst/>
          </a:prstGeom>
          <a:noFill/>
        </p:spPr>
      </p:pic>
      <p:pic>
        <p:nvPicPr>
          <p:cNvPr id="7" name="Picture 3" descr="D:\Grad School\ph_D\TA 인수인계\책개정\17년_마케팅 원론\1장\필립스 에어프라이어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4143380"/>
            <a:ext cx="2500330" cy="2063736"/>
          </a:xfrm>
          <a:prstGeom prst="rect">
            <a:avLst/>
          </a:prstGeom>
          <a:noFill/>
        </p:spPr>
      </p:pic>
      <p:sp>
        <p:nvSpPr>
          <p:cNvPr id="8" name="직사각형 7"/>
          <p:cNvSpPr/>
          <p:nvPr/>
        </p:nvSpPr>
        <p:spPr>
          <a:xfrm>
            <a:off x="5786447" y="5643578"/>
            <a:ext cx="2928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ko-KR" altLang="en-US" sz="14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마케팅개념에 충실한 서비스 출시로 성공을 거둔 한국타이어 </a:t>
            </a:r>
            <a:r>
              <a:rPr lang="en-US" altLang="ko-KR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T-Station</a:t>
            </a:r>
            <a:endParaRPr lang="ko-KR" altLang="en-US" sz="14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57150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ko-KR" sz="2600" b="1" dirty="0" smtClean="0">
                <a:latin typeface="맑은 고딕" pitchFamily="50" charset="-127"/>
                <a:ea typeface="맑은 고딕" pitchFamily="50" charset="-127"/>
              </a:rPr>
              <a:t>2. </a:t>
            </a:r>
            <a:r>
              <a:rPr lang="ko-KR" altLang="en-US" sz="2600" b="1" dirty="0" smtClean="0">
                <a:latin typeface="맑은 고딕" pitchFamily="50" charset="-127"/>
                <a:ea typeface="맑은 고딕" pitchFamily="50" charset="-127"/>
              </a:rPr>
              <a:t>마케팅 관리철학의 발전</a:t>
            </a: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11</a:t>
            </a:fld>
            <a:endParaRPr lang="ko-KR" altLang="en-US"/>
          </a:p>
        </p:txBody>
      </p:sp>
      <p:grpSp>
        <p:nvGrpSpPr>
          <p:cNvPr id="6" name="Group 42"/>
          <p:cNvGrpSpPr>
            <a:grpSpLocks/>
          </p:cNvGrpSpPr>
          <p:nvPr/>
        </p:nvGrpSpPr>
        <p:grpSpPr bwMode="auto">
          <a:xfrm>
            <a:off x="1142976" y="1571612"/>
            <a:ext cx="6960245" cy="3412852"/>
            <a:chOff x="-347" y="2209"/>
            <a:chExt cx="3136" cy="1539"/>
          </a:xfrm>
        </p:grpSpPr>
        <p:sp>
          <p:nvSpPr>
            <p:cNvPr id="7" name="AutoShape 12"/>
            <p:cNvSpPr>
              <a:spLocks noChangeArrowheads="1"/>
            </p:cNvSpPr>
            <p:nvPr/>
          </p:nvSpPr>
          <p:spPr bwMode="auto">
            <a:xfrm>
              <a:off x="158" y="3044"/>
              <a:ext cx="2631" cy="704"/>
            </a:xfrm>
            <a:prstGeom prst="rightArrow">
              <a:avLst>
                <a:gd name="adj1" fmla="val 55972"/>
                <a:gd name="adj2" fmla="val 88603"/>
              </a:avLst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ko-KR" altLang="ko-KR" sz="1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8" name="AutoShape 13"/>
            <p:cNvSpPr>
              <a:spLocks noChangeArrowheads="1"/>
            </p:cNvSpPr>
            <p:nvPr/>
          </p:nvSpPr>
          <p:spPr bwMode="auto">
            <a:xfrm>
              <a:off x="151" y="2276"/>
              <a:ext cx="2631" cy="725"/>
            </a:xfrm>
            <a:prstGeom prst="rightArrow">
              <a:avLst>
                <a:gd name="adj1" fmla="val 53741"/>
                <a:gd name="adj2" fmla="val 85113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ko-KR" altLang="ko-KR" sz="1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Text Box 14"/>
            <p:cNvSpPr txBox="1">
              <a:spLocks noChangeArrowheads="1"/>
            </p:cNvSpPr>
            <p:nvPr/>
          </p:nvSpPr>
          <p:spPr bwMode="auto">
            <a:xfrm>
              <a:off x="123" y="2266"/>
              <a:ext cx="2025" cy="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 출발점    </a:t>
              </a:r>
              <a:r>
                <a:rPr lang="ko-KR" altLang="en-US" sz="1400" dirty="0" smtClean="0">
                  <a:latin typeface="+mj-ea"/>
                  <a:ea typeface="+mj-ea"/>
                </a:rPr>
                <a:t>     초점            </a:t>
              </a:r>
              <a:r>
                <a:rPr lang="ko-KR" altLang="en-US" sz="1400" dirty="0">
                  <a:latin typeface="+mj-ea"/>
                  <a:ea typeface="+mj-ea"/>
                </a:rPr>
                <a:t>수단 </a:t>
              </a:r>
              <a:r>
                <a:rPr lang="ko-KR" altLang="en-US" sz="1400" dirty="0" smtClean="0">
                  <a:latin typeface="+mj-ea"/>
                  <a:ea typeface="+mj-ea"/>
                </a:rPr>
                <a:t>                </a:t>
              </a:r>
              <a:r>
                <a:rPr lang="ko-KR" altLang="en-US" sz="1400" dirty="0">
                  <a:latin typeface="+mj-ea"/>
                  <a:ea typeface="+mj-ea"/>
                </a:rPr>
                <a:t>목적</a:t>
              </a:r>
            </a:p>
          </p:txBody>
        </p:sp>
        <p:sp>
          <p:nvSpPr>
            <p:cNvPr id="10" name="Rectangle 15"/>
            <p:cNvSpPr>
              <a:spLocks noChangeArrowheads="1"/>
            </p:cNvSpPr>
            <p:nvPr/>
          </p:nvSpPr>
          <p:spPr bwMode="auto">
            <a:xfrm>
              <a:off x="1545" y="2515"/>
              <a:ext cx="674" cy="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400">
                  <a:solidFill>
                    <a:schemeClr val="bg1"/>
                  </a:solidFill>
                  <a:latin typeface="+mj-ea"/>
                  <a:ea typeface="+mj-ea"/>
                </a:rPr>
                <a:t>판매증대를 </a:t>
              </a:r>
              <a:br>
                <a:rPr lang="ko-KR" altLang="en-US" sz="1400">
                  <a:solidFill>
                    <a:schemeClr val="bg1"/>
                  </a:solidFill>
                  <a:latin typeface="+mj-ea"/>
                  <a:ea typeface="+mj-ea"/>
                </a:rPr>
              </a:br>
              <a:r>
                <a:rPr lang="ko-KR" altLang="en-US" sz="1400">
                  <a:solidFill>
                    <a:schemeClr val="bg1"/>
                  </a:solidFill>
                  <a:latin typeface="+mj-ea"/>
                  <a:ea typeface="+mj-ea"/>
                </a:rPr>
                <a:t>통한 이윤창출</a:t>
              </a:r>
            </a:p>
          </p:txBody>
        </p:sp>
        <p:sp>
          <p:nvSpPr>
            <p:cNvPr id="11" name="Rectangle 16"/>
            <p:cNvSpPr>
              <a:spLocks noChangeArrowheads="1"/>
            </p:cNvSpPr>
            <p:nvPr/>
          </p:nvSpPr>
          <p:spPr bwMode="auto">
            <a:xfrm>
              <a:off x="1107" y="2469"/>
              <a:ext cx="278" cy="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1400" dirty="0">
                  <a:solidFill>
                    <a:schemeClr val="bg1"/>
                  </a:solidFill>
                  <a:latin typeface="+mj-ea"/>
                  <a:ea typeface="+mj-ea"/>
                </a:rPr>
                <a:t>판매</a:t>
              </a:r>
              <a:endParaRPr lang="en-US" altLang="ko-KR" sz="14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>
                <a:defRPr/>
              </a:pPr>
              <a:r>
                <a:rPr lang="ko-KR" altLang="en-US" sz="1400" dirty="0">
                  <a:solidFill>
                    <a:schemeClr val="bg1"/>
                  </a:solidFill>
                  <a:latin typeface="+mj-ea"/>
                  <a:ea typeface="+mj-ea"/>
                </a:rPr>
                <a:t>및</a:t>
              </a:r>
            </a:p>
            <a:p>
              <a:pPr algn="ctr">
                <a:defRPr/>
              </a:pPr>
              <a:r>
                <a:rPr lang="ko-KR" altLang="en-US" sz="1400" dirty="0">
                  <a:solidFill>
                    <a:schemeClr val="bg1"/>
                  </a:solidFill>
                  <a:latin typeface="+mj-ea"/>
                  <a:ea typeface="+mj-ea"/>
                </a:rPr>
                <a:t>촉진</a:t>
              </a:r>
            </a:p>
          </p:txBody>
        </p:sp>
        <p:sp>
          <p:nvSpPr>
            <p:cNvPr id="12" name="Rectangle 17"/>
            <p:cNvSpPr>
              <a:spLocks noChangeArrowheads="1"/>
            </p:cNvSpPr>
            <p:nvPr/>
          </p:nvSpPr>
          <p:spPr bwMode="auto">
            <a:xfrm>
              <a:off x="629" y="2515"/>
              <a:ext cx="280" cy="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400">
                  <a:solidFill>
                    <a:schemeClr val="bg1"/>
                  </a:solidFill>
                  <a:latin typeface="+mj-ea"/>
                  <a:ea typeface="+mj-ea"/>
                </a:rPr>
                <a:t>자사</a:t>
              </a:r>
            </a:p>
            <a:p>
              <a:pPr algn="ctr">
                <a:defRPr/>
              </a:pPr>
              <a:r>
                <a:rPr lang="ko-KR" altLang="en-US" sz="1400">
                  <a:solidFill>
                    <a:schemeClr val="bg1"/>
                  </a:solidFill>
                  <a:latin typeface="+mj-ea"/>
                  <a:ea typeface="+mj-ea"/>
                </a:rPr>
                <a:t>제품</a:t>
              </a:r>
            </a:p>
          </p:txBody>
        </p:sp>
        <p:sp>
          <p:nvSpPr>
            <p:cNvPr id="13" name="Rectangle 18"/>
            <p:cNvSpPr>
              <a:spLocks noChangeArrowheads="1"/>
            </p:cNvSpPr>
            <p:nvPr/>
          </p:nvSpPr>
          <p:spPr bwMode="auto">
            <a:xfrm>
              <a:off x="152" y="2573"/>
              <a:ext cx="312" cy="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공장</a:t>
              </a:r>
              <a:endParaRPr lang="ko-KR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Text Box 19"/>
            <p:cNvSpPr txBox="1">
              <a:spLocks noChangeArrowheads="1"/>
            </p:cNvSpPr>
            <p:nvPr/>
          </p:nvSpPr>
          <p:spPr bwMode="auto">
            <a:xfrm>
              <a:off x="-284" y="2542"/>
              <a:ext cx="461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400">
                  <a:latin typeface="+mj-ea"/>
                  <a:ea typeface="+mj-ea"/>
                </a:rPr>
                <a:t>판매개념</a:t>
              </a:r>
            </a:p>
          </p:txBody>
        </p:sp>
        <p:sp>
          <p:nvSpPr>
            <p:cNvPr id="15" name="Text Box 20"/>
            <p:cNvSpPr txBox="1">
              <a:spLocks noChangeArrowheads="1"/>
            </p:cNvSpPr>
            <p:nvPr/>
          </p:nvSpPr>
          <p:spPr bwMode="auto">
            <a:xfrm>
              <a:off x="-347" y="3307"/>
              <a:ext cx="552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400">
                  <a:latin typeface="+mj-ea"/>
                  <a:ea typeface="+mj-ea"/>
                </a:rPr>
                <a:t>마케팅개념</a:t>
              </a:r>
            </a:p>
          </p:txBody>
        </p:sp>
        <p:sp>
          <p:nvSpPr>
            <p:cNvPr id="16" name="Rectangle 21"/>
            <p:cNvSpPr>
              <a:spLocks noChangeArrowheads="1"/>
            </p:cNvSpPr>
            <p:nvPr/>
          </p:nvSpPr>
          <p:spPr bwMode="auto">
            <a:xfrm>
              <a:off x="1545" y="3256"/>
              <a:ext cx="674" cy="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400">
                  <a:solidFill>
                    <a:schemeClr val="bg1"/>
                  </a:solidFill>
                  <a:latin typeface="+mj-ea"/>
                  <a:ea typeface="+mj-ea"/>
                </a:rPr>
                <a:t>고객만족을 </a:t>
              </a:r>
              <a:br>
                <a:rPr lang="ko-KR" altLang="en-US" sz="1400">
                  <a:solidFill>
                    <a:schemeClr val="bg1"/>
                  </a:solidFill>
                  <a:latin typeface="+mj-ea"/>
                  <a:ea typeface="+mj-ea"/>
                </a:rPr>
              </a:br>
              <a:r>
                <a:rPr lang="ko-KR" altLang="en-US" sz="1400">
                  <a:solidFill>
                    <a:schemeClr val="bg1"/>
                  </a:solidFill>
                  <a:latin typeface="+mj-ea"/>
                  <a:ea typeface="+mj-ea"/>
                </a:rPr>
                <a:t>통한 이윤창출</a:t>
              </a:r>
            </a:p>
          </p:txBody>
        </p:sp>
        <p:sp>
          <p:nvSpPr>
            <p:cNvPr id="17" name="Rectangle 22"/>
            <p:cNvSpPr>
              <a:spLocks noChangeArrowheads="1"/>
            </p:cNvSpPr>
            <p:nvPr/>
          </p:nvSpPr>
          <p:spPr bwMode="auto">
            <a:xfrm>
              <a:off x="1041" y="3256"/>
              <a:ext cx="369" cy="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400" dirty="0">
                  <a:solidFill>
                    <a:schemeClr val="bg1"/>
                  </a:solidFill>
                  <a:latin typeface="+mj-ea"/>
                  <a:ea typeface="+mj-ea"/>
                </a:rPr>
                <a:t>통합적</a:t>
              </a:r>
            </a:p>
            <a:p>
              <a:pPr algn="ctr">
                <a:defRPr/>
              </a:pPr>
              <a:r>
                <a:rPr lang="ko-KR" altLang="en-US" sz="1400" dirty="0">
                  <a:solidFill>
                    <a:schemeClr val="bg1"/>
                  </a:solidFill>
                  <a:latin typeface="+mj-ea"/>
                  <a:ea typeface="+mj-ea"/>
                </a:rPr>
                <a:t>마케팅</a:t>
              </a:r>
            </a:p>
          </p:txBody>
        </p:sp>
        <p:sp>
          <p:nvSpPr>
            <p:cNvPr id="18" name="Rectangle 23"/>
            <p:cNvSpPr>
              <a:spLocks noChangeArrowheads="1"/>
            </p:cNvSpPr>
            <p:nvPr/>
          </p:nvSpPr>
          <p:spPr bwMode="auto">
            <a:xfrm>
              <a:off x="617" y="3256"/>
              <a:ext cx="278" cy="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400" dirty="0">
                  <a:solidFill>
                    <a:schemeClr val="bg1"/>
                  </a:solidFill>
                  <a:latin typeface="+mj-ea"/>
                  <a:ea typeface="+mj-ea"/>
                </a:rPr>
                <a:t>고객</a:t>
              </a:r>
            </a:p>
            <a:p>
              <a:pPr algn="ctr">
                <a:defRPr/>
              </a:pPr>
              <a:r>
                <a:rPr lang="ko-KR" altLang="en-US" sz="1400" dirty="0">
                  <a:solidFill>
                    <a:schemeClr val="bg1"/>
                  </a:solidFill>
                  <a:latin typeface="+mj-ea"/>
                  <a:ea typeface="+mj-ea"/>
                </a:rPr>
                <a:t>욕구</a:t>
              </a:r>
            </a:p>
          </p:txBody>
        </p:sp>
        <p:sp>
          <p:nvSpPr>
            <p:cNvPr id="19" name="Rectangle 24"/>
            <p:cNvSpPr>
              <a:spLocks noChangeArrowheads="1"/>
            </p:cNvSpPr>
            <p:nvPr/>
          </p:nvSpPr>
          <p:spPr bwMode="auto">
            <a:xfrm>
              <a:off x="152" y="3314"/>
              <a:ext cx="317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ko-KR" altLang="en-US" sz="1400" dirty="0">
                  <a:solidFill>
                    <a:schemeClr val="bg1"/>
                  </a:solidFill>
                  <a:latin typeface="+mj-ea"/>
                  <a:ea typeface="+mj-ea"/>
                </a:rPr>
                <a:t>시장</a:t>
              </a:r>
            </a:p>
          </p:txBody>
        </p:sp>
        <p:sp>
          <p:nvSpPr>
            <p:cNvPr id="20" name="Oval 38"/>
            <p:cNvSpPr>
              <a:spLocks noChangeArrowheads="1"/>
            </p:cNvSpPr>
            <p:nvPr/>
          </p:nvSpPr>
          <p:spPr bwMode="auto">
            <a:xfrm>
              <a:off x="543" y="2209"/>
              <a:ext cx="444" cy="1452"/>
            </a:xfrm>
            <a:prstGeom prst="ellipse">
              <a:avLst/>
            </a:prstGeom>
            <a:noFill/>
            <a:ln w="41275" cap="sq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ko-KR" altLang="en-US" sz="1400">
                <a:latin typeface="+mj-ea"/>
                <a:ea typeface="+mj-ea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616200" y="5500702"/>
            <a:ext cx="3902075" cy="338138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판매개념과 </a:t>
            </a:r>
            <a:r>
              <a:rPr kumimoji="0" lang="ko-KR" altLang="en-US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마케팅개념의 대조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57150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ko-KR" sz="2600" b="1" dirty="0" smtClean="0">
                <a:latin typeface="맑은 고딕" pitchFamily="50" charset="-127"/>
                <a:ea typeface="맑은 고딕" pitchFamily="50" charset="-127"/>
              </a:rPr>
              <a:t>2. </a:t>
            </a:r>
            <a:r>
              <a:rPr lang="ko-KR" altLang="en-US" sz="2600" b="1" dirty="0" smtClean="0">
                <a:latin typeface="맑은 고딕" pitchFamily="50" charset="-127"/>
                <a:ea typeface="맑은 고딕" pitchFamily="50" charset="-127"/>
              </a:rPr>
              <a:t>마케팅 관리철학의 발전</a:t>
            </a: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479938" y="1020204"/>
            <a:ext cx="8196518" cy="3236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고객중심적 마케팅철학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spcBef>
                <a:spcPts val="384"/>
              </a:spcBef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총체적 마케팅개념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(The Holistic Marketing Concept)</a:t>
            </a: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관계마케팅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마케팅 파트너들과의 장기적 관계구축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통합마케팅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마케팅활동들간의 시너지 창출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내부마케팅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조직구성원들의 고객지향적 마인드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사회적 책임 마케팅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섬김의 경영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나눔의 경영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지속가능경영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윤리경영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)-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사회적 마케팅 개념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622300" lvl="2" indent="46038">
              <a:lnSpc>
                <a:spcPct val="150000"/>
              </a:lnSpc>
              <a:defRPr/>
            </a:pPr>
            <a:endParaRPr lang="en-US" altLang="ko-KR" sz="1000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7" name="Picture 2" descr="https://encrypted-tbn2.gstatic.com/images?q=tbn:ANd9GcQP17rwLcLbXXbVr50bTfbCkqhOAhHa6XUIXOIJB2lHshadQhZ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4214818"/>
            <a:ext cx="2524125" cy="18097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571504"/>
          </a:xfrm>
        </p:spPr>
        <p:txBody>
          <a:bodyPr>
            <a:normAutofit/>
          </a:bodyPr>
          <a:lstStyle/>
          <a:p>
            <a:pPr eaLnBrk="1" hangingPunct="1"/>
            <a:r>
              <a:rPr lang="ko-KR" altLang="en-US" sz="2600" b="1" dirty="0" smtClean="0">
                <a:latin typeface="맑은 고딕" pitchFamily="50" charset="-127"/>
                <a:ea typeface="맑은 고딕" pitchFamily="50" charset="-127"/>
              </a:rPr>
              <a:t>마케팅 사례 </a:t>
            </a:r>
            <a:r>
              <a:rPr lang="en-US" altLang="ko-KR" sz="2600" b="1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600" b="1" dirty="0" smtClean="0">
                <a:latin typeface="맑은 고딕" pitchFamily="50" charset="-127"/>
                <a:ea typeface="맑은 고딕" pitchFamily="50" charset="-127"/>
              </a:rPr>
              <a:t>마케팅 </a:t>
            </a:r>
            <a:r>
              <a:rPr lang="en-US" altLang="ko-KR" sz="2600" b="1" dirty="0" smtClean="0">
                <a:latin typeface="맑은 고딕" pitchFamily="50" charset="-127"/>
                <a:ea typeface="맑은 고딕" pitchFamily="50" charset="-127"/>
              </a:rPr>
              <a:t>3.0</a:t>
            </a:r>
            <a:r>
              <a:rPr lang="ko-KR" altLang="en-US" sz="2600" b="1" dirty="0" smtClean="0">
                <a:latin typeface="맑은 고딕" pitchFamily="50" charset="-127"/>
                <a:ea typeface="맑은 고딕" pitchFamily="50" charset="-127"/>
              </a:rPr>
              <a:t>과 마케팅 </a:t>
            </a:r>
            <a:r>
              <a:rPr lang="en-US" altLang="ko-KR" sz="2600" b="1" dirty="0" smtClean="0">
                <a:latin typeface="맑은 고딕" pitchFamily="50" charset="-127"/>
                <a:ea typeface="맑은 고딕" pitchFamily="50" charset="-127"/>
              </a:rPr>
              <a:t>4.0)</a:t>
            </a:r>
            <a:endParaRPr lang="ko-KR" altLang="en-US" sz="2600" b="1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457200" y="1263630"/>
            <a:ext cx="8075240" cy="452282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300"/>
              </a:spcBef>
              <a:buFontTx/>
              <a:buChar char="-"/>
            </a:pPr>
            <a:r>
              <a:rPr lang="en-US" altLang="ko-KR" sz="1500" dirty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Marketing 1.0? Product </a:t>
            </a:r>
            <a:r>
              <a:rPr lang="ko-KR" altLang="en-US" sz="1500" dirty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중심</a:t>
            </a:r>
            <a:r>
              <a:rPr lang="en-US" altLang="ko-KR" sz="1500" dirty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, Marketing 2.0? STP Marketing (</a:t>
            </a:r>
            <a:r>
              <a:rPr lang="ko-KR" altLang="en-US" sz="1500" dirty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소비자</a:t>
            </a:r>
            <a:r>
              <a:rPr lang="en-US" altLang="ko-KR" sz="1500" dirty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 </a:t>
            </a:r>
            <a:r>
              <a:rPr lang="ko-KR" altLang="en-US" sz="1500" dirty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중심</a:t>
            </a:r>
            <a:r>
              <a:rPr lang="en-US" altLang="ko-KR" sz="1500" dirty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)</a:t>
            </a:r>
          </a:p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Marketing 3.0? </a:t>
            </a:r>
            <a:r>
              <a:rPr lang="en-US" altLang="ko-KR" sz="1500" b="1" dirty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Human Spirit </a:t>
            </a:r>
            <a:r>
              <a:rPr lang="ko-KR" altLang="en-US" sz="1500" b="1" dirty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중심</a:t>
            </a:r>
            <a:r>
              <a:rPr lang="en-US" altLang="ko-KR" sz="1500" b="1" dirty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,</a:t>
            </a:r>
            <a:r>
              <a:rPr lang="ko-KR" altLang="en-US" sz="1500" b="1" dirty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 소비자의 영혼을 움직이는 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Marketing</a:t>
            </a:r>
          </a:p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Marketing 4.0? ‘4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차 산업혁명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’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이 진행되고 있는 디지털 경제 안에서의 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디지털 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마케팅을 전통적 마케팅과 구분하여 일컫는 개념</a:t>
            </a:r>
            <a:endParaRPr lang="en-US" altLang="ko-KR" sz="150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Marketing 3.0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의 등장 배경</a:t>
            </a:r>
            <a:r>
              <a:rPr lang="en-US" altLang="ko-KR" sz="1500" dirty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500" dirty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(1)‘</a:t>
            </a:r>
            <a:r>
              <a:rPr lang="en-US" altLang="ko-KR" sz="1500" dirty="0">
                <a:latin typeface="나눔고딕" pitchFamily="50" charset="-127"/>
                <a:ea typeface="나눔고딕" pitchFamily="50" charset="-127"/>
              </a:rPr>
              <a:t>New wave technology’</a:t>
            </a:r>
            <a:r>
              <a:rPr lang="ko-KR" altLang="en-US" sz="1500" dirty="0">
                <a:latin typeface="나눔고딕" pitchFamily="50" charset="-127"/>
                <a:ea typeface="나눔고딕" pitchFamily="50" charset="-127"/>
              </a:rPr>
              <a:t>의 출현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→ </a:t>
            </a:r>
            <a:r>
              <a:rPr lang="ko-KR" altLang="en-US" sz="1500" dirty="0">
                <a:latin typeface="나눔고딕" pitchFamily="50" charset="-127"/>
                <a:ea typeface="나눔고딕" pitchFamily="50" charset="-127"/>
              </a:rPr>
              <a:t>협력적 </a:t>
            </a:r>
            <a:r>
              <a:rPr lang="en-US" altLang="ko-KR" sz="1500" dirty="0">
                <a:latin typeface="나눔고딕" pitchFamily="50" charset="-127"/>
                <a:ea typeface="나눔고딕" pitchFamily="50" charset="-127"/>
              </a:rPr>
              <a:t>(collaborative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)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마케팅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,                                                    ‘</a:t>
            </a:r>
            <a:r>
              <a:rPr lang="en-US" altLang="ko-KR" sz="1500" dirty="0">
                <a:latin typeface="나눔고딕" pitchFamily="50" charset="-127"/>
                <a:ea typeface="나눔고딕" pitchFamily="50" charset="-127"/>
              </a:rPr>
              <a:t>co-creation’</a:t>
            </a:r>
          </a:p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1500" dirty="0">
                <a:latin typeface="나눔고딕" pitchFamily="50" charset="-127"/>
                <a:ea typeface="나눔고딕" pitchFamily="50" charset="-127"/>
              </a:rPr>
              <a:t>2)  Globalization </a:t>
            </a:r>
            <a:r>
              <a:rPr lang="ko-KR" altLang="en-US" sz="1500" dirty="0">
                <a:latin typeface="나눔고딕" pitchFamily="50" charset="-127"/>
                <a:ea typeface="나눔고딕" pitchFamily="50" charset="-127"/>
              </a:rPr>
              <a:t>의 진전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→ </a:t>
            </a:r>
            <a:r>
              <a:rPr lang="ko-KR" altLang="en-US" sz="1500" dirty="0">
                <a:latin typeface="나눔고딕" pitchFamily="50" charset="-127"/>
                <a:ea typeface="나눔고딕" pitchFamily="50" charset="-127"/>
              </a:rPr>
              <a:t>소득의 양극화</a:t>
            </a:r>
            <a:r>
              <a:rPr lang="en-US" altLang="ko-KR" sz="15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dirty="0">
                <a:latin typeface="나눔고딕" pitchFamily="50" charset="-127"/>
                <a:ea typeface="나눔고딕" pitchFamily="50" charset="-127"/>
              </a:rPr>
              <a:t>청년 실업</a:t>
            </a:r>
            <a:r>
              <a:rPr lang="en-US" altLang="ko-KR" sz="15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dirty="0">
                <a:latin typeface="나눔고딕" pitchFamily="50" charset="-127"/>
                <a:ea typeface="나눔고딕" pitchFamily="50" charset="-127"/>
              </a:rPr>
              <a:t>고용 없는 성장</a:t>
            </a:r>
            <a:r>
              <a:rPr lang="en-US" altLang="ko-KR" sz="15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dirty="0">
                <a:latin typeface="나눔고딕" pitchFamily="50" charset="-127"/>
                <a:ea typeface="나눔고딕" pitchFamily="50" charset="-127"/>
              </a:rPr>
              <a:t>환경문제</a:t>
            </a:r>
          </a:p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1500" dirty="0">
                <a:latin typeface="나눔고딕" pitchFamily="50" charset="-127"/>
                <a:ea typeface="나눔고딕" pitchFamily="50" charset="-127"/>
              </a:rPr>
              <a:t>3) ‘Creative Society’</a:t>
            </a:r>
            <a:r>
              <a:rPr lang="ko-KR" altLang="en-US" sz="1500" dirty="0">
                <a:latin typeface="나눔고딕" pitchFamily="50" charset="-127"/>
                <a:ea typeface="나눔고딕" pitchFamily="50" charset="-127"/>
              </a:rPr>
              <a:t>의 성장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→ </a:t>
            </a:r>
            <a:r>
              <a:rPr lang="ko-KR" altLang="en-US" sz="1500" dirty="0">
                <a:latin typeface="나눔고딕" pitchFamily="50" charset="-127"/>
                <a:ea typeface="나눔고딕" pitchFamily="50" charset="-127"/>
              </a:rPr>
              <a:t>자아 실현 욕구</a:t>
            </a:r>
            <a:r>
              <a:rPr lang="en-US" altLang="ko-KR" sz="15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dirty="0">
                <a:latin typeface="나눔고딕" pitchFamily="50" charset="-127"/>
                <a:ea typeface="나눔고딕" pitchFamily="50" charset="-127"/>
              </a:rPr>
              <a:t>물질적인 것 이상의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가치 추구</a:t>
            </a:r>
            <a:endParaRPr lang="ko-KR" altLang="en-US" sz="15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7" name="Picture 2" descr="http://i.walmartimages.com/i/p/00/75/94/27/52/0075942752772_500X500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881" y="4786322"/>
            <a:ext cx="1728193" cy="17281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cdn2-b.examiner.com/sites/default/files/styles/image_content_width/hash/dd/47/dd47ed090b8d672e602723a4b5046381.jpg?itok=aWtYpnKd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74" y="4786322"/>
            <a:ext cx="2113332" cy="17281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ecx.images-amazon.com/images/I/51pwHHK8gLL._SL500_AA300_PIbundle-12,TopRight,0,0_AA300_SH20_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50" y="4786322"/>
            <a:ext cx="1728192" cy="17281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직사각형 9"/>
          <p:cNvSpPr/>
          <p:nvPr/>
        </p:nvSpPr>
        <p:spPr>
          <a:xfrm>
            <a:off x="357158" y="5500702"/>
            <a:ext cx="25922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Disney Consumer </a:t>
            </a:r>
            <a:r>
              <a:rPr lang="en-US" altLang="ko-KR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Products</a:t>
            </a:r>
          </a:p>
          <a:p>
            <a:r>
              <a:rPr lang="ko-KR" altLang="en-US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소아비만</a:t>
            </a:r>
            <a:r>
              <a:rPr lang="en-US" altLang="ko-KR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 </a:t>
            </a:r>
            <a:r>
              <a:rPr lang="ko-KR" altLang="en-US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문제 해결을</a:t>
            </a:r>
            <a:endParaRPr lang="en-US" altLang="ko-KR" sz="14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  <a:cs typeface="Times New Roman" pitchFamily="18" charset="0"/>
              <a:sym typeface="Wingdings" pitchFamily="2" charset="2"/>
            </a:endParaRPr>
          </a:p>
          <a:p>
            <a:r>
              <a:rPr lang="ko-KR" altLang="en-US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새로운 기회로 삼아 </a:t>
            </a:r>
            <a:endParaRPr lang="en-US" altLang="ko-KR" sz="14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  <a:cs typeface="Times New Roman" pitchFamily="18" charset="0"/>
              <a:sym typeface="Wingdings" pitchFamily="2" charset="2"/>
            </a:endParaRPr>
          </a:p>
          <a:p>
            <a:r>
              <a:rPr lang="ko-KR" altLang="en-US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저칼로리 기획상품을 출시</a:t>
            </a:r>
            <a:endParaRPr lang="en-US" altLang="ko-KR" sz="14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제목 1"/>
          <p:cNvSpPr txBox="1">
            <a:spLocks/>
          </p:cNvSpPr>
          <p:nvPr/>
        </p:nvSpPr>
        <p:spPr>
          <a:xfrm>
            <a:off x="457200" y="692134"/>
            <a:ext cx="8229600" cy="6651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소비자의 심장을 건드려야 한다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571504"/>
          </a:xfrm>
        </p:spPr>
        <p:txBody>
          <a:bodyPr>
            <a:normAutofit/>
          </a:bodyPr>
          <a:lstStyle/>
          <a:p>
            <a:pPr eaLnBrk="1" hangingPunct="1"/>
            <a:r>
              <a:rPr lang="ko-KR" altLang="en-US" sz="2600" b="1" dirty="0" smtClean="0">
                <a:latin typeface="맑은 고딕" pitchFamily="50" charset="-127"/>
                <a:ea typeface="맑은 고딕" pitchFamily="50" charset="-127"/>
              </a:rPr>
              <a:t>마케팅 사례 </a:t>
            </a:r>
            <a:r>
              <a:rPr lang="en-US" altLang="ko-KR" sz="2600" b="1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600" b="1" dirty="0" smtClean="0">
                <a:latin typeface="맑은 고딕" pitchFamily="50" charset="-127"/>
                <a:ea typeface="맑은 고딕" pitchFamily="50" charset="-127"/>
              </a:rPr>
              <a:t>마케팅 </a:t>
            </a:r>
            <a:r>
              <a:rPr lang="en-US" altLang="ko-KR" sz="2600" b="1" dirty="0" smtClean="0">
                <a:latin typeface="맑은 고딕" pitchFamily="50" charset="-127"/>
                <a:ea typeface="맑은 고딕" pitchFamily="50" charset="-127"/>
              </a:rPr>
              <a:t>3.0</a:t>
            </a:r>
            <a:r>
              <a:rPr lang="ko-KR" altLang="en-US" sz="2600" b="1" dirty="0" smtClean="0">
                <a:latin typeface="맑은 고딕" pitchFamily="50" charset="-127"/>
                <a:ea typeface="맑은 고딕" pitchFamily="50" charset="-127"/>
              </a:rPr>
              <a:t>과 마케팅 </a:t>
            </a:r>
            <a:r>
              <a:rPr lang="en-US" altLang="ko-KR" sz="2600" b="1" dirty="0" smtClean="0">
                <a:latin typeface="맑은 고딕" pitchFamily="50" charset="-127"/>
                <a:ea typeface="맑은 고딕" pitchFamily="50" charset="-127"/>
              </a:rPr>
              <a:t>4.0)</a:t>
            </a:r>
            <a:endParaRPr lang="ko-KR" altLang="en-US" sz="2600" b="1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357158" y="5643578"/>
            <a:ext cx="2500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ko-KR" altLang="en-US" sz="14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 </a:t>
            </a:r>
            <a:r>
              <a:rPr lang="en-US" altLang="ko-KR" sz="14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3.0 </a:t>
            </a:r>
            <a:r>
              <a:rPr lang="ko-KR" altLang="en-US" sz="14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개념을 </a:t>
            </a:r>
            <a:endParaRPr lang="en-US" altLang="ko-KR" sz="14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fontAlgn="base"/>
            <a:r>
              <a:rPr lang="ko-KR" altLang="en-US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적극적으로 </a:t>
            </a:r>
            <a:r>
              <a:rPr lang="ko-KR" altLang="en-US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실천에 옮기고 </a:t>
            </a:r>
            <a:r>
              <a:rPr lang="ko-KR" altLang="en-US" sz="14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있는 </a:t>
            </a:r>
            <a:endParaRPr lang="en-US" altLang="ko-KR" sz="14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fontAlgn="base"/>
            <a:r>
              <a:rPr lang="en-US" altLang="ko-KR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THE </a:t>
            </a:r>
            <a:r>
              <a:rPr lang="en-US" altLang="ko-KR" sz="14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BODY </a:t>
            </a:r>
            <a:r>
              <a:rPr lang="en-US" altLang="ko-KR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SHOP</a:t>
            </a:r>
            <a:endParaRPr lang="ko-KR" altLang="en-US" sz="14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9" name="Picture 2" descr="D:\Grad School\ph_D\TA 인수인계\책개정\17년_마케팅 원론\1장\파타고니아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4214818"/>
            <a:ext cx="1621769" cy="2214554"/>
          </a:xfrm>
          <a:prstGeom prst="rect">
            <a:avLst/>
          </a:prstGeom>
          <a:noFill/>
        </p:spPr>
      </p:pic>
      <p:pic>
        <p:nvPicPr>
          <p:cNvPr id="10" name="Picture 3" descr="D:\Grad School\ph_D\TA 인수인계\책개정\17년_마케팅 원론\1장\파타고니아 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4214818"/>
            <a:ext cx="1643074" cy="2214554"/>
          </a:xfrm>
          <a:prstGeom prst="rect">
            <a:avLst/>
          </a:prstGeom>
          <a:noFill/>
        </p:spPr>
      </p:pic>
      <p:pic>
        <p:nvPicPr>
          <p:cNvPr id="11" name="Picture 4" descr="D:\Grad School\ph_D\TA 인수인계\책개정\17년_마케팅 원론\1장\파타고니아 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4214818"/>
            <a:ext cx="1643074" cy="2214554"/>
          </a:xfrm>
          <a:prstGeom prst="rect">
            <a:avLst/>
          </a:prstGeom>
          <a:noFill/>
        </p:spPr>
      </p:pic>
      <p:sp>
        <p:nvSpPr>
          <p:cNvPr id="13" name="내용 개체 틀 2"/>
          <p:cNvSpPr txBox="1">
            <a:spLocks/>
          </p:cNvSpPr>
          <p:nvPr/>
        </p:nvSpPr>
        <p:spPr>
          <a:xfrm>
            <a:off x="457200" y="1335068"/>
            <a:ext cx="8075240" cy="45228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7800" marR="0" lvl="0" indent="-1778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• Marketing 3.0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의 특징</a:t>
            </a:r>
          </a:p>
          <a:p>
            <a:pPr marL="177800" marR="0" lvl="0" indent="-17780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  (1)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수직적 관계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(e.g.,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기업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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소비자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)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중시에서 수평적 관계 중시로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Times New Roman" pitchFamily="18" charset="0"/>
              <a:sym typeface="Wingdings" pitchFamily="2" charset="2"/>
            </a:endParaRPr>
          </a:p>
          <a:p>
            <a:pPr marL="177800" marR="0" lvl="0" indent="-17780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  (2) 4P’s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에서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 co-creation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으로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 </a:t>
            </a:r>
          </a:p>
          <a:p>
            <a:pPr marL="177800" marR="0" lvl="0" indent="-17780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  (3) Brand building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에서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 Character building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으로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 </a:t>
            </a:r>
          </a:p>
          <a:p>
            <a:pPr marL="177800" marR="0" lvl="0" indent="-17780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  (4) STP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에서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‘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공동사회적 소통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’ (</a:t>
            </a:r>
            <a:r>
              <a:rPr kumimoji="0" lang="en-US" altLang="ko-K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communitization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)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으로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 </a:t>
            </a:r>
          </a:p>
          <a:p>
            <a:pPr marL="177800" marR="0" lvl="0" indent="-17780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  (5)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거대한 사회적 문제들을 해결하려는 기업의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진정성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(authenticity)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을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전제로 함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Times New Roman" pitchFamily="18" charset="0"/>
              <a:sym typeface="Wingdings" pitchFamily="2" charset="2"/>
            </a:endParaRPr>
          </a:p>
          <a:p>
            <a:pPr marL="177800" marR="0" lvl="0" indent="-17780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  (6) Profit-driven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보다는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Value-driven marketing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으로 </a:t>
            </a: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제목 1"/>
          <p:cNvSpPr txBox="1">
            <a:spLocks/>
          </p:cNvSpPr>
          <p:nvPr/>
        </p:nvSpPr>
        <p:spPr>
          <a:xfrm>
            <a:off x="457200" y="692134"/>
            <a:ext cx="8229600" cy="6651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소비자의 심장을 건드려야 한다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786874" cy="571504"/>
          </a:xfrm>
        </p:spPr>
        <p:txBody>
          <a:bodyPr>
            <a:normAutofit/>
          </a:bodyPr>
          <a:lstStyle/>
          <a:p>
            <a:pPr eaLnBrk="1" hangingPunct="1"/>
            <a:r>
              <a:rPr lang="ko-KR" altLang="en-US" sz="2600" b="1" dirty="0" smtClean="0">
                <a:latin typeface="맑은 고딕" pitchFamily="50" charset="-127"/>
                <a:ea typeface="맑은 고딕" pitchFamily="50" charset="-127"/>
              </a:rPr>
              <a:t>마케팅 사례 </a:t>
            </a:r>
            <a:r>
              <a:rPr lang="en-US" altLang="ko-KR" sz="2600" b="1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600" b="1" dirty="0" smtClean="0">
                <a:latin typeface="맑은 고딕" pitchFamily="50" charset="-127"/>
                <a:ea typeface="맑은 고딕" pitchFamily="50" charset="-127"/>
              </a:rPr>
              <a:t>마케팅 </a:t>
            </a:r>
            <a:r>
              <a:rPr lang="en-US" altLang="ko-KR" sz="2600" b="1" dirty="0" smtClean="0">
                <a:latin typeface="맑은 고딕" pitchFamily="50" charset="-127"/>
                <a:ea typeface="맑은 고딕" pitchFamily="50" charset="-127"/>
              </a:rPr>
              <a:t>3.0</a:t>
            </a:r>
            <a:r>
              <a:rPr lang="ko-KR" altLang="en-US" sz="2600" b="1" dirty="0" smtClean="0">
                <a:latin typeface="맑은 고딕" pitchFamily="50" charset="-127"/>
                <a:ea typeface="맑은 고딕" pitchFamily="50" charset="-127"/>
              </a:rPr>
              <a:t>과 마케팅 </a:t>
            </a:r>
            <a:r>
              <a:rPr lang="en-US" altLang="ko-KR" sz="2600" b="1" dirty="0" smtClean="0">
                <a:latin typeface="맑은 고딕" pitchFamily="50" charset="-127"/>
                <a:ea typeface="맑은 고딕" pitchFamily="50" charset="-127"/>
              </a:rPr>
              <a:t>4.0)</a:t>
            </a:r>
            <a:endParaRPr lang="ko-KR" altLang="en-US" sz="2600" b="1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457200" y="1335068"/>
            <a:ext cx="8075240" cy="45228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7800" marR="0" lvl="0" indent="-1778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• Marketing 4.0</a:t>
            </a:r>
            <a:endParaRPr kumimoji="0" lang="ko-KR" altLang="en-US" sz="1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50000"/>
              </a:lnSpc>
            </a:pPr>
            <a:r>
              <a:rPr kumimoji="0" lang="en-US" altLang="ko-KR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 - </a:t>
            </a:r>
            <a:r>
              <a:rPr lang="ko-KR" altLang="en-US" sz="1500" dirty="0" err="1" smtClean="0">
                <a:latin typeface="나눔고딕" pitchFamily="50" charset="-127"/>
                <a:ea typeface="나눔고딕" pitchFamily="50" charset="-127"/>
              </a:rPr>
              <a:t>스마트폰으로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 대표되는 </a:t>
            </a:r>
            <a:r>
              <a:rPr lang="ko-KR" altLang="en-US" sz="1500" dirty="0" err="1" smtClean="0">
                <a:latin typeface="나눔고딕" pitchFamily="50" charset="-127"/>
                <a:ea typeface="나눔고딕" pitchFamily="50" charset="-127"/>
              </a:rPr>
              <a:t>모바일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 인터넷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인공지능을 통한 지식 노동의 자동화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사물 인터넷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dirty="0" err="1" smtClean="0">
                <a:latin typeface="나눔고딕" pitchFamily="50" charset="-127"/>
                <a:ea typeface="나눔고딕" pitchFamily="50" charset="-127"/>
              </a:rPr>
              <a:t>클라우드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 기술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혁신적으로 진보된 디지털 기술들이 융합을 거듭하면서 사람들의 일상생활에 지대한 영향을 미치자 이에 대응하기 위한 마케팅 개념</a:t>
            </a:r>
            <a:endParaRPr lang="en-US" altLang="ko-KR" sz="15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50000"/>
              </a:lnSpc>
            </a:pP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-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마케팅 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4.0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은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기업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고객 간의 온라인과 오프라인 상의 상호작용을 결합하고자 하는 마케팅 접근 방법으로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마케팅에서의 유통개념은 공유경제 하에서의 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P2P (peer-to-peer)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유통 개념에 의해 혁신적으로 변화하고 있음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 marL="177800" indent="-177800">
              <a:lnSpc>
                <a:spcPct val="150000"/>
              </a:lnSpc>
            </a:pP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  <a:cs typeface="Times New Roman" pitchFamily="18" charset="0"/>
                <a:sym typeface="Wingdings" pitchFamily="2" charset="2"/>
              </a:rPr>
              <a:t> -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디지털 기술에 의한 마케팅의 변화는 유통뿐만 아니라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, 4P’s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전반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마케팅 조사활동</a:t>
            </a:r>
            <a:r>
              <a:rPr lang="en-US" altLang="ko-KR" sz="15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dirty="0" smtClean="0">
                <a:latin typeface="나눔고딕" pitchFamily="50" charset="-127"/>
                <a:ea typeface="나눔고딕" pitchFamily="50" charset="-127"/>
              </a:rPr>
              <a:t>마케팅 전략 수립 등 마케팅의 여러 측면을 혁명적으로 바꾸어 놓을 것임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714348" y="5857892"/>
            <a:ext cx="27032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공유경제에서 </a:t>
            </a:r>
            <a:r>
              <a:rPr lang="en-US" altLang="ko-KR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P2P </a:t>
            </a:r>
            <a:r>
              <a:rPr lang="ko-KR" altLang="en-US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대표적 사례</a:t>
            </a:r>
            <a:endParaRPr lang="en-US" altLang="ko-KR" sz="14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r>
              <a:rPr lang="ko-KR" altLang="en-US" sz="14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에어비앤비</a:t>
            </a:r>
            <a:r>
              <a:rPr lang="ko-KR" altLang="en-US" sz="1400" b="1" dirty="0" err="1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와</a:t>
            </a:r>
            <a:r>
              <a:rPr lang="en-US" altLang="ko-KR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우버</a:t>
            </a:r>
            <a:endParaRPr lang="ko-KR" altLang="en-US" sz="14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489" t="16381" r="37737" b="38150"/>
          <a:stretch/>
        </p:blipFill>
        <p:spPr bwMode="auto">
          <a:xfrm>
            <a:off x="3491880" y="4572008"/>
            <a:ext cx="2746526" cy="1809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72" t="57238" r="84599" b="24667"/>
          <a:stretch/>
        </p:blipFill>
        <p:spPr bwMode="auto">
          <a:xfrm>
            <a:off x="6300192" y="4572008"/>
            <a:ext cx="1893080" cy="1809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제목 1"/>
          <p:cNvSpPr txBox="1">
            <a:spLocks/>
          </p:cNvSpPr>
          <p:nvPr/>
        </p:nvSpPr>
        <p:spPr>
          <a:xfrm>
            <a:off x="457200" y="692134"/>
            <a:ext cx="8229600" cy="6651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소비자의 심장을 건드려야 한다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j-cs"/>
              </a:rPr>
              <a:t>3. </a:t>
            </a:r>
            <a:r>
              <a:rPr kumimoji="0" lang="ko-KR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j-cs"/>
              </a:rPr>
              <a:t>마케팅의 중요성과 적용범위</a:t>
            </a:r>
          </a:p>
        </p:txBody>
      </p:sp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457200" y="928670"/>
            <a:ext cx="8291264" cy="4071966"/>
          </a:xfrm>
        </p:spPr>
        <p:txBody>
          <a:bodyPr>
            <a:no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ko-KR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3.2 </a:t>
            </a:r>
            <a:r>
              <a:rPr lang="ko-KR" altLang="en-US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마케팅의 적용범위</a:t>
            </a:r>
            <a:endParaRPr lang="en-US" altLang="ko-KR" sz="18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buNone/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(1)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영리기관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spcBef>
                <a:spcPts val="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내구재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비내구재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산업재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서비스업의 여러 다양한 기업들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buNone/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비영리기관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spcBef>
                <a:spcPts val="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정부기관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대학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병원 등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……</a:t>
            </a:r>
          </a:p>
          <a:p>
            <a:pPr marL="705600" lvl="1" indent="-342000">
              <a:lnSpc>
                <a:spcPct val="150000"/>
              </a:lnSpc>
              <a:buNone/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(3)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국제적 확산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spcBef>
                <a:spcPts val="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다국적 기업들의 마케팅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j-cs"/>
              </a:rPr>
              <a:t>4. </a:t>
            </a:r>
            <a:r>
              <a:rPr kumimoji="0" lang="ko-KR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j-cs"/>
              </a:rPr>
              <a:t>마케팅기능과 마케팅관리</a:t>
            </a:r>
          </a:p>
        </p:txBody>
      </p:sp>
      <p:grpSp>
        <p:nvGrpSpPr>
          <p:cNvPr id="6" name="그룹 22"/>
          <p:cNvGrpSpPr>
            <a:grpSpLocks/>
          </p:cNvGrpSpPr>
          <p:nvPr/>
        </p:nvGrpSpPr>
        <p:grpSpPr bwMode="auto">
          <a:xfrm>
            <a:off x="1598613" y="1357298"/>
            <a:ext cx="5929312" cy="4000500"/>
            <a:chOff x="285720" y="2500306"/>
            <a:chExt cx="3571900" cy="3857652"/>
          </a:xfrm>
        </p:grpSpPr>
        <p:sp>
          <p:nvSpPr>
            <p:cNvPr id="7" name="직사각형 6"/>
            <p:cNvSpPr/>
            <p:nvPr/>
          </p:nvSpPr>
          <p:spPr>
            <a:xfrm>
              <a:off x="285720" y="5857892"/>
              <a:ext cx="3571900" cy="500066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마케팅 컨셉의 이해</a:t>
              </a: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571472" y="5357826"/>
              <a:ext cx="3000396" cy="500066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소비자 행동의 이해</a:t>
              </a:r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928662" y="4500570"/>
              <a:ext cx="428628" cy="857256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400" dirty="0">
                  <a:latin typeface="+mj-ea"/>
                  <a:ea typeface="+mj-ea"/>
                </a:rPr>
                <a:t>S</a:t>
              </a:r>
              <a:endParaRPr lang="ko-KR" altLang="en-US" sz="1400" dirty="0">
                <a:latin typeface="+mj-ea"/>
                <a:ea typeface="+mj-ea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1857356" y="4500570"/>
              <a:ext cx="428628" cy="857256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400" dirty="0">
                  <a:latin typeface="+mj-ea"/>
                  <a:ea typeface="+mj-ea"/>
                </a:rPr>
                <a:t>T</a:t>
              </a:r>
              <a:endParaRPr lang="ko-KR" altLang="en-US" sz="1400" dirty="0">
                <a:latin typeface="+mj-ea"/>
                <a:ea typeface="+mj-ea"/>
              </a:endParaRPr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2857488" y="4500570"/>
              <a:ext cx="428628" cy="857256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400" dirty="0">
                  <a:latin typeface="+mj-ea"/>
                  <a:ea typeface="+mj-ea"/>
                </a:rPr>
                <a:t>P</a:t>
              </a:r>
              <a:endParaRPr lang="ko-KR" altLang="en-US" sz="1400" dirty="0">
                <a:latin typeface="+mj-ea"/>
                <a:ea typeface="+mj-ea"/>
              </a:endParaRP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642910" y="4000504"/>
              <a:ext cx="2857520" cy="500066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유 통</a:t>
              </a:r>
              <a:r>
                <a:rPr lang="en-US" altLang="ko-KR" sz="1400" dirty="0">
                  <a:latin typeface="+mj-ea"/>
                  <a:ea typeface="+mj-ea"/>
                </a:rPr>
                <a:t>(place)</a:t>
              </a:r>
              <a:endParaRPr lang="ko-KR" altLang="en-US" sz="1400" dirty="0">
                <a:latin typeface="+mj-ea"/>
                <a:ea typeface="+mj-ea"/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642910" y="3500438"/>
              <a:ext cx="2857520" cy="500066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촉 진</a:t>
              </a:r>
              <a:r>
                <a:rPr lang="en-US" altLang="ko-KR" sz="1400" dirty="0">
                  <a:latin typeface="+mj-ea"/>
                  <a:ea typeface="+mj-ea"/>
                </a:rPr>
                <a:t>(promotion)</a:t>
              </a:r>
              <a:endParaRPr lang="ko-KR" altLang="en-US" sz="1400" dirty="0">
                <a:latin typeface="+mj-ea"/>
                <a:ea typeface="+mj-ea"/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642910" y="3000372"/>
              <a:ext cx="2857520" cy="500066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제 품</a:t>
              </a:r>
              <a:r>
                <a:rPr lang="en-US" altLang="ko-KR" sz="1400" dirty="0">
                  <a:latin typeface="+mj-ea"/>
                  <a:ea typeface="+mj-ea"/>
                </a:rPr>
                <a:t>(product)</a:t>
              </a:r>
              <a:endParaRPr lang="ko-KR" altLang="en-US" sz="1400" dirty="0">
                <a:latin typeface="+mj-ea"/>
                <a:ea typeface="+mj-ea"/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642910" y="2500306"/>
              <a:ext cx="2857520" cy="500066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가 격</a:t>
              </a:r>
              <a:r>
                <a:rPr lang="en-US" altLang="ko-KR" sz="1400" dirty="0">
                  <a:latin typeface="+mj-ea"/>
                  <a:ea typeface="+mj-ea"/>
                </a:rPr>
                <a:t>(price)</a:t>
              </a:r>
              <a:endParaRPr lang="ko-KR" altLang="en-US" sz="1400" dirty="0">
                <a:latin typeface="+mj-ea"/>
                <a:ea typeface="+mj-ea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286116" y="5800704"/>
            <a:ext cx="2571768" cy="338119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마케팅의 </a:t>
            </a:r>
            <a:r>
              <a:rPr kumimoji="0" lang="ko-KR" altLang="en-US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체계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j-cs"/>
              </a:rPr>
              <a:t>4. </a:t>
            </a:r>
            <a:r>
              <a:rPr kumimoji="0" lang="ko-KR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j-cs"/>
              </a:rPr>
              <a:t>마케팅기능과 마케팅관리</a:t>
            </a:r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457200" y="1000109"/>
            <a:ext cx="8291264" cy="4643470"/>
          </a:xfrm>
        </p:spPr>
        <p:txBody>
          <a:bodyPr>
            <a:no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ko-KR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4.1 </a:t>
            </a:r>
            <a:r>
              <a:rPr lang="ko-KR" altLang="en-US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마케팅믹스 </a:t>
            </a:r>
            <a:r>
              <a:rPr lang="en-US" altLang="ko-KR" sz="1800" b="1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800" dirty="0" smtClean="0">
                <a:latin typeface="나눔고딕" pitchFamily="50" charset="-127"/>
                <a:ea typeface="나눔고딕" pitchFamily="50" charset="-127"/>
              </a:rPr>
              <a:t>마케팅 목표를 달성하기 위해 기업이 활용하는 마케팅도구</a:t>
            </a:r>
            <a:endParaRPr lang="en-US" altLang="ko-KR" sz="1800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buNone/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(1)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가격계획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 (Price Planning)</a:t>
            </a:r>
          </a:p>
          <a:p>
            <a:pPr marL="813600" lvl="2" indent="-172800">
              <a:lnSpc>
                <a:spcPct val="150000"/>
              </a:lnSpc>
              <a:spcBef>
                <a:spcPts val="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상품가격의 수준 및 범위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가격결정기법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판매조건 등을 결정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buNone/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제품계획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 (Product Planning)</a:t>
            </a:r>
          </a:p>
          <a:p>
            <a:pPr marL="813600" lvl="2" indent="-172800">
              <a:lnSpc>
                <a:spcPct val="150000"/>
              </a:lnSpc>
              <a:spcBef>
                <a:spcPts val="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제품의 구색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이미지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포장 등에 관한 의사결정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buNone/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(3)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촉진계획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 (Promotion Planning)</a:t>
            </a:r>
          </a:p>
          <a:p>
            <a:pPr marL="813600" lvl="2" indent="-172800">
              <a:lnSpc>
                <a:spcPct val="150000"/>
              </a:lnSpc>
              <a:spcBef>
                <a:spcPts val="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광고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인적 판매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PR,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판매촉진 등을 고객 및 일반대중에게 전달하는 의사결정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buNone/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(4)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유통계획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 (Distribution Planning)</a:t>
            </a:r>
          </a:p>
          <a:p>
            <a:pPr marL="813600" lvl="2" indent="-172800">
              <a:lnSpc>
                <a:spcPct val="150000"/>
              </a:lnSpc>
              <a:spcBef>
                <a:spcPts val="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유통경로의 설계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물류 및 재고관리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·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소매상 관리를 위한 계획의 수립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19</a:t>
            </a:fld>
            <a:endParaRPr lang="ko-KR" altLang="en-US"/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j-cs"/>
              </a:rPr>
              <a:t>마케팅 사례 </a:t>
            </a:r>
            <a:r>
              <a:rPr kumimoji="0" lang="en-US" altLang="ko-K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j-cs"/>
              </a:rPr>
              <a:t>(</a:t>
            </a:r>
            <a:r>
              <a:rPr kumimoji="0" lang="ko-KR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j-cs"/>
              </a:rPr>
              <a:t>마케팅 변화</a:t>
            </a:r>
            <a:r>
              <a:rPr kumimoji="0" lang="en-US" altLang="ko-K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j-cs"/>
              </a:rPr>
              <a:t>)</a:t>
            </a:r>
            <a:endParaRPr kumimoji="0" lang="ko-KR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j-cs"/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357158" y="857232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4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차 산업혁명이 불러올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'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다섯 개의 변화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‘</a:t>
            </a:r>
          </a:p>
          <a:p>
            <a:pPr algn="ctr">
              <a:lnSpc>
                <a:spcPct val="150000"/>
              </a:lnSpc>
            </a:pP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사물인터넷</a:t>
            </a: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·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인터페이스</a:t>
            </a: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·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자율주행</a:t>
            </a: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·5G·AI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학습</a:t>
            </a:r>
            <a:endParaRPr lang="ko-KR" altLang="en-US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414366" y="1714489"/>
            <a:ext cx="8586790" cy="478634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177800" indent="-177800">
              <a:lnSpc>
                <a:spcPct val="170000"/>
              </a:lnSpc>
              <a:spcBef>
                <a:spcPct val="20000"/>
              </a:spcBef>
            </a:pP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• </a:t>
            </a:r>
            <a:r>
              <a:rPr lang="ko-KR" altLang="en-US" b="1" dirty="0" smtClean="0">
                <a:latin typeface="나눔고딕" pitchFamily="50" charset="-127"/>
                <a:ea typeface="나눔고딕" pitchFamily="50" charset="-127"/>
              </a:rPr>
              <a:t>기술혁명이 바꾸는 풍요로운 세상 </a:t>
            </a: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1, 2, 3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차 산업혁명이 인간의 손과 발 등 주로 육체노동을 기계가 대체해 자동화되고 연결성을 강화해 온 과정이라면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AI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로 대표되는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4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차 산업혁명은 사람의 두뇌 자체를 대체하는 시대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- 4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차 산업혁명은 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ICT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가 타 산업들과 융합하는 기술혁명’이라고 정의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endParaRPr kumimoji="0" lang="en-US" altLang="ko-KR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70000"/>
              </a:lnSpc>
              <a:spcBef>
                <a:spcPct val="20000"/>
              </a:spcBef>
            </a:pP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• ICT </a:t>
            </a:r>
            <a:r>
              <a:rPr lang="ko-KR" altLang="en-US" b="1" dirty="0" smtClean="0">
                <a:latin typeface="나눔고딕" pitchFamily="50" charset="-127"/>
                <a:ea typeface="나눔고딕" pitchFamily="50" charset="-127"/>
              </a:rPr>
              <a:t>통한 ‘운송</a:t>
            </a: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·</a:t>
            </a:r>
            <a:r>
              <a:rPr lang="ko-KR" altLang="en-US" b="1" dirty="0" smtClean="0">
                <a:latin typeface="나눔고딕" pitchFamily="50" charset="-127"/>
                <a:ea typeface="나눔고딕" pitchFamily="50" charset="-127"/>
              </a:rPr>
              <a:t>금융</a:t>
            </a: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·</a:t>
            </a:r>
            <a:r>
              <a:rPr lang="ko-KR" altLang="en-US" b="1" dirty="0" smtClean="0">
                <a:latin typeface="나눔고딕" pitchFamily="50" charset="-127"/>
                <a:ea typeface="나눔고딕" pitchFamily="50" charset="-127"/>
              </a:rPr>
              <a:t>의료’ 변혁 예고 </a:t>
            </a: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- 4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차 산업혁명의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5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가지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트렌드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사물과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ICT,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사람과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ICT,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운송 수단과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ICT 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도시와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ICT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의 융합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AI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를 통한 스마트 의사결정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70000"/>
              </a:lnSpc>
              <a:spcBef>
                <a:spcPct val="20000"/>
              </a:spcBef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70000"/>
              </a:lnSpc>
              <a:spcBef>
                <a:spcPct val="20000"/>
              </a:spcBef>
            </a:pP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• </a:t>
            </a:r>
            <a:r>
              <a:rPr lang="ko-KR" altLang="en-US" b="1" dirty="0" smtClean="0">
                <a:latin typeface="나눔고딕" pitchFamily="50" charset="-127"/>
                <a:ea typeface="나눔고딕" pitchFamily="50" charset="-127"/>
              </a:rPr>
              <a:t>‘휴먼 </a:t>
            </a:r>
            <a:r>
              <a:rPr lang="ko-KR" altLang="en-US" b="1" dirty="0" err="1" smtClean="0">
                <a:latin typeface="나눔고딕" pitchFamily="50" charset="-127"/>
                <a:ea typeface="나눔고딕" pitchFamily="50" charset="-127"/>
              </a:rPr>
              <a:t>크라우드</a:t>
            </a:r>
            <a:r>
              <a:rPr lang="ko-KR" altLang="en-US" b="1" dirty="0" smtClean="0">
                <a:latin typeface="나눔고딕" pitchFamily="50" charset="-127"/>
                <a:ea typeface="나눔고딕" pitchFamily="50" charset="-127"/>
              </a:rPr>
              <a:t>’ 형태의 새로운 고용 등장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세계경제포럼 미래 고용 보고서에 따르면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4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차 산업혁명으로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2020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년까지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710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만 개의 일자리가 사라지고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210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만 개의 새로운 일자리가 생김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70000"/>
              </a:lnSpc>
              <a:spcBef>
                <a:spcPct val="20000"/>
              </a:spcBef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-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미래에는 상시 고용보다 필요할 때 찾아 쓰는 ‘휴먼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크라우드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(human crowd)’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형태의 고용이 주가 될 것임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70000"/>
              </a:lnSpc>
              <a:spcBef>
                <a:spcPct val="20000"/>
              </a:spcBef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70000"/>
              </a:lnSpc>
              <a:spcBef>
                <a:spcPct val="20000"/>
              </a:spcBef>
            </a:pP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00" b="1" dirty="0" smtClean="0">
                <a:latin typeface="맑은 고딕" pitchFamily="50" charset="-127"/>
                <a:ea typeface="맑은 고딕" pitchFamily="50" charset="-127"/>
              </a:rPr>
              <a:t>도입사례</a:t>
            </a:r>
            <a:endParaRPr lang="ko-KR" altLang="en-US" sz="24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928670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프리미엄 가전 시장을 잡아라</a:t>
            </a:r>
            <a:r>
              <a:rPr lang="en-US" altLang="ko-KR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</a:t>
            </a: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차별화된 마케팅 전쟁</a:t>
            </a:r>
            <a:endParaRPr kumimoji="0" lang="ko-KR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14366" y="1714488"/>
            <a:ext cx="8729634" cy="471487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177800" lvl="0" indent="-177800">
              <a:lnSpc>
                <a:spcPct val="160000"/>
              </a:lnSpc>
              <a:spcBef>
                <a:spcPct val="20000"/>
              </a:spcBef>
            </a:pP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• </a:t>
            </a:r>
            <a:r>
              <a:rPr lang="ko-KR" altLang="en-US" b="1" dirty="0" smtClean="0">
                <a:latin typeface="나눔고딕" pitchFamily="50" charset="-127"/>
                <a:ea typeface="나눔고딕" pitchFamily="50" charset="-127"/>
              </a:rPr>
              <a:t>일상 속 프리미엄 제시</a:t>
            </a: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생활 가전은 전자제품 내에서도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수익성이 낮은 부문으로 인식되어왔음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160000"/>
              </a:lnSpc>
              <a:spcBef>
                <a:spcPct val="20000"/>
              </a:spcBef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	-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최근 최첨단 기술력과 세련된 디자인을 바탕으로 한 초고가 프리미엄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제품군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출시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160000"/>
              </a:lnSpc>
              <a:spcBef>
                <a:spcPct val="20000"/>
              </a:spcBef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	-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가전은 점차 단순한 생활 제품이 아니라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독창적 인테리어의 주요 구성 요소로 발전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160000"/>
              </a:lnSpc>
              <a:spcBef>
                <a:spcPct val="20000"/>
              </a:spcBef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	-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프리미엄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제품군은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기업에게 높은 수익률과 브랜드 가치를 제고해주는 도구가 됨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60000"/>
              </a:lnSpc>
              <a:spcBef>
                <a:spcPct val="20000"/>
              </a:spcBef>
            </a:pP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• </a:t>
            </a:r>
            <a:r>
              <a:rPr lang="ko-KR" altLang="en-US" b="1" dirty="0" err="1" smtClean="0">
                <a:latin typeface="나눔고딕" pitchFamily="50" charset="-127"/>
                <a:ea typeface="나눔고딕" pitchFamily="50" charset="-127"/>
              </a:rPr>
              <a:t>미슐랭</a:t>
            </a:r>
            <a:r>
              <a:rPr lang="ko-KR" altLang="en-US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b="1" dirty="0" err="1" smtClean="0">
                <a:latin typeface="나눔고딕" pitchFamily="50" charset="-127"/>
                <a:ea typeface="나눔고딕" pitchFamily="50" charset="-127"/>
              </a:rPr>
              <a:t>셰프가</a:t>
            </a:r>
            <a:r>
              <a:rPr lang="ko-KR" altLang="en-US" b="1" dirty="0" smtClean="0">
                <a:latin typeface="나눔고딕" pitchFamily="50" charset="-127"/>
                <a:ea typeface="나눔고딕" pitchFamily="50" charset="-127"/>
              </a:rPr>
              <a:t> 인정한 주방 가전</a:t>
            </a: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삼성의 대표 프리미엄 가전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'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셰프컬렉션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빌트인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' </a:t>
            </a:r>
          </a:p>
          <a:p>
            <a:pPr marL="177800" indent="-177800">
              <a:lnSpc>
                <a:spcPct val="160000"/>
              </a:lnSpc>
              <a:spcBef>
                <a:spcPct val="20000"/>
              </a:spcBef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론칭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행사에서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'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클럽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드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셰프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'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일원인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미슐랭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60000"/>
              </a:lnSpc>
              <a:spcBef>
                <a:spcPct val="20000"/>
              </a:spcBef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 3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스타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셰프인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크리스토퍼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코스토우가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쿠킹쇼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진행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 LG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전자는 국내외 유명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셰프들이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LG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주방가전을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60000"/>
              </a:lnSpc>
              <a:spcBef>
                <a:spcPct val="20000"/>
              </a:spcBef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활용해 만든 제주 전통음식을 선보이는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60000"/>
              </a:lnSpc>
              <a:spcBef>
                <a:spcPct val="20000"/>
              </a:spcBef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'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그랜드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키친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위드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마스터즈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‘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개최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9" name="Picture 2" descr="D:\Grad School\ph_D\TA 인수인계\책개정\17년_마케팅 원론\1장\삼성_셰프컬렉션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3857628"/>
            <a:ext cx="3536791" cy="2466603"/>
          </a:xfrm>
          <a:prstGeom prst="rect">
            <a:avLst/>
          </a:prstGeom>
          <a:noFill/>
        </p:spPr>
      </p:pic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j-cs"/>
              </a:rPr>
              <a:t>4. </a:t>
            </a:r>
            <a:r>
              <a:rPr kumimoji="0" lang="ko-KR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j-cs"/>
              </a:rPr>
              <a:t>마케팅기능과 마케팅관리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0034" y="1441121"/>
            <a:ext cx="3190297" cy="42165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4.2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마케팅관리과정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마케팅관리과정은 마케팅환경과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소비자를 분석한 결과를 토대로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표적고객선정과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제품포지셔닝으로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구성되는 마케팅전략을 수립하고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</a:t>
            </a:r>
          </a:p>
          <a:p>
            <a:pPr>
              <a:lnSpc>
                <a:spcPct val="200000"/>
              </a:lnSpc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마케팅믹스에 관한 계획을 만들어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이를 수행하고 통제하는 일련의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과정을 말한다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ko-KR" altLang="en-US" sz="16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4071934" y="1484784"/>
            <a:ext cx="4806280" cy="4320480"/>
          </a:xfrm>
          <a:prstGeom prst="roundRect">
            <a:avLst>
              <a:gd name="adj" fmla="val 475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ko-KR" altLang="en-US" sz="1400" b="1" dirty="0">
                <a:latin typeface="+mj-ea"/>
                <a:ea typeface="+mj-ea"/>
              </a:rPr>
              <a:t>마케팅 환경</a:t>
            </a:r>
          </a:p>
        </p:txBody>
      </p:sp>
      <p:grpSp>
        <p:nvGrpSpPr>
          <p:cNvPr id="31" name="그룹 52"/>
          <p:cNvGrpSpPr>
            <a:grpSpLocks/>
          </p:cNvGrpSpPr>
          <p:nvPr/>
        </p:nvGrpSpPr>
        <p:grpSpPr bwMode="auto">
          <a:xfrm>
            <a:off x="4612825" y="1957870"/>
            <a:ext cx="3675063" cy="3600450"/>
            <a:chOff x="2745166" y="2757958"/>
            <a:chExt cx="3674087" cy="3600000"/>
          </a:xfrm>
        </p:grpSpPr>
        <p:grpSp>
          <p:nvGrpSpPr>
            <p:cNvPr id="32" name="그룹 40"/>
            <p:cNvGrpSpPr>
              <a:grpSpLocks/>
            </p:cNvGrpSpPr>
            <p:nvPr/>
          </p:nvGrpSpPr>
          <p:grpSpPr bwMode="auto">
            <a:xfrm>
              <a:off x="2757863" y="2757958"/>
              <a:ext cx="3600087" cy="3600000"/>
              <a:chOff x="-1571772" y="2000240"/>
              <a:chExt cx="4320104" cy="4320794"/>
            </a:xfrm>
          </p:grpSpPr>
          <p:grpSp>
            <p:nvGrpSpPr>
              <p:cNvPr id="41" name="그룹 37"/>
              <p:cNvGrpSpPr>
                <a:grpSpLocks/>
              </p:cNvGrpSpPr>
              <p:nvPr/>
            </p:nvGrpSpPr>
            <p:grpSpPr bwMode="auto">
              <a:xfrm>
                <a:off x="-1571772" y="2000240"/>
                <a:ext cx="4320104" cy="4320794"/>
                <a:chOff x="-1571772" y="2000240"/>
                <a:chExt cx="4320104" cy="4320794"/>
              </a:xfrm>
            </p:grpSpPr>
            <p:sp>
              <p:nvSpPr>
                <p:cNvPr id="47" name="타원 46"/>
                <p:cNvSpPr/>
                <p:nvPr/>
              </p:nvSpPr>
              <p:spPr>
                <a:xfrm>
                  <a:off x="-1571668" y="2000240"/>
                  <a:ext cx="4320000" cy="4320000"/>
                </a:xfrm>
                <a:prstGeom prst="ellipse">
                  <a:avLst/>
                </a:prstGeom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ko-KR" altLang="en-US" sz="1400" dirty="0">
                    <a:latin typeface="+mj-ea"/>
                    <a:ea typeface="+mj-ea"/>
                  </a:endParaRPr>
                </a:p>
              </p:txBody>
            </p:sp>
            <p:cxnSp>
              <p:nvCxnSpPr>
                <p:cNvPr id="48" name="직선 연결선 47"/>
                <p:cNvCxnSpPr/>
                <p:nvPr/>
              </p:nvCxnSpPr>
              <p:spPr>
                <a:xfrm rot="10800000" flipH="1">
                  <a:off x="-1571772" y="4160637"/>
                  <a:ext cx="4319393" cy="1905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직선 연결선 48"/>
                <p:cNvCxnSpPr/>
                <p:nvPr/>
              </p:nvCxnSpPr>
              <p:spPr>
                <a:xfrm rot="5400000" flipH="1">
                  <a:off x="-1572473" y="4160637"/>
                  <a:ext cx="4320794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" name="그룹 39"/>
              <p:cNvGrpSpPr>
                <a:grpSpLocks/>
              </p:cNvGrpSpPr>
              <p:nvPr/>
            </p:nvGrpSpPr>
            <p:grpSpPr bwMode="auto">
              <a:xfrm>
                <a:off x="-851668" y="2720637"/>
                <a:ext cx="2880000" cy="2880000"/>
                <a:chOff x="5143504" y="2357430"/>
                <a:chExt cx="2880000" cy="2880000"/>
              </a:xfrm>
            </p:grpSpPr>
            <p:sp>
              <p:nvSpPr>
                <p:cNvPr id="44" name="타원 43"/>
                <p:cNvSpPr/>
                <p:nvPr/>
              </p:nvSpPr>
              <p:spPr>
                <a:xfrm>
                  <a:off x="5143504" y="2357430"/>
                  <a:ext cx="2880000" cy="2880000"/>
                </a:xfrm>
                <a:prstGeom prst="ellipse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ko-KR" altLang="en-US" sz="1400" dirty="0">
                    <a:latin typeface="+mj-ea"/>
                    <a:ea typeface="+mj-ea"/>
                  </a:endParaRPr>
                </a:p>
              </p:txBody>
            </p:sp>
            <p:cxnSp>
              <p:nvCxnSpPr>
                <p:cNvPr id="45" name="직선 연결선 44"/>
                <p:cNvCxnSpPr/>
                <p:nvPr/>
              </p:nvCxnSpPr>
              <p:spPr>
                <a:xfrm rot="16200000" flipH="1">
                  <a:off x="5563862" y="2778524"/>
                  <a:ext cx="2038470" cy="2037809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직선 연결선 45"/>
                <p:cNvCxnSpPr/>
                <p:nvPr/>
              </p:nvCxnSpPr>
              <p:spPr>
                <a:xfrm rot="16200000" flipH="1" flipV="1">
                  <a:off x="5563862" y="2778524"/>
                  <a:ext cx="2038470" cy="2037809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3" name="타원 42"/>
              <p:cNvSpPr/>
              <p:nvPr/>
            </p:nvSpPr>
            <p:spPr>
              <a:xfrm>
                <a:off x="-131668" y="3440637"/>
                <a:ext cx="1440000" cy="1440000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ko-KR" altLang="en-US" sz="1400" dirty="0">
                    <a:latin typeface="+mj-ea"/>
                    <a:ea typeface="+mj-ea"/>
                  </a:rPr>
                  <a:t>표적</a:t>
                </a:r>
                <a:endParaRPr lang="en-US" altLang="ko-KR" sz="1400" dirty="0">
                  <a:latin typeface="+mj-ea"/>
                  <a:ea typeface="+mj-ea"/>
                </a:endParaRPr>
              </a:p>
              <a:p>
                <a:pPr algn="ctr">
                  <a:defRPr/>
                </a:pPr>
                <a:r>
                  <a:rPr lang="ko-KR" altLang="en-US" sz="1400" dirty="0">
                    <a:latin typeface="+mj-ea"/>
                    <a:ea typeface="+mj-ea"/>
                  </a:rPr>
                  <a:t>고객</a:t>
                </a:r>
              </a:p>
            </p:txBody>
          </p:sp>
        </p:grpSp>
        <p:sp>
          <p:nvSpPr>
            <p:cNvPr id="33" name="TextBox 42"/>
            <p:cNvSpPr txBox="1">
              <a:spLocks noChangeArrowheads="1"/>
            </p:cNvSpPr>
            <p:nvPr/>
          </p:nvSpPr>
          <p:spPr bwMode="auto">
            <a:xfrm>
              <a:off x="4214801" y="3559545"/>
              <a:ext cx="603090" cy="307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400">
                  <a:latin typeface="+mj-ea"/>
                  <a:ea typeface="+mj-ea"/>
                </a:rPr>
                <a:t>제 품</a:t>
              </a:r>
            </a:p>
          </p:txBody>
        </p:sp>
        <p:sp>
          <p:nvSpPr>
            <p:cNvPr id="34" name="TextBox 44"/>
            <p:cNvSpPr txBox="1">
              <a:spLocks noChangeArrowheads="1"/>
            </p:cNvSpPr>
            <p:nvPr/>
          </p:nvSpPr>
          <p:spPr bwMode="auto">
            <a:xfrm>
              <a:off x="4229085" y="5215101"/>
              <a:ext cx="603090" cy="307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400">
                  <a:latin typeface="+mj-ea"/>
                  <a:ea typeface="+mj-ea"/>
                </a:rPr>
                <a:t>촉 진</a:t>
              </a:r>
            </a:p>
          </p:txBody>
        </p:sp>
        <p:sp>
          <p:nvSpPr>
            <p:cNvPr id="35" name="TextBox 46"/>
            <p:cNvSpPr txBox="1">
              <a:spLocks noChangeArrowheads="1"/>
            </p:cNvSpPr>
            <p:nvPr/>
          </p:nvSpPr>
          <p:spPr bwMode="auto">
            <a:xfrm>
              <a:off x="3500615" y="4229386"/>
              <a:ext cx="363441" cy="5238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400">
                  <a:latin typeface="+mj-ea"/>
                  <a:ea typeface="+mj-ea"/>
                </a:rPr>
                <a:t>유</a:t>
              </a:r>
              <a:endParaRPr lang="en-US" altLang="ko-KR" sz="1400">
                <a:latin typeface="+mj-ea"/>
                <a:ea typeface="+mj-ea"/>
              </a:endParaRPr>
            </a:p>
            <a:p>
              <a:pPr>
                <a:defRPr/>
              </a:pPr>
              <a:r>
                <a:rPr lang="ko-KR" altLang="en-US" sz="1400">
                  <a:latin typeface="+mj-ea"/>
                  <a:ea typeface="+mj-ea"/>
                </a:rPr>
                <a:t>통</a:t>
              </a:r>
            </a:p>
          </p:txBody>
        </p:sp>
        <p:sp>
          <p:nvSpPr>
            <p:cNvPr id="36" name="TextBox 47"/>
            <p:cNvSpPr txBox="1">
              <a:spLocks noChangeArrowheads="1"/>
            </p:cNvSpPr>
            <p:nvPr/>
          </p:nvSpPr>
          <p:spPr bwMode="auto">
            <a:xfrm>
              <a:off x="5213073" y="4229386"/>
              <a:ext cx="363440" cy="5238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가</a:t>
              </a:r>
              <a:endParaRPr lang="en-US" altLang="ko-KR" sz="1400" dirty="0">
                <a:latin typeface="+mj-ea"/>
                <a:ea typeface="+mj-ea"/>
              </a:endParaRPr>
            </a:p>
            <a:p>
              <a:pPr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격</a:t>
              </a:r>
            </a:p>
          </p:txBody>
        </p:sp>
        <p:sp>
          <p:nvSpPr>
            <p:cNvPr id="37" name="TextBox 48"/>
            <p:cNvSpPr txBox="1">
              <a:spLocks noChangeArrowheads="1"/>
            </p:cNvSpPr>
            <p:nvPr/>
          </p:nvSpPr>
          <p:spPr bwMode="auto">
            <a:xfrm>
              <a:off x="5138480" y="3115100"/>
              <a:ext cx="1137936" cy="738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마케팅</a:t>
              </a:r>
              <a:endParaRPr lang="en-US" altLang="ko-KR" sz="1400" dirty="0">
                <a:latin typeface="+mj-ea"/>
                <a:ea typeface="+mj-ea"/>
              </a:endParaRPr>
            </a:p>
            <a:p>
              <a:pPr>
                <a:defRPr/>
              </a:pPr>
              <a:r>
                <a:rPr lang="en-US" altLang="ko-KR" sz="1400" dirty="0">
                  <a:latin typeface="+mj-ea"/>
                  <a:ea typeface="+mj-ea"/>
                </a:rPr>
                <a:t>    </a:t>
              </a:r>
              <a:r>
                <a:rPr lang="ko-KR" altLang="en-US" sz="1400" dirty="0">
                  <a:latin typeface="+mj-ea"/>
                  <a:ea typeface="+mj-ea"/>
                </a:rPr>
                <a:t>계획</a:t>
              </a:r>
              <a:endParaRPr lang="en-US" altLang="ko-KR" sz="1400" dirty="0">
                <a:latin typeface="+mj-ea"/>
                <a:ea typeface="+mj-ea"/>
              </a:endParaRPr>
            </a:p>
            <a:p>
              <a:pPr>
                <a:defRPr/>
              </a:pPr>
              <a:r>
                <a:rPr lang="en-US" altLang="ko-KR" sz="1400" dirty="0">
                  <a:latin typeface="+mj-ea"/>
                  <a:ea typeface="+mj-ea"/>
                </a:rPr>
                <a:t>      </a:t>
              </a:r>
              <a:r>
                <a:rPr lang="ko-KR" altLang="en-US" sz="1400" dirty="0">
                  <a:latin typeface="+mj-ea"/>
                  <a:ea typeface="+mj-ea"/>
                </a:rPr>
                <a:t>시스템</a:t>
              </a:r>
              <a:r>
                <a:rPr lang="en-US" altLang="ko-KR" sz="1400" dirty="0">
                  <a:latin typeface="+mj-ea"/>
                  <a:ea typeface="+mj-ea"/>
                </a:rPr>
                <a:t> </a:t>
              </a:r>
              <a:endParaRPr lang="ko-KR" altLang="en-US" sz="1400" dirty="0">
                <a:latin typeface="+mj-ea"/>
                <a:ea typeface="+mj-ea"/>
              </a:endParaRPr>
            </a:p>
          </p:txBody>
        </p:sp>
        <p:sp>
          <p:nvSpPr>
            <p:cNvPr id="38" name="TextBox 49"/>
            <p:cNvSpPr txBox="1">
              <a:spLocks noChangeArrowheads="1"/>
            </p:cNvSpPr>
            <p:nvPr/>
          </p:nvSpPr>
          <p:spPr bwMode="auto">
            <a:xfrm>
              <a:off x="2848327" y="3142085"/>
              <a:ext cx="901461" cy="7380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   마케팅</a:t>
              </a:r>
              <a:endParaRPr lang="en-US" altLang="ko-KR" sz="1400" dirty="0">
                <a:latin typeface="+mj-ea"/>
                <a:ea typeface="+mj-ea"/>
              </a:endParaRPr>
            </a:p>
            <a:p>
              <a:pPr>
                <a:defRPr/>
              </a:pPr>
              <a:r>
                <a:rPr lang="en-US" altLang="ko-KR" sz="1400" dirty="0">
                  <a:latin typeface="+mj-ea"/>
                  <a:ea typeface="+mj-ea"/>
                </a:rPr>
                <a:t>  </a:t>
              </a:r>
              <a:r>
                <a:rPr lang="ko-KR" altLang="en-US" sz="1400" dirty="0">
                  <a:latin typeface="+mj-ea"/>
                  <a:ea typeface="+mj-ea"/>
                </a:rPr>
                <a:t>정보</a:t>
              </a:r>
              <a:endParaRPr lang="en-US" altLang="ko-KR" sz="1400" dirty="0">
                <a:latin typeface="+mj-ea"/>
                <a:ea typeface="+mj-ea"/>
              </a:endParaRPr>
            </a:p>
            <a:p>
              <a:pPr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시스템</a:t>
              </a:r>
            </a:p>
          </p:txBody>
        </p:sp>
        <p:sp>
          <p:nvSpPr>
            <p:cNvPr id="39" name="TextBox 50"/>
            <p:cNvSpPr txBox="1">
              <a:spLocks noChangeArrowheads="1"/>
            </p:cNvSpPr>
            <p:nvPr/>
          </p:nvSpPr>
          <p:spPr bwMode="auto">
            <a:xfrm>
              <a:off x="2745166" y="5086529"/>
              <a:ext cx="960183" cy="9539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마케팅</a:t>
              </a:r>
              <a:endParaRPr lang="en-US" altLang="ko-KR" sz="1400" dirty="0">
                <a:latin typeface="+mj-ea"/>
                <a:ea typeface="+mj-ea"/>
              </a:endParaRPr>
            </a:p>
            <a:p>
              <a:pPr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  통제</a:t>
              </a:r>
              <a:endParaRPr lang="en-US" altLang="ko-KR" sz="1400" dirty="0">
                <a:latin typeface="+mj-ea"/>
                <a:ea typeface="+mj-ea"/>
              </a:endParaRPr>
            </a:p>
            <a:p>
              <a:pPr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    시스템</a:t>
              </a:r>
              <a:endParaRPr lang="en-US" altLang="ko-KR" sz="1400" dirty="0">
                <a:latin typeface="+mj-ea"/>
                <a:ea typeface="+mj-ea"/>
              </a:endParaRPr>
            </a:p>
            <a:p>
              <a:pPr>
                <a:defRPr/>
              </a:pPr>
              <a:r>
                <a:rPr lang="en-US" altLang="ko-KR" sz="1400" dirty="0">
                  <a:latin typeface="+mj-ea"/>
                  <a:ea typeface="+mj-ea"/>
                </a:rPr>
                <a:t>  </a:t>
              </a:r>
              <a:endParaRPr lang="ko-KR" altLang="en-US" sz="1400" dirty="0">
                <a:latin typeface="+mj-ea"/>
                <a:ea typeface="+mj-ea"/>
              </a:endParaRPr>
            </a:p>
          </p:txBody>
        </p:sp>
        <p:sp>
          <p:nvSpPr>
            <p:cNvPr id="40" name="TextBox 51"/>
            <p:cNvSpPr txBox="1">
              <a:spLocks noChangeArrowheads="1"/>
            </p:cNvSpPr>
            <p:nvPr/>
          </p:nvSpPr>
          <p:spPr bwMode="auto">
            <a:xfrm>
              <a:off x="5340040" y="4899227"/>
              <a:ext cx="1079213" cy="9539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      마케팅</a:t>
              </a:r>
              <a:endParaRPr lang="en-US" altLang="ko-KR" sz="1400" dirty="0">
                <a:latin typeface="+mj-ea"/>
                <a:ea typeface="+mj-ea"/>
              </a:endParaRPr>
            </a:p>
            <a:p>
              <a:pPr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     조직과</a:t>
              </a:r>
              <a:endParaRPr lang="en-US" altLang="ko-KR" sz="1400" dirty="0">
                <a:latin typeface="+mj-ea"/>
                <a:ea typeface="+mj-ea"/>
              </a:endParaRPr>
            </a:p>
            <a:p>
              <a:pPr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   수행 </a:t>
              </a:r>
              <a:endParaRPr lang="en-US" altLang="ko-KR" sz="1400" dirty="0">
                <a:latin typeface="+mj-ea"/>
                <a:ea typeface="+mj-ea"/>
              </a:endParaRPr>
            </a:p>
            <a:p>
              <a:pPr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시스템</a:t>
              </a:r>
              <a:r>
                <a:rPr lang="en-US" altLang="ko-KR" sz="1400" dirty="0">
                  <a:latin typeface="+mj-ea"/>
                  <a:ea typeface="+mj-ea"/>
                </a:rPr>
                <a:t>  </a:t>
              </a:r>
              <a:endParaRPr lang="ko-KR" altLang="en-US" sz="1400" dirty="0">
                <a:latin typeface="+mj-ea"/>
                <a:ea typeface="+mj-ea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5000628" y="6072206"/>
            <a:ext cx="2857520" cy="338119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기업의 </a:t>
            </a:r>
            <a:r>
              <a:rPr kumimoji="0" lang="ko-KR" altLang="en-US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마케팅관리과정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21</a:t>
            </a:fld>
            <a:endParaRPr lang="ko-KR" altLang="en-US"/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600" b="1" dirty="0">
                <a:latin typeface="맑은 고딕" pitchFamily="50" charset="-127"/>
                <a:ea typeface="맑은 고딕" pitchFamily="50" charset="-127"/>
              </a:rPr>
              <a:t>4. </a:t>
            </a:r>
            <a:r>
              <a:rPr lang="ko-KR" altLang="en-US" sz="2600" b="1" dirty="0">
                <a:latin typeface="맑은 고딕" pitchFamily="50" charset="-127"/>
                <a:ea typeface="맑은 고딕" pitchFamily="50" charset="-127"/>
              </a:rPr>
              <a:t>마케팅기능과 마케팅관리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898171"/>
            <a:ext cx="7920880" cy="489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4.3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마케팅의 새로운 추세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endParaRPr lang="en-US" altLang="ko-KR" sz="120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디지털 혁명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더 정확하고 개인화된 제품과 서비스 생산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더욱 세밀하게 표적화된 커뮤니케이션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각 세분시장에 적절한 차별화된 가격과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제공물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고객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잠재고객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및 경쟁자에 대한 풍부하고 다양한 정보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빅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데이터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(big data))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의 수집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활용과 급진적 변화의 원동력인 디지털 융합에 의해 전개되는 기업 환경 변화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(4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차 산업혁명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>
              <a:lnSpc>
                <a:spcPct val="150000"/>
              </a:lnSpc>
              <a:buFontTx/>
              <a:buChar char="-"/>
            </a:pPr>
            <a:endParaRPr lang="en-US" altLang="ko-KR" sz="10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글로벌라이제이션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규제 완화 및 산업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융복합화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추세의 가속화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산업 간 경계가  모호해 짐에 따른 새로운 시장기회와 미래 불확실성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컴퓨터 산업과 가전제품 산업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스마트폰이나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스마트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TV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등에서 보듯이 두 개 이상 산업에서의 핵심역량이 어우러진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융복합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상품의 개발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buFontTx/>
              <a:buChar char="-"/>
            </a:pPr>
            <a:endParaRPr lang="en-US" altLang="ko-KR" sz="10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소비자들이 가진 상품 및 기업에 관한 정보의 양적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질적 수준 향상과 소비자 참여 확대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social media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를 활용해 만든 커뮤니티 또는 네트워크를 통해 상품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/</a:t>
            </a:r>
            <a:r>
              <a:rPr lang="en-US" altLang="ko-KR" sz="1600" dirty="0" err="1" smtClean="0">
                <a:latin typeface="나눔고딕" pitchFamily="50" charset="-127"/>
                <a:ea typeface="나눔고딕" pitchFamily="50" charset="-127"/>
              </a:rPr>
              <a:t>기업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정보를 능동적으로 입수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기업과의 공동창조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(co-creation)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과정을 통해 마케팅 의사결정에 적극적 참여</a:t>
            </a:r>
            <a:endParaRPr lang="ko-KR" altLang="en-US" sz="1600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22</a:t>
            </a:fld>
            <a:endParaRPr lang="ko-KR" altLang="en-US"/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j-cs"/>
              </a:rPr>
              <a:t>사례연구</a:t>
            </a:r>
            <a:r>
              <a:rPr kumimoji="0" lang="en-US" altLang="ko-K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j-cs"/>
              </a:rPr>
              <a:t>( CGV)</a:t>
            </a:r>
            <a:endParaRPr kumimoji="0" lang="ko-KR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j-cs"/>
            </a:endParaRPr>
          </a:p>
        </p:txBody>
      </p:sp>
      <p:sp>
        <p:nvSpPr>
          <p:cNvPr id="6" name="내용 개체 틀 1"/>
          <p:cNvSpPr>
            <a:spLocks noGrp="1"/>
          </p:cNvSpPr>
          <p:nvPr>
            <p:ph idx="1"/>
          </p:nvPr>
        </p:nvSpPr>
        <p:spPr>
          <a:xfrm>
            <a:off x="457200" y="1500174"/>
            <a:ext cx="8472518" cy="473713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ko-KR" altLang="en-US" sz="1800" b="1" dirty="0" smtClean="0">
                <a:latin typeface="나눔고딕" pitchFamily="50" charset="-127"/>
                <a:ea typeface="나눔고딕" pitchFamily="50" charset="-127"/>
              </a:rPr>
              <a:t>직접 체험 유도로 혁신 확산의 초기 장벽 제거</a:t>
            </a:r>
            <a:endParaRPr lang="en-US" altLang="ko-KR" sz="1800" b="1" dirty="0" smtClean="0">
              <a:latin typeface="나눔고딕" pitchFamily="50" charset="-127"/>
              <a:ea typeface="나눔고딕" pitchFamily="50" charset="-127"/>
            </a:endParaRPr>
          </a:p>
          <a:p>
            <a:pPr marL="463550" indent="-285750">
              <a:lnSpc>
                <a:spcPct val="150000"/>
              </a:lnSpc>
              <a:buFontTx/>
              <a:buChar char="-"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CJ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는 기존의 영화관람 행위에서 벗어나는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4DX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의 확산을 위해 직접적인 체험을 유도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463550" indent="-285750">
              <a:lnSpc>
                <a:spcPct val="150000"/>
              </a:lnSpc>
              <a:buFontTx/>
              <a:buChar char="-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영화와 같은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체험재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(experience goods)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의 경우 고객에게 직접 체험할 수 있는 기회를 제공하는 것은 효과적인 마케팅 수단임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 marL="463550" indent="-285750">
              <a:lnSpc>
                <a:spcPct val="150000"/>
              </a:lnSpc>
              <a:buFontTx/>
              <a:buChar char="-"/>
            </a:pPr>
            <a:endParaRPr lang="ko-KR" altLang="en-US" sz="10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800" b="1" dirty="0" smtClean="0">
                <a:latin typeface="나눔고딕" pitchFamily="50" charset="-127"/>
                <a:ea typeface="나눔고딕" pitchFamily="50" charset="-127"/>
              </a:rPr>
              <a:t>정교한 </a:t>
            </a:r>
            <a:r>
              <a:rPr lang="ko-KR" altLang="en-US" sz="1800" b="1" dirty="0" err="1" smtClean="0">
                <a:latin typeface="나눔고딕" pitchFamily="50" charset="-127"/>
                <a:ea typeface="나눔고딕" pitchFamily="50" charset="-127"/>
              </a:rPr>
              <a:t>콘텐츠</a:t>
            </a:r>
            <a:r>
              <a:rPr lang="ko-KR" altLang="en-US" sz="1800" b="1" dirty="0" smtClean="0">
                <a:latin typeface="나눔고딕" pitchFamily="50" charset="-127"/>
                <a:ea typeface="나눔고딕" pitchFamily="50" charset="-127"/>
              </a:rPr>
              <a:t> 전략으로 흥행몰이 성공</a:t>
            </a:r>
            <a:endParaRPr lang="en-US" altLang="ko-KR" sz="1800" b="1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-  ‘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잃어버린 시간을 찾아서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’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를 통해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4D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기술의 상업영화 가능성을 입증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- 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‘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블러디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발렌타인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’에서 의자 등받이 진동효과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</a:p>
          <a:p>
            <a:pPr>
              <a:lnSpc>
                <a:spcPct val="150000"/>
              </a:lnSpc>
              <a:buNone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- 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티클러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등의 효과를 극대화 해 폭발적 반응 유도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-  4DX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는 영화 관람을 위한 하나의 시스템으로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- 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콘텐츠에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중점을 두어 흥행 성공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endParaRPr lang="ko-KR" altLang="en-US" sz="16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457200" y="928678"/>
            <a:ext cx="8229600" cy="4286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영화 체험시대를 연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CGV 4DX</a:t>
            </a:r>
            <a:endParaRPr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8" name="Picture 2" descr="D:\Grad School\ph_D\TA 인수인계\책개정\17년_마케팅 원론\1장\CJ 4DX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4429132"/>
            <a:ext cx="3157736" cy="19893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23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j-cs"/>
              </a:rPr>
              <a:t>사례연구</a:t>
            </a:r>
            <a:r>
              <a:rPr kumimoji="0" lang="en-US" altLang="ko-K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j-cs"/>
              </a:rPr>
              <a:t>( CGV)</a:t>
            </a:r>
            <a:endParaRPr kumimoji="0" lang="ko-KR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j-cs"/>
            </a:endParaRPr>
          </a:p>
        </p:txBody>
      </p:sp>
      <p:sp>
        <p:nvSpPr>
          <p:cNvPr id="7" name="내용 개체 틀 1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73713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ko-KR" sz="1800" dirty="0" smtClean="0">
                <a:latin typeface="나눔고딕" pitchFamily="50" charset="-127"/>
                <a:ea typeface="나눔고딕" pitchFamily="50" charset="-127"/>
              </a:rPr>
              <a:t>• </a:t>
            </a:r>
            <a:r>
              <a:rPr lang="ko-KR" altLang="en-US" sz="1800" b="1" dirty="0" smtClean="0">
                <a:latin typeface="나눔고딕" pitchFamily="50" charset="-127"/>
                <a:ea typeface="나눔고딕" pitchFamily="50" charset="-127"/>
              </a:rPr>
              <a:t>사업 초기 극장 사업자 공략에 주력</a:t>
            </a:r>
            <a:r>
              <a:rPr lang="en-US" altLang="ko-KR" sz="1800" b="1" dirty="0" smtClean="0">
                <a:latin typeface="나눔고딕" pitchFamily="50" charset="-127"/>
                <a:ea typeface="나눔고딕" pitchFamily="50" charset="-127"/>
              </a:rPr>
              <a:t>, ‘</a:t>
            </a:r>
            <a:r>
              <a:rPr lang="ko-KR" altLang="en-US" sz="1800" b="1" dirty="0" smtClean="0">
                <a:latin typeface="나눔고딕" pitchFamily="50" charset="-127"/>
                <a:ea typeface="나눔고딕" pitchFamily="50" charset="-127"/>
              </a:rPr>
              <a:t>닭과 달걀 문제’ 해결</a:t>
            </a:r>
            <a:endParaRPr lang="en-US" altLang="ko-KR" sz="1800" b="1" dirty="0" smtClean="0">
              <a:latin typeface="나눔고딕" pitchFamily="50" charset="-127"/>
              <a:ea typeface="나눔고딕" pitchFamily="50" charset="-127"/>
            </a:endParaRPr>
          </a:p>
          <a:p>
            <a:pPr marL="463550" indent="-285750">
              <a:lnSpc>
                <a:spcPct val="150000"/>
              </a:lnSpc>
              <a:buFontTx/>
              <a:buChar char="-"/>
            </a:pP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콘텐츠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산업의 경우 디바이스가 많이 보급돼야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콘텐츠가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팔리고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콘텐츠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사용이 많아야 디바이스가 팔리는‘닭과 달걀 문제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(chicken-and egg problems)’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가 많음</a:t>
            </a:r>
          </a:p>
          <a:p>
            <a:pPr marL="463550" indent="-285750">
              <a:lnSpc>
                <a:spcPct val="150000"/>
              </a:lnSpc>
              <a:buFontTx/>
              <a:buChar char="-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문제 해결을 위해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CJ 4DPLEX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는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4DX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시스템 장비의 제작 원가 개선에 주력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 marL="463550" indent="-285750">
              <a:lnSpc>
                <a:spcPct val="150000"/>
              </a:lnSpc>
              <a:buFontTx/>
              <a:buChar char="-"/>
            </a:pP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콘텐츠와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디바이스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혹은 매체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가 동시에 보급되기 어려운 상황에서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CJ 4DPLEX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는 후자를 적극 확보하는데 집중해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‘닭과 달걀 문제’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를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성공적으로 해결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ko-KR" sz="1800" dirty="0" smtClean="0">
                <a:latin typeface="나눔고딕" pitchFamily="50" charset="-127"/>
                <a:ea typeface="나눔고딕" pitchFamily="50" charset="-127"/>
              </a:rPr>
              <a:t>• </a:t>
            </a:r>
            <a:r>
              <a:rPr lang="ko-KR" altLang="en-US" sz="1800" b="1" dirty="0" smtClean="0">
                <a:latin typeface="나눔고딕" pitchFamily="50" charset="-127"/>
                <a:ea typeface="나눔고딕" pitchFamily="50" charset="-127"/>
              </a:rPr>
              <a:t>유연한 전략 통해 글로벌 확장 속도 가속</a:t>
            </a:r>
            <a:endParaRPr lang="en-US" altLang="ko-KR" sz="1800" b="1" dirty="0" smtClean="0">
              <a:latin typeface="나눔고딕" pitchFamily="50" charset="-127"/>
              <a:ea typeface="나눔고딕" pitchFamily="50" charset="-127"/>
            </a:endParaRPr>
          </a:p>
          <a:p>
            <a:pPr marL="463550" indent="-285750">
              <a:lnSpc>
                <a:spcPct val="150000"/>
              </a:lnSpc>
              <a:buFontTx/>
              <a:buChar char="-"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CJ 4DPLEX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는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4D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콘텐츠의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원활한 수급을 위해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463550" indent="-285750">
              <a:lnSpc>
                <a:spcPct val="150000"/>
              </a:lnSpc>
              <a:buNone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여러 지역을 동시다발적으로 공략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463550" indent="-285750">
              <a:lnSpc>
                <a:spcPct val="150000"/>
              </a:lnSpc>
              <a:buFontTx/>
              <a:buChar char="-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특히 미국 시장 진출 시 극장 사업자 대신 부동산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463550" indent="-285750">
              <a:lnSpc>
                <a:spcPct val="150000"/>
              </a:lnSpc>
              <a:buNone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  개발 업체를 공략해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4DX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상영관 개설 성공</a:t>
            </a:r>
            <a:endParaRPr lang="ko-KR" altLang="en-US" sz="18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8" name="Picture 2" descr="D:\Grad School\ph_D\TA 인수인계\책개정\17년_마케팅 원론\1장\CJ 4DX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4071942"/>
            <a:ext cx="3095610" cy="2000264"/>
          </a:xfrm>
          <a:prstGeom prst="rect">
            <a:avLst/>
          </a:prstGeom>
          <a:noFill/>
        </p:spPr>
      </p:pic>
      <p:sp>
        <p:nvSpPr>
          <p:cNvPr id="9" name="제목 1"/>
          <p:cNvSpPr txBox="1">
            <a:spLocks/>
          </p:cNvSpPr>
          <p:nvPr/>
        </p:nvSpPr>
        <p:spPr>
          <a:xfrm>
            <a:off x="457200" y="928678"/>
            <a:ext cx="8229600" cy="4286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영화 체험시대를 연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CGV 4DX</a:t>
            </a:r>
            <a:endParaRPr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00" b="1" dirty="0" smtClean="0">
                <a:latin typeface="맑은 고딕" pitchFamily="50" charset="-127"/>
                <a:ea typeface="맑은 고딕" pitchFamily="50" charset="-127"/>
              </a:rPr>
              <a:t>도입사례</a:t>
            </a:r>
            <a:endParaRPr lang="ko-KR" altLang="en-US" sz="24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857232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프리미엄 가전 시장을 잡아라</a:t>
            </a:r>
            <a:r>
              <a:rPr lang="en-US" altLang="ko-KR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</a:t>
            </a: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차별화된 마케팅 전쟁</a:t>
            </a:r>
            <a:endParaRPr kumimoji="0" lang="ko-KR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1" name="내용 개체 틀 2"/>
          <p:cNvSpPr txBox="1">
            <a:spLocks/>
          </p:cNvSpPr>
          <p:nvPr/>
        </p:nvSpPr>
        <p:spPr>
          <a:xfrm>
            <a:off x="414366" y="1714488"/>
            <a:ext cx="8372476" cy="47148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• </a:t>
            </a: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'</a:t>
            </a:r>
            <a:r>
              <a:rPr lang="ko-KR" altLang="en-US" b="1" dirty="0" smtClean="0">
                <a:latin typeface="나눔고딕" pitchFamily="50" charset="-127"/>
                <a:ea typeface="나눔고딕" pitchFamily="50" charset="-127"/>
              </a:rPr>
              <a:t>예술작품</a:t>
            </a: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'</a:t>
            </a:r>
            <a:r>
              <a:rPr lang="ko-KR" altLang="en-US" b="1" dirty="0" smtClean="0">
                <a:latin typeface="나눔고딕" pitchFamily="50" charset="-127"/>
                <a:ea typeface="나눔고딕" pitchFamily="50" charset="-127"/>
              </a:rPr>
              <a:t>으로 </a:t>
            </a:r>
            <a:r>
              <a:rPr lang="ko-KR" altLang="en-US" b="1" dirty="0" err="1" smtClean="0">
                <a:latin typeface="나눔고딕" pitchFamily="50" charset="-127"/>
                <a:ea typeface="나눔고딕" pitchFamily="50" charset="-127"/>
              </a:rPr>
              <a:t>재탄생한</a:t>
            </a:r>
            <a:r>
              <a:rPr lang="ko-KR" altLang="en-US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TV…</a:t>
            </a:r>
            <a:r>
              <a:rPr lang="ko-KR" altLang="en-US" b="1" dirty="0" smtClean="0">
                <a:latin typeface="나눔고딕" pitchFamily="50" charset="-127"/>
                <a:ea typeface="나눔고딕" pitchFamily="50" charset="-127"/>
              </a:rPr>
              <a:t>아티스트와 협업</a:t>
            </a:r>
            <a:endParaRPr lang="en-US" altLang="ko-KR" b="1" dirty="0" smtClean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삼성전자의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'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더 프레임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'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은 세계 유명 작가들의 작품을 기본 제공해 일상생활에서도 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자연스럽게 예술 작품을 접할 수 있도록 함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	- LG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전자는 미국 뉴욕에 위치한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'ABT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발레단 댄서 라운지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'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에 시그니처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올레드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TV W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를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설치해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전 세계 문화예술인들이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올레드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TV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를 통해 공연 영상을 감상할 수 있게 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• </a:t>
            </a:r>
            <a:r>
              <a:rPr lang="ko-KR" altLang="en-US" b="1" dirty="0" smtClean="0">
                <a:latin typeface="나눔고딕" pitchFamily="50" charset="-127"/>
                <a:ea typeface="나눔고딕" pitchFamily="50" charset="-127"/>
              </a:rPr>
              <a:t>해외 </a:t>
            </a: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'</a:t>
            </a:r>
            <a:r>
              <a:rPr lang="ko-KR" altLang="en-US" b="1" dirty="0" smtClean="0">
                <a:latin typeface="나눔고딕" pitchFamily="50" charset="-127"/>
                <a:ea typeface="나눔고딕" pitchFamily="50" charset="-127"/>
              </a:rPr>
              <a:t>프리미엄</a:t>
            </a: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' </a:t>
            </a:r>
            <a:r>
              <a:rPr lang="ko-KR" altLang="en-US" b="1" dirty="0" err="1" smtClean="0">
                <a:latin typeface="나눔고딕" pitchFamily="50" charset="-127"/>
                <a:ea typeface="나눔고딕" pitchFamily="50" charset="-127"/>
              </a:rPr>
              <a:t>체험존</a:t>
            </a:r>
            <a:r>
              <a:rPr lang="ko-KR" altLang="en-US" b="1" dirty="0" smtClean="0">
                <a:latin typeface="나눔고딕" pitchFamily="50" charset="-127"/>
                <a:ea typeface="나눔고딕" pitchFamily="50" charset="-127"/>
              </a:rPr>
              <a:t> 운영</a:t>
            </a: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…VIP</a:t>
            </a:r>
            <a:r>
              <a:rPr lang="ko-KR" altLang="en-US" b="1" dirty="0" smtClean="0">
                <a:latin typeface="나눔고딕" pitchFamily="50" charset="-127"/>
                <a:ea typeface="나눔고딕" pitchFamily="50" charset="-127"/>
              </a:rPr>
              <a:t>고객 </a:t>
            </a:r>
            <a:r>
              <a:rPr lang="ko-KR" altLang="en-US" b="1" dirty="0" err="1" smtClean="0">
                <a:latin typeface="나눔고딕" pitchFamily="50" charset="-127"/>
                <a:ea typeface="나눔고딕" pitchFamily="50" charset="-127"/>
              </a:rPr>
              <a:t>직겨냥</a:t>
            </a:r>
            <a:r>
              <a:rPr lang="ko-KR" altLang="en-US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삼성전자는 미국 프리미엄 가전 시장 공략을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위해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300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여개의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'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삼성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오픈하우스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'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를 가동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 LG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전자 프리미엄 고객들이 많이 이용하는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맨해튼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주요 백화점에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LG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시그니처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체험존을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운영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2" name="Picture 2" descr="D:\Grad School\ph_D\TA 인수인계\책개정\17년_마케팅 원론\1장\LG 시그니처 제품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4099980"/>
            <a:ext cx="3158701" cy="2199211"/>
          </a:xfrm>
          <a:prstGeom prst="rect">
            <a:avLst/>
          </a:prstGeom>
          <a:noFill/>
        </p:spPr>
      </p:pic>
      <p:sp>
        <p:nvSpPr>
          <p:cNvPr id="13" name="슬라이드 번호 개체 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57150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ko-KR" sz="2600" b="1" dirty="0" smtClean="0">
                <a:latin typeface="맑은 고딕" pitchFamily="50" charset="-127"/>
                <a:ea typeface="맑은 고딕" pitchFamily="50" charset="-127"/>
              </a:rPr>
              <a:t>1. </a:t>
            </a:r>
            <a:r>
              <a:rPr lang="ko-KR" altLang="en-US" sz="2600" b="1" dirty="0" smtClean="0">
                <a:latin typeface="맑은 고딕" pitchFamily="50" charset="-127"/>
                <a:ea typeface="맑은 고딕" pitchFamily="50" charset="-127"/>
              </a:rPr>
              <a:t>마케팅의 정의</a:t>
            </a:r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500034" y="1006489"/>
            <a:ext cx="8401050" cy="5302831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buNone/>
            </a:pPr>
            <a:r>
              <a:rPr lang="en-US" altLang="ko-KR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1.1 </a:t>
            </a:r>
            <a:r>
              <a:rPr lang="ko-KR" altLang="en-US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마케팅의 핵심개념</a:t>
            </a:r>
            <a:endParaRPr lang="en-US" altLang="ko-KR" sz="18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4850" indent="-342900" eaLnBrk="1" hangingPunct="1">
              <a:lnSpc>
                <a:spcPct val="150000"/>
              </a:lnSpc>
              <a:buAutoNum type="arabicParenBoth"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소비자의 필요와 욕구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필요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(need):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기본적인 만족의 결핍을 느끼고 있는 상태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욕구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(want):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필요들을 만족시킬 수 있는 구체적인 제품이나 서비스에 대한 바람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수요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(demand):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특정 제품이나 서비스에 대한 욕구가 구매의사와 능력에 의해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			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뒷받침 될 때의 욕구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152525" lvl="2" indent="-342900">
              <a:lnSpc>
                <a:spcPct val="150000"/>
              </a:lnSpc>
            </a:pPr>
            <a:endParaRPr lang="en-US" altLang="ko-KR" sz="12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4850" indent="-342900" eaLnBrk="1" hangingPunct="1">
              <a:lnSpc>
                <a:spcPct val="150000"/>
              </a:lnSpc>
              <a:buAutoNum type="arabicParenBoth"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소비자의 만족과 가치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2800" lvl="2" indent="-173038">
              <a:lnSpc>
                <a:spcPct val="150000"/>
              </a:lnSpc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제품가치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소비자의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제품선택에 있어서 지침이 됨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2800" lvl="2" indent="-173038">
              <a:lnSpc>
                <a:spcPct val="150000"/>
              </a:lnSpc>
              <a:buNone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			→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가격을 고려한 제품에 대한 고객만족 수준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2800" lvl="2" indent="-173038">
              <a:lnSpc>
                <a:spcPct val="150000"/>
              </a:lnSpc>
              <a:buNone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생수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콜라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사이다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과일주스 중 갈증해소를 위해 선호하는 대안은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?</a:t>
            </a:r>
          </a:p>
          <a:p>
            <a:pPr marL="812800" lvl="2" indent="-173038">
              <a:lnSpc>
                <a:spcPct val="150000"/>
              </a:lnSpc>
              <a:buNone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생수제품인 석수와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에비앙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중에서 선호하는 대안은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?</a:t>
            </a: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57150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ko-KR" sz="2600" b="1" dirty="0" smtClean="0">
                <a:latin typeface="맑은 고딕" pitchFamily="50" charset="-127"/>
                <a:ea typeface="맑은 고딕" pitchFamily="50" charset="-127"/>
              </a:rPr>
              <a:t>1. </a:t>
            </a:r>
            <a:r>
              <a:rPr lang="ko-KR" altLang="en-US" sz="2600" b="1" dirty="0" smtClean="0">
                <a:latin typeface="맑은 고딕" pitchFamily="50" charset="-127"/>
                <a:ea typeface="맑은 고딕" pitchFamily="50" charset="-127"/>
              </a:rPr>
              <a:t>마케팅의 정의</a:t>
            </a:r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32" y="1006489"/>
            <a:ext cx="8363240" cy="4422775"/>
          </a:xfrm>
        </p:spPr>
        <p:txBody>
          <a:bodyPr>
            <a:noAutofit/>
          </a:bodyPr>
          <a:lstStyle/>
          <a:p>
            <a:pPr eaLnBrk="1" hangingPunct="1">
              <a:lnSpc>
                <a:spcPct val="150000"/>
              </a:lnSpc>
              <a:buNone/>
              <a:defRPr/>
            </a:pPr>
            <a:r>
              <a:rPr lang="en-US" altLang="ko-KR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1.1 </a:t>
            </a:r>
            <a:r>
              <a:rPr lang="ko-KR" altLang="en-US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마케팅의 핵심개념</a:t>
            </a:r>
            <a:endParaRPr lang="en-US" altLang="ko-KR" sz="18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buNone/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(3)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교환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spcBef>
                <a:spcPts val="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교환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(exchange):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가치 있는 제품이나 서비스를 대가를 제공하고 획득하는 행위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150000"/>
              </a:lnSpc>
              <a:buNone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가치를 창조하는 과정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교환을 통해 소비자와 기업 모두 그 전보다 더 나은 상태로 이동했는가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?</a:t>
            </a:r>
          </a:p>
          <a:p>
            <a:pPr marL="705600" lvl="2" indent="-342000">
              <a:lnSpc>
                <a:spcPct val="150000"/>
              </a:lnSpc>
              <a:buNone/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(4)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시장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spcBef>
                <a:spcPts val="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시장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(market):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어떤 제품이나 서비스의 실제 또는 잠재적 구매자들의 집합</a:t>
            </a: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57150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ko-KR" sz="2600" b="1" dirty="0" smtClean="0">
                <a:latin typeface="맑은 고딕" pitchFamily="50" charset="-127"/>
                <a:ea typeface="맑은 고딕" pitchFamily="50" charset="-127"/>
              </a:rPr>
              <a:t>1. </a:t>
            </a:r>
            <a:r>
              <a:rPr lang="ko-KR" altLang="en-US" sz="2600" b="1" dirty="0" smtClean="0">
                <a:latin typeface="맑은 고딕" pitchFamily="50" charset="-127"/>
                <a:ea typeface="맑은 고딕" pitchFamily="50" charset="-127"/>
              </a:rPr>
              <a:t>마케팅의 정의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9938" y="1020204"/>
            <a:ext cx="8196518" cy="5186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마케팅에 대한 정의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spcBef>
                <a:spcPts val="384"/>
              </a:spcBef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(1)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일반적 정의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소비자의 필요와 욕구를 충족시키기 위해 시장에서 교환이 일어나도록 하는 일련의 활동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defRPr/>
            </a:pPr>
            <a:endParaRPr lang="en-US" altLang="ko-KR" sz="1000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spcBef>
                <a:spcPts val="384"/>
              </a:spcBef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미국마케팅학회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(American Marketing Association: AMA, 2013)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의 정의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마케팅은 고객들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(customers and clients),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협력자들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(partners),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그리고 더 나아가 사회 전반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(society at large)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에게 가치 있는 것을 만들고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알리며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전달하고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교환하기 위한 활동과 일련의 제도 및 과정들이다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 marL="622300" lvl="2" indent="46038">
              <a:lnSpc>
                <a:spcPct val="150000"/>
              </a:lnSpc>
              <a:defRPr/>
            </a:pPr>
            <a:endParaRPr lang="en-US" altLang="ko-KR" sz="1000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spcBef>
                <a:spcPts val="384"/>
              </a:spcBef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(3) </a:t>
            </a:r>
            <a:r>
              <a:rPr lang="en-US" altLang="ko-KR" sz="1600" b="1" dirty="0" err="1" smtClean="0">
                <a:latin typeface="나눔고딕" pitchFamily="50" charset="-127"/>
                <a:ea typeface="나눔고딕" pitchFamily="50" charset="-127"/>
              </a:rPr>
              <a:t>Kotler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 &amp; Keller (2012)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의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‘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마케팅관리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’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정의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표적시장을 선택하고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우월한 고객가치의 창조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전달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및 알림을 통해 고객을 획득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유지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확대하는 기술과 과학</a:t>
            </a:r>
            <a:endParaRPr lang="en-US" altLang="ko-KR" sz="10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57150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ko-KR" sz="2600" b="1" dirty="0" smtClean="0">
                <a:latin typeface="맑은 고딕" pitchFamily="50" charset="-127"/>
                <a:ea typeface="맑은 고딕" pitchFamily="50" charset="-127"/>
              </a:rPr>
              <a:t>1. </a:t>
            </a:r>
            <a:r>
              <a:rPr lang="ko-KR" altLang="en-US" sz="2600" b="1" dirty="0" smtClean="0">
                <a:latin typeface="맑은 고딕" pitchFamily="50" charset="-127"/>
                <a:ea typeface="맑은 고딕" pitchFamily="50" charset="-127"/>
              </a:rPr>
              <a:t>마케팅의 정의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9938" y="1020204"/>
            <a:ext cx="8196518" cy="119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마케팅의 정의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marL="0" lvl="2" algn="ctr">
              <a:lnSpc>
                <a:spcPct val="150000"/>
              </a:lnSpc>
              <a:defRPr/>
            </a:pP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“</a:t>
            </a:r>
            <a:r>
              <a:rPr lang="ko-KR" altLang="en-US" b="1" dirty="0" smtClean="0">
                <a:latin typeface="나눔고딕" pitchFamily="50" charset="-127"/>
                <a:ea typeface="나눔고딕" pitchFamily="50" charset="-127"/>
              </a:rPr>
              <a:t>고객만족을 통한 이윤추구</a:t>
            </a: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”</a:t>
            </a: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graphicFrame>
        <p:nvGraphicFramePr>
          <p:cNvPr id="6" name="다이어그램 5"/>
          <p:cNvGraphicFramePr/>
          <p:nvPr/>
        </p:nvGraphicFramePr>
        <p:xfrm>
          <a:off x="1403648" y="1772816"/>
          <a:ext cx="6480720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428992" y="6000768"/>
            <a:ext cx="2214578" cy="338554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마케팅의 </a:t>
            </a:r>
            <a:r>
              <a:rPr kumimoji="0" lang="ko-KR" altLang="en-US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영역 </a:t>
            </a:r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57150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ko-KR" sz="2600" b="1" dirty="0" smtClean="0">
                <a:latin typeface="맑은 고딕" pitchFamily="50" charset="-127"/>
                <a:ea typeface="맑은 고딕" pitchFamily="50" charset="-127"/>
              </a:rPr>
              <a:t>2. </a:t>
            </a:r>
            <a:r>
              <a:rPr lang="ko-KR" altLang="en-US" sz="2600" b="1" dirty="0" smtClean="0">
                <a:latin typeface="맑은 고딕" pitchFamily="50" charset="-127"/>
                <a:ea typeface="맑은 고딕" pitchFamily="50" charset="-127"/>
              </a:rPr>
              <a:t>마케팅 관리철학의 발전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9938" y="1020204"/>
            <a:ext cx="8196518" cy="4722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2.1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기업중심적 마케팅철학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150000"/>
              </a:lnSpc>
              <a:spcBef>
                <a:spcPts val="384"/>
              </a:spcBef>
              <a:buAutoNum type="arabicParenBoth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생산개념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(The Production Concept)</a:t>
            </a: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소비자들이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편리하게 그리고 싸게 구매할 수 있는 상품을 선호할 것이라고 믿음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수요가 공급을 초과하는 경우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원가를 낮추어야만 경쟁력을 가질 경우에 적절한 마케팅철학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생산의 효율성과 광범위한 유통망 확보에 주력함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622300" lvl="2" indent="46038">
              <a:lnSpc>
                <a:spcPct val="150000"/>
              </a:lnSpc>
              <a:defRPr/>
            </a:pPr>
            <a:endParaRPr lang="en-US" altLang="ko-KR" sz="1000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spcBef>
                <a:spcPts val="384"/>
              </a:spcBef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제품개념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(The Product Concept)</a:t>
            </a: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소비자들이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최고의 품질과 성능을 가진 제품을 선호한다고 믿음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기술적으로 우수한 혁신적 제품을 만들고 이를 지속적으로 개선하는 데 주력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defRPr/>
            </a:pPr>
            <a:r>
              <a:rPr lang="ko-KR" altLang="ko-KR" sz="1600" dirty="0" smtClean="0">
                <a:latin typeface="나눔고딕" pitchFamily="50" charset="-127"/>
                <a:ea typeface="나눔고딕" pitchFamily="50" charset="-127"/>
              </a:rPr>
              <a:t>→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연구개발 담당자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엔지니어가 제품개발을 주도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기술적으로 뛰어나지만 시장에서 외면당하는 제품이 출시되는 경우가 발생됨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57150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ko-KR" sz="2600" b="1" dirty="0" smtClean="0">
                <a:latin typeface="맑은 고딕" pitchFamily="50" charset="-127"/>
                <a:ea typeface="맑은 고딕" pitchFamily="50" charset="-127"/>
              </a:rPr>
              <a:t>2. </a:t>
            </a:r>
            <a:r>
              <a:rPr lang="ko-KR" altLang="en-US" sz="2600" b="1" dirty="0" smtClean="0">
                <a:latin typeface="맑은 고딕" pitchFamily="50" charset="-127"/>
                <a:ea typeface="맑은 고딕" pitchFamily="50" charset="-127"/>
              </a:rPr>
              <a:t>마케팅 관리철학의 발전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9938" y="1020204"/>
            <a:ext cx="8196518" cy="2636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2.1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기업중심적 마케팅철학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spcBef>
                <a:spcPts val="384"/>
              </a:spcBef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(3)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판매개념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 (The Selling Concept)</a:t>
            </a: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고객들은 자발적으로 제품이나 서비스를 충분히 구입하지 않는다고 믿음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공격적인 영업 및 촉진활동의 전개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소비자가 원하는 상품을 만드는 것이 아니라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</a:t>
            </a: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기업이 만든 상품을 소비자에게 단순히 판매하는 것을 목표로 함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1545</Words>
  <Application>Microsoft Office PowerPoint</Application>
  <PresentationFormat>화면 슬라이드 쇼(4:3)</PresentationFormat>
  <Paragraphs>275</Paragraphs>
  <Slides>23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23</vt:i4>
      </vt:variant>
    </vt:vector>
  </HeadingPairs>
  <TitlesOfParts>
    <vt:vector size="31" baseType="lpstr">
      <vt:lpstr>굴림</vt:lpstr>
      <vt:lpstr>Arial</vt:lpstr>
      <vt:lpstr>나눔고딕</vt:lpstr>
      <vt:lpstr>Wingdings 2</vt:lpstr>
      <vt:lpstr>맑은 고딕</vt:lpstr>
      <vt:lpstr>Times New Roman</vt:lpstr>
      <vt:lpstr>Wingdings</vt:lpstr>
      <vt:lpstr>Office 테마</vt:lpstr>
      <vt:lpstr>슬라이드 1</vt:lpstr>
      <vt:lpstr>슬라이드 2</vt:lpstr>
      <vt:lpstr>슬라이드 3</vt:lpstr>
      <vt:lpstr>1. 마케팅의 정의</vt:lpstr>
      <vt:lpstr>1. 마케팅의 정의</vt:lpstr>
      <vt:lpstr>1. 마케팅의 정의</vt:lpstr>
      <vt:lpstr>1. 마케팅의 정의</vt:lpstr>
      <vt:lpstr>2. 마케팅 관리철학의 발전</vt:lpstr>
      <vt:lpstr>2. 마케팅 관리철학의 발전</vt:lpstr>
      <vt:lpstr>2. 마케팅 관리철학의 발전</vt:lpstr>
      <vt:lpstr>2. 마케팅 관리철학의 발전</vt:lpstr>
      <vt:lpstr>2. 마케팅 관리철학의 발전</vt:lpstr>
      <vt:lpstr>마케팅 사례 (마케팅 3.0과 마케팅 4.0)</vt:lpstr>
      <vt:lpstr>마케팅 사례 (마케팅 3.0과 마케팅 4.0)</vt:lpstr>
      <vt:lpstr>마케팅 사례 (마케팅 3.0과 마케팅 4.0)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hhspub-pc</dc:creator>
  <cp:lastModifiedBy>hhspub-pc</cp:lastModifiedBy>
  <cp:revision>28</cp:revision>
  <dcterms:created xsi:type="dcterms:W3CDTF">2018-02-26T03:14:58Z</dcterms:created>
  <dcterms:modified xsi:type="dcterms:W3CDTF">2018-02-26T07:15:38Z</dcterms:modified>
</cp:coreProperties>
</file>