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309" r:id="rId4"/>
    <p:sldId id="259" r:id="rId5"/>
    <p:sldId id="260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8" r:id="rId14"/>
    <p:sldId id="319" r:id="rId15"/>
    <p:sldId id="320" r:id="rId16"/>
    <p:sldId id="321" r:id="rId17"/>
    <p:sldId id="322" r:id="rId18"/>
  </p:sldIdLst>
  <p:sldSz cx="9144000" cy="6858000" type="screen4x3"/>
  <p:notesSz cx="6858000" cy="9144000"/>
  <p:embeddedFontLst>
    <p:embeddedFont>
      <p:font typeface="나눔고딕" pitchFamily="50" charset="-127"/>
      <p:regular r:id="rId20"/>
    </p:embeddedFont>
    <p:embeddedFont>
      <p:font typeface="Wingdings 2" pitchFamily="18" charset="2"/>
      <p:regular r:id="rId21"/>
    </p:embeddedFont>
    <p:embeddedFont>
      <p:font typeface="맑은 고딕" pitchFamily="50" charset="-127"/>
      <p:regular r:id="rId22"/>
      <p:bold r:id="rId2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202" autoAdjust="0"/>
    <p:restoredTop sz="94660"/>
  </p:normalViewPr>
  <p:slideViewPr>
    <p:cSldViewPr>
      <p:cViewPr varScale="1">
        <p:scale>
          <a:sx n="116" d="100"/>
          <a:sy n="116" d="100"/>
        </p:scale>
        <p:origin x="-18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33564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3600" b="1" i="0" u="none" strike="noStrike" cap="none" spc="-2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마케팅환경분석</a:t>
            </a:r>
            <a:endParaRPr kumimoji="0" lang="ko-KR" altLang="en-US" sz="3600" b="1" i="0" u="none" strike="noStrike" cap="none" spc="-20" normalizeH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572264" y="516732"/>
            <a:ext cx="1662112" cy="1662112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4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357290" y="4143380"/>
            <a:ext cx="392909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내적 환경요인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외적 환경요인</a:t>
            </a: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외적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457232" y="1006489"/>
            <a:ext cx="8363240" cy="1918455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경쟁자</a:t>
            </a:r>
            <a:endParaRPr lang="en-US" altLang="ko-KR" sz="18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경쟁의 형태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독점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과점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독점적 경쟁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순수경쟁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경쟁이 반드시 동일한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상품군에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의해서만 이루어지는 것이 아니므로 때에 따라 대체품 및 유사제품까지 경쟁자의 범위에 포함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E1110FF7-E474-2041-BE5E-6F0871E3B1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983"/>
          <a:stretch/>
        </p:blipFill>
        <p:spPr>
          <a:xfrm>
            <a:off x="1079773" y="2852936"/>
            <a:ext cx="6984454" cy="2918164"/>
          </a:xfrm>
          <a:prstGeom prst="rect">
            <a:avLst/>
          </a:prstGeom>
        </p:spPr>
      </p:pic>
      <p:sp>
        <p:nvSpPr>
          <p:cNvPr id="13" name="텍스트상자 2">
            <a:extLst>
              <a:ext uri="{FF2B5EF4-FFF2-40B4-BE49-F238E27FC236}">
                <a16:creationId xmlns:a16="http://schemas.microsoft.com/office/drawing/2014/main" xmlns="" id="{01B88A8B-2191-D84A-9667-5F7457FA5EBC}"/>
              </a:ext>
            </a:extLst>
          </p:cNvPr>
          <p:cNvSpPr txBox="1"/>
          <p:nvPr/>
        </p:nvSpPr>
        <p:spPr>
          <a:xfrm>
            <a:off x="3725454" y="5894448"/>
            <a:ext cx="1588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경쟁구조의 유형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외적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57232" y="1006489"/>
            <a:ext cx="8363240" cy="4422775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2.3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공급업자</a:t>
            </a:r>
            <a:endParaRPr lang="en-US" altLang="ko-KR" sz="18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제한된 자원을 배타적으로 소유하고 있으며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제품 및 서비스를 유지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보수하는 데에도 영향을 줌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공급업자 선정기준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배달의 신속성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제품의 유용성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가격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일정한 제품 품질 유지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반품 처리방법 등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2.4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기술적 환경</a:t>
            </a:r>
            <a:endParaRPr lang="en-US" altLang="ko-KR" sz="18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제품생산을 위한 고성능 설비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신속한 유통을 위한 운송기술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다양한 판촉을 가능하게 하는 뉴미디어의 도입 등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진부화가 급격히 일어나는 기술의 경우에는 제품의 수명주기에 직접적 영향을 주며 기업의 제품 및 판촉 정책의 수립에 영향을 줌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</a:pP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(4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차 산업혁명과 마케팅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186738" cy="3948757"/>
          </a:xfrm>
        </p:spPr>
        <p:txBody>
          <a:bodyPr>
            <a:no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인공지능</a:t>
            </a:r>
            <a:r>
              <a:rPr lang="en-US" altLang="ko-KR" sz="18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로봇공학</a:t>
            </a:r>
            <a:r>
              <a:rPr lang="en-US" altLang="ko-KR" sz="18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사물인터넷</a:t>
            </a:r>
            <a:r>
              <a:rPr lang="en-US" altLang="ko-KR" sz="18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빅데이터</a:t>
            </a:r>
            <a:r>
              <a:rPr lang="en-US" altLang="ko-KR" sz="18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클라우드</a:t>
            </a:r>
            <a:r>
              <a:rPr lang="en-US" altLang="ko-KR" sz="1800" b="1" dirty="0">
                <a:latin typeface="나눔고딕" pitchFamily="50" charset="-127"/>
                <a:ea typeface="나눔고딕" pitchFamily="50" charset="-127"/>
              </a:rPr>
              <a:t>, 3D </a:t>
            </a: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프린팅 등 신기술은 마케팅과 소비자행동에도 변화를 가져옴</a:t>
            </a:r>
            <a:endParaRPr lang="en-US" altLang="ko-KR" sz="2000" b="1" dirty="0">
              <a:latin typeface="나눔고딕" pitchFamily="50" charset="-127"/>
              <a:ea typeface="나눔고딕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800" b="1" dirty="0">
                <a:latin typeface="나눔고딕" pitchFamily="50" charset="-127"/>
                <a:ea typeface="나눔고딕" pitchFamily="50" charset="-127"/>
              </a:rPr>
              <a:t>4</a:t>
            </a: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차 산업혁명의 특성</a:t>
            </a:r>
            <a:r>
              <a:rPr lang="en-US" altLang="ko-KR" sz="1800" b="1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 융합</a:t>
            </a:r>
            <a:r>
              <a:rPr lang="en-US" altLang="ko-KR" sz="1800" b="1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 연결</a:t>
            </a:r>
            <a:r>
              <a:rPr lang="en-US" altLang="ko-KR" sz="1800" b="1" dirty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800" b="1" dirty="0">
                <a:latin typeface="나눔고딕" pitchFamily="50" charset="-127"/>
                <a:ea typeface="나눔고딕" pitchFamily="50" charset="-127"/>
              </a:rPr>
              <a:t> 자율화</a:t>
            </a:r>
            <a:endParaRPr lang="en-US" altLang="ko-KR" sz="2000" b="1" dirty="0">
              <a:latin typeface="나눔고딕" pitchFamily="50" charset="-127"/>
              <a:ea typeface="나눔고딕" pitchFamily="50" charset="-127"/>
            </a:endParaRPr>
          </a:p>
          <a:p>
            <a:pPr marL="850900" lvl="1">
              <a:lnSpc>
                <a:spcPct val="150000"/>
              </a:lnSpc>
              <a:buFontTx/>
              <a:buChar char="-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사용자 후기의 중요성 증대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50900" lvl="1">
              <a:lnSpc>
                <a:spcPct val="150000"/>
              </a:lnSpc>
              <a:buFontTx/>
              <a:buChar char="-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디지털 경험의 중요성 증대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50900" lvl="1">
              <a:lnSpc>
                <a:spcPct val="150000"/>
              </a:lnSpc>
              <a:buFontTx/>
              <a:buChar char="-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빅데이터 분석의 적용</a:t>
            </a:r>
            <a:endParaRPr lang="en-US" altLang="ko-KR" sz="1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773A1625-315F-9542-9C67-FAB634529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3864842"/>
            <a:ext cx="1828800" cy="22733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4A72D203-B475-1D4D-BC65-1E1CFD421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657088"/>
            <a:ext cx="3220194" cy="268880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외적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내용 개체 틀 2"/>
          <p:cNvSpPr txBox="1">
            <a:spLocks/>
          </p:cNvSpPr>
          <p:nvPr/>
        </p:nvSpPr>
        <p:spPr>
          <a:xfrm>
            <a:off x="457232" y="1006489"/>
            <a:ext cx="8363240" cy="5137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2.5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경제적 환경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경제의 고성장 → 높은 시장잠재성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소비증가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경제의 저성장 → 판매율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저하 예측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소비감소 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Font typeface="Wingdings" pitchFamily="2" charset="2"/>
              <a:buAutoNum type="arabicParenBoth" startAt="2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경제적 환경요인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원재료 가격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임금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세금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이자율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임대료 등의 변화가 마케팅의사결정에 영향을 미침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0" indent="-172800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이러한 요인들이 불안정할 경우</a:t>
            </a:r>
            <a:r>
              <a:rPr lang="en-US" altLang="ko-KR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기업은 마케팅 목표를 세우는 데 있어서 장기적 목표를 수립하고 안정적인 투자를 하기 어려움</a:t>
            </a:r>
            <a:endParaRPr lang="en-US" altLang="ko-KR" sz="1600" b="1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defRPr/>
            </a:pPr>
            <a:endParaRPr lang="en-US" altLang="ko-KR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외적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6" name="그림 15" descr="제3장 McDelive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2714620"/>
            <a:ext cx="1576136" cy="223920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714876" y="5000636"/>
            <a:ext cx="3286148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배달음식을 선호하는 우리나라의 문화를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고려한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맥도날드의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 err="1">
                <a:latin typeface="나눔고딕" pitchFamily="50" charset="-127"/>
                <a:ea typeface="나눔고딕" pitchFamily="50" charset="-127"/>
              </a:rPr>
              <a:t>McDelivery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3886" y="4143380"/>
            <a:ext cx="2472230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고소득층 소비자를 위해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회원자격에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제한을 두는 카드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D24FCE14-27FD-7643-99B3-9035F73C8E2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2714620"/>
            <a:ext cx="1890018" cy="1228787"/>
          </a:xfrm>
          <a:prstGeom prst="rect">
            <a:avLst/>
          </a:prstGeom>
        </p:spPr>
      </p:pic>
      <p:sp>
        <p:nvSpPr>
          <p:cNvPr id="11" name="내용 개체 틀 2"/>
          <p:cNvSpPr txBox="1">
            <a:spLocks/>
          </p:cNvSpPr>
          <p:nvPr/>
        </p:nvSpPr>
        <p:spPr>
          <a:xfrm>
            <a:off x="457232" y="1006489"/>
            <a:ext cx="8363240" cy="5137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2.6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사회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문화적 환경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연령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인종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성별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종교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관습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가치관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문화 등의 변화가 마케팅 성과에 미치는 영향의 분석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사회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문화적 환경은 고객의 구매 및 소비 행태 전반에 걸쳐 상당한 영향을 미침</a:t>
            </a:r>
            <a:endParaRPr lang="en-US" altLang="ko-KR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457200" y="1052736"/>
            <a:ext cx="8186738" cy="3948757"/>
          </a:xfrm>
        </p:spPr>
        <p:txBody>
          <a:bodyPr>
            <a:noAutofit/>
          </a:bodyPr>
          <a:lstStyle/>
          <a:p>
            <a:pPr algn="ctr" fontAlgn="base">
              <a:lnSpc>
                <a:spcPct val="150000"/>
              </a:lnSpc>
              <a:buNone/>
            </a:pPr>
            <a:r>
              <a:rPr lang="ko-KR" altLang="en-US" sz="1800" b="1" dirty="0" smtClean="0">
                <a:latin typeface="나눔고딕" pitchFamily="50" charset="-127"/>
                <a:ea typeface="나눔고딕" pitchFamily="50" charset="-127"/>
              </a:rPr>
              <a:t>급성장하고 있는 </a:t>
            </a:r>
            <a:r>
              <a:rPr lang="ko-KR" altLang="en-US" sz="1800" b="1" dirty="0" err="1" smtClean="0">
                <a:latin typeface="나눔고딕" pitchFamily="50" charset="-127"/>
                <a:ea typeface="나눔고딕" pitchFamily="50" charset="-127"/>
              </a:rPr>
              <a:t>간편식</a:t>
            </a:r>
            <a:r>
              <a:rPr lang="ko-KR" altLang="en-US" sz="1800" b="1" dirty="0" smtClean="0">
                <a:latin typeface="나눔고딕" pitchFamily="50" charset="-127"/>
                <a:ea typeface="나눔고딕" pitchFamily="50" charset="-127"/>
              </a:rPr>
              <a:t> 시장</a:t>
            </a:r>
            <a:endParaRPr lang="en-US" altLang="ko-KR" sz="2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요즘 식품업계의 가장 큰 이슈는 역시 간편식이다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간편식은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식사를 대신하는 편리하게 먹을 수 있는 음식의 통칭이다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국내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간편식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시장은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2010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년에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7,700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억 원이었는데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2015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년에는 무려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7,000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억 원으로 성장했다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모든 대한민국 식품 기업이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모든 대한민국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마트들이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관심을 가지고 있을 만큼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간편식은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현재 가장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핫한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아이템이다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0" indent="0" fontAlgn="base">
              <a:lnSpc>
                <a:spcPct val="15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이렇게 간편식이 빠르게 성장하니 반대로 줄어드는 것이 있는데 바로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마트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반찬이다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수도권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700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여 가구의 주부들의 마트 반찬 구매액을 보면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2011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년 연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만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4,000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원이었던 것 이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2014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년에는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9,900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원으로 줄었다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3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년 사이에 가구당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만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4,000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원씩의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마트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반찬이 식탁에서 사라져버렸다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2000" dirty="0" smtClean="0">
              <a:latin typeface="나눔고딕" pitchFamily="50" charset="-127"/>
              <a:ea typeface="나눔고딕" pitchFamily="50" charset="-127"/>
            </a:endParaRPr>
          </a:p>
          <a:p>
            <a:pPr marL="0" indent="0" fontAlgn="base">
              <a:lnSpc>
                <a:spcPct val="150000"/>
              </a:lnSpc>
            </a:pPr>
            <a:endParaRPr lang="ko-KR" altLang="en-US" sz="2000" dirty="0" smtClean="0">
              <a:latin typeface="나눔고딕" pitchFamily="50" charset="-127"/>
              <a:ea typeface="나눔고딕" pitchFamily="50" charset="-127"/>
            </a:endParaRPr>
          </a:p>
          <a:p>
            <a:pPr fontAlgn="base">
              <a:lnSpc>
                <a:spcPct val="150000"/>
              </a:lnSpc>
            </a:pPr>
            <a:endParaRPr lang="ko-KR" altLang="en-US" sz="20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23F318C0-072A-F441-BFD5-E2DE52D65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4122806"/>
            <a:ext cx="3106656" cy="223354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외적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32" y="1006489"/>
            <a:ext cx="4762840" cy="386267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  <a:defRPr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2.7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법적</a:t>
            </a: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정치적 환경</a:t>
            </a:r>
            <a:endParaRPr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기업의 활동은 정부나 공공기관에 의해 법률에 의한 규제를 받음</a:t>
            </a: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813600" lvl="0" indent="-172800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ko-KR" altLang="en-US" sz="1600" dirty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상법</a:t>
            </a:r>
            <a:r>
              <a:rPr lang="en-US" altLang="ko-KR" sz="1600" dirty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독점거래 및 공정거래에 관한 법률</a:t>
            </a:r>
            <a:r>
              <a:rPr lang="en-US" altLang="ko-KR" sz="1600" dirty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소비자 보호법 등</a:t>
            </a:r>
            <a:endParaRPr lang="en-US" altLang="ko-KR" sz="1600" b="1" dirty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2.8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매체 환경</a:t>
            </a:r>
            <a:endParaRPr lang="en-US" altLang="ko-KR" sz="18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매체환경의 변화는 기업의 촉진활동과 기업의 이미지를 전달하는 방식에 변화를 가져옴</a:t>
            </a:r>
            <a:endParaRPr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TV,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라디오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신문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잡지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새로운 매체 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인터넷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PC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통신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err="1">
                <a:latin typeface="나눔고딕" pitchFamily="50" charset="-127"/>
                <a:ea typeface="나눔고딕" pitchFamily="50" charset="-127"/>
              </a:rPr>
              <a:t>텔레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 마케팅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디지털 위성 방송 등 다매체화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89147" y="4540468"/>
            <a:ext cx="3222560" cy="199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법적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정치적 환경요인을 고려한 기업의 마케팅 커뮤니케이션 활동 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제품의 성분 함량 차이를 내세운 진삼가의 비교광고인데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dirty="0">
                <a:latin typeface="나눔고딕" pitchFamily="50" charset="-127"/>
                <a:ea typeface="나눔고딕" pitchFamily="50" charset="-127"/>
              </a:rPr>
              <a:t>우리나라에서는 단순히 경쟁사를 헐뜯 는 비방광고는 금지하고 있으나 객관적인 자료를 바탕으로 한 비교광고는 허용하고 있다</a:t>
            </a:r>
            <a:r>
              <a:rPr lang="en-US" altLang="ko-KR" sz="1200" dirty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algn="r">
              <a:lnSpc>
                <a:spcPct val="150000"/>
              </a:lnSpc>
            </a:pPr>
            <a:endParaRPr lang="ko-KR" altLang="en-US" sz="12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CF8EF6F-1983-9946-AEA1-730B6439E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1118820"/>
            <a:ext cx="2520550" cy="326248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법적 환경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탄소배출 규제에 따라 제품경쟁력의 주요요인으로 부상한 탄소배출량</a:t>
            </a: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14366" y="1714489"/>
            <a:ext cx="8229600" cy="2794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b="1" dirty="0">
                <a:latin typeface="나눔고딕" pitchFamily="50" charset="-127"/>
                <a:ea typeface="나눔고딕" pitchFamily="50" charset="-127"/>
              </a:rPr>
              <a:t>탄소 배출량이 제품 생산과 구매의 주요기준이 되는 시대</a:t>
            </a: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탄소배출에 대한 규제를 강화하면서 친환경 녹색제품에 대한 소비자 관심 증대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친환경 소비자를 붙잡기 위한 기업의 노력이 가시화되고 있음 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b="1" dirty="0">
                <a:latin typeface="나눔고딕" pitchFamily="50" charset="-127"/>
                <a:ea typeface="나눔고딕" pitchFamily="50" charset="-127"/>
              </a:rPr>
              <a:t>새로운 사업기회</a:t>
            </a: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 Tesco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탄소라벨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탄소관세 부과</a:t>
            </a:r>
            <a:endParaRPr lang="en-US" altLang="ko-KR" sz="1000" dirty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000" dirty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풍력사업 시작한 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John Deere, </a:t>
            </a:r>
            <a:r>
              <a:rPr lang="en-US" altLang="ko-KR" sz="1600" dirty="0" err="1">
                <a:latin typeface="나눔고딕" pitchFamily="50" charset="-127"/>
                <a:ea typeface="나눔고딕" pitchFamily="50" charset="-127"/>
              </a:rPr>
              <a:t>Vestas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</a:p>
        </p:txBody>
      </p:sp>
      <p:pic>
        <p:nvPicPr>
          <p:cNvPr id="13" name="그림 12" descr="제3장 Tesco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9634" y="3140968"/>
            <a:ext cx="2482646" cy="1861985"/>
          </a:xfrm>
          <a:prstGeom prst="rect">
            <a:avLst/>
          </a:prstGeom>
        </p:spPr>
      </p:pic>
      <p:pic>
        <p:nvPicPr>
          <p:cNvPr id="14" name="그림 13" descr="제3장 Tesco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3523510"/>
            <a:ext cx="1799202" cy="2839366"/>
          </a:xfrm>
          <a:prstGeom prst="rect">
            <a:avLst/>
          </a:prstGeom>
        </p:spPr>
      </p:pic>
      <p:pic>
        <p:nvPicPr>
          <p:cNvPr id="16" name="그림 15" descr="제3장 Tesco 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9752" y="4581128"/>
            <a:ext cx="2664296" cy="199822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5720" y="6000768"/>
            <a:ext cx="1982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탄소규제를 적극적으로 홍보하는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Tesco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도입사례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5" name="내용 개체 틀 5"/>
          <p:cNvSpPr txBox="1">
            <a:spLocks/>
          </p:cNvSpPr>
          <p:nvPr/>
        </p:nvSpPr>
        <p:spPr>
          <a:xfrm>
            <a:off x="467544" y="928670"/>
            <a:ext cx="8219256" cy="55721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 fontAlgn="base"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지금은 </a:t>
            </a: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일코노미</a:t>
            </a: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시대 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algn="ctr" fontAlgn="base">
              <a:lnSpc>
                <a:spcPct val="150000"/>
              </a:lnSpc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 가구가 주도하는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일코노미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혹은 ‘솔로 이코노미’가 급성장하고 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일코노미는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독신자와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 가구가 새로운 소비시장으로 떠오름에 따라 식품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주택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소형 가전 등 관련 산업이 이들을 대상으로 제품을 집중 개발해 출시하는 것을 말한다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fontAlgn="base">
              <a:lnSpc>
                <a:spcPct val="150000"/>
              </a:lnSpc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가구 특성의 변화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최근 이혼율 증가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실질임금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고용불안 문제로 결혼 기피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 가구의 증가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 가구의 소비액 증가 추세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최근 문화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통신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주거환경 영역으로의 확대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</a:pPr>
            <a:endParaRPr lang="en-US" altLang="ko-KR" sz="700" dirty="0" smtClean="0">
              <a:latin typeface="나눔고딕" pitchFamily="50" charset="-127"/>
              <a:ea typeface="나눔고딕" pitchFamily="50" charset="-127"/>
            </a:endParaRPr>
          </a:p>
          <a:p>
            <a:pPr lvl="0">
              <a:lnSpc>
                <a:spcPct val="15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새로운 소비행태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프리미엄 편의점 도시락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’, 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소형가전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등이 인기품목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홈쇼핑은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소형 포장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을 통한 매출 증가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톡톡 튀는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인용 아이디어 등장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인용 피자에서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나홀로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떠나는 여행까지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fontAlgn="base">
              <a:lnSpc>
                <a:spcPct val="150000"/>
              </a:lnSpc>
            </a:pPr>
            <a:endParaRPr lang="ko-KR" altLang="en-US" sz="1400" dirty="0" smtClean="0">
              <a:latin typeface="나눔고딕" pitchFamily="50" charset="-127"/>
              <a:ea typeface="나눔고딕" pitchFamily="50" charset="-127"/>
            </a:endParaRPr>
          </a:p>
          <a:p>
            <a:pPr fontAlgn="base">
              <a:lnSpc>
                <a:spcPct val="150000"/>
              </a:lnSpc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fontAlgn="base">
              <a:lnSpc>
                <a:spcPct val="150000"/>
              </a:lnSpc>
            </a:pP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도입사례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676F5BE7-C6C3-9240-B1D4-FD53BAFD9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1016153"/>
            <a:ext cx="4419600" cy="24892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DA39DAEE-C110-D04A-9C57-59D5F0700A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432" y="3651874"/>
            <a:ext cx="3533088" cy="2887038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84F34DCC-8AE2-D64D-A4B5-9CD8D905D3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0848" y="3642729"/>
            <a:ext cx="3574659" cy="2896183"/>
          </a:xfrm>
          <a:prstGeom prst="rect">
            <a:avLst/>
          </a:prstGeom>
        </p:spPr>
      </p:pic>
      <p:sp>
        <p:nvSpPr>
          <p:cNvPr id="13" name="텍스트상자 9">
            <a:extLst>
              <a:ext uri="{FF2B5EF4-FFF2-40B4-BE49-F238E27FC236}">
                <a16:creationId xmlns:a16="http://schemas.microsoft.com/office/drawing/2014/main" xmlns="" id="{AE5C023C-060E-F44F-BECA-2B4938167F96}"/>
              </a:ext>
            </a:extLst>
          </p:cNvPr>
          <p:cNvSpPr txBox="1"/>
          <p:nvPr/>
        </p:nvSpPr>
        <p:spPr>
          <a:xfrm>
            <a:off x="906432" y="1196752"/>
            <a:ext cx="2808312" cy="87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ko-KR" altLang="en-US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일코노미를 공략하기 위한 기업의 노력들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마케팅활동에 영향을 주는 환경 요인들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FB4DD089-994B-9A42-826F-1EE100F34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908720"/>
            <a:ext cx="6705600" cy="530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14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최고경영층이 주도하는 내적 환경요인들</a:t>
            </a:r>
            <a:endParaRPr lang="en-US" altLang="ko-KR" sz="18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사업영역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기업이 어떤 영역에서 활동할 것인가를 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서비스의 종류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지역적 범위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소유구조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사업분야 등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4850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기업의 전반적인 목표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기업전반과 관련된 측정 가능한 목표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매출액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시장점유율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 및 서비스의 수준 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기업문화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조직 구성원들이 공유하고 따르는 가치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규범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관행들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3" indent="-173038"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인간관계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위계 질서 중시의 기업문화와 전문성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효율성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창의성 중심의 시장지향적 기업문화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내적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4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최고경영층이 주도하는 내적 환경요인들</a:t>
            </a:r>
            <a:endParaRPr lang="en-US" altLang="ko-KR" sz="18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>
              <a:lnSpc>
                <a:spcPct val="150000"/>
              </a:lnSpc>
              <a:buFont typeface="Wingdings" pitchFamily="2" charset="2"/>
              <a:buAutoNum type="arabicParenBoth" startAt="4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마케팅 부서의 역할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마케팅의사결정과 마케팅활동의 내용은 기업 내에서 마케팅부서가 어떤 위상을 갖고 있는가에 따라 크게 좌우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4850">
              <a:lnSpc>
                <a:spcPct val="150000"/>
              </a:lnSpc>
              <a:buAutoNum type="arabicParenBoth" startAt="4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기타 부서들의 역할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  <a:spcBef>
                <a:spcPts val="0"/>
              </a:spcBef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마케팅부서가 다른 관련부서들과의 업무상의 중복이나 충돌을 피하기 위해서는 조직 내에서 마케팅이 담당하는 업무의 영역과 다른 부서들과의 관계가 명확하게 규정되어 있어야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  <a:buNone/>
            </a:pP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내적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14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9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9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마케팅부서에 의해 통제되는 내적 환경요인들</a:t>
            </a:r>
            <a:endParaRPr lang="en-US" altLang="ko-KR" sz="19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>
              <a:lnSpc>
                <a:spcPct val="150000"/>
              </a:lnSpc>
              <a:buAutoNum type="arabicParenBoth"/>
            </a:pPr>
            <a:r>
              <a:rPr lang="ko-KR" altLang="en-US" sz="1700" b="1" dirty="0" smtClean="0">
                <a:latin typeface="나눔고딕" pitchFamily="50" charset="-127"/>
                <a:ea typeface="나눔고딕" pitchFamily="50" charset="-127"/>
              </a:rPr>
              <a:t>표적시장과 마케팅목표의 선택</a:t>
            </a:r>
            <a:endParaRPr lang="en-US" altLang="ko-KR" sz="17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표적시장이란 기업이 마케팅 프로그램을 통해서 만족시키고자 하는 특정의 고객집단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표적시장의 선택은 다른 마케팅 의사결정에 영향을 줌</a:t>
            </a:r>
            <a:endParaRPr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마케팅 목표란 최고경영층이 설정하는 기업의 전반적 목표보다 구체적이고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고객과 관련하여 설정된 목표</a:t>
            </a:r>
            <a:endParaRPr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buNone/>
            </a:pP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제품별 매출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상표 이미지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반복구매 등</a:t>
            </a:r>
            <a:endParaRPr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marL="704850">
              <a:lnSpc>
                <a:spcPct val="150000"/>
              </a:lnSpc>
              <a:buAutoNum type="arabicParenBoth"/>
            </a:pPr>
            <a:r>
              <a:rPr lang="ko-KR" altLang="en-US" sz="1700" b="1" dirty="0" smtClean="0">
                <a:latin typeface="나눔고딕" pitchFamily="50" charset="-127"/>
                <a:ea typeface="나눔고딕" pitchFamily="50" charset="-127"/>
              </a:rPr>
              <a:t>마케팅조직의 구축</a:t>
            </a:r>
            <a:endParaRPr lang="en-US" altLang="ko-KR" sz="17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기능별 조직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마케팅조사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촉진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물류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제품계획 등의 기능별로 나눔</a:t>
            </a:r>
            <a:endParaRPr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제품별 조직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제품중심으로 구성</a:t>
            </a:r>
            <a:endParaRPr lang="en-US" altLang="ko-KR" sz="17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700" dirty="0" err="1" smtClean="0">
                <a:latin typeface="나눔고딕" pitchFamily="50" charset="-127"/>
                <a:ea typeface="나눔고딕" pitchFamily="50" charset="-127"/>
              </a:rPr>
              <a:t>시장별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 조직</a:t>
            </a:r>
            <a:r>
              <a:rPr lang="en-US" altLang="ko-KR" sz="17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700" dirty="0" smtClean="0">
                <a:latin typeface="나눔고딕" pitchFamily="50" charset="-127"/>
                <a:ea typeface="나눔고딕" pitchFamily="50" charset="-127"/>
              </a:rPr>
              <a:t>지역별로 시장을 구분하여 책임과 권한을 가짐</a:t>
            </a:r>
            <a:endParaRPr lang="en-US" altLang="ko-KR" sz="17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내적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4" name="내용 개체 틀 5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ko-KR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sz="18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마케팅부서에 의해 통제되는 내적 환경요인들</a:t>
            </a:r>
            <a:endParaRPr lang="en-US" altLang="ko-KR" sz="18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>
              <a:lnSpc>
                <a:spcPct val="150000"/>
              </a:lnSpc>
              <a:buFont typeface="Wingdings" pitchFamily="2" charset="2"/>
              <a:buAutoNum type="arabicParenBoth" startAt="3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마케팅믹스의 구성과 마케팅계획의 통제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 믹스란 표적 시장과 관련된 마케팅 목표를 달성하기 위해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촉진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유통 등의 구성 요소들을 결합하는 것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3" indent="-173038"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표적시장의 욕구를 적절히 반영하면서 구성 요소들 사이의 조화를 이루어야 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마케팅계획의 통제란 마케팅 계획에 따른 마케팅 활동의 성과를 검토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평가하는 과정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3" indent="-173038">
              <a:lnSpc>
                <a:spcPct val="150000"/>
              </a:lnSpc>
              <a:buNone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기업의 외부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내부 환경에 대한 지속적인 검토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정기적인 성과의 측정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환경변화에 따른 전략의 수정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내적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외적 환경요인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32" y="1006489"/>
            <a:ext cx="8363240" cy="4422775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en-US" altLang="ko-KR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2.1 </a:t>
            </a:r>
            <a:r>
              <a:rPr lang="ko-KR" altLang="en-US" sz="18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소비자</a:t>
            </a:r>
            <a:endParaRPr lang="en-US" altLang="ko-KR" sz="18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기업은 그들의 표적시장을 선정할 수 있으나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선정된 표적고객들의 특성을 통제할 수는 없음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효과적인 마케팅 전략의 수립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실행을 위해 소비자가 무엇을  원하고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인식하지 못한 욕구가 어떤 것인가 등의 소비자집단에 대한 충분한 이해가 선행되어야 함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5000636"/>
            <a:ext cx="3024336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가정적이고 아웃도어 활동을 즐기는 고객층을 타겟으로 하는 기아자동차 카니발 광고 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E59B5BCB-5AF6-DC48-9C7F-9D84C88B6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894" y="3429000"/>
            <a:ext cx="4634210" cy="259810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744</Words>
  <Application>Microsoft Office PowerPoint</Application>
  <PresentationFormat>화면 슬라이드 쇼(4:3)</PresentationFormat>
  <Paragraphs>122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4" baseType="lpstr">
      <vt:lpstr>굴림</vt:lpstr>
      <vt:lpstr>Arial</vt:lpstr>
      <vt:lpstr>나눔고딕</vt:lpstr>
      <vt:lpstr>Wingdings 2</vt:lpstr>
      <vt:lpstr>맑은 고딕</vt:lpstr>
      <vt:lpstr>Wingdings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50</cp:revision>
  <dcterms:created xsi:type="dcterms:W3CDTF">2018-02-26T03:14:58Z</dcterms:created>
  <dcterms:modified xsi:type="dcterms:W3CDTF">2018-02-26T09:33:51Z</dcterms:modified>
</cp:coreProperties>
</file>