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80" r:id="rId1"/>
  </p:sldMasterIdLst>
  <p:sldIdLst>
    <p:sldId id="256" r:id="rId2"/>
    <p:sldId id="325" r:id="rId3"/>
    <p:sldId id="306" r:id="rId4"/>
    <p:sldId id="309" r:id="rId5"/>
    <p:sldId id="317" r:id="rId6"/>
    <p:sldId id="314" r:id="rId7"/>
    <p:sldId id="318" r:id="rId8"/>
    <p:sldId id="329" r:id="rId9"/>
    <p:sldId id="328" r:id="rId10"/>
    <p:sldId id="326" r:id="rId11"/>
    <p:sldId id="315" r:id="rId12"/>
    <p:sldId id="319" r:id="rId13"/>
    <p:sldId id="316" r:id="rId14"/>
    <p:sldId id="330" r:id="rId15"/>
    <p:sldId id="331" r:id="rId16"/>
    <p:sldId id="334" r:id="rId17"/>
    <p:sldId id="332" r:id="rId18"/>
    <p:sldId id="33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FC3CA5-A47A-C64B-C320-96D0A9ACCEDF}" name="김지민" initials="김" userId="S::109024@365.mokwon.ac.kr::496d9186-d033-4403-a9d8-e90e2f11d26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지민" initials="김" lastIdx="3" clrIdx="0">
    <p:extLst>
      <p:ext uri="{19B8F6BF-5375-455C-9EA6-DF929625EA0E}">
        <p15:presenceInfo xmlns:p15="http://schemas.microsoft.com/office/powerpoint/2012/main" userId="S::109024@365.mokwon.ac.kr::496d9186-d033-4403-a9d8-e90e2f11d2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4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7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7531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7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1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85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7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1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7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3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8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1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9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8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5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7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77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maalak@naver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58AC75-B441-4BD0-B2ED-59ED194EF9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sz="5300" dirty="0" smtClean="0"/>
              <a:t>음악과미술마주보기 </a:t>
            </a:r>
            <a:r>
              <a:rPr lang="en-US" altLang="ko-KR" sz="5300" dirty="0" smtClean="0"/>
              <a:t>5.4.17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sz="4400" dirty="0"/>
              <a:t/>
            </a:r>
            <a:br>
              <a:rPr lang="en-US" altLang="ko-KR" sz="4400" dirty="0"/>
            </a:b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5EA439-3D2B-4939-851F-49DEFCB0C9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smtClean="0"/>
              <a:t>(</a:t>
            </a:r>
            <a:r>
              <a:rPr lang="ko-KR" altLang="en-US" dirty="0" err="1"/>
              <a:t>김지민교수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46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&lt;</a:t>
            </a:r>
            <a:r>
              <a:rPr lang="ko-KR" altLang="en-US" b="1" dirty="0"/>
              <a:t>해바라기</a:t>
            </a:r>
            <a:r>
              <a:rPr lang="en-US" altLang="ko-KR" b="1" dirty="0"/>
              <a:t>&gt; </a:t>
            </a:r>
            <a:r>
              <a:rPr lang="ko-KR" altLang="en-US" b="1" dirty="0"/>
              <a:t>연작 </a:t>
            </a:r>
            <a:r>
              <a:rPr lang="en-US" altLang="ko-KR" b="1" dirty="0"/>
              <a:t>(1888–1889)</a:t>
            </a:r>
            <a:br>
              <a:rPr lang="en-US" altLang="ko-KR" b="1" dirty="0"/>
            </a:br>
            <a:r>
              <a:rPr lang="en-US" altLang="ko-KR" sz="1400" b="1" dirty="0"/>
              <a:t>“</a:t>
            </a:r>
            <a:r>
              <a:rPr lang="ko-KR" altLang="en-US" sz="1400" b="1" dirty="0"/>
              <a:t>태양을 따라 피어난 생명의 형상</a:t>
            </a:r>
            <a:r>
              <a:rPr lang="ko-KR" altLang="en-US" sz="1400" b="1" dirty="0" smtClean="0"/>
              <a:t>”</a:t>
            </a:r>
            <a:r>
              <a:rPr lang="en-US" altLang="ko-KR" sz="1400" b="1" dirty="0" smtClean="0"/>
              <a:t/>
            </a:r>
            <a:br>
              <a:rPr lang="en-US" altLang="ko-KR" sz="1400" b="1" dirty="0" smtClean="0"/>
            </a:br>
            <a:r>
              <a:rPr lang="ko-KR" altLang="en-US" sz="1400" dirty="0"/>
              <a:t>“</a:t>
            </a:r>
            <a:r>
              <a:rPr lang="en-US" altLang="ko-KR" sz="1400" dirty="0"/>
              <a:t>&lt;</a:t>
            </a:r>
            <a:r>
              <a:rPr lang="ko-KR" altLang="en-US" sz="1400" dirty="0"/>
              <a:t>해바라기</a:t>
            </a:r>
            <a:r>
              <a:rPr lang="en-US" altLang="ko-KR" sz="1400" dirty="0"/>
              <a:t>&gt;</a:t>
            </a:r>
            <a:r>
              <a:rPr lang="ko-KR" altLang="en-US" sz="1400" dirty="0"/>
              <a:t>는 </a:t>
            </a:r>
            <a:r>
              <a:rPr lang="ko-KR" altLang="en-US" sz="1400" b="1" dirty="0"/>
              <a:t>태어나고 시들어가는 모든 존재가 품은 생명의 아름다움과 덧없음</a:t>
            </a:r>
            <a:r>
              <a:rPr lang="ko-KR" altLang="en-US" sz="1400" dirty="0"/>
              <a:t>을 동시에 보여줍니다</a:t>
            </a:r>
            <a:r>
              <a:rPr lang="en-US" altLang="ko-KR" sz="1400" dirty="0"/>
              <a:t>.”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● 작품 배경</a:t>
            </a:r>
          </a:p>
          <a:p>
            <a:r>
              <a:rPr lang="ko-KR" altLang="en-US" dirty="0"/>
              <a:t>아를 시절</a:t>
            </a:r>
            <a:r>
              <a:rPr lang="en-US" altLang="ko-KR" dirty="0"/>
              <a:t>, </a:t>
            </a:r>
            <a:r>
              <a:rPr lang="ko-KR" altLang="en-US" dirty="0" err="1"/>
              <a:t>고갱과의</a:t>
            </a:r>
            <a:r>
              <a:rPr lang="ko-KR" altLang="en-US" dirty="0"/>
              <a:t> 공동 작업을 준비하며 그린 장식용 그림</a:t>
            </a:r>
          </a:p>
          <a:p>
            <a:r>
              <a:rPr lang="ko-KR" altLang="en-US" dirty="0"/>
              <a:t>총 </a:t>
            </a:r>
            <a:r>
              <a:rPr lang="en-US" altLang="ko-KR" dirty="0"/>
              <a:t>12</a:t>
            </a:r>
            <a:r>
              <a:rPr lang="ko-KR" altLang="en-US" dirty="0"/>
              <a:t>점 이상의 해바라기 그림을 </a:t>
            </a:r>
            <a:r>
              <a:rPr lang="ko-KR" altLang="en-US" dirty="0" smtClean="0"/>
              <a:t>남김</a:t>
            </a:r>
            <a:endParaRPr lang="en-US" altLang="ko-KR" dirty="0" smtClean="0"/>
          </a:p>
          <a:p>
            <a:endParaRPr lang="ko-KR" altLang="en-US" dirty="0"/>
          </a:p>
          <a:p>
            <a:pPr marL="0" indent="0">
              <a:buNone/>
            </a:pPr>
            <a:r>
              <a:rPr lang="ko-KR" altLang="en-US" b="1" dirty="0"/>
              <a:t>● 생명과의 연결</a:t>
            </a:r>
          </a:p>
          <a:p>
            <a:r>
              <a:rPr lang="ko-KR" altLang="en-US" dirty="0"/>
              <a:t>해바라기는 </a:t>
            </a:r>
            <a:r>
              <a:rPr lang="ko-KR" altLang="en-US" b="1" dirty="0"/>
              <a:t>빛을 향해 고개를 드는 생명체</a:t>
            </a:r>
            <a:r>
              <a:rPr lang="ko-KR" altLang="en-US" dirty="0"/>
              <a:t>의 </a:t>
            </a:r>
            <a:r>
              <a:rPr lang="ko-KR" altLang="en-US" dirty="0" smtClean="0"/>
              <a:t>상징</a:t>
            </a:r>
            <a:endParaRPr lang="en-US" altLang="ko-KR" dirty="0"/>
          </a:p>
          <a:p>
            <a:r>
              <a:rPr lang="ko-KR" altLang="en-US" dirty="0"/>
              <a:t>이 작품에서는 해바라기의 </a:t>
            </a:r>
            <a:r>
              <a:rPr lang="ko-KR" altLang="en-US" b="1" dirty="0"/>
              <a:t>개화와 시듦</a:t>
            </a:r>
            <a:r>
              <a:rPr lang="en-US" altLang="ko-KR" dirty="0"/>
              <a:t>, </a:t>
            </a:r>
            <a:r>
              <a:rPr lang="ko-KR" altLang="en-US" dirty="0"/>
              <a:t>즉 생명의 시작과 끝을 함께 </a:t>
            </a:r>
            <a:r>
              <a:rPr lang="ko-KR" altLang="en-US" dirty="0" smtClean="0"/>
              <a:t>보여줌</a:t>
            </a:r>
            <a:endParaRPr lang="en-US" altLang="ko-KR" dirty="0"/>
          </a:p>
          <a:p>
            <a:r>
              <a:rPr lang="ko-KR" altLang="en-US" dirty="0"/>
              <a:t>그 강렬한 노란색은 생명의 </a:t>
            </a:r>
            <a:r>
              <a:rPr lang="ko-KR" altLang="en-US" b="1" dirty="0"/>
              <a:t>활력</a:t>
            </a:r>
            <a:r>
              <a:rPr lang="en-US" altLang="ko-KR" b="1" dirty="0"/>
              <a:t>, </a:t>
            </a:r>
            <a:r>
              <a:rPr lang="ko-KR" altLang="en-US" b="1" dirty="0"/>
              <a:t>태양</a:t>
            </a:r>
            <a:r>
              <a:rPr lang="en-US" altLang="ko-KR" b="1" dirty="0"/>
              <a:t>, </a:t>
            </a:r>
            <a:r>
              <a:rPr lang="ko-KR" altLang="en-US" b="1" dirty="0"/>
              <a:t>그리고 희망</a:t>
            </a:r>
            <a:r>
              <a:rPr lang="ko-KR" altLang="en-US" dirty="0"/>
              <a:t>을 상징하지만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동시에 </a:t>
            </a:r>
            <a:r>
              <a:rPr lang="ko-KR" altLang="en-US" b="1" dirty="0"/>
              <a:t>죽어가는 꽃들</a:t>
            </a:r>
            <a:r>
              <a:rPr lang="ko-KR" altLang="en-US" dirty="0"/>
              <a:t>도 있어 </a:t>
            </a:r>
            <a:r>
              <a:rPr lang="ko-KR" altLang="en-US" b="1" dirty="0"/>
              <a:t>생명의 순환</a:t>
            </a:r>
            <a:r>
              <a:rPr lang="ko-KR" altLang="en-US" dirty="0"/>
              <a:t>을 정직하게 </a:t>
            </a:r>
            <a:r>
              <a:rPr lang="ko-KR" altLang="en-US" dirty="0" smtClean="0"/>
              <a:t>드러냄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/>
              <a:t>고흐에게 해바라기는 단순한 꽃이 아닌</a:t>
            </a:r>
            <a:r>
              <a:rPr lang="en-US" altLang="ko-KR" dirty="0"/>
              <a:t>, </a:t>
            </a:r>
            <a:r>
              <a:rPr lang="en-US" altLang="ko-KR" dirty="0" smtClean="0"/>
              <a:t>"</a:t>
            </a:r>
            <a:r>
              <a:rPr lang="ko-KR" altLang="en-US" dirty="0"/>
              <a:t>시간 속을 살아가는 존재</a:t>
            </a:r>
            <a:r>
              <a:rPr lang="en-US" altLang="ko-KR" dirty="0" smtClean="0"/>
              <a:t>"</a:t>
            </a:r>
            <a:r>
              <a:rPr lang="ko-KR" altLang="en-US" dirty="0" smtClean="0"/>
              <a:t>였습니다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670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루트비히 반 베토벤 </a:t>
            </a:r>
            <a:r>
              <a:rPr lang="en-US" altLang="ko-KR" dirty="0"/>
              <a:t>(1770–1827)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청</a:t>
            </a:r>
            <a:r>
              <a:rPr lang="ko-KR" altLang="ko-KR" dirty="0">
                <a:latin typeface="Arial" panose="020B0604020202020204" pitchFamily="34" charset="0"/>
              </a:rPr>
              <a:t>력 상실, 가정불화, 고립</a:t>
            </a:r>
          </a:p>
          <a:p>
            <a:r>
              <a:rPr lang="ko-KR" altLang="en-US" dirty="0" smtClean="0"/>
              <a:t>삶</a:t>
            </a:r>
            <a:r>
              <a:rPr lang="ko-KR" altLang="ko-KR" dirty="0">
                <a:latin typeface="Arial" panose="020B0604020202020204" pitchFamily="34" charset="0"/>
              </a:rPr>
              <a:t>: 청력을 잃은 후에도 작곡, 연주 활동 </a:t>
            </a:r>
            <a:r>
              <a:rPr lang="ko-KR" altLang="ko-KR" dirty="0" smtClean="0">
                <a:latin typeface="Arial" panose="020B0604020202020204" pitchFamily="34" charset="0"/>
              </a:rPr>
              <a:t>지속</a:t>
            </a:r>
            <a:endParaRPr lang="en-US" altLang="ko-KR" dirty="0" smtClean="0">
              <a:latin typeface="Arial" panose="020B0604020202020204" pitchFamily="34" charset="0"/>
            </a:endParaRPr>
          </a:p>
          <a:p>
            <a:r>
              <a:rPr lang="ko-KR" altLang="en-US" dirty="0" smtClean="0">
                <a:latin typeface="Arial" panose="020B0604020202020204" pitchFamily="34" charset="0"/>
              </a:rPr>
              <a:t>의미</a:t>
            </a:r>
            <a:r>
              <a:rPr lang="en-US" altLang="ko-KR" dirty="0" smtClean="0">
                <a:latin typeface="Arial" panose="020B0604020202020204" pitchFamily="34" charset="0"/>
              </a:rPr>
              <a:t>: </a:t>
            </a:r>
            <a:r>
              <a:rPr lang="ko-KR" altLang="en-US" dirty="0"/>
              <a:t>가장 고통스러운 조건 속에서 </a:t>
            </a:r>
            <a:r>
              <a:rPr lang="ko-KR" altLang="en-US" i="1" dirty="0"/>
              <a:t>운명 교향곡</a:t>
            </a:r>
            <a:r>
              <a:rPr lang="en-US" altLang="ko-KR" dirty="0"/>
              <a:t>, </a:t>
            </a:r>
            <a:r>
              <a:rPr lang="ko-KR" altLang="en-US" i="1" dirty="0"/>
              <a:t>합창</a:t>
            </a:r>
            <a:r>
              <a:rPr lang="ko-KR" altLang="en-US" dirty="0"/>
              <a:t> 등 인류 최고의 음악 </a:t>
            </a:r>
            <a:r>
              <a:rPr lang="ko-KR" altLang="en-US" dirty="0" smtClean="0"/>
              <a:t>창조</a:t>
            </a:r>
            <a:endParaRPr lang="en-US" altLang="ko-KR" dirty="0" smtClean="0"/>
          </a:p>
          <a:p>
            <a:endParaRPr lang="en-US" altLang="ko-KR" dirty="0">
              <a:latin typeface="Arial" panose="020B0604020202020204" pitchFamily="34" charset="0"/>
            </a:endParaRPr>
          </a:p>
          <a:p>
            <a:r>
              <a:rPr lang="ko-KR" altLang="en-US" dirty="0"/>
              <a:t>“고통을 뚫고</a:t>
            </a:r>
            <a:r>
              <a:rPr lang="en-US" altLang="ko-KR" dirty="0"/>
              <a:t>, </a:t>
            </a:r>
            <a:r>
              <a:rPr lang="ko-KR" altLang="en-US" dirty="0"/>
              <a:t>나는 나 자신을 극복한다</a:t>
            </a:r>
            <a:r>
              <a:rPr lang="en-US" altLang="ko-KR" dirty="0"/>
              <a:t>.” – </a:t>
            </a:r>
            <a:r>
              <a:rPr lang="ko-KR" altLang="en-US" dirty="0"/>
              <a:t>베토벤</a:t>
            </a:r>
            <a:endParaRPr lang="ko-KR" altLang="ko-KR" dirty="0">
              <a:latin typeface="Arial" panose="020B0604020202020204" pitchFamily="34" charset="0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110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베토벤 </a:t>
            </a:r>
            <a:r>
              <a:rPr lang="ko-KR" altLang="en-US" dirty="0" err="1" smtClean="0"/>
              <a:t>운명교향곡</a:t>
            </a:r>
            <a:r>
              <a:rPr lang="ko-KR" altLang="en-US" dirty="0" smtClean="0"/>
              <a:t> 감상 </a:t>
            </a:r>
            <a:r>
              <a:rPr lang="en-US" altLang="ko-KR" dirty="0" smtClean="0"/>
              <a:t>7</a:t>
            </a:r>
            <a:r>
              <a:rPr lang="ko-KR" altLang="en-US" dirty="0" smtClean="0"/>
              <a:t>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200" dirty="0" smtClean="0"/>
              <a:t>-</a:t>
            </a:r>
            <a:r>
              <a:rPr lang="ko-KR" altLang="en-US" sz="1200" dirty="0"/>
              <a:t>경기필하모닉 </a:t>
            </a:r>
            <a:r>
              <a:rPr lang="ko-KR" altLang="en-US" sz="1200" dirty="0" smtClean="0"/>
              <a:t>오케스트라</a:t>
            </a:r>
            <a:r>
              <a:rPr lang="en-US" altLang="ko-KR" sz="1200" dirty="0" smtClean="0"/>
              <a:t>/</a:t>
            </a:r>
            <a:r>
              <a:rPr lang="ko-KR" altLang="en-US" sz="1200" dirty="0"/>
              <a:t>지휘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마시모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자네티</a:t>
            </a:r>
            <a:endParaRPr lang="ko-KR" altLang="en-US" sz="1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음악 추천</a:t>
            </a:r>
            <a:r>
              <a:rPr lang="en-US" altLang="ko-KR" dirty="0"/>
              <a:t>:</a:t>
            </a:r>
          </a:p>
          <a:p>
            <a:pPr marL="0" indent="0">
              <a:buNone/>
            </a:pPr>
            <a:r>
              <a:rPr lang="ko-KR" altLang="en-US" i="1" dirty="0"/>
              <a:t>교향곡 제</a:t>
            </a:r>
            <a:r>
              <a:rPr lang="en-US" altLang="ko-KR" i="1" dirty="0"/>
              <a:t>5</a:t>
            </a:r>
            <a:r>
              <a:rPr lang="ko-KR" altLang="en-US" i="1" dirty="0"/>
              <a:t>번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운명</a:t>
            </a:r>
            <a:r>
              <a:rPr lang="en-US" altLang="ko-KR" dirty="0"/>
              <a:t>) 1</a:t>
            </a:r>
            <a:r>
              <a:rPr lang="ko-KR" altLang="en-US" dirty="0"/>
              <a:t>악장</a:t>
            </a:r>
            <a:br>
              <a:rPr lang="ko-KR" altLang="en-US" dirty="0"/>
            </a:br>
            <a:r>
              <a:rPr lang="ko-KR" altLang="en-US" dirty="0"/>
              <a:t>→ </a:t>
            </a:r>
            <a:r>
              <a:rPr lang="en-US" altLang="ko-KR" dirty="0"/>
              <a:t>"</a:t>
            </a:r>
            <a:r>
              <a:rPr lang="ko-KR" altLang="en-US" dirty="0"/>
              <a:t>운명이 문을 두드린다</a:t>
            </a:r>
            <a:r>
              <a:rPr lang="en-US" altLang="ko-KR" dirty="0"/>
              <a:t>"</a:t>
            </a:r>
            <a:r>
              <a:rPr lang="ko-KR" altLang="en-US" dirty="0"/>
              <a:t>는 베토벤의 말과 함께 소개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베토벤은 청력을 잃어가던 시절</a:t>
            </a:r>
            <a:r>
              <a:rPr lang="en-US" altLang="ko-KR" dirty="0"/>
              <a:t>, </a:t>
            </a:r>
            <a:r>
              <a:rPr lang="ko-KR" altLang="en-US" dirty="0"/>
              <a:t>이 곡을 통해 </a:t>
            </a:r>
            <a:r>
              <a:rPr lang="ko-KR" altLang="en-US" dirty="0" smtClean="0"/>
              <a:t>삶의 </a:t>
            </a:r>
            <a:r>
              <a:rPr lang="ko-KR" altLang="en-US" dirty="0"/>
              <a:t>벼랑 끝에서 외쳤습니다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‘</a:t>
            </a:r>
            <a:r>
              <a:rPr lang="ko-KR" altLang="en-US" dirty="0"/>
              <a:t>나는 살겠다</a:t>
            </a:r>
            <a:r>
              <a:rPr lang="en-US" altLang="ko-KR" dirty="0"/>
              <a:t>, </a:t>
            </a:r>
            <a:r>
              <a:rPr lang="ko-KR" altLang="en-US" dirty="0"/>
              <a:t>나는 창조하겠다</a:t>
            </a:r>
            <a:r>
              <a:rPr lang="en-US" altLang="ko-KR" dirty="0"/>
              <a:t>.’”</a:t>
            </a:r>
            <a:endParaRPr lang="en-US" altLang="ko-KR" dirty="0"/>
          </a:p>
          <a:p>
            <a:r>
              <a:rPr lang="ko-KR" altLang="en-US" b="1" dirty="0"/>
              <a:t>감상 포인트</a:t>
            </a:r>
            <a:r>
              <a:rPr lang="en-US" altLang="ko-KR" dirty="0" smtClean="0"/>
              <a:t>:</a:t>
            </a:r>
            <a:endParaRPr lang="ko-KR" altLang="en-US" dirty="0"/>
          </a:p>
          <a:p>
            <a:pPr marL="457200" lvl="1" indent="0">
              <a:buNone/>
            </a:pPr>
            <a:r>
              <a:rPr lang="en-US" altLang="ko-KR" b="1" dirty="0"/>
              <a:t>0:00–0:20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i="1" dirty="0"/>
              <a:t>운명의 동기</a:t>
            </a:r>
            <a:r>
              <a:rPr lang="ko-KR" altLang="en-US" dirty="0"/>
              <a:t> </a:t>
            </a:r>
            <a:r>
              <a:rPr lang="en-US" altLang="ko-KR" dirty="0"/>
              <a:t>(ta-ta-ta-</a:t>
            </a:r>
            <a:r>
              <a:rPr lang="en-US" altLang="ko-KR" dirty="0" err="1"/>
              <a:t>taa</a:t>
            </a:r>
            <a:r>
              <a:rPr lang="en-US" altLang="ko-KR" dirty="0"/>
              <a:t>), </a:t>
            </a:r>
            <a:r>
              <a:rPr lang="ko-KR" altLang="en-US" dirty="0"/>
              <a:t>무엇을 두드리는 소리처럼 들리는가</a:t>
            </a:r>
            <a:r>
              <a:rPr lang="en-US" altLang="ko-KR" dirty="0"/>
              <a:t>?</a:t>
            </a:r>
          </a:p>
          <a:p>
            <a:pPr marL="457200" lvl="1" indent="0">
              <a:buNone/>
            </a:pPr>
            <a:r>
              <a:rPr lang="en-US" altLang="ko-KR" b="1" dirty="0"/>
              <a:t>1:30 </a:t>
            </a:r>
            <a:r>
              <a:rPr lang="ko-KR" altLang="en-US" b="1" dirty="0"/>
              <a:t>전후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고조되는 긴장 속에서 느껴지는 감정은</a:t>
            </a:r>
            <a:r>
              <a:rPr lang="en-US" altLang="ko-KR" dirty="0"/>
              <a:t>?</a:t>
            </a:r>
          </a:p>
          <a:p>
            <a:pPr marL="457200" lvl="1" indent="0">
              <a:buNone/>
            </a:pPr>
            <a:r>
              <a:rPr lang="en-US" altLang="ko-KR" b="1" dirty="0"/>
              <a:t>3:00 </a:t>
            </a:r>
            <a:r>
              <a:rPr lang="ko-KR" altLang="en-US" b="1" dirty="0"/>
              <a:t>전후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잠시 찾아오는 ‘숨 쉴 </a:t>
            </a:r>
            <a:r>
              <a:rPr lang="ko-KR" altLang="en-US" dirty="0" err="1"/>
              <a:t>틈’은</a:t>
            </a:r>
            <a:r>
              <a:rPr lang="ko-KR" altLang="en-US" dirty="0"/>
              <a:t> 어떤 느낌인가</a:t>
            </a:r>
            <a:r>
              <a:rPr lang="en-US" altLang="ko-KR" dirty="0"/>
              <a:t>?</a:t>
            </a:r>
          </a:p>
          <a:p>
            <a:pPr marL="457200" lvl="1" indent="0">
              <a:buNone/>
            </a:pPr>
            <a:r>
              <a:rPr lang="en-US" altLang="ko-KR" b="1" dirty="0"/>
              <a:t>5:00 </a:t>
            </a:r>
            <a:r>
              <a:rPr lang="ko-KR" altLang="en-US" b="1" dirty="0"/>
              <a:t>이후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다시 치고 올라오는 생명력</a:t>
            </a:r>
            <a:r>
              <a:rPr lang="en-US" altLang="ko-KR" dirty="0"/>
              <a:t>, </a:t>
            </a:r>
            <a:r>
              <a:rPr lang="ko-KR" altLang="en-US" dirty="0"/>
              <a:t>포기하지 않는 의지가 느껴지는가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908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질문 제시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dirty="0"/>
              <a:t>“예술은 고통 속에서 생명을 노래한다</a:t>
            </a:r>
            <a:r>
              <a:rPr lang="en-US" altLang="ko-KR" dirty="0" smtClean="0"/>
              <a:t>.”</a:t>
            </a:r>
          </a:p>
          <a:p>
            <a:endParaRPr lang="en-US" altLang="ko-KR" dirty="0"/>
          </a:p>
          <a:p>
            <a:r>
              <a:rPr lang="ko-KR" altLang="en-US" sz="4000" dirty="0">
                <a:solidFill>
                  <a:srgbClr val="FFFF00"/>
                </a:solidFill>
              </a:rPr>
              <a:t>“당신은 </a:t>
            </a:r>
            <a:r>
              <a:rPr lang="ko-KR" altLang="en-US" sz="4000" dirty="0" smtClean="0">
                <a:solidFill>
                  <a:srgbClr val="FFFF00"/>
                </a:solidFill>
              </a:rPr>
              <a:t>삶의 어둠 속에서 어떤 </a:t>
            </a:r>
            <a:r>
              <a:rPr lang="en-US" altLang="ko-KR" sz="4000" dirty="0" smtClean="0">
                <a:solidFill>
                  <a:srgbClr val="FFFF00"/>
                </a:solidFill>
              </a:rPr>
              <a:t>‘</a:t>
            </a:r>
            <a:r>
              <a:rPr lang="ko-KR" altLang="en-US" sz="4000" dirty="0" smtClean="0">
                <a:solidFill>
                  <a:srgbClr val="FFFF00"/>
                </a:solidFill>
              </a:rPr>
              <a:t>빛</a:t>
            </a:r>
            <a:r>
              <a:rPr lang="en-US" altLang="ko-KR" sz="4000" dirty="0" smtClean="0">
                <a:solidFill>
                  <a:srgbClr val="FFFF00"/>
                </a:solidFill>
              </a:rPr>
              <a:t>＇</a:t>
            </a:r>
            <a:r>
              <a:rPr lang="ko-KR" altLang="en-US" sz="4000" dirty="0" smtClean="0">
                <a:solidFill>
                  <a:srgbClr val="FFFF00"/>
                </a:solidFill>
              </a:rPr>
              <a:t>을 기억하고 싶은가</a:t>
            </a:r>
            <a:r>
              <a:rPr lang="en-US" altLang="ko-KR" sz="4000" dirty="0" smtClean="0">
                <a:solidFill>
                  <a:srgbClr val="FFFF00"/>
                </a:solidFill>
              </a:rPr>
              <a:t>?</a:t>
            </a:r>
          </a:p>
          <a:p>
            <a:endParaRPr lang="en-US" altLang="ko-KR" sz="4000" dirty="0" smtClean="0">
              <a:solidFill>
                <a:srgbClr val="FFFF00"/>
              </a:solidFill>
            </a:endParaRPr>
          </a:p>
          <a:p>
            <a:r>
              <a:rPr lang="ko-KR" altLang="en-US" sz="4000" dirty="0" smtClean="0">
                <a:solidFill>
                  <a:srgbClr val="FFFF00"/>
                </a:solidFill>
              </a:rPr>
              <a:t>그 빛을 예술로 남긴다면 어떤 모습일까</a:t>
            </a:r>
            <a:r>
              <a:rPr lang="en-US" altLang="ko-KR" sz="4000" dirty="0" smtClean="0">
                <a:solidFill>
                  <a:srgbClr val="FFFF00"/>
                </a:solidFill>
              </a:rPr>
              <a:t>?</a:t>
            </a:r>
            <a:endParaRPr lang="ko-KR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58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공통 </a:t>
            </a:r>
            <a:r>
              <a:rPr lang="ko-KR" altLang="en-US" dirty="0" err="1"/>
              <a:t>가사쓰기</a:t>
            </a:r>
            <a:r>
              <a:rPr lang="ko-KR" altLang="en-US" dirty="0"/>
              <a:t> </a:t>
            </a:r>
            <a:r>
              <a:rPr lang="ko-KR" altLang="en-US" dirty="0" smtClean="0"/>
              <a:t>구조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A–A–B–A </a:t>
            </a:r>
            <a:r>
              <a:rPr lang="ko-KR" altLang="en-US" dirty="0"/>
              <a:t>구조 </a:t>
            </a:r>
            <a:r>
              <a:rPr lang="en-US" altLang="ko-KR" dirty="0"/>
              <a:t>(</a:t>
            </a:r>
            <a:r>
              <a:rPr lang="ko-KR" altLang="en-US" dirty="0"/>
              <a:t>총 </a:t>
            </a:r>
            <a:r>
              <a:rPr lang="en-US" altLang="ko-KR" dirty="0"/>
              <a:t>4</a:t>
            </a:r>
            <a:r>
              <a:rPr lang="ko-KR" altLang="en-US" dirty="0"/>
              <a:t>행 기준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03312" y="1767957"/>
            <a:ext cx="5933034" cy="476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1행</a:t>
            </a: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생명을 상징하는 이미지나 감정으로 시작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2행</a:t>
            </a: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그 이미지에 대한 개인의 감정 또는 경험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3행</a:t>
            </a: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다른 시선에서 본 생명의 모습 (대비, 변화, 질문 등)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4행</a:t>
            </a: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1행 또는 2행의 내용을 변형하거나 되새김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ko-KR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ko-KR" altLang="en-US" sz="1800" dirty="0"/>
              <a:t>예시 </a:t>
            </a:r>
            <a:r>
              <a:rPr lang="en-US" altLang="ko-KR" sz="1800" dirty="0"/>
              <a:t>(</a:t>
            </a:r>
            <a:r>
              <a:rPr lang="ko-KR" altLang="en-US" sz="1800" dirty="0"/>
              <a:t>주제</a:t>
            </a:r>
            <a:r>
              <a:rPr lang="en-US" altLang="ko-KR" sz="1800" dirty="0"/>
              <a:t>: </a:t>
            </a:r>
            <a:r>
              <a:rPr lang="ko-KR" altLang="en-US" sz="1800" dirty="0"/>
              <a:t>봄 </a:t>
            </a:r>
            <a:r>
              <a:rPr lang="en-US" altLang="ko-KR" sz="1800" dirty="0"/>
              <a:t>/ </a:t>
            </a:r>
            <a:r>
              <a:rPr lang="ko-KR" altLang="en-US" sz="1800" dirty="0"/>
              <a:t>생명 </a:t>
            </a:r>
            <a:r>
              <a:rPr lang="en-US" altLang="ko-KR" sz="1800" dirty="0"/>
              <a:t>/ </a:t>
            </a:r>
            <a:r>
              <a:rPr lang="ko-KR" altLang="en-US" sz="1800" dirty="0"/>
              <a:t>희망</a:t>
            </a:r>
            <a:r>
              <a:rPr lang="en-US" altLang="ko-KR" sz="1800" dirty="0"/>
              <a:t>)</a:t>
            </a:r>
          </a:p>
          <a:p>
            <a:r>
              <a:rPr lang="ko-KR" altLang="en-US" sz="1800" dirty="0"/>
              <a:t>따스한 햇살이 잎사귀를 깨운다</a:t>
            </a:r>
          </a:p>
          <a:p>
            <a:r>
              <a:rPr lang="ko-KR" altLang="en-US" sz="1800" dirty="0"/>
              <a:t>나도 그 빛에 눈을 감고 웃는다</a:t>
            </a:r>
          </a:p>
          <a:p>
            <a:r>
              <a:rPr lang="ko-KR" altLang="en-US" sz="1800" dirty="0"/>
              <a:t>때론 바람이 불어오지만</a:t>
            </a:r>
          </a:p>
          <a:p>
            <a:r>
              <a:rPr lang="ko-KR" altLang="en-US" sz="1800" dirty="0"/>
              <a:t>다시</a:t>
            </a:r>
            <a:r>
              <a:rPr lang="en-US" altLang="ko-KR" sz="1800" dirty="0"/>
              <a:t>, </a:t>
            </a:r>
            <a:r>
              <a:rPr lang="ko-KR" altLang="en-US" sz="1800" dirty="0"/>
              <a:t>나는 잎처럼 펼쳐진다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23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가사쓰기</a:t>
            </a:r>
            <a:r>
              <a:rPr lang="ko-KR" altLang="en-US" dirty="0"/>
              <a:t> 팁 </a:t>
            </a:r>
            <a:r>
              <a:rPr lang="en-US" altLang="ko-KR" dirty="0"/>
              <a:t>5</a:t>
            </a:r>
            <a:r>
              <a:rPr lang="ko-KR" altLang="en-US" dirty="0"/>
              <a:t>가지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03312" y="2165501"/>
            <a:ext cx="763542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  <a:r>
              <a:rPr kumimoji="0" lang="ko-KR" altLang="ko-K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생명"을</a:t>
            </a:r>
            <a:r>
              <a:rPr kumimoji="0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단어로 쓰지 말고 이미지로 </a:t>
            </a:r>
            <a:r>
              <a:rPr kumimoji="0" lang="ko-KR" altLang="ko-K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보여</a:t>
            </a:r>
            <a:r>
              <a:rPr kumimoji="0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줄것</a:t>
            </a: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(예: '숨결', '뿌리', '떨리는 손끝', '작은 불빛')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내 이야기처럼 </a:t>
            </a:r>
            <a:r>
              <a:rPr kumimoji="0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쓸것</a:t>
            </a:r>
            <a:r>
              <a:rPr kumimoji="0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내가 겪은 생명의 순간 (새 생명을 만났을 때, 절망에서 벗어난 순간 등)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반복되는 단어나 문장 하나 </a:t>
            </a:r>
            <a:r>
              <a:rPr kumimoji="0" lang="ko-KR" altLang="ko-K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정해</a:t>
            </a:r>
            <a:r>
              <a:rPr kumimoji="0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볼것</a:t>
            </a:r>
            <a:r>
              <a:rPr kumimoji="0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예: “나는 다시”, “그래도 살아”, “작은 숨결이”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질문으로 써도 좋</a:t>
            </a:r>
            <a:r>
              <a:rPr kumimoji="0" lang="ko-KR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음</a:t>
            </a:r>
            <a:r>
              <a:rPr kumimoji="0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예: “너는 왜 </a:t>
            </a:r>
            <a:r>
              <a:rPr kumimoji="0" lang="ko-KR" altLang="ko-K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피었니</a:t>
            </a: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?”, “이 숨은 누구의 것일까?”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말하듯, 짧은 문장으로 써도 </a:t>
            </a:r>
            <a:r>
              <a:rPr kumimoji="0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됌</a:t>
            </a:r>
            <a:r>
              <a:rPr kumimoji="0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시처럼 압축된 말로 감정을 전달하면 충분해요.</a:t>
            </a:r>
          </a:p>
        </p:txBody>
      </p:sp>
    </p:spTree>
    <p:extLst>
      <p:ext uri="{BB962C8B-B14F-4D97-AF65-F5344CB8AC3E}">
        <p14:creationId xmlns:p14="http://schemas.microsoft.com/office/powerpoint/2010/main" val="4131216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764" y="87543"/>
            <a:ext cx="8166803" cy="666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0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화성진행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ko-KR" b="1" dirty="0"/>
          </a:p>
          <a:p>
            <a:r>
              <a:rPr lang="en-US" altLang="ko-KR" b="1" dirty="0"/>
              <a:t>C – G – Am – F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(I – V – vi – IV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ko-KR" altLang="en-US" dirty="0"/>
              <a:t>가장 보편적이고 감정적으로 따뜻한 느낌</a:t>
            </a:r>
            <a:r>
              <a:rPr lang="en-US" altLang="ko-KR" dirty="0"/>
              <a:t>. </a:t>
            </a:r>
            <a:r>
              <a:rPr lang="ko-KR" altLang="en-US" dirty="0"/>
              <a:t>팝 발라드나 </a:t>
            </a:r>
            <a:r>
              <a:rPr lang="en-US" altLang="ko-KR" dirty="0"/>
              <a:t>CCM </a:t>
            </a:r>
            <a:r>
              <a:rPr lang="ko-KR" altLang="en-US" dirty="0"/>
              <a:t>스타일에도 잘 어울림</a:t>
            </a:r>
            <a:r>
              <a:rPr lang="en-US" altLang="ko-KR" dirty="0"/>
              <a:t>.</a:t>
            </a:r>
            <a:endParaRPr lang="en-US" altLang="ko-KR" dirty="0" smtClean="0"/>
          </a:p>
          <a:p>
            <a:r>
              <a:rPr lang="en-US" altLang="ko-KR" b="1" dirty="0"/>
              <a:t>Am – F – C – G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(vi – IV – I – V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ko-KR" altLang="en-US" dirty="0"/>
              <a:t>부드럽고 묵직한 정서</a:t>
            </a:r>
            <a:r>
              <a:rPr lang="en-US" altLang="ko-KR" dirty="0"/>
              <a:t>. </a:t>
            </a:r>
            <a:r>
              <a:rPr lang="ko-KR" altLang="en-US" dirty="0"/>
              <a:t>고흐의 </a:t>
            </a:r>
            <a:r>
              <a:rPr lang="en-US" altLang="ko-KR" dirty="0"/>
              <a:t>&lt;</a:t>
            </a:r>
            <a:r>
              <a:rPr lang="ko-KR" altLang="en-US" dirty="0"/>
              <a:t>별이 빛나는 밤</a:t>
            </a:r>
            <a:r>
              <a:rPr lang="en-US" altLang="ko-KR" dirty="0"/>
              <a:t>&gt; </a:t>
            </a:r>
            <a:r>
              <a:rPr lang="ko-KR" altLang="en-US" dirty="0"/>
              <a:t>같은 느낌에도 잘 어울림</a:t>
            </a:r>
            <a:r>
              <a:rPr lang="en-US" altLang="ko-KR" dirty="0"/>
              <a:t>.</a:t>
            </a:r>
            <a:endParaRPr lang="en-US" altLang="ko-KR" dirty="0" smtClean="0"/>
          </a:p>
          <a:p>
            <a:r>
              <a:rPr lang="en-US" altLang="ko-KR" b="1" dirty="0"/>
              <a:t>D – A – </a:t>
            </a:r>
            <a:r>
              <a:rPr lang="en-US" altLang="ko-KR" b="1" dirty="0" err="1"/>
              <a:t>Bm</a:t>
            </a:r>
            <a:r>
              <a:rPr lang="en-US" altLang="ko-KR" b="1" dirty="0"/>
              <a:t> – G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(I – V – vi – IV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ko-KR" altLang="en-US" dirty="0" err="1"/>
              <a:t>상승감</a:t>
            </a:r>
            <a:r>
              <a:rPr lang="ko-KR" altLang="en-US" dirty="0"/>
              <a:t> 있고 </a:t>
            </a:r>
            <a:r>
              <a:rPr lang="ko-KR" altLang="en-US" dirty="0" err="1"/>
              <a:t>다이나믹한</a:t>
            </a:r>
            <a:r>
              <a:rPr lang="ko-KR" altLang="en-US" dirty="0"/>
              <a:t> 느낌</a:t>
            </a:r>
            <a:r>
              <a:rPr lang="en-US" altLang="ko-KR" dirty="0"/>
              <a:t>. </a:t>
            </a:r>
            <a:r>
              <a:rPr lang="ko-KR" altLang="en-US" dirty="0"/>
              <a:t>반복과 고조에 효과적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4952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9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FF00"/>
                </a:solidFill>
              </a:rPr>
              <a:t>예술을 통한 생명존중 </a:t>
            </a:r>
            <a:r>
              <a:rPr lang="ko-KR" altLang="en-US" dirty="0" err="1"/>
              <a:t>레포트평가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b="1" dirty="0" err="1">
                <a:solidFill>
                  <a:srgbClr val="FFFF00"/>
                </a:solidFill>
              </a:rPr>
              <a:t>레포트</a:t>
            </a:r>
            <a:r>
              <a:rPr lang="ko-KR" altLang="en-US" b="1" dirty="0">
                <a:solidFill>
                  <a:srgbClr val="FFFF00"/>
                </a:solidFill>
              </a:rPr>
              <a:t> 제출기한 </a:t>
            </a:r>
            <a:r>
              <a:rPr lang="en-US" altLang="ko-KR" b="1" dirty="0">
                <a:solidFill>
                  <a:srgbClr val="FFFF00"/>
                </a:solidFill>
              </a:rPr>
              <a:t>: </a:t>
            </a:r>
            <a:r>
              <a:rPr lang="en-US" altLang="ko-KR" sz="4200" b="1" dirty="0">
                <a:solidFill>
                  <a:srgbClr val="FFFF00"/>
                </a:solidFill>
              </a:rPr>
              <a:t>5.18 (</a:t>
            </a:r>
            <a:r>
              <a:rPr lang="ko-KR" altLang="en-US" sz="4200" b="1" dirty="0">
                <a:solidFill>
                  <a:srgbClr val="FFFF00"/>
                </a:solidFill>
              </a:rPr>
              <a:t>일</a:t>
            </a:r>
            <a:r>
              <a:rPr lang="en-US" altLang="ko-KR" sz="4200" b="1" dirty="0">
                <a:solidFill>
                  <a:srgbClr val="FFFF00"/>
                </a:solidFill>
              </a:rPr>
              <a:t>) </a:t>
            </a:r>
            <a:r>
              <a:rPr lang="ko-KR" altLang="en-US" b="1" dirty="0">
                <a:solidFill>
                  <a:srgbClr val="FFFF00"/>
                </a:solidFill>
              </a:rPr>
              <a:t>자정까지</a:t>
            </a:r>
            <a:r>
              <a:rPr lang="en-US" altLang="ko-KR" dirty="0">
                <a:solidFill>
                  <a:srgbClr val="FFFF00"/>
                </a:solidFill>
              </a:rPr>
              <a:t>. </a:t>
            </a:r>
          </a:p>
          <a:p>
            <a:r>
              <a:rPr lang="ko-KR" altLang="en-US" dirty="0" err="1"/>
              <a:t>제출방법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>
                <a:solidFill>
                  <a:srgbClr val="FF0000"/>
                </a:solidFill>
                <a:hlinkClick r:id="rId2"/>
              </a:rPr>
              <a:t>dmaalak@naver.com</a:t>
            </a:r>
            <a:r>
              <a:rPr lang="en-US" altLang="ko-KR" dirty="0"/>
              <a:t> </a:t>
            </a:r>
            <a:r>
              <a:rPr lang="ko-KR" altLang="en-US" dirty="0"/>
              <a:t>메일로 </a:t>
            </a:r>
            <a:r>
              <a:rPr lang="ko-KR" altLang="en-US" dirty="0" err="1"/>
              <a:t>제출할것</a:t>
            </a:r>
            <a:r>
              <a:rPr lang="en-US" altLang="ko-KR" dirty="0"/>
              <a:t>, </a:t>
            </a:r>
          </a:p>
          <a:p>
            <a:r>
              <a:rPr lang="ko-KR" altLang="en-US" dirty="0" err="1"/>
              <a:t>제목페이지</a:t>
            </a:r>
            <a:r>
              <a:rPr lang="ko-KR" altLang="en-US" dirty="0"/>
              <a:t> 제외 </a:t>
            </a:r>
            <a:r>
              <a:rPr lang="en-US" altLang="ko-KR" dirty="0"/>
              <a:t>3</a:t>
            </a:r>
            <a:r>
              <a:rPr lang="ko-KR" altLang="en-US" dirty="0"/>
              <a:t>페이지 이상</a:t>
            </a:r>
            <a:endParaRPr lang="en-US" altLang="ko-KR" dirty="0"/>
          </a:p>
          <a:p>
            <a:r>
              <a:rPr lang="ko-KR" altLang="en-US" dirty="0"/>
              <a:t>한글파일</a:t>
            </a:r>
            <a:r>
              <a:rPr lang="en-US" altLang="ko-KR" dirty="0"/>
              <a:t>/ </a:t>
            </a:r>
            <a:r>
              <a:rPr lang="ko-KR" altLang="en-US" dirty="0"/>
              <a:t>표지</a:t>
            </a:r>
            <a:r>
              <a:rPr lang="en-US" altLang="ko-KR" dirty="0"/>
              <a:t>1</a:t>
            </a:r>
            <a:r>
              <a:rPr lang="ko-KR" altLang="en-US" dirty="0"/>
              <a:t>매</a:t>
            </a:r>
            <a:r>
              <a:rPr lang="en-US" altLang="ko-KR" dirty="0"/>
              <a:t>+ </a:t>
            </a:r>
            <a:r>
              <a:rPr lang="ko-KR" altLang="en-US" dirty="0"/>
              <a:t>내용</a:t>
            </a:r>
            <a:r>
              <a:rPr lang="en-US" altLang="ko-KR" dirty="0"/>
              <a:t>3</a:t>
            </a:r>
            <a:r>
              <a:rPr lang="ko-KR" altLang="en-US" dirty="0"/>
              <a:t>매  </a:t>
            </a:r>
            <a:r>
              <a:rPr lang="en-US" altLang="ko-KR" dirty="0"/>
              <a:t>full </a:t>
            </a:r>
            <a:r>
              <a:rPr lang="ko-KR" altLang="en-US" dirty="0"/>
              <a:t>이상</a:t>
            </a:r>
            <a:r>
              <a:rPr lang="en-US" altLang="ko-KR" dirty="0"/>
              <a:t>+ </a:t>
            </a:r>
            <a:r>
              <a:rPr lang="ko-KR" altLang="en-US" dirty="0"/>
              <a:t>참고문헌페이지 </a:t>
            </a:r>
            <a:r>
              <a:rPr lang="en-US" altLang="ko-KR" dirty="0"/>
              <a:t>/ </a:t>
            </a:r>
            <a:r>
              <a:rPr lang="ko-KR" altLang="en-US" dirty="0"/>
              <a:t>글자크기 </a:t>
            </a:r>
            <a:r>
              <a:rPr lang="en-US" altLang="ko-KR" dirty="0"/>
              <a:t>10(</a:t>
            </a:r>
            <a:r>
              <a:rPr lang="ko-KR" altLang="en-US" dirty="0" err="1"/>
              <a:t>글자체무관</a:t>
            </a:r>
            <a:r>
              <a:rPr lang="en-US" altLang="ko-KR" dirty="0"/>
              <a:t>)/ </a:t>
            </a:r>
            <a:r>
              <a:rPr lang="ko-KR" altLang="en-US" dirty="0" err="1"/>
              <a:t>줄간격</a:t>
            </a:r>
            <a:r>
              <a:rPr lang="ko-KR" altLang="en-US" dirty="0"/>
              <a:t> </a:t>
            </a:r>
            <a:r>
              <a:rPr lang="en-US" altLang="ko-KR" dirty="0"/>
              <a:t>160%, </a:t>
            </a:r>
            <a:r>
              <a:rPr lang="ko-KR" altLang="en-US" dirty="0" err="1"/>
              <a:t>장평</a:t>
            </a:r>
            <a:r>
              <a:rPr lang="en-US" altLang="ko-KR" dirty="0"/>
              <a:t>100%, </a:t>
            </a:r>
            <a:r>
              <a:rPr lang="ko-KR" altLang="en-US" dirty="0"/>
              <a:t>자간 </a:t>
            </a:r>
            <a:r>
              <a:rPr lang="en-US" altLang="ko-KR" dirty="0"/>
              <a:t>0%/ </a:t>
            </a:r>
            <a:r>
              <a:rPr lang="ko-KR" altLang="en-US" dirty="0"/>
              <a:t>용지상하좌우여백 </a:t>
            </a:r>
            <a:r>
              <a:rPr lang="en-US" altLang="ko-KR" dirty="0"/>
              <a:t>20mm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sz="4400" dirty="0">
                <a:solidFill>
                  <a:srgbClr val="FFFF00"/>
                </a:solidFill>
              </a:rPr>
              <a:t>대주제 </a:t>
            </a:r>
            <a:r>
              <a:rPr lang="en-US" altLang="ko-KR" sz="4400" dirty="0">
                <a:solidFill>
                  <a:srgbClr val="FFFF00"/>
                </a:solidFill>
              </a:rPr>
              <a:t>: </a:t>
            </a:r>
            <a:r>
              <a:rPr lang="ko-KR" altLang="en-US" sz="4400" dirty="0">
                <a:solidFill>
                  <a:srgbClr val="FFFF00"/>
                </a:solidFill>
              </a:rPr>
              <a:t>예술을 통한 생명존중</a:t>
            </a:r>
            <a:endParaRPr lang="en-US" altLang="ko-KR" sz="4400" dirty="0">
              <a:solidFill>
                <a:srgbClr val="FFFF00"/>
              </a:solidFill>
            </a:endParaRPr>
          </a:p>
          <a:p>
            <a:r>
              <a:rPr lang="ko-KR" altLang="en-US" dirty="0" err="1"/>
              <a:t>부주제</a:t>
            </a:r>
            <a:r>
              <a:rPr lang="en-US" altLang="ko-KR" dirty="0"/>
              <a:t>: </a:t>
            </a:r>
            <a:r>
              <a:rPr lang="ko-KR" altLang="en-US" dirty="0"/>
              <a:t>자유롭게</a:t>
            </a:r>
            <a:r>
              <a:rPr lang="en-US" altLang="ko-KR" dirty="0"/>
              <a:t> </a:t>
            </a:r>
            <a:r>
              <a:rPr lang="ko-KR" altLang="en-US" dirty="0" err="1"/>
              <a:t>정할것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   </a:t>
            </a:r>
            <a:r>
              <a:rPr lang="en-US" altLang="ko-KR" dirty="0"/>
              <a:t>(</a:t>
            </a:r>
            <a:r>
              <a:rPr lang="ko-KR" altLang="en-US" dirty="0"/>
              <a:t>어떠한 관점과 시각으로 접근했는지 </a:t>
            </a:r>
            <a:r>
              <a:rPr lang="ko-KR" altLang="en-US" dirty="0" err="1"/>
              <a:t>알수</a:t>
            </a:r>
            <a:r>
              <a:rPr lang="ko-KR" altLang="en-US" dirty="0"/>
              <a:t> 있는 주제</a:t>
            </a:r>
            <a:r>
              <a:rPr lang="en-US" altLang="ko-KR" dirty="0"/>
              <a:t>)</a:t>
            </a:r>
          </a:p>
          <a:p>
            <a:r>
              <a:rPr lang="ko-KR" altLang="en-US" dirty="0" err="1"/>
              <a:t>성찰과정</a:t>
            </a:r>
            <a:r>
              <a:rPr lang="en-US" altLang="ko-KR" dirty="0"/>
              <a:t>, </a:t>
            </a:r>
            <a:r>
              <a:rPr lang="ko-KR" altLang="en-US" dirty="0" err="1"/>
              <a:t>결론에대한</a:t>
            </a:r>
            <a:r>
              <a:rPr lang="ko-KR" altLang="en-US" dirty="0"/>
              <a:t> </a:t>
            </a:r>
            <a:r>
              <a:rPr lang="ko-KR" altLang="en-US" dirty="0" err="1"/>
              <a:t>도출이유</a:t>
            </a:r>
            <a:r>
              <a:rPr lang="en-US" altLang="ko-KR" dirty="0"/>
              <a:t>.</a:t>
            </a:r>
            <a:r>
              <a:rPr lang="ko-KR" altLang="en-US" dirty="0"/>
              <a:t>본인의 주관적 의견과 주장</a:t>
            </a:r>
            <a:r>
              <a:rPr lang="en-US" altLang="ko-KR" dirty="0"/>
              <a:t>, </a:t>
            </a:r>
            <a:r>
              <a:rPr lang="ko-KR" altLang="en-US" dirty="0"/>
              <a:t>비판이 최대한 들어가도록 작성</a:t>
            </a:r>
            <a:endParaRPr lang="en-US" altLang="ko-KR" dirty="0"/>
          </a:p>
          <a:p>
            <a:r>
              <a:rPr lang="ko-KR" altLang="en-US" dirty="0" err="1"/>
              <a:t>표지페이지</a:t>
            </a:r>
            <a:r>
              <a:rPr lang="en-US" altLang="ko-KR" dirty="0"/>
              <a:t>1+</a:t>
            </a:r>
            <a:r>
              <a:rPr lang="ko-KR" altLang="en-US" dirty="0" err="1"/>
              <a:t>내용페이지</a:t>
            </a:r>
            <a:r>
              <a:rPr lang="en-US" altLang="ko-KR" dirty="0"/>
              <a:t> 3</a:t>
            </a:r>
            <a:r>
              <a:rPr lang="ko-KR" altLang="en-US" dirty="0"/>
              <a:t>매  </a:t>
            </a:r>
            <a:r>
              <a:rPr lang="en-US" altLang="ko-KR" dirty="0"/>
              <a:t>full </a:t>
            </a:r>
            <a:r>
              <a:rPr lang="ko-KR" altLang="en-US" dirty="0"/>
              <a:t>이상</a:t>
            </a:r>
            <a:r>
              <a:rPr lang="en-US" altLang="ko-KR" dirty="0"/>
              <a:t>+</a:t>
            </a:r>
            <a:r>
              <a:rPr lang="ko-KR" altLang="en-US" dirty="0"/>
              <a:t>참고문헌페이지</a:t>
            </a:r>
            <a:r>
              <a:rPr lang="en-US" altLang="ko-KR" dirty="0"/>
              <a:t>1</a:t>
            </a:r>
            <a:r>
              <a:rPr lang="ko-KR" altLang="en-US" dirty="0"/>
              <a:t>이상</a:t>
            </a:r>
            <a:r>
              <a:rPr lang="en-US" altLang="ko-KR" dirty="0"/>
              <a:t>(</a:t>
            </a:r>
            <a:r>
              <a:rPr lang="ko-KR" altLang="en-US" dirty="0"/>
              <a:t>공공예술사례조사를 위해 방문한 경우 교통비</a:t>
            </a:r>
            <a:r>
              <a:rPr lang="en-US" altLang="ko-KR" dirty="0"/>
              <a:t>,</a:t>
            </a:r>
            <a:r>
              <a:rPr lang="ko-KR" altLang="en-US" dirty="0" err="1"/>
              <a:t>입장권등을</a:t>
            </a:r>
            <a:r>
              <a:rPr lang="ko-KR" altLang="en-US" dirty="0"/>
              <a:t> </a:t>
            </a:r>
            <a:r>
              <a:rPr lang="ko-KR" altLang="en-US" dirty="0" err="1"/>
              <a:t>증빈자료로</a:t>
            </a:r>
            <a:r>
              <a:rPr lang="ko-KR" altLang="en-US" dirty="0"/>
              <a:t> </a:t>
            </a:r>
            <a:r>
              <a:rPr lang="ko-KR" altLang="en-US" dirty="0" err="1"/>
              <a:t>붙일것</a:t>
            </a:r>
            <a:r>
              <a:rPr lang="en-US" altLang="ko-KR" dirty="0"/>
              <a:t>)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953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삶과 죽음</a:t>
            </a:r>
            <a:r>
              <a:rPr lang="en-US" altLang="ko-KR" dirty="0"/>
              <a:t>, </a:t>
            </a:r>
            <a:r>
              <a:rPr lang="ko-KR" altLang="en-US" dirty="0"/>
              <a:t>궁핍 속의 예술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삶의 한계와 죽음의 그림자 속에서 꽃핀 창조성</a:t>
            </a:r>
            <a:endParaRPr lang="ko-KR" altLang="en-US" dirty="0"/>
          </a:p>
          <a:p>
            <a:r>
              <a:rPr lang="ko-KR" altLang="en-US" b="1" dirty="0"/>
              <a:t>경제적</a:t>
            </a:r>
            <a:r>
              <a:rPr lang="en-US" altLang="ko-KR" b="1" dirty="0"/>
              <a:t>·</a:t>
            </a:r>
            <a:r>
              <a:rPr lang="ko-KR" altLang="en-US" b="1" dirty="0"/>
              <a:t>심리적 고통을 겪었지만 인류에게 위대한 예술을 남긴 인물들</a:t>
            </a:r>
            <a:endParaRPr lang="ko-KR" altLang="en-US" dirty="0"/>
          </a:p>
          <a:p>
            <a:r>
              <a:rPr lang="ko-KR" altLang="en-US" b="1" dirty="0"/>
              <a:t>‘생명 </a:t>
            </a:r>
            <a:r>
              <a:rPr lang="ko-KR" altLang="en-US" b="1" dirty="0" err="1"/>
              <a:t>존중’이라는</a:t>
            </a:r>
            <a:r>
              <a:rPr lang="ko-KR" altLang="en-US" b="1" dirty="0"/>
              <a:t> 큰 주제 아래</a:t>
            </a:r>
            <a:r>
              <a:rPr lang="en-US" altLang="ko-KR" b="1" dirty="0"/>
              <a:t>, </a:t>
            </a:r>
            <a:r>
              <a:rPr lang="ko-KR" altLang="en-US" b="1" dirty="0"/>
              <a:t>고통 속에서도 인간의 가치를 드러낸 이들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395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모차르트 </a:t>
            </a:r>
            <a:r>
              <a:rPr lang="en-US" altLang="ko-KR" dirty="0"/>
              <a:t>(1756–1791)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5123" y="2385427"/>
            <a:ext cx="8946541" cy="4195481"/>
          </a:xfrm>
        </p:spPr>
        <p:txBody>
          <a:bodyPr/>
          <a:lstStyle/>
          <a:p>
            <a:r>
              <a:rPr lang="ko-KR" altLang="en-US" dirty="0" err="1" smtClean="0"/>
              <a:t>천재음악가였지만</a:t>
            </a:r>
            <a:r>
              <a:rPr lang="ko-KR" altLang="en-US" dirty="0"/>
              <a:t> 마지막 몇 년은 빈곤과 병에 </a:t>
            </a:r>
            <a:r>
              <a:rPr lang="ko-KR" altLang="en-US" dirty="0" smtClean="0"/>
              <a:t>시달림</a:t>
            </a:r>
            <a:endParaRPr lang="en-US" altLang="ko-KR" dirty="0" smtClean="0"/>
          </a:p>
          <a:p>
            <a:r>
              <a:rPr lang="en-US" altLang="ko-KR" dirty="0"/>
              <a:t>1789: </a:t>
            </a:r>
            <a:r>
              <a:rPr lang="ko-KR" altLang="en-US" dirty="0"/>
              <a:t>프랑스 혁명 시작</a:t>
            </a:r>
            <a:r>
              <a:rPr lang="en-US" altLang="ko-KR" dirty="0"/>
              <a:t>, </a:t>
            </a:r>
            <a:r>
              <a:rPr lang="ko-KR" altLang="en-US" dirty="0"/>
              <a:t>그는 이 시기 궁핍한 투어로 생계를 이어감</a:t>
            </a:r>
            <a:endParaRPr lang="en-US" altLang="ko-KR" dirty="0" smtClean="0"/>
          </a:p>
          <a:p>
            <a:r>
              <a:rPr lang="ko-KR" altLang="en-US" dirty="0" smtClean="0"/>
              <a:t>죽음</a:t>
            </a:r>
            <a:r>
              <a:rPr lang="en-US" altLang="ko-KR" dirty="0"/>
              <a:t>: 1791</a:t>
            </a:r>
            <a:r>
              <a:rPr lang="ko-KR" altLang="en-US" dirty="0"/>
              <a:t>년</a:t>
            </a:r>
            <a:r>
              <a:rPr lang="en-US" altLang="ko-KR" dirty="0"/>
              <a:t>, 35</a:t>
            </a:r>
            <a:r>
              <a:rPr lang="ko-KR" altLang="en-US" dirty="0"/>
              <a:t>세 </a:t>
            </a:r>
            <a:r>
              <a:rPr lang="en-US" altLang="ko-KR" dirty="0"/>
              <a:t>– </a:t>
            </a:r>
            <a:r>
              <a:rPr lang="ko-KR" altLang="en-US" dirty="0"/>
              <a:t>미완성 유작 </a:t>
            </a:r>
            <a:r>
              <a:rPr lang="ko-KR" altLang="en-US" i="1" dirty="0" err="1"/>
              <a:t>레퀴엠</a:t>
            </a:r>
            <a:endParaRPr lang="en-US" altLang="ko-KR" dirty="0" smtClean="0"/>
          </a:p>
          <a:p>
            <a:r>
              <a:rPr lang="ko-KR" altLang="en-US" dirty="0" smtClean="0"/>
              <a:t>의미</a:t>
            </a:r>
            <a:r>
              <a:rPr lang="en-US" altLang="ko-KR" dirty="0"/>
              <a:t>: </a:t>
            </a:r>
            <a:r>
              <a:rPr lang="ko-KR" altLang="en-US" dirty="0"/>
              <a:t>죽음을 직면한 음악</a:t>
            </a:r>
            <a:r>
              <a:rPr lang="en-US" altLang="ko-KR" dirty="0"/>
              <a:t>, </a:t>
            </a:r>
            <a:r>
              <a:rPr lang="ko-KR" altLang="en-US" dirty="0"/>
              <a:t>삶의 마지막 고백이 담긴 </a:t>
            </a:r>
            <a:r>
              <a:rPr lang="ko-KR" altLang="en-US" dirty="0" smtClean="0"/>
              <a:t>예술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“내게 죽음은 진정한 친구와 같다</a:t>
            </a:r>
            <a:r>
              <a:rPr lang="en-US" altLang="ko-KR" dirty="0"/>
              <a:t>.” – </a:t>
            </a:r>
            <a:r>
              <a:rPr lang="ko-KR" altLang="en-US" dirty="0"/>
              <a:t>모차르트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193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음악 추천</a:t>
            </a:r>
            <a:r>
              <a:rPr lang="en-US" altLang="ko-KR" dirty="0"/>
              <a:t>:</a:t>
            </a:r>
          </a:p>
          <a:p>
            <a:pPr marL="0" indent="0">
              <a:buNone/>
            </a:pPr>
            <a:r>
              <a:rPr lang="ko-KR" altLang="en-US" i="1" dirty="0" err="1"/>
              <a:t>레퀴엠</a:t>
            </a:r>
            <a:r>
              <a:rPr lang="ko-KR" altLang="en-US" i="1" dirty="0"/>
              <a:t> </a:t>
            </a:r>
            <a:r>
              <a:rPr lang="en-US" altLang="ko-KR" i="1" dirty="0"/>
              <a:t>d</a:t>
            </a:r>
            <a:r>
              <a:rPr lang="ko-KR" altLang="en-US" i="1" dirty="0"/>
              <a:t>단조 </a:t>
            </a:r>
            <a:r>
              <a:rPr lang="en-US" altLang="ko-KR" i="1" dirty="0"/>
              <a:t>K.626</a:t>
            </a:r>
            <a:r>
              <a:rPr lang="ko-KR" altLang="en-US" dirty="0"/>
              <a:t> 중 </a:t>
            </a:r>
            <a:r>
              <a:rPr lang="en-US" altLang="ko-KR" dirty="0"/>
              <a:t>"</a:t>
            </a:r>
            <a:r>
              <a:rPr lang="en-US" altLang="ko-KR" dirty="0" err="1"/>
              <a:t>Lacrimosa</a:t>
            </a:r>
            <a:r>
              <a:rPr lang="en-US" altLang="ko-KR" dirty="0"/>
              <a:t>"</a:t>
            </a:r>
            <a:br>
              <a:rPr lang="en-US" altLang="ko-KR" dirty="0"/>
            </a:br>
            <a:r>
              <a:rPr lang="en-US" altLang="ko-KR" dirty="0"/>
              <a:t>→ </a:t>
            </a:r>
            <a:r>
              <a:rPr lang="ko-KR" altLang="en-US" dirty="0"/>
              <a:t>죽음을 앞둔 모차르트의 고백</a:t>
            </a:r>
            <a:r>
              <a:rPr lang="en-US" altLang="ko-KR" dirty="0"/>
              <a:t>. </a:t>
            </a:r>
            <a:r>
              <a:rPr lang="ko-KR" altLang="en-US" dirty="0"/>
              <a:t>슬픔과 </a:t>
            </a:r>
            <a:r>
              <a:rPr lang="ko-KR" altLang="en-US" dirty="0" err="1"/>
              <a:t>숭고함이</a:t>
            </a:r>
            <a:r>
              <a:rPr lang="ko-KR" altLang="en-US" dirty="0"/>
              <a:t> 공존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b="1" dirty="0"/>
              <a:t>감상 포인트</a:t>
            </a:r>
            <a:r>
              <a:rPr lang="en-US" altLang="ko-KR" dirty="0"/>
              <a:t>:</a:t>
            </a:r>
          </a:p>
          <a:p>
            <a:pPr marL="0" indent="0">
              <a:buNone/>
            </a:pPr>
            <a:r>
              <a:rPr lang="en-US" altLang="ko-KR" dirty="0"/>
              <a:t>"</a:t>
            </a:r>
            <a:r>
              <a:rPr lang="ko-KR" altLang="en-US" dirty="0"/>
              <a:t>죽음을 두려워하지 않고</a:t>
            </a:r>
            <a:r>
              <a:rPr lang="en-US" altLang="ko-KR" dirty="0"/>
              <a:t>, </a:t>
            </a:r>
            <a:r>
              <a:rPr lang="ko-KR" altLang="en-US" dirty="0"/>
              <a:t>그 안에서 빛나는 생명을 느껴보자</a:t>
            </a:r>
            <a:r>
              <a:rPr lang="en-US" altLang="ko-KR" dirty="0" smtClean="0"/>
              <a:t>.“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b="1" dirty="0"/>
              <a:t>그림 추천</a:t>
            </a:r>
            <a:r>
              <a:rPr lang="en-US" altLang="ko-KR" dirty="0"/>
              <a:t>:</a:t>
            </a:r>
          </a:p>
          <a:p>
            <a:pPr marL="0" indent="0">
              <a:buNone/>
            </a:pPr>
            <a:r>
              <a:rPr lang="ko-KR" altLang="en-US" i="1" dirty="0"/>
              <a:t>모차르트의 죽음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작자 미상</a:t>
            </a:r>
            <a:r>
              <a:rPr lang="en-US" altLang="ko-KR" dirty="0"/>
              <a:t>, </a:t>
            </a:r>
            <a:r>
              <a:rPr lang="ko-KR" altLang="en-US" dirty="0"/>
              <a:t>낭만주의 화풍</a:t>
            </a:r>
            <a:r>
              <a:rPr lang="en-US" altLang="ko-KR" dirty="0"/>
              <a:t>)</a:t>
            </a:r>
            <a:br>
              <a:rPr lang="en-US" altLang="ko-KR" dirty="0"/>
            </a:br>
            <a:r>
              <a:rPr lang="en-US" altLang="ko-KR" dirty="0"/>
              <a:t>→ </a:t>
            </a:r>
            <a:r>
              <a:rPr lang="ko-KR" altLang="en-US" dirty="0"/>
              <a:t>침대에 누운 모차르트를 둘러싼 친구들의 모습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331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빈센트</a:t>
            </a:r>
            <a:r>
              <a:rPr lang="ko-KR" altLang="en-US" dirty="0"/>
              <a:t> 반 고흐 </a:t>
            </a:r>
            <a:r>
              <a:rPr lang="en-US" altLang="ko-KR" dirty="0"/>
              <a:t>(1853–1890)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생전</a:t>
            </a:r>
            <a:r>
              <a:rPr lang="en-US" altLang="ko-KR" dirty="0"/>
              <a:t>: </a:t>
            </a:r>
            <a:r>
              <a:rPr lang="ko-KR" altLang="en-US" dirty="0"/>
              <a:t>생전 단 한 점의 그림만 판매</a:t>
            </a:r>
            <a:endParaRPr lang="en-US" altLang="ko-KR" dirty="0" smtClean="0"/>
          </a:p>
          <a:p>
            <a:r>
              <a:rPr lang="ko-KR" altLang="en-US" dirty="0" smtClean="0"/>
              <a:t>삶</a:t>
            </a:r>
            <a:r>
              <a:rPr lang="en-US" altLang="ko-KR" dirty="0"/>
              <a:t>: </a:t>
            </a:r>
            <a:r>
              <a:rPr lang="ko-KR" altLang="en-US" dirty="0"/>
              <a:t>정신 질환</a:t>
            </a:r>
            <a:r>
              <a:rPr lang="en-US" altLang="ko-KR" dirty="0"/>
              <a:t>, </a:t>
            </a:r>
            <a:r>
              <a:rPr lang="ko-KR" altLang="en-US" dirty="0"/>
              <a:t>외로움</a:t>
            </a:r>
            <a:r>
              <a:rPr lang="en-US" altLang="ko-KR" dirty="0"/>
              <a:t>, </a:t>
            </a:r>
            <a:r>
              <a:rPr lang="ko-KR" altLang="en-US" dirty="0"/>
              <a:t>가난 </a:t>
            </a:r>
            <a:r>
              <a:rPr lang="en-US" altLang="ko-KR" dirty="0"/>
              <a:t>– </a:t>
            </a:r>
            <a:r>
              <a:rPr lang="ko-KR" altLang="en-US" dirty="0"/>
              <a:t>동생 테오의 지원에 의존</a:t>
            </a:r>
            <a:endParaRPr lang="en-US" altLang="ko-KR" dirty="0" smtClean="0"/>
          </a:p>
          <a:p>
            <a:r>
              <a:rPr lang="ko-KR" altLang="en-US" dirty="0" smtClean="0"/>
              <a:t>죽음</a:t>
            </a:r>
            <a:r>
              <a:rPr lang="en-US" altLang="ko-KR" dirty="0"/>
              <a:t>: 37</a:t>
            </a:r>
            <a:r>
              <a:rPr lang="ko-KR" altLang="en-US" dirty="0"/>
              <a:t>세</a:t>
            </a:r>
            <a:r>
              <a:rPr lang="en-US" altLang="ko-KR" dirty="0"/>
              <a:t>, </a:t>
            </a:r>
            <a:r>
              <a:rPr lang="ko-KR" altLang="en-US" dirty="0"/>
              <a:t>자살 추정</a:t>
            </a:r>
            <a:endParaRPr lang="en-US" altLang="ko-KR" dirty="0" smtClean="0"/>
          </a:p>
          <a:p>
            <a:r>
              <a:rPr lang="ko-KR" altLang="en-US" dirty="0" smtClean="0"/>
              <a:t>의미</a:t>
            </a:r>
            <a:r>
              <a:rPr lang="en-US" altLang="ko-KR" dirty="0"/>
              <a:t>: </a:t>
            </a:r>
            <a:r>
              <a:rPr lang="ko-KR" altLang="en-US" dirty="0"/>
              <a:t>생명을 소중히 여긴 시선</a:t>
            </a:r>
            <a:r>
              <a:rPr lang="en-US" altLang="ko-KR" dirty="0"/>
              <a:t>, </a:t>
            </a:r>
            <a:r>
              <a:rPr lang="ko-KR" altLang="en-US" i="1" dirty="0"/>
              <a:t>해바라기</a:t>
            </a:r>
            <a:r>
              <a:rPr lang="en-US" altLang="ko-KR" dirty="0"/>
              <a:t>, </a:t>
            </a:r>
            <a:r>
              <a:rPr lang="ko-KR" altLang="en-US" i="1" dirty="0"/>
              <a:t>별이 빛나는 밤에</a:t>
            </a:r>
            <a:r>
              <a:rPr lang="ko-KR" altLang="en-US" dirty="0"/>
              <a:t> 같은 작품에서 생명의 환희와 고통을 동시에 표현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“나는 내 슬픔으로 그림을 그린다</a:t>
            </a:r>
            <a:r>
              <a:rPr lang="en-US" altLang="ko-KR" dirty="0"/>
              <a:t>.” – </a:t>
            </a:r>
            <a:r>
              <a:rPr lang="ko-KR" altLang="en-US" dirty="0"/>
              <a:t>고흐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5815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그림 추천</a:t>
            </a:r>
            <a:r>
              <a:rPr lang="en-US" altLang="ko-KR" dirty="0"/>
              <a:t>:</a:t>
            </a:r>
          </a:p>
          <a:p>
            <a:pPr marL="0" indent="0">
              <a:buNone/>
            </a:pPr>
            <a:r>
              <a:rPr lang="ko-KR" altLang="en-US" i="1" dirty="0"/>
              <a:t>별이 빛나는 밤에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→ 고통 속에서도 별빛을 보는 시선</a:t>
            </a:r>
            <a:r>
              <a:rPr lang="en-US" altLang="ko-KR" dirty="0"/>
              <a:t>, </a:t>
            </a:r>
            <a:r>
              <a:rPr lang="ko-KR" altLang="en-US" dirty="0"/>
              <a:t>삶의 의지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i="1" dirty="0"/>
              <a:t>까마귀 나는 밀밭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→ 그의 유서 같은 그림</a:t>
            </a:r>
            <a:r>
              <a:rPr lang="en-US" altLang="ko-KR" dirty="0"/>
              <a:t>, </a:t>
            </a:r>
            <a:r>
              <a:rPr lang="ko-KR" altLang="en-US" dirty="0"/>
              <a:t>죽음을 앞둔 절박함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감상 포인트</a:t>
            </a:r>
            <a:r>
              <a:rPr lang="en-US" altLang="ko-KR" dirty="0"/>
              <a:t>:</a:t>
            </a:r>
          </a:p>
          <a:p>
            <a:pPr marL="0" indent="0">
              <a:buNone/>
            </a:pPr>
            <a:r>
              <a:rPr lang="en-US" altLang="ko-KR" dirty="0"/>
              <a:t>"</a:t>
            </a:r>
            <a:r>
              <a:rPr lang="ko-KR" altLang="en-US" dirty="0"/>
              <a:t>고흐는 죽음을 향해 가면서도 자연과 생명을 그렸다</a:t>
            </a:r>
            <a:r>
              <a:rPr lang="en-US" altLang="ko-KR" dirty="0"/>
              <a:t>."</a:t>
            </a:r>
          </a:p>
          <a:p>
            <a:r>
              <a:rPr lang="ko-KR" altLang="en-US" b="1" dirty="0"/>
              <a:t>음악 연결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배경음악</a:t>
            </a:r>
            <a:r>
              <a:rPr lang="en-US" altLang="ko-KR" dirty="0"/>
              <a:t>):</a:t>
            </a:r>
          </a:p>
          <a:p>
            <a:pPr marL="0" indent="0">
              <a:buNone/>
            </a:pPr>
            <a:r>
              <a:rPr lang="en-US" altLang="ko-KR" dirty="0"/>
              <a:t>Don McLean – </a:t>
            </a:r>
            <a:r>
              <a:rPr lang="en-US" altLang="ko-KR" i="1" dirty="0"/>
              <a:t>Vincent (Starry </a:t>
            </a:r>
            <a:r>
              <a:rPr lang="en-US" altLang="ko-KR" i="1" dirty="0" err="1"/>
              <a:t>Starry</a:t>
            </a:r>
            <a:r>
              <a:rPr lang="en-US" altLang="ko-KR" i="1" dirty="0"/>
              <a:t> Night)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→ 반 고흐를 위한 </a:t>
            </a:r>
            <a:r>
              <a:rPr lang="ko-KR" altLang="en-US" dirty="0" err="1"/>
              <a:t>헌정곡</a:t>
            </a:r>
            <a:r>
              <a:rPr lang="en-US" altLang="ko-KR" dirty="0"/>
              <a:t>. </a:t>
            </a:r>
            <a:r>
              <a:rPr lang="ko-KR" altLang="en-US" dirty="0"/>
              <a:t>가사도 함께 감상하면 좋아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071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06" y="390093"/>
            <a:ext cx="6283820" cy="549091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45" y="390093"/>
            <a:ext cx="4547062" cy="570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8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별이 빛나는 </a:t>
            </a:r>
            <a:r>
              <a:rPr lang="ko-KR" altLang="en-US" dirty="0" smtClean="0"/>
              <a:t>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1800" dirty="0"/>
              <a:t>“</a:t>
            </a:r>
            <a:r>
              <a:rPr lang="en-US" altLang="ko-KR" sz="1800" dirty="0"/>
              <a:t>&lt;</a:t>
            </a:r>
            <a:r>
              <a:rPr lang="ko-KR" altLang="en-US" sz="1800" dirty="0"/>
              <a:t>별이 빛나는 밤</a:t>
            </a:r>
            <a:r>
              <a:rPr lang="en-US" altLang="ko-KR" sz="1800" dirty="0"/>
              <a:t>&gt;</a:t>
            </a:r>
            <a:r>
              <a:rPr lang="ko-KR" altLang="en-US" sz="1800" dirty="0"/>
              <a:t>은 </a:t>
            </a:r>
            <a:r>
              <a:rPr lang="ko-KR" altLang="en-US" sz="1800" b="1" dirty="0"/>
              <a:t>삶의 어둠을 꿰뚫고 빛나는 생명의 힘</a:t>
            </a:r>
            <a:r>
              <a:rPr lang="ko-KR" altLang="en-US" sz="1800" dirty="0"/>
              <a:t>에 대한 고흐의 </a:t>
            </a:r>
            <a:r>
              <a:rPr lang="ko-KR" altLang="en-US" sz="1800" dirty="0" smtClean="0"/>
              <a:t>마지막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altLang="ko-KR" dirty="0"/>
          </a:p>
          <a:p>
            <a:r>
              <a:rPr lang="ko-KR" altLang="en-US" b="1" dirty="0"/>
              <a:t>“고통 속에서도</a:t>
            </a:r>
            <a:r>
              <a:rPr lang="en-US" altLang="ko-KR" b="1" dirty="0"/>
              <a:t>, </a:t>
            </a:r>
            <a:r>
              <a:rPr lang="ko-KR" altLang="en-US" b="1" dirty="0"/>
              <a:t>살아 있는 모든 것들은 빛을 향한다</a:t>
            </a:r>
            <a:r>
              <a:rPr lang="en-US" altLang="ko-KR" b="1" dirty="0" smtClean="0"/>
              <a:t>.”</a:t>
            </a:r>
          </a:p>
          <a:p>
            <a:endParaRPr lang="ko-KR" altLang="en-US" dirty="0"/>
          </a:p>
          <a:p>
            <a:pPr marL="0" indent="0">
              <a:buNone/>
            </a:pPr>
            <a:r>
              <a:rPr lang="ko-KR" altLang="en-US" b="1" dirty="0"/>
              <a:t>● 작품 배경</a:t>
            </a:r>
          </a:p>
          <a:p>
            <a:r>
              <a:rPr lang="ko-KR" altLang="en-US" dirty="0"/>
              <a:t>반 고흐가 </a:t>
            </a:r>
            <a:r>
              <a:rPr lang="ko-KR" altLang="en-US" dirty="0" err="1"/>
              <a:t>생레미</a:t>
            </a:r>
            <a:r>
              <a:rPr lang="ko-KR" altLang="en-US" dirty="0"/>
              <a:t> 정신병원에 입원 중 그린 작품</a:t>
            </a:r>
          </a:p>
          <a:p>
            <a:r>
              <a:rPr lang="ko-KR" altLang="en-US" dirty="0" err="1"/>
              <a:t>창밖의</a:t>
            </a:r>
            <a:r>
              <a:rPr lang="ko-KR" altLang="en-US" dirty="0"/>
              <a:t> 밤하늘을 상상과 기억으로 재구성함</a:t>
            </a:r>
          </a:p>
          <a:p>
            <a:r>
              <a:rPr lang="ko-KR" altLang="en-US" dirty="0"/>
              <a:t>휘몰아치는 하늘</a:t>
            </a:r>
            <a:r>
              <a:rPr lang="en-US" altLang="ko-KR" dirty="0"/>
              <a:t>, </a:t>
            </a:r>
            <a:r>
              <a:rPr lang="ko-KR" altLang="en-US" dirty="0"/>
              <a:t>소용돌이치는 별과 달</a:t>
            </a:r>
            <a:r>
              <a:rPr lang="en-US" altLang="ko-KR" dirty="0"/>
              <a:t>, </a:t>
            </a:r>
            <a:r>
              <a:rPr lang="ko-KR" altLang="en-US" dirty="0"/>
              <a:t>고요한 마을의 </a:t>
            </a:r>
            <a:r>
              <a:rPr lang="ko-KR" altLang="en-US" dirty="0" smtClean="0"/>
              <a:t>대비</a:t>
            </a:r>
            <a:endParaRPr lang="en-US" altLang="ko-KR" dirty="0" smtClean="0"/>
          </a:p>
          <a:p>
            <a:endParaRPr lang="ko-KR" altLang="en-US" dirty="0"/>
          </a:p>
          <a:p>
            <a:pPr marL="0" indent="0">
              <a:buNone/>
            </a:pPr>
            <a:r>
              <a:rPr lang="ko-KR" altLang="en-US" b="1" dirty="0"/>
              <a:t>● 생명과의 연결</a:t>
            </a:r>
          </a:p>
          <a:p>
            <a:r>
              <a:rPr lang="ko-KR" altLang="en-US" dirty="0"/>
              <a:t>이 작품은 밤이라는 어두운 시간 속에서도 **“별은 빛난다”**는 사실을 말합니다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고흐는 자신의 고통</a:t>
            </a:r>
            <a:r>
              <a:rPr lang="en-US" altLang="ko-KR" dirty="0"/>
              <a:t>, </a:t>
            </a:r>
            <a:r>
              <a:rPr lang="ko-KR" altLang="en-US" dirty="0"/>
              <a:t>외로움</a:t>
            </a:r>
            <a:r>
              <a:rPr lang="en-US" altLang="ko-KR" dirty="0"/>
              <a:t>, </a:t>
            </a:r>
            <a:r>
              <a:rPr lang="ko-KR" altLang="en-US" dirty="0"/>
              <a:t>불안 속에서도 **세상의 ‘살아 있음’**을 바라보려 했습니다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소용돌이치는 하늘은 그의 내면</a:t>
            </a:r>
            <a:r>
              <a:rPr lang="en-US" altLang="ko-KR" dirty="0"/>
              <a:t>, </a:t>
            </a:r>
            <a:r>
              <a:rPr lang="ko-KR" altLang="en-US" dirty="0"/>
              <a:t>그러나 별은 여전히 </a:t>
            </a:r>
            <a:r>
              <a:rPr lang="ko-KR" altLang="en-US" b="1" dirty="0"/>
              <a:t>빛나며 생명을 속삭입니다</a:t>
            </a:r>
            <a:r>
              <a:rPr lang="en-US" altLang="ko-KR" b="1" dirty="0"/>
              <a:t>.</a:t>
            </a:r>
            <a:endParaRPr lang="ko-KR" altLang="en-US" dirty="0"/>
          </a:p>
          <a:p>
            <a:r>
              <a:rPr lang="ko-KR" altLang="en-US" b="1" dirty="0"/>
              <a:t>사이프러스 나무</a:t>
            </a:r>
            <a:r>
              <a:rPr lang="ko-KR" altLang="en-US" dirty="0"/>
              <a:t>는 하늘로 치솟으며</a:t>
            </a:r>
            <a:r>
              <a:rPr lang="en-US" altLang="ko-KR" dirty="0"/>
              <a:t>, </a:t>
            </a:r>
            <a:r>
              <a:rPr lang="ko-KR" altLang="en-US" b="1" dirty="0"/>
              <a:t>죽음과 삶 사이를 잇는 생명의 기둥</a:t>
            </a:r>
            <a:r>
              <a:rPr lang="ko-KR" altLang="en-US" dirty="0"/>
              <a:t>처럼 보이기도 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8802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2705</TotalTime>
  <Words>1103</Words>
  <Application>Microsoft Office PowerPoint</Application>
  <PresentationFormat>와이드스크린</PresentationFormat>
  <Paragraphs>125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3" baseType="lpstr">
      <vt:lpstr>맑은 고딕</vt:lpstr>
      <vt:lpstr>Arial</vt:lpstr>
      <vt:lpstr>Century Gothic</vt:lpstr>
      <vt:lpstr>Wingdings 3</vt:lpstr>
      <vt:lpstr>이온</vt:lpstr>
      <vt:lpstr>   음악과미술마주보기 5.4.17  </vt:lpstr>
      <vt:lpstr>예술을 통한 생명존중 레포트평가</vt:lpstr>
      <vt:lpstr>삶과 죽음, 궁핍 속의 예술</vt:lpstr>
      <vt:lpstr>모차르트 (1756–1791)</vt:lpstr>
      <vt:lpstr>PowerPoint 프레젠테이션</vt:lpstr>
      <vt:lpstr>빈센트 반 고흐 (1853–1890)</vt:lpstr>
      <vt:lpstr>PowerPoint 프레젠테이션</vt:lpstr>
      <vt:lpstr>PowerPoint 프레젠테이션</vt:lpstr>
      <vt:lpstr>별이 빛나는 밤 “&lt;별이 빛나는 밤&gt;은 삶의 어둠을 꿰뚫고 빛나는 생명의 힘에 대한 고흐의 마지막</vt:lpstr>
      <vt:lpstr>&lt;해바라기&gt; 연작 (1888–1889) “태양을 따라 피어난 생명의 형상” “&lt;해바라기&gt;는 태어나고 시들어가는 모든 존재가 품은 생명의 아름다움과 덧없음을 동시에 보여줍니다.” </vt:lpstr>
      <vt:lpstr>루트비히 반 베토벤 (1770–1827)</vt:lpstr>
      <vt:lpstr>베토벤 운명교향곡 감상 7분 -경기필하모닉 오케스트라/지휘 : 마시모 자네티</vt:lpstr>
      <vt:lpstr>질문 제시</vt:lpstr>
      <vt:lpstr>공통 가사쓰기 구조 A–A–B–A 구조 (총 4행 기준)</vt:lpstr>
      <vt:lpstr>가사쓰기 팁 5가지</vt:lpstr>
      <vt:lpstr>PowerPoint 프레젠테이션</vt:lpstr>
      <vt:lpstr>화성진행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김지민</dc:creator>
  <cp:lastModifiedBy>User</cp:lastModifiedBy>
  <cp:revision>69</cp:revision>
  <dcterms:created xsi:type="dcterms:W3CDTF">2019-04-18T00:35:12Z</dcterms:created>
  <dcterms:modified xsi:type="dcterms:W3CDTF">2025-04-17T01:46:45Z</dcterms:modified>
</cp:coreProperties>
</file>