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4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73814-9BF5-47C9-90F7-7D3E40FDA17F}" type="datetimeFigureOut">
              <a:rPr lang="ko-KR" altLang="en-US" smtClean="0"/>
              <a:pPr/>
              <a:t>2017-08-01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A071-E5C2-4E89-9697-4F5710492E7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064896" cy="5040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altLang="ko-KR" sz="2000" dirty="0" smtClean="0"/>
              <a:t> </a:t>
            </a:r>
            <a:r>
              <a:rPr lang="en-US" altLang="ko-KR" sz="2000" b="1" dirty="0" smtClean="0"/>
              <a:t>6.2  Number of Syllables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785395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ko-KR" sz="1600" b="1" dirty="0" smtClean="0"/>
              <a:t>   (1)</a:t>
            </a:r>
            <a:r>
              <a:rPr lang="en-US" altLang="ko-KR" sz="1600" dirty="0" smtClean="0"/>
              <a:t>  Speakers of English do not have a great deal of difficulty in identifying the</a:t>
            </a:r>
          </a:p>
          <a:p>
            <a:pPr>
              <a:buNone/>
            </a:pPr>
            <a:r>
              <a:rPr lang="en-US" altLang="ko-KR" sz="1600" dirty="0" smtClean="0"/>
              <a:t>        number of syllables in most words:  </a:t>
            </a:r>
          </a:p>
          <a:p>
            <a:pPr>
              <a:buNone/>
            </a:pPr>
            <a:r>
              <a:rPr lang="en-US" altLang="ko-KR" sz="1600" i="1" dirty="0"/>
              <a:t> </a:t>
            </a:r>
            <a:r>
              <a:rPr lang="en-US" altLang="ko-KR" sz="1600" i="1" dirty="0" smtClean="0"/>
              <a:t>              consumptiveness, docility    →  </a:t>
            </a:r>
            <a:r>
              <a:rPr lang="en-US" altLang="ko-KR" sz="1600" dirty="0" smtClean="0"/>
              <a:t>4 syll.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</a:t>
            </a:r>
            <a:r>
              <a:rPr lang="en-US" altLang="ko-KR" sz="1600" i="1" dirty="0" smtClean="0"/>
              <a:t>divinatory,  cosmographical    →  </a:t>
            </a:r>
            <a:r>
              <a:rPr lang="en-US" altLang="ko-KR" sz="1600" dirty="0" smtClean="0"/>
              <a:t>5 syll.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b="1" dirty="0" smtClean="0"/>
              <a:t>   (2)</a:t>
            </a:r>
            <a:r>
              <a:rPr lang="en-US" altLang="ko-KR" sz="1600" dirty="0" smtClean="0"/>
              <a:t>  There are some words where there are disagreements due to dialectal</a:t>
            </a:r>
          </a:p>
          <a:p>
            <a:pPr>
              <a:buNone/>
            </a:pPr>
            <a:r>
              <a:rPr lang="en-US" altLang="ko-KR" sz="1600" dirty="0" smtClean="0"/>
              <a:t>         differences: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</a:t>
            </a:r>
            <a:r>
              <a:rPr lang="en-US" altLang="ko-KR" sz="1600" i="1" dirty="0" smtClean="0"/>
              <a:t>military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 smtClean="0"/>
              <a:t>mɪ.lə.t</a:t>
            </a:r>
            <a:r>
              <a:rPr lang="en-US" altLang="ko-KR" sz="1600" b="1" u="sng" dirty="0" err="1" smtClean="0"/>
              <a:t>ɛ</a:t>
            </a:r>
            <a:r>
              <a:rPr lang="en-US" altLang="ko-KR" sz="1600" dirty="0" err="1" smtClean="0"/>
              <a:t>.ri</a:t>
            </a:r>
            <a:r>
              <a:rPr lang="en-US" altLang="ko-KR" sz="1600" dirty="0" smtClean="0"/>
              <a:t>]  4 syll. in AE /   [</a:t>
            </a:r>
            <a:r>
              <a:rPr lang="en-US" altLang="ko-KR" sz="1600" dirty="0" err="1" smtClean="0"/>
              <a:t>mɪ.lə.tri</a:t>
            </a:r>
            <a:r>
              <a:rPr lang="en-US" altLang="ko-KR" sz="1600" dirty="0" smtClean="0"/>
              <a:t>]  3 syll. In BE </a:t>
            </a:r>
          </a:p>
          <a:p>
            <a:pPr>
              <a:buNone/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            </a:t>
            </a:r>
            <a:r>
              <a:rPr lang="en-US" altLang="ko-KR" sz="1600" i="1" dirty="0" smtClean="0"/>
              <a:t>veteran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vɛ.t</a:t>
            </a:r>
            <a:r>
              <a:rPr lang="en-US" altLang="ko-KR" sz="1600" u="sng" dirty="0" err="1"/>
              <a:t>ə</a:t>
            </a:r>
            <a:r>
              <a:rPr lang="en-US" altLang="ko-KR" sz="1600" dirty="0" err="1"/>
              <a:t>.rən</a:t>
            </a:r>
            <a:r>
              <a:rPr lang="en-US" altLang="ko-KR" sz="1600" dirty="0"/>
              <a:t>] </a:t>
            </a:r>
            <a:r>
              <a:rPr lang="en-US" altLang="ko-KR" sz="1600" dirty="0" smtClean="0"/>
              <a:t>  3 syll.  /  [</a:t>
            </a:r>
            <a:r>
              <a:rPr lang="en-US" altLang="ko-KR" sz="1600" dirty="0" err="1" smtClean="0"/>
              <a:t>vɛ.tr</a:t>
            </a:r>
            <a:r>
              <a:rPr lang="en-US" altLang="ko-KR" sz="1600" b="1" dirty="0" err="1" smtClean="0"/>
              <a:t>ə</a:t>
            </a:r>
            <a:r>
              <a:rPr lang="en-US" altLang="ko-KR" sz="1600" dirty="0" err="1" smtClean="0"/>
              <a:t>n</a:t>
            </a:r>
            <a:r>
              <a:rPr lang="en-US" altLang="ko-KR" sz="1600" dirty="0" smtClean="0"/>
              <a:t>]  2 syll.</a:t>
            </a:r>
          </a:p>
          <a:p>
            <a:pPr>
              <a:buNone/>
            </a:pPr>
            <a:r>
              <a:rPr lang="en-US" altLang="ko-KR" sz="1600" i="1" dirty="0"/>
              <a:t> </a:t>
            </a:r>
            <a:r>
              <a:rPr lang="en-US" altLang="ko-KR" sz="1600" i="1" dirty="0" smtClean="0"/>
              <a:t>              management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mæ.n</a:t>
            </a:r>
            <a:r>
              <a:rPr lang="en-US" altLang="ko-KR" sz="1600" u="sng" dirty="0" err="1"/>
              <a:t>ə</a:t>
            </a:r>
            <a:r>
              <a:rPr lang="en-US" altLang="ko-KR" sz="1600" dirty="0" err="1"/>
              <a:t>ʤ.mənt</a:t>
            </a:r>
            <a:r>
              <a:rPr lang="en-US" altLang="ko-KR" sz="1600" dirty="0" smtClean="0"/>
              <a:t>]  3 syll. / </a:t>
            </a:r>
            <a:r>
              <a:rPr lang="en-US" altLang="ko-KR" sz="1600" dirty="0"/>
              <a:t>[</a:t>
            </a:r>
            <a:r>
              <a:rPr lang="en-US" altLang="ko-KR" sz="1600" dirty="0" err="1"/>
              <a:t>mænʤ.mənt</a:t>
            </a:r>
            <a:r>
              <a:rPr lang="en-US" altLang="ko-KR" sz="1600" dirty="0" smtClean="0"/>
              <a:t>]  2 syll.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dirty="0" smtClean="0"/>
              <a:t>   </a:t>
            </a:r>
            <a:r>
              <a:rPr lang="en-US" altLang="ko-KR" sz="1600" b="1" dirty="0" smtClean="0"/>
              <a:t>(3)  </a:t>
            </a:r>
            <a:r>
              <a:rPr lang="en-US" altLang="ko-KR" sz="1600" dirty="0" smtClean="0"/>
              <a:t>The number of syllables will vary depending on whether the nasal consonant</a:t>
            </a:r>
          </a:p>
          <a:p>
            <a:pPr>
              <a:buNone/>
            </a:pPr>
            <a:r>
              <a:rPr lang="en-US" altLang="ko-KR" sz="1600" dirty="0" smtClean="0"/>
              <a:t>        is syllabic or not:</a:t>
            </a:r>
          </a:p>
          <a:p>
            <a:pPr>
              <a:buNone/>
            </a:pPr>
            <a:r>
              <a:rPr lang="en-US" altLang="ko-KR" sz="1600" dirty="0" smtClean="0"/>
              <a:t>              </a:t>
            </a:r>
            <a:r>
              <a:rPr lang="en-US" altLang="ko-KR" sz="1600" i="1" dirty="0" smtClean="0"/>
              <a:t>chasm</a:t>
            </a:r>
            <a:r>
              <a:rPr lang="en-US" altLang="ko-KR" sz="1600" dirty="0" smtClean="0"/>
              <a:t>  [</a:t>
            </a:r>
            <a:r>
              <a:rPr lang="en-US" altLang="ko-KR" sz="1600" dirty="0" err="1" smtClean="0"/>
              <a:t>kæzm</a:t>
            </a:r>
            <a:r>
              <a:rPr lang="en-US" altLang="ko-KR" sz="1600" dirty="0" smtClean="0"/>
              <a:t>]     1 syll.             </a:t>
            </a:r>
            <a:r>
              <a:rPr lang="en-US" altLang="ko-KR" sz="1600" i="1" dirty="0" smtClean="0"/>
              <a:t>Catholicism</a:t>
            </a:r>
            <a:r>
              <a:rPr lang="en-US" altLang="ko-KR" sz="1600" dirty="0" smtClean="0"/>
              <a:t> [</a:t>
            </a:r>
            <a:r>
              <a:rPr lang="en-US" altLang="ko-KR" sz="1600" dirty="0" err="1" smtClean="0"/>
              <a:t>kə.ɵa.lə.sɪzm</a:t>
            </a:r>
            <a:r>
              <a:rPr lang="en-US" altLang="ko-KR" sz="1600" dirty="0" smtClean="0"/>
              <a:t>]    4 syll.</a:t>
            </a:r>
          </a:p>
          <a:p>
            <a:pPr>
              <a:buNone/>
            </a:pPr>
            <a:r>
              <a:rPr lang="en-US" altLang="ko-KR" sz="1600" dirty="0" smtClean="0"/>
              <a:t>                        [</a:t>
            </a:r>
            <a:r>
              <a:rPr lang="en-US" altLang="ko-KR" sz="1600" dirty="0" err="1" smtClean="0"/>
              <a:t>kæ.zṃ</a:t>
            </a:r>
            <a:r>
              <a:rPr lang="en-US" altLang="ko-KR" sz="1600" dirty="0" smtClean="0"/>
              <a:t>]     2 syll.                             [</a:t>
            </a:r>
            <a:r>
              <a:rPr lang="en-US" altLang="ko-KR" sz="1600" dirty="0" err="1" smtClean="0"/>
              <a:t>kə.ɵa.lə.sɪ.zṃ</a:t>
            </a:r>
            <a:r>
              <a:rPr lang="en-US" altLang="ko-KR" sz="1600" dirty="0" smtClean="0"/>
              <a:t>]     5 syll.</a:t>
            </a:r>
          </a:p>
          <a:p>
            <a:pPr>
              <a:buNone/>
            </a:pPr>
            <a:r>
              <a:rPr lang="en-US" altLang="ko-KR" sz="1600" dirty="0" smtClean="0"/>
              <a:t>               </a:t>
            </a:r>
            <a:r>
              <a:rPr lang="en-US" altLang="ko-KR" sz="1600" i="1" dirty="0" smtClean="0"/>
              <a:t>fire </a:t>
            </a:r>
            <a:r>
              <a:rPr lang="en-US" altLang="ko-KR" sz="1600" dirty="0" smtClean="0"/>
              <a:t>:  monosyllable: [           ],    disyllable: [           ]</a:t>
            </a:r>
            <a:endParaRPr lang="en-US" altLang="ko-KR" sz="1600" dirty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064896" cy="5040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altLang="ko-KR" sz="2000" smtClean="0"/>
              <a:t> </a:t>
            </a:r>
            <a:r>
              <a:rPr lang="en-US" altLang="ko-KR" sz="2000" b="1" smtClean="0"/>
              <a:t>6.3  </a:t>
            </a:r>
            <a:r>
              <a:rPr lang="en-US" altLang="ko-KR" sz="2000" b="1" dirty="0" smtClean="0"/>
              <a:t>Sonority</a:t>
            </a:r>
            <a:endParaRPr lang="ko-KR" altLang="en-US" sz="2000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4785395"/>
          </a:xfr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 smtClean="0"/>
              <a:t>    (1)  </a:t>
            </a:r>
            <a:r>
              <a:rPr lang="en-US" altLang="ko-KR" sz="1600" dirty="0" smtClean="0"/>
              <a:t>The </a:t>
            </a:r>
            <a:r>
              <a:rPr lang="en-US" altLang="ko-KR" sz="1600" b="1" dirty="0" smtClean="0"/>
              <a:t>sonority</a:t>
            </a:r>
            <a:r>
              <a:rPr lang="en-US" altLang="ko-KR" sz="1600" dirty="0" smtClean="0"/>
              <a:t> of a sound is primarily related to the degree of </a:t>
            </a:r>
            <a:r>
              <a:rPr lang="en-US" altLang="ko-KR" sz="1600" b="1" dirty="0" smtClean="0"/>
              <a:t>opening of a</a:t>
            </a:r>
          </a:p>
          <a:p>
            <a:pPr>
              <a:buNone/>
            </a:pPr>
            <a:r>
              <a:rPr lang="en-US" altLang="ko-KR" sz="1600" b="1" dirty="0" smtClean="0"/>
              <a:t>          vocal tract during its articulation</a:t>
            </a:r>
            <a:r>
              <a:rPr lang="en-US" altLang="ko-KR" sz="1600" dirty="0" smtClean="0"/>
              <a:t>. The more open the vocal tract is for a</a:t>
            </a:r>
          </a:p>
          <a:p>
            <a:pPr>
              <a:buNone/>
            </a:pPr>
            <a:r>
              <a:rPr lang="en-US" altLang="ko-KR" sz="1600" dirty="0" smtClean="0"/>
              <a:t>          sound, the higher its sonority will be.</a:t>
            </a:r>
            <a:endParaRPr lang="en-US" altLang="ko-KR" sz="1600" dirty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r>
              <a:rPr lang="en-US" altLang="ko-KR" sz="1600" b="1" dirty="0" smtClean="0"/>
              <a:t>    (2)  </a:t>
            </a:r>
            <a:r>
              <a:rPr lang="en-US" altLang="ko-KR" sz="1600" dirty="0" smtClean="0"/>
              <a:t>Thus </a:t>
            </a:r>
            <a:r>
              <a:rPr lang="en-US" altLang="ko-KR" sz="1600" b="1" dirty="0" smtClean="0"/>
              <a:t>vowels</a:t>
            </a:r>
            <a:r>
              <a:rPr lang="en-US" altLang="ko-KR" sz="1600" dirty="0" smtClean="0"/>
              <a:t>, which are produced with a greater degree of opening, will be</a:t>
            </a:r>
          </a:p>
          <a:p>
            <a:pPr>
              <a:buNone/>
            </a:pPr>
            <a:r>
              <a:rPr lang="en-US" altLang="ko-KR" sz="1600" dirty="0" smtClean="0"/>
              <a:t>          </a:t>
            </a:r>
            <a:r>
              <a:rPr lang="en-US" altLang="ko-KR" sz="1600" b="1" dirty="0" smtClean="0"/>
              <a:t>higher on the sonority scale than fricative or stops</a:t>
            </a:r>
            <a:r>
              <a:rPr lang="en-US" altLang="ko-KR" sz="1600" dirty="0" smtClean="0"/>
              <a:t>, which are produced</a:t>
            </a:r>
          </a:p>
          <a:p>
            <a:pPr>
              <a:buNone/>
            </a:pPr>
            <a:r>
              <a:rPr lang="en-US" altLang="ko-KR" sz="1600" dirty="0" smtClean="0"/>
              <a:t>          either with a narrow opening or with a complete closure of the articulators.</a:t>
            </a: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b="1" dirty="0" smtClean="0"/>
              <a:t>(3)  The voiced sound will have a higher degree of sonority than the</a:t>
            </a:r>
          </a:p>
          <a:p>
            <a:pPr>
              <a:buNone/>
            </a:pPr>
            <a:r>
              <a:rPr lang="en-US" altLang="ko-KR" sz="1600" b="1" dirty="0" smtClean="0"/>
              <a:t>          voiceless counterpart</a:t>
            </a:r>
            <a:r>
              <a:rPr lang="en-US" altLang="ko-KR" sz="1600" dirty="0" smtClean="0"/>
              <a:t>.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</a:t>
            </a:r>
            <a:r>
              <a:rPr lang="en-US" altLang="ko-KR" sz="1600" b="1" dirty="0" smtClean="0"/>
              <a:t>(4)</a:t>
            </a:r>
            <a:r>
              <a:rPr lang="en-US" altLang="ko-KR" sz="1600" dirty="0" smtClean="0"/>
              <a:t>  </a:t>
            </a:r>
            <a:r>
              <a:rPr lang="en-US" altLang="ko-KR" sz="1600" b="1" dirty="0" smtClean="0"/>
              <a:t>Low vowels</a:t>
            </a:r>
            <a:r>
              <a:rPr lang="en-US" altLang="ko-KR" sz="1600" dirty="0" smtClean="0"/>
              <a:t>, which have the maximum degree of opening, will have the</a:t>
            </a:r>
          </a:p>
          <a:p>
            <a:pPr>
              <a:buNone/>
            </a:pPr>
            <a:r>
              <a:rPr lang="en-US" altLang="ko-KR" sz="1600" dirty="0" smtClean="0"/>
              <a:t>          </a:t>
            </a:r>
            <a:r>
              <a:rPr lang="en-US" altLang="ko-KR" sz="1600" b="1" dirty="0" smtClean="0"/>
              <a:t>highest sonority</a:t>
            </a:r>
            <a:r>
              <a:rPr lang="en-US" altLang="ko-KR" sz="1600" dirty="0" smtClean="0"/>
              <a:t>, and </a:t>
            </a:r>
            <a:r>
              <a:rPr lang="en-US" altLang="ko-KR" sz="1600" b="1" dirty="0" smtClean="0"/>
              <a:t>voiceless stops</a:t>
            </a:r>
            <a:r>
              <a:rPr lang="en-US" altLang="ko-KR" sz="1600" dirty="0" smtClean="0"/>
              <a:t>, which have no opening and no</a:t>
            </a:r>
          </a:p>
          <a:p>
            <a:pPr>
              <a:buNone/>
            </a:pPr>
            <a:r>
              <a:rPr lang="en-US" altLang="ko-KR" sz="1600" dirty="0" smtClean="0"/>
              <a:t>          voicing, will have the </a:t>
            </a:r>
            <a:r>
              <a:rPr lang="en-US" altLang="ko-KR" sz="1600" b="1" dirty="0" smtClean="0"/>
              <a:t>lowest sonority</a:t>
            </a:r>
            <a:r>
              <a:rPr lang="en-US" altLang="ko-KR" sz="1600" dirty="0" smtClean="0"/>
              <a:t>.</a:t>
            </a: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 smtClean="0"/>
              <a:t>             Sounds                      Sonority values         Examples</a:t>
            </a:r>
          </a:p>
          <a:p>
            <a:pPr>
              <a:buNone/>
            </a:pPr>
            <a:r>
              <a:rPr lang="en-US" altLang="ko-KR" sz="1600" dirty="0" smtClean="0"/>
              <a:t>             Low vowels                   10                 </a:t>
            </a:r>
            <a:r>
              <a:rPr lang="pt-BR" altLang="ko-KR" sz="1600" dirty="0" smtClean="0"/>
              <a:t>         /a, æ/ </a:t>
            </a:r>
          </a:p>
          <a:p>
            <a:pPr>
              <a:buNone/>
            </a:pPr>
            <a:r>
              <a:rPr lang="pt-BR" altLang="ko-KR" sz="1600" dirty="0" smtClean="0"/>
              <a:t>             Mid vowels                    9                           /e, o/</a:t>
            </a:r>
          </a:p>
          <a:p>
            <a:pPr>
              <a:buNone/>
            </a:pPr>
            <a:r>
              <a:rPr lang="pt-BR" altLang="ko-KR" sz="1600" dirty="0" smtClean="0"/>
              <a:t>             High vowels(and glides)    8                           /i, u/</a:t>
            </a:r>
          </a:p>
          <a:p>
            <a:pPr>
              <a:buNone/>
            </a:pPr>
            <a:r>
              <a:rPr lang="pt-BR" altLang="ko-KR" sz="1600" dirty="0" smtClean="0"/>
              <a:t>             Flaps(retroflex)                7                           /r/</a:t>
            </a:r>
          </a:p>
          <a:p>
            <a:pPr>
              <a:buNone/>
            </a:pPr>
            <a:r>
              <a:rPr lang="pt-BR" altLang="ko-KR" sz="1600" dirty="0" smtClean="0"/>
              <a:t>             Laterals                         6                           /l/</a:t>
            </a:r>
          </a:p>
          <a:p>
            <a:pPr>
              <a:buNone/>
            </a:pPr>
            <a:r>
              <a:rPr lang="pt-BR" altLang="ko-KR" sz="1600" dirty="0" smtClean="0"/>
              <a:t>             Nasals                           5                          /m, n, ŋ/</a:t>
            </a:r>
          </a:p>
          <a:p>
            <a:pPr>
              <a:buNone/>
            </a:pPr>
            <a:r>
              <a:rPr lang="pt-BR" altLang="ko-KR" sz="1600" dirty="0" smtClean="0"/>
              <a:t>             Voiced fricatives              4                          /v, ð, z/</a:t>
            </a:r>
          </a:p>
          <a:p>
            <a:pPr>
              <a:buNone/>
            </a:pPr>
            <a:r>
              <a:rPr lang="pt-BR" altLang="ko-KR" sz="1600" dirty="0" smtClean="0"/>
              <a:t>             Voiceless fricatives           3                          /f, ɵ, s/</a:t>
            </a:r>
          </a:p>
          <a:p>
            <a:pPr>
              <a:buNone/>
            </a:pPr>
            <a:r>
              <a:rPr lang="pt-BR" altLang="ko-KR" sz="1600" dirty="0" smtClean="0"/>
              <a:t>             Voiced stops                   2                         /b, d, g/</a:t>
            </a:r>
          </a:p>
          <a:p>
            <a:pPr>
              <a:buNone/>
            </a:pPr>
            <a:r>
              <a:rPr lang="pt-BR" altLang="ko-KR" sz="1600" dirty="0" smtClean="0"/>
              <a:t>             Voiceless stops                1                         /p, t, k/</a:t>
            </a:r>
          </a:p>
          <a:p>
            <a:pPr>
              <a:buNone/>
            </a:pPr>
            <a:endParaRPr lang="pt-BR" altLang="ko-KR" sz="1600" dirty="0" smtClean="0"/>
          </a:p>
          <a:p>
            <a:pPr>
              <a:buNone/>
            </a:pPr>
            <a:r>
              <a:rPr lang="pt-BR" altLang="ko-KR" sz="1600" b="1" dirty="0" smtClean="0"/>
              <a:t>     (5)</a:t>
            </a:r>
            <a:r>
              <a:rPr lang="pt-BR" altLang="ko-KR" sz="1600" dirty="0" smtClean="0"/>
              <a:t>  Sonority values are progressively decreasing according to the sequence of</a:t>
            </a:r>
          </a:p>
          <a:p>
            <a:pPr>
              <a:buNone/>
            </a:pPr>
            <a:r>
              <a:rPr lang="pt-BR" altLang="ko-KR" sz="1600" dirty="0" smtClean="0"/>
              <a:t>          preceding and following sounds of the syllable peak:</a:t>
            </a:r>
          </a:p>
          <a:p>
            <a:pPr>
              <a:buNone/>
            </a:pPr>
            <a:r>
              <a:rPr lang="pt-BR" altLang="ko-KR" sz="1600" dirty="0" smtClean="0"/>
              <a:t>                                          [ p  r  </a:t>
            </a:r>
            <a:r>
              <a:rPr lang="en-US" altLang="ko-KR" sz="1600" dirty="0" smtClean="0"/>
              <a:t>ɪ</a:t>
            </a:r>
            <a:r>
              <a:rPr lang="pt-BR" altLang="ko-KR" sz="1600" dirty="0" smtClean="0"/>
              <a:t>  n  t]  ‘print’ </a:t>
            </a:r>
          </a:p>
          <a:p>
            <a:pPr>
              <a:buNone/>
            </a:pPr>
            <a:r>
              <a:rPr lang="pt-BR" altLang="ko-KR" sz="1600" dirty="0" smtClean="0"/>
              <a:t>                 sonority value :       1  7  8  5  1</a:t>
            </a:r>
          </a:p>
          <a:p>
            <a:pPr>
              <a:buNone/>
            </a:pPr>
            <a:endParaRPr lang="ko-KR" alt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 smtClean="0"/>
              <a:t>          </a:t>
            </a:r>
            <a:r>
              <a:rPr lang="en-US" altLang="ko-KR" sz="1600" dirty="0" smtClean="0"/>
              <a:t>10</a:t>
            </a:r>
          </a:p>
          <a:p>
            <a:pPr>
              <a:buNone/>
            </a:pPr>
            <a:r>
              <a:rPr lang="en-US" altLang="ko-KR" sz="1600" dirty="0" smtClean="0"/>
              <a:t>           9</a:t>
            </a:r>
          </a:p>
          <a:p>
            <a:pPr>
              <a:buNone/>
            </a:pPr>
            <a:r>
              <a:rPr lang="en-US" altLang="ko-KR" sz="1600" dirty="0" smtClean="0"/>
              <a:t>           8</a:t>
            </a:r>
          </a:p>
          <a:p>
            <a:pPr>
              <a:buNone/>
            </a:pPr>
            <a:r>
              <a:rPr lang="en-US" altLang="ko-KR" sz="1600" dirty="0" smtClean="0"/>
              <a:t>           7</a:t>
            </a:r>
          </a:p>
          <a:p>
            <a:pPr>
              <a:buNone/>
            </a:pPr>
            <a:r>
              <a:rPr lang="en-US" altLang="ko-KR" sz="1600" dirty="0" smtClean="0"/>
              <a:t>           6</a:t>
            </a:r>
          </a:p>
          <a:p>
            <a:pPr>
              <a:buNone/>
            </a:pPr>
            <a:r>
              <a:rPr lang="en-US" altLang="ko-KR" sz="1600" dirty="0" smtClean="0"/>
              <a:t>           5</a:t>
            </a:r>
          </a:p>
          <a:p>
            <a:pPr>
              <a:buNone/>
            </a:pPr>
            <a:r>
              <a:rPr lang="en-US" altLang="ko-KR" sz="1600" dirty="0" smtClean="0"/>
              <a:t>           4</a:t>
            </a:r>
          </a:p>
          <a:p>
            <a:pPr>
              <a:buNone/>
            </a:pPr>
            <a:r>
              <a:rPr lang="en-US" altLang="ko-KR" sz="1600" dirty="0" smtClean="0"/>
              <a:t>           3</a:t>
            </a:r>
          </a:p>
          <a:p>
            <a:pPr>
              <a:buNone/>
            </a:pPr>
            <a:r>
              <a:rPr lang="en-US" altLang="ko-KR" sz="1600" dirty="0" smtClean="0"/>
              <a:t>           2</a:t>
            </a:r>
          </a:p>
          <a:p>
            <a:pPr>
              <a:buNone/>
            </a:pPr>
            <a:r>
              <a:rPr lang="en-US" altLang="ko-KR" sz="1600" dirty="0" smtClean="0"/>
              <a:t>           1</a:t>
            </a:r>
          </a:p>
          <a:p>
            <a:pPr>
              <a:buNone/>
            </a:pPr>
            <a:r>
              <a:rPr lang="en-US" altLang="ko-KR" sz="1600" dirty="0" smtClean="0"/>
              <a:t>                  </a:t>
            </a:r>
            <a:r>
              <a:rPr lang="pl-PL" altLang="ko-KR" sz="1600" dirty="0" smtClean="0"/>
              <a:t>[p 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ʌ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 b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 l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 ɪ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 s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 ə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 t 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i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]</a:t>
            </a:r>
            <a:r>
              <a:rPr lang="en-US" altLang="ko-KR" sz="1600" dirty="0" smtClean="0"/>
              <a:t>         </a:t>
            </a:r>
            <a:r>
              <a:rPr lang="pt-BR" altLang="ko-KR" sz="1600" dirty="0" smtClean="0"/>
              <a:t>[ k  a  n  d  ə  m  n  e  ʃ  ə  n]</a:t>
            </a:r>
            <a:r>
              <a:rPr lang="en-US" altLang="ko-KR" sz="1600" dirty="0" smtClean="0"/>
              <a:t>   </a:t>
            </a:r>
          </a:p>
          <a:p>
            <a:pPr>
              <a:buNone/>
            </a:pPr>
            <a:r>
              <a:rPr lang="en-US" altLang="ko-KR" sz="1600" dirty="0" smtClean="0"/>
              <a:t>                         ‘publicity’                             ‘condemnation’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  The principle of peaks of sonority correctly identifies the number of syllables,</a:t>
            </a:r>
          </a:p>
          <a:p>
            <a:pPr>
              <a:buNone/>
            </a:pPr>
            <a:r>
              <a:rPr lang="en-US" altLang="ko-KR" sz="1600" dirty="0" smtClean="0"/>
              <a:t>        </a:t>
            </a:r>
            <a:r>
              <a:rPr lang="en-US" altLang="ko-KR" sz="1600" u="sng" dirty="0" smtClean="0"/>
              <a:t>four</a:t>
            </a:r>
            <a:r>
              <a:rPr lang="en-US" altLang="ko-KR" sz="1600" dirty="0" smtClean="0"/>
              <a:t>, in these two cases.</a:t>
            </a:r>
            <a:endParaRPr lang="pl-PL" altLang="ko-KR" sz="1600" dirty="0" smtClean="0"/>
          </a:p>
          <a:p>
            <a:pPr>
              <a:buNone/>
            </a:pPr>
            <a:endParaRPr lang="ko-KR" altLang="en-US" sz="1600" dirty="0"/>
          </a:p>
        </p:txBody>
      </p:sp>
      <p:cxnSp>
        <p:nvCxnSpPr>
          <p:cNvPr id="5" name="직선 연결선 4"/>
          <p:cNvCxnSpPr/>
          <p:nvPr/>
        </p:nvCxnSpPr>
        <p:spPr>
          <a:xfrm flipH="1">
            <a:off x="1907704" y="1124744"/>
            <a:ext cx="144016" cy="273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2051720" y="1124744"/>
            <a:ext cx="36004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H="1">
            <a:off x="2411760" y="2348880"/>
            <a:ext cx="144016" cy="1224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 flipH="1">
            <a:off x="2555776" y="1628800"/>
            <a:ext cx="28803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 flipH="1" flipV="1">
            <a:off x="2843808" y="1628800"/>
            <a:ext cx="288032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3131840" y="1340768"/>
            <a:ext cx="14401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 flipV="1">
            <a:off x="3275856" y="1340768"/>
            <a:ext cx="288032" cy="2520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H="1">
            <a:off x="3563888" y="1700808"/>
            <a:ext cx="216024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 flipV="1">
            <a:off x="4788024" y="1196752"/>
            <a:ext cx="216024" cy="2592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 flipH="1" flipV="1">
            <a:off x="5004048" y="1196752"/>
            <a:ext cx="288032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H="1" flipV="1">
            <a:off x="5292080" y="2636912"/>
            <a:ext cx="2880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 flipH="1">
            <a:off x="5580112" y="1484784"/>
            <a:ext cx="144016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 flipH="1" flipV="1">
            <a:off x="5724128" y="1484784"/>
            <a:ext cx="2880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6012160" y="2636912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/>
          <p:nvPr/>
        </p:nvCxnSpPr>
        <p:spPr>
          <a:xfrm flipH="1">
            <a:off x="6300192" y="1484784"/>
            <a:ext cx="216024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 flipH="1" flipV="1">
            <a:off x="6516216" y="1484784"/>
            <a:ext cx="36004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 flipH="1">
            <a:off x="6876256" y="1484784"/>
            <a:ext cx="144016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7020272" y="1484784"/>
            <a:ext cx="2880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 smtClean="0"/>
              <a:t>          </a:t>
            </a:r>
            <a:r>
              <a:rPr lang="en-US" altLang="ko-KR" sz="1600" dirty="0" smtClean="0"/>
              <a:t>10</a:t>
            </a:r>
          </a:p>
          <a:p>
            <a:pPr>
              <a:buNone/>
            </a:pPr>
            <a:r>
              <a:rPr lang="en-US" altLang="ko-KR" sz="1600" dirty="0" smtClean="0"/>
              <a:t>           9</a:t>
            </a:r>
          </a:p>
          <a:p>
            <a:pPr>
              <a:buNone/>
            </a:pPr>
            <a:r>
              <a:rPr lang="en-US" altLang="ko-KR" sz="1600" dirty="0" smtClean="0"/>
              <a:t>           8</a:t>
            </a:r>
          </a:p>
          <a:p>
            <a:pPr>
              <a:buNone/>
            </a:pPr>
            <a:r>
              <a:rPr lang="en-US" altLang="ko-KR" sz="1600" dirty="0" smtClean="0"/>
              <a:t>           7</a:t>
            </a:r>
          </a:p>
          <a:p>
            <a:pPr>
              <a:buNone/>
            </a:pPr>
            <a:r>
              <a:rPr lang="en-US" altLang="ko-KR" sz="1600" dirty="0" smtClean="0"/>
              <a:t>           6         </a:t>
            </a:r>
          </a:p>
          <a:p>
            <a:pPr>
              <a:buNone/>
            </a:pPr>
            <a:r>
              <a:rPr lang="en-US" altLang="ko-KR" sz="1600" dirty="0" smtClean="0"/>
              <a:t>           5</a:t>
            </a:r>
          </a:p>
          <a:p>
            <a:pPr>
              <a:buNone/>
            </a:pPr>
            <a:r>
              <a:rPr lang="en-US" altLang="ko-KR" sz="1600" dirty="0" smtClean="0"/>
              <a:t>           4</a:t>
            </a:r>
          </a:p>
          <a:p>
            <a:pPr>
              <a:buNone/>
            </a:pPr>
            <a:r>
              <a:rPr lang="en-US" altLang="ko-KR" sz="1600" dirty="0" smtClean="0"/>
              <a:t>           3</a:t>
            </a:r>
          </a:p>
          <a:p>
            <a:pPr>
              <a:buNone/>
            </a:pPr>
            <a:r>
              <a:rPr lang="en-US" altLang="ko-KR" sz="1600" dirty="0" smtClean="0"/>
              <a:t>           2</a:t>
            </a:r>
          </a:p>
          <a:p>
            <a:pPr>
              <a:buNone/>
            </a:pPr>
            <a:r>
              <a:rPr lang="en-US" altLang="ko-KR" sz="1600" dirty="0" smtClean="0"/>
              <a:t>           1</a:t>
            </a:r>
          </a:p>
          <a:p>
            <a:pPr>
              <a:buNone/>
            </a:pPr>
            <a:r>
              <a:rPr lang="en-US" altLang="ko-KR" sz="1600" dirty="0" smtClean="0"/>
              <a:t>                  </a:t>
            </a:r>
            <a:r>
              <a:rPr lang="pl-PL" altLang="ko-KR" sz="1600" dirty="0" smtClean="0"/>
              <a:t>[p  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ɪ</a:t>
            </a:r>
            <a:r>
              <a:rPr lang="en-US" altLang="ko-KR" sz="1600" dirty="0" smtClean="0"/>
              <a:t>  </a:t>
            </a:r>
            <a:r>
              <a:rPr lang="pl-PL" altLang="ko-KR" sz="1600" dirty="0" smtClean="0"/>
              <a:t> </a:t>
            </a:r>
            <a:r>
              <a:rPr lang="en-US" altLang="ko-KR" sz="1600" dirty="0" smtClean="0"/>
              <a:t>k   </a:t>
            </a:r>
            <a:r>
              <a:rPr lang="en-US" altLang="ko-KR" sz="1600" b="1" dirty="0" smtClean="0"/>
              <a:t>l</a:t>
            </a:r>
            <a:r>
              <a:rPr lang="en-US" altLang="ko-KR" sz="1600" dirty="0" smtClean="0"/>
              <a:t> </a:t>
            </a:r>
            <a:r>
              <a:rPr lang="pl-PL" altLang="ko-KR" sz="1600" dirty="0" smtClean="0"/>
              <a:t>]</a:t>
            </a:r>
            <a:r>
              <a:rPr lang="en-US" altLang="ko-KR" sz="1600" dirty="0" smtClean="0"/>
              <a:t>            </a:t>
            </a:r>
            <a:r>
              <a:rPr lang="pt-BR" altLang="ko-KR" sz="1600" dirty="0" smtClean="0"/>
              <a:t>[ s   </a:t>
            </a:r>
            <a:r>
              <a:rPr lang="en-US" altLang="ko-KR" sz="1600" dirty="0" smtClean="0"/>
              <a:t>ʌ</a:t>
            </a:r>
            <a:r>
              <a:rPr lang="pt-BR" altLang="ko-KR" sz="1600" dirty="0" smtClean="0"/>
              <a:t>   d   </a:t>
            </a:r>
            <a:r>
              <a:rPr lang="pt-BR" altLang="ko-KR" sz="1600" b="1" dirty="0" smtClean="0"/>
              <a:t>n</a:t>
            </a:r>
            <a:r>
              <a:rPr lang="pt-BR" altLang="ko-KR" sz="1600" dirty="0" smtClean="0"/>
              <a:t>]</a:t>
            </a:r>
            <a:r>
              <a:rPr lang="en-US" altLang="ko-KR" sz="1600" dirty="0" smtClean="0"/>
              <a:t>     ←  [l] and [n] are syllabic.</a:t>
            </a:r>
          </a:p>
          <a:p>
            <a:pPr>
              <a:buNone/>
            </a:pPr>
            <a:r>
              <a:rPr lang="en-US" altLang="ko-KR" sz="1600" dirty="0" smtClean="0"/>
              <a:t>                     /</a:t>
            </a:r>
            <a:r>
              <a:rPr lang="en-US" altLang="ko-KR" sz="1600" dirty="0" err="1" smtClean="0"/>
              <a:t>pɪkəl</a:t>
            </a:r>
            <a:r>
              <a:rPr lang="en-US" altLang="ko-KR" sz="1600" dirty="0" smtClean="0"/>
              <a:t>/  ‘pickle’           /</a:t>
            </a:r>
            <a:r>
              <a:rPr lang="en-US" altLang="ko-KR" sz="1600" dirty="0" err="1" smtClean="0"/>
              <a:t>sʌdən</a:t>
            </a:r>
            <a:r>
              <a:rPr lang="en-US" altLang="ko-KR" sz="1600" dirty="0" smtClean="0"/>
              <a:t>/  ‘sudden’</a:t>
            </a:r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dirty="0" smtClean="0"/>
              <a:t>      Since the existence of syllabic consonants is due to the deletion of the reduced</a:t>
            </a:r>
          </a:p>
          <a:p>
            <a:pPr>
              <a:buNone/>
            </a:pPr>
            <a:r>
              <a:rPr lang="en-US" altLang="ko-KR" sz="1600" dirty="0" smtClean="0"/>
              <a:t>      vowel [ə], they are confined to unstressed syllables</a:t>
            </a:r>
            <a:r>
              <a:rPr lang="en-US" altLang="ko-KR" sz="1600" u="sng" dirty="0" smtClean="0"/>
              <a:t>. In stressed syllables, we</a:t>
            </a:r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u="sng" dirty="0" smtClean="0"/>
              <a:t> always have full vowels of the syllabic peaks</a:t>
            </a:r>
            <a:r>
              <a:rPr lang="en-US" altLang="ko-KR" sz="1600" dirty="0" smtClean="0"/>
              <a:t>; </a:t>
            </a:r>
            <a:r>
              <a:rPr lang="en-US" altLang="ko-KR" sz="1600" u="sng" dirty="0" smtClean="0"/>
              <a:t>the syllabic consonants have </a:t>
            </a:r>
          </a:p>
          <a:p>
            <a:pPr>
              <a:buNone/>
            </a:pPr>
            <a:r>
              <a:rPr lang="en-US" altLang="ko-KR" sz="1600" dirty="0" smtClean="0"/>
              <a:t>     </a:t>
            </a:r>
            <a:r>
              <a:rPr lang="en-US" altLang="ko-KR" sz="1600" u="sng" dirty="0" smtClean="0"/>
              <a:t> no chance to be stressed.</a:t>
            </a:r>
          </a:p>
        </p:txBody>
      </p:sp>
      <p:cxnSp>
        <p:nvCxnSpPr>
          <p:cNvPr id="24" name="직선 연결선 23"/>
          <p:cNvCxnSpPr/>
          <p:nvPr/>
        </p:nvCxnSpPr>
        <p:spPr>
          <a:xfrm flipH="1">
            <a:off x="1907704" y="1700808"/>
            <a:ext cx="288032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2195736" y="1700808"/>
            <a:ext cx="36004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H="1">
            <a:off x="2555776" y="2276872"/>
            <a:ext cx="288032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V="1">
            <a:off x="3995936" y="1412776"/>
            <a:ext cx="288032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4283968" y="1412776"/>
            <a:ext cx="36004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 flipH="1">
            <a:off x="4644008" y="2492896"/>
            <a:ext cx="36004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661</Words>
  <Application>Microsoft Office PowerPoint</Application>
  <PresentationFormat>화면 슬라이드 쇼(4:3)</PresentationFormat>
  <Paragraphs>85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 6.2  Number of Syllables</vt:lpstr>
      <vt:lpstr> 6.3  Sonority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수진</cp:lastModifiedBy>
  <cp:revision>25</cp:revision>
  <dcterms:created xsi:type="dcterms:W3CDTF">2017-07-01T01:14:07Z</dcterms:created>
  <dcterms:modified xsi:type="dcterms:W3CDTF">2017-07-31T22:52:46Z</dcterms:modified>
</cp:coreProperties>
</file>