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0F0B-87DA-4CE7-9A87-7618AF7B6B80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651F-17C6-4BDA-A5C2-E846EB4D2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960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0F0B-87DA-4CE7-9A87-7618AF7B6B80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651F-17C6-4BDA-A5C2-E846EB4D2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62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0F0B-87DA-4CE7-9A87-7618AF7B6B80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651F-17C6-4BDA-A5C2-E846EB4D2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266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0F0B-87DA-4CE7-9A87-7618AF7B6B80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651F-17C6-4BDA-A5C2-E846EB4D2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093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0F0B-87DA-4CE7-9A87-7618AF7B6B80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651F-17C6-4BDA-A5C2-E846EB4D2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17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0F0B-87DA-4CE7-9A87-7618AF7B6B80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651F-17C6-4BDA-A5C2-E846EB4D2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687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0F0B-87DA-4CE7-9A87-7618AF7B6B80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651F-17C6-4BDA-A5C2-E846EB4D2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73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0F0B-87DA-4CE7-9A87-7618AF7B6B80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651F-17C6-4BDA-A5C2-E846EB4D2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631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0F0B-87DA-4CE7-9A87-7618AF7B6B80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651F-17C6-4BDA-A5C2-E846EB4D2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31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0F0B-87DA-4CE7-9A87-7618AF7B6B80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651F-17C6-4BDA-A5C2-E846EB4D2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85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0F0B-87DA-4CE7-9A87-7618AF7B6B80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651F-17C6-4BDA-A5C2-E846EB4D2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522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60F0B-87DA-4CE7-9A87-7618AF7B6B80}" type="datetimeFigureOut">
              <a:rPr lang="ko-KR" altLang="en-US" smtClean="0"/>
              <a:t>2022-12-22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F651F-17C6-4BDA-A5C2-E846EB4D2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080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15007"/>
            <a:ext cx="10515600" cy="563354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en-US" altLang="ko-KR" sz="1800" b="1" dirty="0" smtClean="0"/>
              <a:t>3. </a:t>
            </a:r>
            <a:r>
              <a:rPr lang="en-US" altLang="ko-KR" sz="2000" b="1" dirty="0" smtClean="0"/>
              <a:t>Binding Condition</a:t>
            </a:r>
          </a:p>
          <a:p>
            <a:pPr marL="0" indent="0">
              <a:buNone/>
            </a:pPr>
            <a:endParaRPr lang="en-US" altLang="ko-KR" sz="1800" b="1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Three conditions rule out the </a:t>
            </a:r>
            <a:r>
              <a:rPr lang="en-US" altLang="ko-KR" sz="1800" dirty="0" err="1" smtClean="0"/>
              <a:t>overgenerated</a:t>
            </a:r>
            <a:r>
              <a:rPr lang="en-US" altLang="ko-KR" sz="1800" dirty="0" smtClean="0"/>
              <a:t> interpretations in (15).</a:t>
            </a:r>
          </a:p>
          <a:p>
            <a:pPr marL="0" indent="0">
              <a:buNone/>
            </a:pPr>
            <a:r>
              <a:rPr lang="en-US" altLang="ko-KR" sz="1800" dirty="0" smtClean="0"/>
              <a:t>       (16)  </a:t>
            </a:r>
            <a:r>
              <a:rPr lang="en-US" altLang="ko-KR" sz="1800" b="1" dirty="0" smtClean="0"/>
              <a:t>Binding Condition</a:t>
            </a:r>
            <a:r>
              <a:rPr lang="en-US" altLang="ko-KR" sz="1800" dirty="0" smtClean="0"/>
              <a:t>:    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(A)  An </a:t>
            </a:r>
            <a:r>
              <a:rPr lang="en-US" altLang="ko-KR" sz="1800" b="1" dirty="0" smtClean="0"/>
              <a:t>anaphor</a:t>
            </a:r>
            <a:r>
              <a:rPr lang="en-US" altLang="ko-KR" sz="1800" dirty="0" smtClean="0"/>
              <a:t> must be </a:t>
            </a:r>
            <a:r>
              <a:rPr lang="en-US" altLang="ko-KR" sz="1800" dirty="0" smtClean="0">
                <a:solidFill>
                  <a:srgbClr val="FF0000"/>
                </a:solidFill>
              </a:rPr>
              <a:t>bound</a:t>
            </a:r>
            <a:r>
              <a:rPr lang="en-US" altLang="ko-KR" sz="1800" dirty="0" smtClean="0"/>
              <a:t> in its governing category, if it has one.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(B)  A </a:t>
            </a:r>
            <a:r>
              <a:rPr lang="en-US" altLang="ko-KR" sz="1800" b="1" dirty="0" smtClean="0"/>
              <a:t>pronominal NP </a:t>
            </a:r>
            <a:r>
              <a:rPr lang="en-US" altLang="ko-KR" sz="1800" dirty="0" smtClean="0"/>
              <a:t>must be </a:t>
            </a:r>
            <a:r>
              <a:rPr lang="en-US" altLang="ko-KR" sz="1800" dirty="0" smtClean="0">
                <a:solidFill>
                  <a:srgbClr val="FF0000"/>
                </a:solidFill>
              </a:rPr>
              <a:t>free</a:t>
            </a:r>
            <a:r>
              <a:rPr lang="en-US" altLang="ko-KR" sz="1800" dirty="0" smtClean="0"/>
              <a:t> in its governing category if it has one.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(C)  A </a:t>
            </a:r>
            <a:r>
              <a:rPr lang="en-US" altLang="ko-KR" sz="1800" b="1" dirty="0" smtClean="0"/>
              <a:t>lexical NP </a:t>
            </a:r>
            <a:r>
              <a:rPr lang="en-US" altLang="ko-KR" sz="1800" dirty="0" smtClean="0"/>
              <a:t>must be </a:t>
            </a:r>
            <a:r>
              <a:rPr lang="en-US" altLang="ko-KR" sz="1800" dirty="0" smtClean="0">
                <a:solidFill>
                  <a:srgbClr val="FF0000"/>
                </a:solidFill>
              </a:rPr>
              <a:t>free everywhere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  </a:t>
            </a:r>
            <a:r>
              <a:rPr lang="en-US" altLang="ko-KR" sz="1800" dirty="0" smtClean="0"/>
              <a:t>(15) (a)   *John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hurt himself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800" dirty="0" smtClean="0"/>
              <a:t>    → violates Binding Condition (A)</a:t>
            </a:r>
          </a:p>
          <a:p>
            <a:pPr marL="0" indent="0">
              <a:buNone/>
            </a:pPr>
            <a:r>
              <a:rPr lang="en-US" altLang="ko-KR" sz="1800" dirty="0" smtClean="0"/>
              <a:t>             (b)   *John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hurt him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       → violates Binding Condition (B)</a:t>
            </a:r>
          </a:p>
          <a:p>
            <a:pPr marL="0" indent="0">
              <a:buNone/>
            </a:pPr>
            <a:r>
              <a:rPr lang="en-US" altLang="ko-KR" sz="1800" dirty="0" smtClean="0"/>
              <a:t>             (c)   *John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hurt Fred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       → violates Binding Condition (C) </a:t>
            </a:r>
          </a:p>
          <a:p>
            <a:pPr marL="0" indent="0">
              <a:buNone/>
            </a:pP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2926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46538"/>
            <a:ext cx="10515600" cy="5906814"/>
          </a:xfr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To understand (16), we need the following definitions:</a:t>
            </a:r>
          </a:p>
          <a:p>
            <a:pPr marL="0" indent="0">
              <a:buNone/>
            </a:pP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405" y="1876014"/>
            <a:ext cx="7901809" cy="338967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모서리가 둥근 직사각형 4"/>
          <p:cNvSpPr/>
          <p:nvPr/>
        </p:nvSpPr>
        <p:spPr>
          <a:xfrm>
            <a:off x="4109544" y="3954298"/>
            <a:ext cx="1996965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8849710" y="3908579"/>
            <a:ext cx="86184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7746124" y="4490064"/>
            <a:ext cx="1965435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3205654" y="4792717"/>
            <a:ext cx="1902372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54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48710" y="467710"/>
            <a:ext cx="10515600" cy="6027683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        The tree structure of (15):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                                                                                                    </a:t>
            </a:r>
            <a:r>
              <a:rPr lang="en-US" altLang="ko-KR" sz="1800" dirty="0" smtClean="0">
                <a:solidFill>
                  <a:srgbClr val="FF0000"/>
                </a:solidFill>
              </a:rPr>
              <a:t>governing category</a:t>
            </a:r>
            <a:endParaRPr lang="en-US" altLang="ko-KR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                                   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governor</a:t>
            </a:r>
            <a:r>
              <a:rPr lang="en-US" altLang="ko-KR" sz="1600" dirty="0" smtClean="0"/>
              <a:t>      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governee</a:t>
            </a:r>
            <a:endParaRPr lang="en-US" altLang="ko-KR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The encircled NP in (18) is governed by the verb </a:t>
            </a:r>
            <a:r>
              <a:rPr lang="en-US" altLang="ko-KR" sz="1600" b="1" i="1" dirty="0" smtClean="0"/>
              <a:t>hurt</a:t>
            </a:r>
            <a:r>
              <a:rPr lang="en-US" altLang="ko-KR" sz="1600" dirty="0" smtClean="0"/>
              <a:t>. The minimal </a:t>
            </a:r>
            <a:r>
              <a:rPr lang="en-US" altLang="ko-KR" sz="1600" dirty="0" smtClean="0">
                <a:solidFill>
                  <a:srgbClr val="FF0000"/>
                </a:solidFill>
              </a:rPr>
              <a:t>S or NP-node </a:t>
            </a:r>
            <a:r>
              <a:rPr lang="en-US" altLang="ko-KR" sz="1600" dirty="0" smtClean="0"/>
              <a:t>containing the verb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</a:t>
            </a:r>
            <a:r>
              <a:rPr lang="en-US" altLang="ko-KR" sz="1600" b="1" i="1" dirty="0" smtClean="0"/>
              <a:t>hurt</a:t>
            </a:r>
            <a:r>
              <a:rPr lang="en-US" altLang="ko-KR" sz="1600" dirty="0" smtClean="0"/>
              <a:t> is the encircled </a:t>
            </a:r>
            <a:r>
              <a:rPr lang="en-US" altLang="ko-KR" sz="1600" dirty="0" smtClean="0">
                <a:solidFill>
                  <a:srgbClr val="FF0000"/>
                </a:solidFill>
              </a:rPr>
              <a:t>S-node</a:t>
            </a:r>
            <a:r>
              <a:rPr lang="en-US" altLang="ko-KR" sz="1600" dirty="0" smtClean="0"/>
              <a:t>; hence the encircled S-node is the governing category for the encircled NP.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If the encircled NP-position is filled by the reflexive anaphor </a:t>
            </a:r>
            <a:r>
              <a:rPr lang="en-US" altLang="ko-KR" sz="1600" b="1" i="1" dirty="0" smtClean="0"/>
              <a:t>himself</a:t>
            </a:r>
            <a:r>
              <a:rPr lang="en-US" altLang="ko-KR" sz="1600" dirty="0" smtClean="0"/>
              <a:t>, then condition (16) (A) specifies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that </a:t>
            </a:r>
            <a:r>
              <a:rPr lang="en-US" altLang="ko-KR" sz="1600" b="1" i="1" dirty="0" smtClean="0"/>
              <a:t>himself</a:t>
            </a:r>
            <a:r>
              <a:rPr lang="en-US" altLang="ko-KR" sz="1600" dirty="0" smtClean="0"/>
              <a:t> must have a c-commanding </a:t>
            </a:r>
            <a:r>
              <a:rPr lang="en-US" altLang="ko-KR" sz="1600" dirty="0" err="1" smtClean="0"/>
              <a:t>coindexed</a:t>
            </a:r>
            <a:r>
              <a:rPr lang="en-US" altLang="ko-KR" sz="1600" dirty="0" smtClean="0"/>
              <a:t> antecedent NP within the encircled S.  The NP </a:t>
            </a:r>
            <a:r>
              <a:rPr lang="en-US" altLang="ko-KR" sz="1600" b="1" i="1" dirty="0" smtClean="0"/>
              <a:t>John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c-commands the encircled NP, since the first branching node above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is the S-node, and the S-node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dominates the encircled NP.  Thus if </a:t>
            </a:r>
            <a:r>
              <a:rPr lang="en-US" altLang="ko-KR" sz="1600" b="1" i="1" dirty="0" smtClean="0"/>
              <a:t>himself</a:t>
            </a:r>
            <a:r>
              <a:rPr lang="en-US" altLang="ko-KR" sz="1600" dirty="0" smtClean="0"/>
              <a:t> is </a:t>
            </a:r>
            <a:r>
              <a:rPr lang="en-US" altLang="ko-KR" sz="1600" dirty="0" err="1" smtClean="0"/>
              <a:t>coindexed</a:t>
            </a:r>
            <a:r>
              <a:rPr lang="en-US" altLang="ko-KR" sz="1600" dirty="0" smtClean="0"/>
              <a:t> with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as in </a:t>
            </a:r>
            <a:r>
              <a:rPr lang="en-US" altLang="ko-KR" sz="1600" b="1" i="1" dirty="0" smtClean="0"/>
              <a:t>John</a:t>
            </a:r>
            <a:r>
              <a:rPr lang="en-US" altLang="ko-KR" sz="1200" b="1" i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b="1" i="1" dirty="0" smtClean="0"/>
              <a:t> hurt himself</a:t>
            </a:r>
            <a:r>
              <a:rPr lang="en-US" altLang="ko-KR" sz="1200" b="1" i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, then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the resultant structure satisfies the </a:t>
            </a:r>
            <a:r>
              <a:rPr lang="en-US" altLang="ko-KR" sz="1600" dirty="0" smtClean="0">
                <a:solidFill>
                  <a:srgbClr val="FF0000"/>
                </a:solidFill>
              </a:rPr>
              <a:t>Binding Condition (16) (A).        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535" y="926717"/>
            <a:ext cx="6608051" cy="2489145"/>
          </a:xfrm>
          <a:prstGeom prst="rect">
            <a:avLst/>
          </a:prstGeom>
          <a:ln>
            <a:solidFill>
              <a:srgbClr val="C00000"/>
            </a:solidFill>
          </a:ln>
        </p:spPr>
      </p:pic>
      <p:cxnSp>
        <p:nvCxnSpPr>
          <p:cNvPr id="6" name="직선 화살표 연결선 5"/>
          <p:cNvCxnSpPr/>
          <p:nvPr/>
        </p:nvCxnSpPr>
        <p:spPr>
          <a:xfrm flipH="1" flipV="1">
            <a:off x="7062952" y="2774731"/>
            <a:ext cx="10510" cy="767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V="1">
            <a:off x="8250621" y="3300248"/>
            <a:ext cx="0" cy="315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H="1" flipV="1">
            <a:off x="6106510" y="1324303"/>
            <a:ext cx="2837793" cy="136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11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78069"/>
            <a:ext cx="10515600" cy="584375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</a:t>
            </a:r>
            <a:r>
              <a:rPr lang="en-US" altLang="ko-KR" sz="1600" dirty="0" smtClean="0"/>
              <a:t>(20)  *John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hurt himself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      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  violates Binding Condition (16) (A)</a:t>
            </a:r>
            <a:endParaRPr lang="en-US" altLang="ko-KR" sz="1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(21) (a)  *John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hurt him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           </a:t>
            </a:r>
            <a:r>
              <a:rPr lang="en-US" altLang="ko-KR" sz="1600" dirty="0" smtClean="0"/>
              <a:t>violates Binding Condition (16) (B)</a:t>
            </a:r>
            <a:endParaRPr lang="en-US" altLang="ko-KR" sz="1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(b)   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hurt him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3/4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(22) (a)  *John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hurt Fred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          </a:t>
            </a:r>
            <a:r>
              <a:rPr lang="en-US" altLang="ko-KR" sz="1600" dirty="0" smtClean="0"/>
              <a:t>violates Binding Condition (16) (C)</a:t>
            </a:r>
            <a:endParaRPr lang="en-US" altLang="ko-KR" sz="1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(b)   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hurt Fred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3/4</a:t>
            </a:r>
          </a:p>
          <a:p>
            <a:pPr marL="0" indent="0">
              <a:buNone/>
            </a:pPr>
            <a:endParaRPr lang="en-US" altLang="ko-KR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</a:rPr>
              <a:t>      (20) : </a:t>
            </a:r>
            <a:r>
              <a:rPr lang="en-US" altLang="ko-KR" sz="1600" b="1" i="1" dirty="0" smtClean="0"/>
              <a:t>himself</a:t>
            </a:r>
            <a:r>
              <a:rPr lang="en-US" altLang="ko-KR" sz="1600" dirty="0" smtClean="0"/>
              <a:t> isn’t bound in its governing category since it is differently indexed from </a:t>
            </a:r>
            <a:r>
              <a:rPr lang="en-US" altLang="ko-KR" sz="1600" b="1" i="1" dirty="0" smtClean="0"/>
              <a:t>John.</a:t>
            </a:r>
          </a:p>
          <a:p>
            <a:pPr marL="0" indent="0">
              <a:buNone/>
            </a:pPr>
            <a:endParaRPr lang="en-US" altLang="ko-KR" sz="1600" b="1" i="1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</a:t>
            </a:r>
            <a:r>
              <a:rPr lang="en-US" altLang="ko-KR" sz="1600" dirty="0" smtClean="0"/>
              <a:t>(21)(b) and (22)(b) are satisfying Binding Condition (16)(b) and (16)(C) respectively.</a:t>
            </a:r>
          </a:p>
          <a:p>
            <a:pPr marL="0" indent="0">
              <a:buNone/>
            </a:pP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</a:rPr>
              <a:t>      - (21)(b) </a:t>
            </a:r>
            <a:r>
              <a:rPr lang="en-US" altLang="ko-KR" sz="1600" dirty="0" smtClean="0"/>
              <a:t>: </a:t>
            </a:r>
            <a:r>
              <a:rPr lang="en-US" altLang="ko-KR" sz="1600" b="1" i="1" dirty="0" smtClean="0"/>
              <a:t>him</a:t>
            </a:r>
            <a:r>
              <a:rPr lang="en-US" altLang="ko-KR" sz="1600" dirty="0" smtClean="0"/>
              <a:t> is free in its governing category since it is differently indexed from the antecedent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- (22)(b) </a:t>
            </a:r>
            <a:r>
              <a:rPr lang="en-US" altLang="ko-KR" sz="1600" dirty="0" smtClean="0"/>
              <a:t>: lexical NP </a:t>
            </a:r>
            <a:r>
              <a:rPr lang="en-US" altLang="ko-KR" sz="1600" b="1" i="1" dirty="0" smtClean="0"/>
              <a:t>Fred</a:t>
            </a:r>
            <a:r>
              <a:rPr lang="en-US" altLang="ko-KR" sz="1600" dirty="0" smtClean="0"/>
              <a:t> is free </a:t>
            </a:r>
            <a:r>
              <a:rPr lang="en-US" altLang="ko-KR" sz="1600" dirty="0" smtClean="0"/>
              <a:t>since it is differently indexed from the antecedent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◈ Result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Governor</a:t>
            </a:r>
            <a:r>
              <a:rPr lang="en-US" altLang="ko-KR" sz="1600" dirty="0" smtClean="0">
                <a:solidFill>
                  <a:srgbClr val="FF0000"/>
                </a:solidFill>
              </a:rPr>
              <a:t>(case</a:t>
            </a:r>
            <a:r>
              <a:rPr lang="ko-KR" altLang="en-US" sz="1600" dirty="0" smtClean="0">
                <a:solidFill>
                  <a:srgbClr val="FF0000"/>
                </a:solidFill>
              </a:rPr>
              <a:t>를 부여하는 요소</a:t>
            </a:r>
            <a:r>
              <a:rPr lang="en-US" altLang="ko-KR" sz="1600" dirty="0" smtClean="0">
                <a:solidFill>
                  <a:srgbClr val="FF0000"/>
                </a:solidFill>
              </a:rPr>
              <a:t>)</a:t>
            </a:r>
            <a:r>
              <a:rPr lang="ko-KR" altLang="en-US" sz="1600" dirty="0" smtClean="0">
                <a:solidFill>
                  <a:srgbClr val="FF0000"/>
                </a:solidFill>
              </a:rPr>
              <a:t>와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governee</a:t>
            </a:r>
            <a:r>
              <a:rPr lang="en-US" altLang="ko-KR" sz="1600" dirty="0" smtClean="0">
                <a:solidFill>
                  <a:srgbClr val="FF0000"/>
                </a:solidFill>
              </a:rPr>
              <a:t>(case</a:t>
            </a:r>
            <a:r>
              <a:rPr lang="ko-KR" altLang="en-US" sz="1600" dirty="0" smtClean="0">
                <a:solidFill>
                  <a:srgbClr val="FF0000"/>
                </a:solidFill>
              </a:rPr>
              <a:t>를 받는 </a:t>
            </a:r>
            <a:r>
              <a:rPr lang="en-US" altLang="ko-KR" sz="1600" dirty="0" smtClean="0">
                <a:solidFill>
                  <a:srgbClr val="FF0000"/>
                </a:solidFill>
              </a:rPr>
              <a:t>NP)</a:t>
            </a:r>
            <a:r>
              <a:rPr lang="ko-KR" altLang="en-US" sz="1600" dirty="0" smtClean="0">
                <a:solidFill>
                  <a:srgbClr val="FF0000"/>
                </a:solidFill>
              </a:rPr>
              <a:t>를 포함한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minimal governing category</a:t>
            </a:r>
            <a:r>
              <a:rPr lang="ko-KR" altLang="en-US" sz="1600" dirty="0" smtClean="0">
                <a:solidFill>
                  <a:srgbClr val="FF0000"/>
                </a:solidFill>
              </a:rPr>
              <a:t>인</a:t>
            </a:r>
            <a:endParaRPr lang="en-US" altLang="ko-KR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</a:rPr>
              <a:t>      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NP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ko-KR" altLang="en-US" sz="1600" dirty="0" smtClean="0">
                <a:solidFill>
                  <a:srgbClr val="FF0000"/>
                </a:solidFill>
              </a:rPr>
              <a:t>또는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S</a:t>
            </a:r>
            <a:r>
              <a:rPr lang="ko-KR" altLang="en-US" sz="1600" dirty="0" smtClean="0">
                <a:solidFill>
                  <a:srgbClr val="FF0000"/>
                </a:solidFill>
              </a:rPr>
              <a:t>내에서 </a:t>
            </a:r>
            <a:r>
              <a:rPr lang="en-US" altLang="ko-KR" sz="1600" dirty="0" smtClean="0">
                <a:solidFill>
                  <a:srgbClr val="FF0000"/>
                </a:solidFill>
              </a:rPr>
              <a:t>anaphor</a:t>
            </a:r>
            <a:r>
              <a:rPr lang="ko-KR" altLang="en-US" sz="1600" dirty="0" smtClean="0">
                <a:solidFill>
                  <a:srgbClr val="FF0000"/>
                </a:solidFill>
              </a:rPr>
              <a:t>는 </a:t>
            </a:r>
            <a:r>
              <a:rPr lang="en-US" altLang="ko-KR" sz="1600" dirty="0" smtClean="0">
                <a:solidFill>
                  <a:srgbClr val="FF0000"/>
                </a:solidFill>
              </a:rPr>
              <a:t>bound</a:t>
            </a:r>
            <a:r>
              <a:rPr lang="ko-KR" altLang="en-US" sz="1600" dirty="0" smtClean="0">
                <a:solidFill>
                  <a:srgbClr val="FF0000"/>
                </a:solidFill>
              </a:rPr>
              <a:t>되어야 하며</a:t>
            </a:r>
            <a:r>
              <a:rPr lang="en-US" altLang="ko-KR" sz="1600" dirty="0" smtClean="0">
                <a:solidFill>
                  <a:srgbClr val="FF0000"/>
                </a:solidFill>
              </a:rPr>
              <a:t> pronominal, lexical NP</a:t>
            </a:r>
            <a:r>
              <a:rPr lang="ko-KR" altLang="en-US" sz="1600" dirty="0" smtClean="0">
                <a:solidFill>
                  <a:srgbClr val="FF0000"/>
                </a:solidFill>
              </a:rPr>
              <a:t>는 </a:t>
            </a:r>
            <a:r>
              <a:rPr lang="en-US" altLang="ko-KR" sz="1600" dirty="0" smtClean="0">
                <a:solidFill>
                  <a:srgbClr val="FF0000"/>
                </a:solidFill>
              </a:rPr>
              <a:t>free</a:t>
            </a:r>
            <a:r>
              <a:rPr lang="ko-KR" altLang="en-US" sz="1600" dirty="0" smtClean="0">
                <a:solidFill>
                  <a:srgbClr val="FF0000"/>
                </a:solidFill>
              </a:rPr>
              <a:t>하여야 </a:t>
            </a:r>
            <a:r>
              <a:rPr lang="en-US" altLang="ko-KR" sz="1600" dirty="0" smtClean="0">
                <a:solidFill>
                  <a:srgbClr val="FF0000"/>
                </a:solidFill>
              </a:rPr>
              <a:t>Binding Condition</a:t>
            </a:r>
            <a:r>
              <a:rPr lang="ko-KR" altLang="en-US" sz="1600" dirty="0" smtClean="0">
                <a:solidFill>
                  <a:srgbClr val="FF0000"/>
                </a:solidFill>
              </a:rPr>
              <a:t>을   </a:t>
            </a:r>
            <a:endParaRPr lang="en-US" altLang="ko-KR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</a:t>
            </a:r>
            <a:r>
              <a:rPr lang="ko-KR" altLang="en-US" sz="1600" dirty="0" smtClean="0">
                <a:solidFill>
                  <a:srgbClr val="FF0000"/>
                </a:solidFill>
              </a:rPr>
              <a:t>준수한다</a:t>
            </a:r>
            <a:r>
              <a:rPr lang="en-US" altLang="ko-KR" sz="1600" dirty="0" smtClean="0">
                <a:solidFill>
                  <a:srgbClr val="FF0000"/>
                </a:solidFill>
              </a:rPr>
              <a:t>.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0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495</Words>
  <Application>Microsoft Office PowerPoint</Application>
  <PresentationFormat>와이드스크린</PresentationFormat>
  <Paragraphs>47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14</cp:revision>
  <dcterms:created xsi:type="dcterms:W3CDTF">2022-12-22T10:26:19Z</dcterms:created>
  <dcterms:modified xsi:type="dcterms:W3CDTF">2022-12-22T13:53:11Z</dcterms:modified>
</cp:coreProperties>
</file>