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5" d="100"/>
          <a:sy n="95" d="100"/>
        </p:scale>
        <p:origin x="-666" y="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6DD6-B6C2-43D6-9A30-00084F6934C3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5F1B-4F5E-4F45-86DE-D4A0B3799A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6DD6-B6C2-43D6-9A30-00084F6934C3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5F1B-4F5E-4F45-86DE-D4A0B3799A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6DD6-B6C2-43D6-9A30-00084F6934C3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5F1B-4F5E-4F45-86DE-D4A0B3799A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6DD6-B6C2-43D6-9A30-00084F6934C3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5F1B-4F5E-4F45-86DE-D4A0B3799A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6DD6-B6C2-43D6-9A30-00084F6934C3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5F1B-4F5E-4F45-86DE-D4A0B3799A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6DD6-B6C2-43D6-9A30-00084F6934C3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5F1B-4F5E-4F45-86DE-D4A0B3799A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6DD6-B6C2-43D6-9A30-00084F6934C3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5F1B-4F5E-4F45-86DE-D4A0B3799A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6DD6-B6C2-43D6-9A30-00084F6934C3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5F1B-4F5E-4F45-86DE-D4A0B3799A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6DD6-B6C2-43D6-9A30-00084F6934C3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5F1B-4F5E-4F45-86DE-D4A0B3799A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6DD6-B6C2-43D6-9A30-00084F6934C3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5F1B-4F5E-4F45-86DE-D4A0B3799A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6DD6-B6C2-43D6-9A30-00084F6934C3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5F1B-4F5E-4F45-86DE-D4A0B3799A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6DD6-B6C2-43D6-9A30-00084F6934C3}" type="datetimeFigureOut">
              <a:rPr lang="ko-KR" altLang="en-US" smtClean="0"/>
              <a:pPr/>
              <a:t>2017-07-30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5F1B-4F5E-4F45-86DE-D4A0B3799AB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50405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/>
              <a:t> 3.3  Affricates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5040560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sz="1600" dirty="0" smtClean="0"/>
              <a:t> </a:t>
            </a:r>
          </a:p>
          <a:p>
            <a:pPr>
              <a:buNone/>
            </a:pPr>
            <a:r>
              <a:rPr lang="en-US" altLang="ko-KR" sz="1600" dirty="0" smtClean="0"/>
              <a:t>   </a:t>
            </a:r>
            <a:r>
              <a:rPr lang="en-US" altLang="ko-KR" sz="1600" b="1" dirty="0" smtClean="0"/>
              <a:t>(1)  Although affricates /ʧ, ʤ/ are phonetically made up of two sounds /</a:t>
            </a:r>
            <a:r>
              <a:rPr lang="en-US" altLang="ko-KR" sz="1600" b="1" dirty="0" err="1" smtClean="0"/>
              <a:t>t+ʃ</a:t>
            </a:r>
            <a:r>
              <a:rPr lang="en-US" altLang="ko-KR" sz="1600" b="1" dirty="0" smtClean="0"/>
              <a:t>/ </a:t>
            </a:r>
          </a:p>
          <a:p>
            <a:pPr>
              <a:buNone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and /</a:t>
            </a:r>
            <a:r>
              <a:rPr lang="en-US" altLang="ko-KR" sz="1600" b="1" dirty="0" err="1" smtClean="0"/>
              <a:t>d+ʒ</a:t>
            </a:r>
            <a:r>
              <a:rPr lang="en-US" altLang="ko-KR" sz="1600" b="1" dirty="0" smtClean="0"/>
              <a:t>/, phonologically they behave like one segment and not like</a:t>
            </a:r>
          </a:p>
          <a:p>
            <a:pPr>
              <a:buNone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consonant clusters.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e.g.) speech error(spoonerisms)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key  chain   [</a:t>
            </a:r>
            <a:r>
              <a:rPr lang="en-US" altLang="ko-KR" sz="1600" b="1" dirty="0" err="1">
                <a:solidFill>
                  <a:srgbClr val="FF0000"/>
                </a:solidFill>
              </a:rPr>
              <a:t>k</a:t>
            </a:r>
            <a:r>
              <a:rPr lang="en-US" altLang="ko-KR" sz="1600" dirty="0" err="1"/>
              <a:t>i</a:t>
            </a:r>
            <a:r>
              <a:rPr lang="en-US" altLang="ko-KR" sz="1600" dirty="0"/>
              <a:t> </a:t>
            </a:r>
            <a:r>
              <a:rPr lang="en-US" altLang="ko-KR" sz="1600" b="1" dirty="0" err="1">
                <a:solidFill>
                  <a:srgbClr val="FF0000"/>
                </a:solidFill>
              </a:rPr>
              <a:t>ʧ</a:t>
            </a:r>
            <a:r>
              <a:rPr lang="en-US" altLang="ko-KR" sz="1600" dirty="0" err="1"/>
              <a:t>en</a:t>
            </a:r>
            <a:r>
              <a:rPr lang="en-US" altLang="ko-KR" sz="1600" dirty="0" smtClean="0"/>
              <a:t>]   →   [</a:t>
            </a:r>
            <a:r>
              <a:rPr lang="en-US" altLang="ko-KR" sz="1600" b="1" dirty="0" err="1">
                <a:solidFill>
                  <a:srgbClr val="FF0000"/>
                </a:solidFill>
              </a:rPr>
              <a:t>ʧ</a:t>
            </a:r>
            <a:r>
              <a:rPr lang="en-US" altLang="ko-KR" sz="1600" dirty="0" err="1"/>
              <a:t>i</a:t>
            </a:r>
            <a:r>
              <a:rPr lang="en-US" altLang="ko-KR" sz="1600" dirty="0"/>
              <a:t> </a:t>
            </a:r>
            <a:r>
              <a:rPr lang="en-US" altLang="ko-KR" sz="1600" b="1" dirty="0">
                <a:solidFill>
                  <a:srgbClr val="FF0000"/>
                </a:solidFill>
              </a:rPr>
              <a:t>k</a:t>
            </a:r>
            <a:r>
              <a:rPr lang="en-US" altLang="ko-KR" sz="1600" dirty="0"/>
              <a:t>en</a:t>
            </a:r>
            <a:r>
              <a:rPr lang="en-US" altLang="ko-KR" sz="1600" dirty="0" smtClean="0"/>
              <a:t>]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Ray </a:t>
            </a:r>
            <a:r>
              <a:rPr lang="en-US" altLang="ko-KR" sz="1600" dirty="0" err="1" smtClean="0"/>
              <a:t>Jackendoff</a:t>
            </a:r>
            <a:r>
              <a:rPr lang="en-US" altLang="ko-KR" sz="1600" dirty="0" smtClean="0"/>
              <a:t>   [</a:t>
            </a:r>
            <a:r>
              <a:rPr lang="en-US" altLang="ko-KR" sz="1600" b="1" dirty="0">
                <a:solidFill>
                  <a:srgbClr val="FF0000"/>
                </a:solidFill>
              </a:rPr>
              <a:t>r</a:t>
            </a:r>
            <a:r>
              <a:rPr lang="en-US" altLang="ko-KR" sz="1600" dirty="0"/>
              <a:t>e </a:t>
            </a:r>
            <a:r>
              <a:rPr lang="en-US" altLang="ko-KR" sz="1800" b="1" dirty="0" err="1">
                <a:solidFill>
                  <a:srgbClr val="FF0000"/>
                </a:solidFill>
              </a:rPr>
              <a:t>ʤ</a:t>
            </a:r>
            <a:r>
              <a:rPr lang="en-US" altLang="ko-KR" sz="1600" dirty="0" err="1"/>
              <a:t>ækəndɔf</a:t>
            </a:r>
            <a:r>
              <a:rPr lang="en-US" altLang="ko-KR" sz="1600" dirty="0" smtClean="0"/>
              <a:t>] </a:t>
            </a:r>
            <a:r>
              <a:rPr lang="en-US" altLang="ko-KR" sz="1600" dirty="0" smtClean="0"/>
              <a:t> →   </a:t>
            </a:r>
            <a:r>
              <a:rPr lang="en-US" altLang="ko-KR" sz="1600" dirty="0" smtClean="0"/>
              <a:t>[</a:t>
            </a:r>
            <a:r>
              <a:rPr lang="en-US" altLang="ko-KR" sz="1800" b="1" dirty="0" err="1">
                <a:solidFill>
                  <a:srgbClr val="FF0000"/>
                </a:solidFill>
              </a:rPr>
              <a:t>ʤ</a:t>
            </a:r>
            <a:r>
              <a:rPr lang="en-US" altLang="ko-KR" sz="1600" dirty="0" err="1"/>
              <a:t>e</a:t>
            </a:r>
            <a:r>
              <a:rPr lang="en-US" altLang="ko-KR" sz="1600" dirty="0"/>
              <a:t> </a:t>
            </a:r>
            <a:r>
              <a:rPr lang="en-US" altLang="ko-KR" sz="1600" b="1" dirty="0" err="1">
                <a:solidFill>
                  <a:srgbClr val="FF0000"/>
                </a:solidFill>
              </a:rPr>
              <a:t>r</a:t>
            </a:r>
            <a:r>
              <a:rPr lang="en-US" altLang="ko-KR" sz="1600" dirty="0" err="1"/>
              <a:t>ækəndɔf</a:t>
            </a:r>
            <a:r>
              <a:rPr lang="en-US" altLang="ko-KR" sz="1600" dirty="0" smtClean="0"/>
              <a:t>]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b="1" dirty="0" smtClean="0"/>
              <a:t>(2)  Two generalizations for all </a:t>
            </a:r>
            <a:r>
              <a:rPr lang="en-US" altLang="ko-KR" sz="1600" b="1" dirty="0" err="1" smtClean="0"/>
              <a:t>obstruents</a:t>
            </a:r>
            <a:r>
              <a:rPr lang="en-US" altLang="ko-KR" sz="1600" b="1" dirty="0" smtClean="0"/>
              <a:t> such as stops, fricatives, affricates: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(a) </a:t>
            </a:r>
            <a:r>
              <a:rPr lang="en-US" altLang="ko-KR" sz="1600" dirty="0" smtClean="0"/>
              <a:t>Lenis(voiced) </a:t>
            </a:r>
            <a:r>
              <a:rPr lang="en-US" altLang="ko-KR" sz="1600" dirty="0" err="1" smtClean="0"/>
              <a:t>obstruents</a:t>
            </a:r>
            <a:r>
              <a:rPr lang="en-US" altLang="ko-KR" sz="1600" dirty="0" smtClean="0"/>
              <a:t> are voiced only when they occur </a:t>
            </a:r>
            <a:r>
              <a:rPr lang="en-US" altLang="ko-KR" sz="1600" dirty="0" err="1" smtClean="0"/>
              <a:t>intervocalically</a:t>
            </a:r>
            <a:r>
              <a:rPr lang="en-US" altLang="ko-KR" sz="1600" dirty="0" smtClean="0"/>
              <a:t>;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they are partially voiced in initial and final position, unless immediately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followed by a voiced sound.</a:t>
            </a:r>
          </a:p>
          <a:p>
            <a:pPr>
              <a:buNone/>
            </a:pPr>
            <a:r>
              <a:rPr lang="en-US" altLang="ko-KR" sz="1600" dirty="0" smtClean="0"/>
              <a:t>                        agent </a:t>
            </a:r>
            <a:r>
              <a:rPr lang="en-US" altLang="ko-KR" sz="1600" dirty="0"/>
              <a:t>[</a:t>
            </a:r>
            <a:r>
              <a:rPr lang="en-US" altLang="ko-KR" sz="1600" dirty="0" err="1"/>
              <a:t>e</a:t>
            </a:r>
            <a:r>
              <a:rPr lang="en-US" altLang="ko-KR" sz="1800" b="1" dirty="0" err="1">
                <a:solidFill>
                  <a:srgbClr val="FF0000"/>
                </a:solidFill>
              </a:rPr>
              <a:t>ʤ</a:t>
            </a:r>
            <a:r>
              <a:rPr lang="en-US" altLang="ko-KR" sz="1600" dirty="0" err="1"/>
              <a:t>ənt</a:t>
            </a:r>
            <a:r>
              <a:rPr lang="en-US" altLang="ko-KR" sz="1600" dirty="0" smtClean="0"/>
              <a:t>]  :  fully voiced 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Jane </a:t>
            </a:r>
            <a:r>
              <a:rPr lang="en-US" altLang="ko-KR" sz="1600" dirty="0"/>
              <a:t>[</a:t>
            </a:r>
            <a:r>
              <a:rPr lang="en-US" altLang="ko-KR" sz="1800" b="1" dirty="0" err="1">
                <a:solidFill>
                  <a:srgbClr val="FF0000"/>
                </a:solidFill>
              </a:rPr>
              <a:t>ʤ</a:t>
            </a:r>
            <a:r>
              <a:rPr lang="en-US" altLang="ko-KR" sz="1600" dirty="0" err="1"/>
              <a:t>en</a:t>
            </a:r>
            <a:r>
              <a:rPr lang="en-US" altLang="ko-KR" sz="1600" dirty="0" smtClean="0"/>
              <a:t>],  fudge </a:t>
            </a:r>
            <a:r>
              <a:rPr lang="en-US" altLang="ko-KR" sz="1600" dirty="0"/>
              <a:t>[</a:t>
            </a:r>
            <a:r>
              <a:rPr lang="en-US" altLang="ko-KR" sz="1600" dirty="0" err="1"/>
              <a:t>fʌ</a:t>
            </a:r>
            <a:r>
              <a:rPr lang="en-US" altLang="ko-KR" sz="1800" b="1" dirty="0" err="1">
                <a:solidFill>
                  <a:srgbClr val="FF0000"/>
                </a:solidFill>
              </a:rPr>
              <a:t>ʤ</a:t>
            </a:r>
            <a:r>
              <a:rPr lang="en-US" altLang="ko-KR" sz="1600" dirty="0" smtClean="0"/>
              <a:t>]  :  partially voiced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b="1" dirty="0" smtClean="0"/>
              <a:t>       (b)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Sonorants</a:t>
            </a:r>
            <a:r>
              <a:rPr lang="en-US" altLang="ko-KR" sz="1600" dirty="0" smtClean="0"/>
              <a:t> are longer preceding a voiced(lenis) obstruent than when preceding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a voiceless(</a:t>
            </a:r>
            <a:r>
              <a:rPr lang="en-US" altLang="ko-KR" sz="1600" dirty="0" err="1" smtClean="0"/>
              <a:t>fortis</a:t>
            </a:r>
            <a:r>
              <a:rPr lang="en-US" altLang="ko-KR" sz="1600" dirty="0" smtClean="0"/>
              <a:t>) one.</a:t>
            </a:r>
          </a:p>
          <a:p>
            <a:pPr>
              <a:buNone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         </a:t>
            </a:r>
            <a:r>
              <a:rPr lang="en-US" altLang="ko-KR" sz="1600" dirty="0" smtClean="0"/>
              <a:t>    longer :  ridge [</a:t>
            </a:r>
            <a:r>
              <a:rPr lang="en-US" altLang="ko-KR" sz="1600" dirty="0" err="1" smtClean="0"/>
              <a:t>r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ɪ</a:t>
            </a:r>
            <a:r>
              <a:rPr lang="en-US" altLang="ko-KR" sz="1600" b="1" dirty="0" err="1" smtClean="0">
                <a:solidFill>
                  <a:schemeClr val="tx2">
                    <a:lumMod val="75000"/>
                  </a:schemeClr>
                </a:solidFill>
              </a:rPr>
              <a:t>ʤ</a:t>
            </a:r>
            <a:r>
              <a:rPr lang="en-US" altLang="ko-KR" sz="1600" dirty="0" smtClean="0"/>
              <a:t> ]    binge [</a:t>
            </a:r>
            <a:r>
              <a:rPr lang="en-US" altLang="ko-KR" sz="1600" dirty="0" err="1" smtClean="0"/>
              <a:t>bɪ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n</a:t>
            </a:r>
            <a:r>
              <a:rPr lang="en-US" altLang="ko-KR" sz="1600" b="1" dirty="0" err="1" smtClean="0">
                <a:solidFill>
                  <a:schemeClr val="tx2">
                    <a:lumMod val="75000"/>
                  </a:schemeClr>
                </a:solidFill>
              </a:rPr>
              <a:t>ʤ</a:t>
            </a:r>
            <a:r>
              <a:rPr lang="en-US" altLang="ko-KR" sz="1600" dirty="0" smtClean="0"/>
              <a:t>]</a:t>
            </a:r>
          </a:p>
          <a:p>
            <a:pPr>
              <a:buNone/>
            </a:pPr>
            <a:r>
              <a:rPr lang="en-US" altLang="ko-KR" sz="1600" dirty="0" smtClean="0"/>
              <a:t>                        shorter :  rich </a:t>
            </a:r>
            <a:r>
              <a:rPr lang="en-US" altLang="ko-KR" sz="1600" dirty="0"/>
              <a:t>[</a:t>
            </a:r>
            <a:r>
              <a:rPr lang="en-US" altLang="ko-KR" sz="1600" dirty="0" err="1"/>
              <a:t>r</a:t>
            </a:r>
            <a:r>
              <a:rPr lang="en-US" altLang="ko-KR" sz="1600" b="1" dirty="0" err="1"/>
              <a:t>ɪ</a:t>
            </a:r>
            <a:r>
              <a:rPr lang="en-US" altLang="ko-KR" sz="1600" b="1" dirty="0" err="1">
                <a:solidFill>
                  <a:schemeClr val="tx2">
                    <a:lumMod val="75000"/>
                  </a:schemeClr>
                </a:solidFill>
              </a:rPr>
              <a:t>ʧ</a:t>
            </a:r>
            <a:r>
              <a:rPr lang="en-US" altLang="ko-KR" sz="1600" dirty="0" smtClean="0"/>
              <a:t>]     pinch [</a:t>
            </a:r>
            <a:r>
              <a:rPr lang="en-US" altLang="ko-KR" sz="1600" dirty="0" err="1" smtClean="0"/>
              <a:t>pɪ</a:t>
            </a:r>
            <a:r>
              <a:rPr lang="en-US" altLang="ko-KR" sz="1600" b="1" dirty="0" err="1" smtClean="0"/>
              <a:t>n</a:t>
            </a:r>
            <a:r>
              <a:rPr lang="en-US" altLang="ko-KR" sz="1600" b="1" dirty="0" err="1" smtClean="0">
                <a:solidFill>
                  <a:schemeClr val="tx2">
                    <a:lumMod val="75000"/>
                  </a:schemeClr>
                </a:solidFill>
              </a:rPr>
              <a:t>ʧ</a:t>
            </a:r>
            <a:r>
              <a:rPr lang="en-US" altLang="ko-KR" sz="1600" dirty="0" smtClean="0"/>
              <a:t>] </a:t>
            </a:r>
            <a:endParaRPr lang="en-US" altLang="ko-KR" sz="1600" dirty="0"/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064896" cy="504056"/>
          </a:xfr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/>
              <a:t> 3.4  Nasals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896" cy="48574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b="1" dirty="0" smtClean="0"/>
              <a:t>(1)  </a:t>
            </a:r>
            <a:r>
              <a:rPr lang="en-US" altLang="ko-KR" sz="1600" dirty="0" smtClean="0"/>
              <a:t>Bilabial /m/ and alveolar /n/ occur in all word and syllable position,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but velar /ŋ/ can only occur in syllable-final position.</a:t>
            </a:r>
          </a:p>
          <a:p>
            <a:pPr>
              <a:buNone/>
            </a:pPr>
            <a:endParaRPr lang="en-US" altLang="ko-KR" sz="1600" b="1" dirty="0"/>
          </a:p>
          <a:p>
            <a:pPr>
              <a:buNone/>
            </a:pPr>
            <a:r>
              <a:rPr lang="en-US" altLang="ko-KR" sz="1600" b="1" dirty="0" smtClean="0"/>
              <a:t>    (2)  </a:t>
            </a:r>
            <a:r>
              <a:rPr lang="en-US" altLang="ko-KR" sz="1600" dirty="0" smtClean="0"/>
              <a:t>A nasal has one prolonged closure in cases where it is followed by an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identical nasal: </a:t>
            </a:r>
            <a:r>
              <a:rPr lang="en-US" altLang="ko-KR" sz="1600" i="1" dirty="0" smtClean="0"/>
              <a:t>te</a:t>
            </a:r>
            <a:r>
              <a:rPr lang="en-US" altLang="ko-KR" sz="1600" i="1" dirty="0" smtClean="0">
                <a:solidFill>
                  <a:srgbClr val="FF0000"/>
                </a:solidFill>
              </a:rPr>
              <a:t>n</a:t>
            </a:r>
            <a:r>
              <a:rPr lang="en-US" altLang="ko-KR" sz="1600" i="1" dirty="0" smtClean="0"/>
              <a:t> </a:t>
            </a:r>
            <a:r>
              <a:rPr lang="en-US" altLang="ko-KR" sz="1600" i="1" dirty="0" smtClean="0">
                <a:solidFill>
                  <a:srgbClr val="FF0000"/>
                </a:solidFill>
              </a:rPr>
              <a:t>n</a:t>
            </a:r>
            <a:r>
              <a:rPr lang="en-US" altLang="ko-KR" sz="1600" i="1" dirty="0" smtClean="0"/>
              <a:t>ames </a:t>
            </a:r>
            <a:r>
              <a:rPr lang="en-US" altLang="ko-KR" sz="1600" dirty="0"/>
              <a:t>[</a:t>
            </a:r>
            <a:r>
              <a:rPr lang="en-US" altLang="ko-KR" sz="1600" dirty="0" err="1"/>
              <a:t>tɛn:emz</a:t>
            </a:r>
            <a:r>
              <a:rPr lang="en-US" altLang="ko-KR" sz="1600" dirty="0" smtClean="0"/>
              <a:t>],   </a:t>
            </a:r>
            <a:r>
              <a:rPr lang="en-US" altLang="ko-KR" sz="1600" i="1" dirty="0" smtClean="0"/>
              <a:t>so</a:t>
            </a:r>
            <a:r>
              <a:rPr lang="en-US" altLang="ko-KR" sz="1600" i="1" dirty="0" smtClean="0">
                <a:solidFill>
                  <a:srgbClr val="FF0000"/>
                </a:solidFill>
              </a:rPr>
              <a:t>me</a:t>
            </a:r>
            <a:r>
              <a:rPr lang="en-US" altLang="ko-KR" sz="1600" i="1" dirty="0" smtClean="0"/>
              <a:t> </a:t>
            </a:r>
            <a:r>
              <a:rPr lang="en-US" altLang="ko-KR" sz="1600" i="1" dirty="0" smtClean="0">
                <a:solidFill>
                  <a:srgbClr val="FF0000"/>
                </a:solidFill>
              </a:rPr>
              <a:t>m</a:t>
            </a:r>
            <a:r>
              <a:rPr lang="en-US" altLang="ko-KR" sz="1600" i="1" dirty="0" smtClean="0"/>
              <a:t>ore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[</a:t>
            </a:r>
            <a:r>
              <a:rPr lang="en-US" altLang="ko-KR" sz="1600" dirty="0" err="1" smtClean="0"/>
              <a:t>sʌm:ɔr</a:t>
            </a:r>
            <a:r>
              <a:rPr lang="en-US" altLang="ko-KR" sz="1600" dirty="0" smtClean="0"/>
              <a:t>]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b="1" dirty="0" smtClean="0"/>
              <a:t>(3)  </a:t>
            </a:r>
            <a:r>
              <a:rPr lang="en-US" altLang="ko-KR" sz="1600" dirty="0" smtClean="0"/>
              <a:t>Dental assimilation: The alveolar nasal /n/ is articulated as a </a:t>
            </a:r>
            <a:r>
              <a:rPr lang="en-US" altLang="ko-KR" sz="1600" dirty="0" err="1" smtClean="0"/>
              <a:t>dentalized</a:t>
            </a:r>
            <a:r>
              <a:rPr lang="en-US" altLang="ko-KR" sz="1600" dirty="0" smtClean="0"/>
              <a:t>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nasal when it is followed by an </a:t>
            </a:r>
            <a:r>
              <a:rPr lang="en-US" altLang="ko-KR" sz="1600" dirty="0" err="1" smtClean="0"/>
              <a:t>interdental</a:t>
            </a:r>
            <a:r>
              <a:rPr lang="en-US" altLang="ko-KR" sz="1600" dirty="0" smtClean="0"/>
              <a:t>(/ɵ, ð/).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e.g.)   tenth</a:t>
            </a:r>
            <a:r>
              <a:rPr lang="en-US" altLang="ko-KR" sz="1600" dirty="0"/>
              <a:t> [</a:t>
            </a:r>
            <a:r>
              <a:rPr lang="en-US" altLang="ko-KR" sz="1600" dirty="0" err="1" smtClean="0"/>
              <a:t>tɛ</a:t>
            </a:r>
            <a:r>
              <a:rPr lang="en-US" altLang="ko-KR" sz="1600" dirty="0" smtClean="0"/>
              <a:t>  </a:t>
            </a:r>
            <a:r>
              <a:rPr lang="en-US" altLang="ko-KR" sz="1600" dirty="0"/>
              <a:t>ɵ</a:t>
            </a:r>
            <a:r>
              <a:rPr lang="en-US" altLang="ko-KR" sz="1600" dirty="0" smtClean="0"/>
              <a:t>]       ban the film </a:t>
            </a:r>
            <a:r>
              <a:rPr lang="en-US" altLang="ko-KR" sz="1600" dirty="0"/>
              <a:t>[</a:t>
            </a:r>
            <a:r>
              <a:rPr lang="en-US" altLang="ko-KR" sz="1600" dirty="0" err="1" smtClean="0"/>
              <a:t>bæ</a:t>
            </a:r>
            <a:r>
              <a:rPr lang="en-US" altLang="ko-KR" sz="1600" dirty="0" smtClean="0"/>
              <a:t>   </a:t>
            </a:r>
            <a:r>
              <a:rPr lang="en-US" altLang="ko-KR" sz="1600" dirty="0" err="1" smtClean="0"/>
              <a:t>ðəfɪlm</a:t>
            </a:r>
            <a:r>
              <a:rPr lang="en-US" altLang="ko-KR" sz="1600" dirty="0" smtClean="0"/>
              <a:t>]         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when they [</a:t>
            </a:r>
            <a:r>
              <a:rPr lang="en-US" altLang="ko-KR" sz="1600" dirty="0" err="1" smtClean="0"/>
              <a:t>wɛ</a:t>
            </a:r>
            <a:r>
              <a:rPr lang="en-US" altLang="ko-KR" sz="1600" dirty="0" smtClean="0"/>
              <a:t> </a:t>
            </a:r>
            <a:r>
              <a:rPr lang="en-US" altLang="ko-KR" sz="1600" dirty="0" smtClean="0"/>
              <a:t>  </a:t>
            </a:r>
            <a:r>
              <a:rPr lang="en-US" altLang="ko-KR" sz="1600" dirty="0" err="1" smtClean="0"/>
              <a:t>ðe</a:t>
            </a:r>
            <a:r>
              <a:rPr lang="en-US" altLang="ko-KR" sz="1600" dirty="0" smtClean="0"/>
              <a:t>]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b="1" dirty="0" smtClean="0"/>
              <a:t>(4)  </a:t>
            </a:r>
            <a:r>
              <a:rPr lang="en-US" altLang="ko-KR" sz="1600" dirty="0" err="1" smtClean="0"/>
              <a:t>Labio</a:t>
            </a:r>
            <a:r>
              <a:rPr lang="en-US" altLang="ko-KR" sz="1600" dirty="0" smtClean="0"/>
              <a:t>-dental assimilation: Bilabial and alveolar nasals become </a:t>
            </a:r>
            <a:r>
              <a:rPr lang="en-US" altLang="ko-KR" sz="1600" dirty="0" err="1" smtClean="0"/>
              <a:t>labio</a:t>
            </a:r>
            <a:r>
              <a:rPr lang="en-US" altLang="ko-KR" sz="1600" dirty="0" smtClean="0"/>
              <a:t>-dentals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when they are followed by a </a:t>
            </a:r>
            <a:r>
              <a:rPr lang="en-US" altLang="ko-KR" sz="1600" dirty="0" err="1" smtClean="0"/>
              <a:t>labio</a:t>
            </a:r>
            <a:r>
              <a:rPr lang="en-US" altLang="ko-KR" sz="1600" dirty="0" smtClean="0"/>
              <a:t>-dental sound.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e.g.) emphasis </a:t>
            </a:r>
            <a:r>
              <a:rPr lang="en-US" altLang="ko-KR" sz="1600" dirty="0"/>
              <a:t>[</a:t>
            </a:r>
            <a:r>
              <a:rPr lang="en-US" altLang="ko-KR" sz="1600" dirty="0" err="1"/>
              <a:t>ɛ</a:t>
            </a:r>
            <a:r>
              <a:rPr lang="en-US" altLang="ko-KR" sz="1600" b="1" dirty="0" err="1"/>
              <a:t>ɱ</a:t>
            </a:r>
            <a:r>
              <a:rPr lang="en-US" altLang="ko-KR" sz="1600" dirty="0" err="1"/>
              <a:t>fəsɪs</a:t>
            </a:r>
            <a:r>
              <a:rPr lang="en-US" altLang="ko-KR" sz="1600" dirty="0" smtClean="0"/>
              <a:t>]       comfort </a:t>
            </a:r>
            <a:r>
              <a:rPr lang="en-US" altLang="ko-KR" sz="1600" dirty="0"/>
              <a:t>[</a:t>
            </a:r>
            <a:r>
              <a:rPr lang="en-US" altLang="ko-KR" sz="1600" dirty="0" err="1"/>
              <a:t>kʌ</a:t>
            </a:r>
            <a:r>
              <a:rPr lang="en-US" altLang="ko-KR" sz="1600" b="1" dirty="0" err="1"/>
              <a:t>ɱ</a:t>
            </a:r>
            <a:r>
              <a:rPr lang="en-US" altLang="ko-KR" sz="1600" dirty="0" err="1"/>
              <a:t>fɚt</a:t>
            </a:r>
            <a:r>
              <a:rPr lang="en-US" altLang="ko-KR" sz="1600" dirty="0" smtClean="0"/>
              <a:t>]      invite</a:t>
            </a:r>
            <a:r>
              <a:rPr lang="en-US" altLang="ko-KR" sz="1600" dirty="0"/>
              <a:t> [</a:t>
            </a:r>
            <a:r>
              <a:rPr lang="en-US" altLang="ko-KR" sz="1600" dirty="0" err="1"/>
              <a:t>ɪ</a:t>
            </a:r>
            <a:r>
              <a:rPr lang="en-US" altLang="ko-KR" sz="1600" b="1" dirty="0" err="1"/>
              <a:t>ɱ</a:t>
            </a:r>
            <a:r>
              <a:rPr lang="en-US" altLang="ko-KR" sz="1600" dirty="0" err="1"/>
              <a:t>vaɪt</a:t>
            </a:r>
            <a:r>
              <a:rPr lang="en-US" altLang="ko-KR" sz="1600" dirty="0" smtClean="0"/>
              <a:t>]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come first </a:t>
            </a:r>
            <a:r>
              <a:rPr lang="en-US" altLang="ko-KR" sz="1600" dirty="0"/>
              <a:t>[</a:t>
            </a:r>
            <a:r>
              <a:rPr lang="en-US" altLang="ko-KR" sz="1600" dirty="0" err="1"/>
              <a:t>kʌ</a:t>
            </a:r>
            <a:r>
              <a:rPr lang="en-US" altLang="ko-KR" sz="1600" b="1" dirty="0" err="1"/>
              <a:t>ɱ</a:t>
            </a:r>
            <a:r>
              <a:rPr lang="en-US" altLang="ko-KR" sz="1600" dirty="0"/>
              <a:t> </a:t>
            </a:r>
            <a:r>
              <a:rPr lang="en-US" altLang="ko-KR" sz="1600" dirty="0" err="1"/>
              <a:t>fɚst</a:t>
            </a:r>
            <a:r>
              <a:rPr lang="en-US" altLang="ko-KR" sz="1600" dirty="0" smtClean="0"/>
              <a:t>]           on fire</a:t>
            </a:r>
            <a:r>
              <a:rPr lang="en-US" altLang="ko-KR" sz="1600" dirty="0"/>
              <a:t> [</a:t>
            </a:r>
            <a:r>
              <a:rPr lang="en-US" altLang="ko-KR" sz="1600" dirty="0" err="1"/>
              <a:t>ɔ</a:t>
            </a:r>
            <a:r>
              <a:rPr lang="en-US" altLang="ko-KR" sz="1600" b="1" dirty="0" err="1"/>
              <a:t>ɱ</a:t>
            </a:r>
            <a:r>
              <a:rPr lang="en-US" altLang="ko-KR" sz="1600" dirty="0"/>
              <a:t> </a:t>
            </a:r>
            <a:r>
              <a:rPr lang="en-US" altLang="ko-KR" sz="1600" dirty="0" err="1" smtClean="0"/>
              <a:t>faɪr</a:t>
            </a:r>
            <a:r>
              <a:rPr lang="en-US" altLang="ko-KR" sz="1600" dirty="0"/>
              <a:t>]</a:t>
            </a:r>
            <a:r>
              <a:rPr lang="en-US" altLang="ko-KR" sz="1600" dirty="0" smtClean="0"/>
              <a:t>     </a:t>
            </a:r>
            <a:endParaRPr lang="en-US" altLang="ko-KR" sz="1600" dirty="0"/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b="1" dirty="0" smtClean="0"/>
              <a:t>    (5)</a:t>
            </a:r>
            <a:r>
              <a:rPr lang="en-US" altLang="ko-KR" sz="1600" dirty="0" smtClean="0"/>
              <a:t>  Nasal assimilation to the place of the following articulation:</a:t>
            </a:r>
            <a:endParaRPr lang="en-US" altLang="ko-KR" sz="1600" b="1" dirty="0" smtClean="0"/>
          </a:p>
          <a:p>
            <a:pPr>
              <a:buNone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   </a:t>
            </a:r>
            <a:r>
              <a:rPr lang="en-US" altLang="ko-KR" sz="1600" dirty="0" smtClean="0"/>
              <a:t>e.g.) te</a:t>
            </a:r>
            <a:r>
              <a:rPr lang="en-US" altLang="ko-KR" sz="1600" dirty="0" smtClean="0">
                <a:solidFill>
                  <a:srgbClr val="FF0000"/>
                </a:solidFill>
              </a:rPr>
              <a:t>n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p</a:t>
            </a:r>
            <a:r>
              <a:rPr lang="en-US" altLang="ko-KR" sz="1600" dirty="0" smtClean="0"/>
              <a:t>airs </a:t>
            </a:r>
            <a:r>
              <a:rPr lang="en-US" altLang="ko-KR" sz="1600" dirty="0"/>
              <a:t>[</a:t>
            </a:r>
            <a:r>
              <a:rPr lang="en-US" altLang="ko-KR" sz="1600" dirty="0" err="1"/>
              <a:t>tɛ</a:t>
            </a:r>
            <a:r>
              <a:rPr lang="en-US" altLang="ko-KR" sz="1600" b="1" dirty="0" err="1"/>
              <a:t>m</a:t>
            </a:r>
            <a:r>
              <a:rPr lang="en-US" altLang="ko-KR" sz="1600" dirty="0" err="1"/>
              <a:t>pɛrz</a:t>
            </a:r>
            <a:r>
              <a:rPr lang="en-US" altLang="ko-KR" sz="1600" dirty="0" smtClean="0"/>
              <a:t>]     te</a:t>
            </a:r>
            <a:r>
              <a:rPr lang="en-US" altLang="ko-KR" sz="1600" dirty="0" smtClean="0">
                <a:solidFill>
                  <a:srgbClr val="FF0000"/>
                </a:solidFill>
              </a:rPr>
              <a:t>n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g</a:t>
            </a:r>
            <a:r>
              <a:rPr lang="en-US" altLang="ko-KR" sz="1600" dirty="0" smtClean="0"/>
              <a:t>irls </a:t>
            </a:r>
            <a:r>
              <a:rPr lang="en-US" altLang="ko-KR" sz="1600" dirty="0"/>
              <a:t>[</a:t>
            </a:r>
            <a:r>
              <a:rPr lang="en-US" altLang="ko-KR" sz="1600" dirty="0" err="1"/>
              <a:t>tɛ</a:t>
            </a:r>
            <a:r>
              <a:rPr lang="en-US" altLang="ko-KR" sz="1600" b="1" dirty="0" err="1"/>
              <a:t>ŋ</a:t>
            </a:r>
            <a:r>
              <a:rPr lang="en-US" altLang="ko-KR" sz="1600" dirty="0" err="1"/>
              <a:t>gɚlz</a:t>
            </a:r>
            <a:r>
              <a:rPr lang="en-US" altLang="ko-KR" sz="1600" dirty="0" smtClean="0"/>
              <a:t>]</a:t>
            </a:r>
            <a:r>
              <a:rPr lang="en-US" altLang="ko-KR" sz="1600" b="1" dirty="0" smtClean="0"/>
              <a:t>   </a:t>
            </a:r>
            <a:r>
              <a:rPr lang="en-US" altLang="ko-KR" sz="1600" dirty="0" smtClean="0"/>
              <a:t>o</a:t>
            </a:r>
            <a:r>
              <a:rPr lang="en-US" altLang="ko-KR" sz="1600" u="sng" dirty="0" smtClean="0">
                <a:solidFill>
                  <a:srgbClr val="FF0000"/>
                </a:solidFill>
              </a:rPr>
              <a:t>ne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p</a:t>
            </a:r>
            <a:r>
              <a:rPr lang="en-US" altLang="ko-KR" sz="1600" dirty="0" smtClean="0"/>
              <a:t>iece,  you ca</a:t>
            </a:r>
            <a:r>
              <a:rPr lang="en-US" altLang="ko-KR" sz="1600" u="sng" dirty="0" smtClean="0">
                <a:solidFill>
                  <a:srgbClr val="FF0000"/>
                </a:solidFill>
              </a:rPr>
              <a:t>n</a:t>
            </a:r>
            <a:r>
              <a:rPr lang="en-US" altLang="ko-KR" sz="1600" dirty="0" smtClean="0"/>
              <a:t> </a:t>
            </a:r>
            <a:r>
              <a:rPr lang="en-US" altLang="ko-KR" sz="1600" dirty="0" smtClean="0">
                <a:solidFill>
                  <a:srgbClr val="FF0000"/>
                </a:solidFill>
              </a:rPr>
              <a:t>g</a:t>
            </a:r>
            <a:r>
              <a:rPr lang="en-US" altLang="ko-KR" sz="1600" dirty="0" smtClean="0"/>
              <a:t>o</a:t>
            </a:r>
            <a:endParaRPr lang="ko-KR" altLang="en-US" sz="1600" dirty="0"/>
          </a:p>
        </p:txBody>
      </p:sp>
      <p:pic>
        <p:nvPicPr>
          <p:cNvPr id="4" name="Picture 2" descr="C:\Users\user\Documents\Scan0022.jpg"/>
          <p:cNvPicPr>
            <a:picLocks noChangeAspect="1" noChangeArrowheads="1"/>
          </p:cNvPicPr>
          <p:nvPr/>
        </p:nvPicPr>
        <p:blipFill>
          <a:blip r:embed="rId2" cstate="print"/>
          <a:srcRect l="50417" t="43453" r="48401" b="55312"/>
          <a:stretch>
            <a:fillRect/>
          </a:stretch>
        </p:blipFill>
        <p:spPr bwMode="auto">
          <a:xfrm>
            <a:off x="2627784" y="3356992"/>
            <a:ext cx="162018" cy="216024"/>
          </a:xfrm>
          <a:prstGeom prst="rect">
            <a:avLst/>
          </a:prstGeom>
          <a:noFill/>
        </p:spPr>
      </p:pic>
      <p:pic>
        <p:nvPicPr>
          <p:cNvPr id="5" name="Picture 2" descr="C:\Users\user\Documents\Scan0022.jpg"/>
          <p:cNvPicPr>
            <a:picLocks noChangeAspect="1" noChangeArrowheads="1"/>
          </p:cNvPicPr>
          <p:nvPr/>
        </p:nvPicPr>
        <p:blipFill>
          <a:blip r:embed="rId2" cstate="print"/>
          <a:srcRect l="50417" t="43453" r="48401" b="55312"/>
          <a:stretch>
            <a:fillRect/>
          </a:stretch>
        </p:blipFill>
        <p:spPr bwMode="auto">
          <a:xfrm>
            <a:off x="4860032" y="3356992"/>
            <a:ext cx="162018" cy="216024"/>
          </a:xfrm>
          <a:prstGeom prst="rect">
            <a:avLst/>
          </a:prstGeom>
          <a:noFill/>
        </p:spPr>
      </p:pic>
      <p:pic>
        <p:nvPicPr>
          <p:cNvPr id="6" name="Picture 2" descr="C:\Users\user\Documents\Scan0022.jpg"/>
          <p:cNvPicPr>
            <a:picLocks noChangeAspect="1" noChangeArrowheads="1"/>
          </p:cNvPicPr>
          <p:nvPr/>
        </p:nvPicPr>
        <p:blipFill>
          <a:blip r:embed="rId2" cstate="print"/>
          <a:srcRect l="50417" t="43453" r="48401" b="55312"/>
          <a:stretch>
            <a:fillRect/>
          </a:stretch>
        </p:blipFill>
        <p:spPr bwMode="auto">
          <a:xfrm>
            <a:off x="3214678" y="3571876"/>
            <a:ext cx="162017" cy="2160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 smtClean="0"/>
              <a:t>   # The assimilations in (3)-(5) are regressive, while those in (6)-(8) progressive.   </a:t>
            </a:r>
            <a:endParaRPr lang="en-US" altLang="ko-KR" sz="1600" dirty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b="1" dirty="0" smtClean="0"/>
              <a:t>   (6) </a:t>
            </a:r>
            <a:r>
              <a:rPr lang="en-US" altLang="ko-KR" sz="1600" dirty="0" smtClean="0"/>
              <a:t>The alveolar nasal /n/ is retroflexed when it occurs after /r/(progressive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assimilation): </a:t>
            </a:r>
            <a:r>
              <a:rPr lang="en-US" altLang="ko-KR" sz="1600" i="1" dirty="0" smtClean="0"/>
              <a:t>bur</a:t>
            </a:r>
            <a:r>
              <a:rPr lang="en-US" altLang="ko-KR" sz="1600" i="1" dirty="0" smtClean="0">
                <a:solidFill>
                  <a:srgbClr val="FF0000"/>
                </a:solidFill>
              </a:rPr>
              <a:t>n</a:t>
            </a:r>
            <a:r>
              <a:rPr lang="en-US" altLang="ko-KR" sz="1600" i="1" dirty="0" smtClean="0"/>
              <a:t>,  bar</a:t>
            </a:r>
            <a:r>
              <a:rPr lang="en-US" altLang="ko-KR" sz="1600" i="1" dirty="0" smtClean="0">
                <a:solidFill>
                  <a:srgbClr val="FF0000"/>
                </a:solidFill>
              </a:rPr>
              <a:t>n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b="1" dirty="0" smtClean="0"/>
              <a:t>   (7)</a:t>
            </a:r>
            <a:r>
              <a:rPr lang="en-US" altLang="ko-KR" sz="1600" dirty="0" smtClean="0"/>
              <a:t> /m/ and /n/ are also subject to progressive assimilation in cases of partial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devoicing after the voiceless obstruent /s/: </a:t>
            </a:r>
            <a:r>
              <a:rPr lang="en-US" altLang="ko-KR" sz="1600" i="1" dirty="0" smtClean="0"/>
              <a:t>snail</a:t>
            </a:r>
            <a:r>
              <a:rPr lang="en-US" altLang="ko-KR" sz="1600" dirty="0" smtClean="0"/>
              <a:t>           </a:t>
            </a:r>
            <a:r>
              <a:rPr lang="en-US" altLang="ko-KR" sz="1600" i="1" dirty="0" smtClean="0"/>
              <a:t>small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</a:t>
            </a:r>
            <a:r>
              <a:rPr lang="en-US" altLang="ko-KR" sz="1600" b="1" dirty="0" smtClean="0"/>
              <a:t>(8) </a:t>
            </a:r>
            <a:r>
              <a:rPr lang="en-US" altLang="ko-KR" sz="1600" dirty="0" smtClean="0"/>
              <a:t>Syllabic nasals: The nasals after homorganic stop consonants can be syllabic.</a:t>
            </a:r>
          </a:p>
          <a:p>
            <a:pPr>
              <a:buNone/>
            </a:pPr>
            <a:r>
              <a:rPr lang="en-US" altLang="ko-KR" sz="1600" i="1" dirty="0"/>
              <a:t> </a:t>
            </a:r>
            <a:r>
              <a:rPr lang="en-US" altLang="ko-KR" sz="1600" i="1" dirty="0" smtClean="0"/>
              <a:t>        sudden, button, open, taken, chasm  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(9)</a:t>
            </a:r>
            <a:r>
              <a:rPr lang="en-US" altLang="ko-KR" sz="1600" dirty="0" smtClean="0"/>
              <a:t> Non-syllabic nasals: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a)  with an [ə] in the second syllable:  </a:t>
            </a:r>
            <a:r>
              <a:rPr lang="en-US" altLang="ko-KR" sz="1600" i="1" dirty="0" smtClean="0"/>
              <a:t>felon</a:t>
            </a:r>
            <a:r>
              <a:rPr lang="en-US" altLang="ko-KR" sz="1600" dirty="0" smtClean="0"/>
              <a:t> [</a:t>
            </a:r>
            <a:r>
              <a:rPr lang="en-US" altLang="ko-KR" sz="1600" dirty="0" err="1" smtClean="0"/>
              <a:t>fɛlən</a:t>
            </a:r>
            <a:r>
              <a:rPr lang="en-US" altLang="ko-KR" sz="1600" dirty="0" smtClean="0"/>
              <a:t>],   </a:t>
            </a:r>
            <a:r>
              <a:rPr lang="en-US" altLang="ko-KR" sz="1600" i="1" dirty="0" smtClean="0"/>
              <a:t>carom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[</a:t>
            </a:r>
            <a:r>
              <a:rPr lang="en-US" altLang="ko-KR" sz="1600" dirty="0" err="1"/>
              <a:t>kærəm</a:t>
            </a:r>
            <a:r>
              <a:rPr lang="en-US" altLang="ko-KR" sz="1600" dirty="0"/>
              <a:t>] </a:t>
            </a: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b) when the segments preceding the nasals are </a:t>
            </a:r>
            <a:r>
              <a:rPr lang="en-US" altLang="ko-KR" sz="1600" dirty="0" err="1" smtClean="0"/>
              <a:t>sonorants</a:t>
            </a:r>
            <a:r>
              <a:rPr lang="en-US" altLang="ko-KR" sz="1600" dirty="0" smtClean="0"/>
              <a:t>:  </a:t>
            </a:r>
            <a:r>
              <a:rPr lang="en-US" altLang="ko-KR" sz="1600" i="1" dirty="0" smtClean="0"/>
              <a:t>film,  charm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c)  when the consonant preceding the nasal is preceded by another consonant:</a:t>
            </a:r>
            <a:endParaRPr lang="en-US" altLang="ko-KR" sz="1600" dirty="0"/>
          </a:p>
          <a:p>
            <a:pPr>
              <a:buNone/>
            </a:pPr>
            <a:r>
              <a:rPr lang="en-US" altLang="ko-KR" sz="1600" i="1" dirty="0" smtClean="0"/>
              <a:t>             piston            </a:t>
            </a:r>
            <a:r>
              <a:rPr lang="en-US" altLang="ko-KR" sz="1600" dirty="0" smtClean="0"/>
              <a:t>not         </a:t>
            </a:r>
            <a:r>
              <a:rPr lang="en-US" altLang="ko-KR" sz="1600" i="1" dirty="0" smtClean="0"/>
              <a:t>,    Lincoln </a:t>
            </a:r>
            <a:endParaRPr lang="ko-KR" altLang="en-US" sz="1600" i="1" dirty="0"/>
          </a:p>
        </p:txBody>
      </p:sp>
      <p:pic>
        <p:nvPicPr>
          <p:cNvPr id="1026" name="Picture 2" descr="C:\Users\user\Documents\Scan0025.jpg"/>
          <p:cNvPicPr>
            <a:picLocks noChangeAspect="1" noChangeArrowheads="1"/>
          </p:cNvPicPr>
          <p:nvPr/>
        </p:nvPicPr>
        <p:blipFill>
          <a:blip r:embed="rId2" cstate="print"/>
          <a:srcRect l="66294" t="54850" r="29016" b="43526"/>
          <a:stretch>
            <a:fillRect/>
          </a:stretch>
        </p:blipFill>
        <p:spPr bwMode="auto">
          <a:xfrm>
            <a:off x="5508104" y="2564904"/>
            <a:ext cx="576064" cy="360040"/>
          </a:xfrm>
          <a:prstGeom prst="rect">
            <a:avLst/>
          </a:prstGeom>
          <a:noFill/>
        </p:spPr>
      </p:pic>
      <p:pic>
        <p:nvPicPr>
          <p:cNvPr id="5" name="Picture 2" descr="C:\Users\user\Documents\Scan0025.jpg"/>
          <p:cNvPicPr>
            <a:picLocks noChangeAspect="1" noChangeArrowheads="1"/>
          </p:cNvPicPr>
          <p:nvPr/>
        </p:nvPicPr>
        <p:blipFill>
          <a:blip r:embed="rId2" cstate="print"/>
          <a:srcRect l="18212" t="56799" r="77144" b="41902"/>
          <a:stretch>
            <a:fillRect/>
          </a:stretch>
        </p:blipFill>
        <p:spPr bwMode="auto">
          <a:xfrm>
            <a:off x="6804248" y="2636912"/>
            <a:ext cx="576064" cy="288032"/>
          </a:xfrm>
          <a:prstGeom prst="rect">
            <a:avLst/>
          </a:prstGeom>
          <a:noFill/>
        </p:spPr>
      </p:pic>
      <p:pic>
        <p:nvPicPr>
          <p:cNvPr id="1027" name="Picture 3" descr="C:\Users\user\Documents\Scan0025.jpg"/>
          <p:cNvPicPr>
            <a:picLocks noChangeAspect="1" noChangeArrowheads="1"/>
          </p:cNvPicPr>
          <p:nvPr/>
        </p:nvPicPr>
        <p:blipFill>
          <a:blip r:embed="rId2" cstate="print"/>
          <a:srcRect l="60303" t="60823" r="24190" b="37587"/>
          <a:stretch>
            <a:fillRect/>
          </a:stretch>
        </p:blipFill>
        <p:spPr bwMode="auto">
          <a:xfrm>
            <a:off x="1259632" y="3789040"/>
            <a:ext cx="1955046" cy="360040"/>
          </a:xfrm>
          <a:prstGeom prst="rect">
            <a:avLst/>
          </a:prstGeom>
          <a:noFill/>
        </p:spPr>
      </p:pic>
      <p:pic>
        <p:nvPicPr>
          <p:cNvPr id="8" name="Picture 3" descr="C:\Users\user\Documents\Scan0025.jpg"/>
          <p:cNvPicPr>
            <a:picLocks noChangeAspect="1" noChangeArrowheads="1"/>
          </p:cNvPicPr>
          <p:nvPr/>
        </p:nvPicPr>
        <p:blipFill>
          <a:blip r:embed="rId2" cstate="print"/>
          <a:srcRect l="17958" t="62732" r="70710" b="35996"/>
          <a:stretch>
            <a:fillRect/>
          </a:stretch>
        </p:blipFill>
        <p:spPr bwMode="auto">
          <a:xfrm>
            <a:off x="3203848" y="3861048"/>
            <a:ext cx="1439590" cy="288032"/>
          </a:xfrm>
          <a:prstGeom prst="rect">
            <a:avLst/>
          </a:prstGeom>
          <a:noFill/>
        </p:spPr>
      </p:pic>
      <p:pic>
        <p:nvPicPr>
          <p:cNvPr id="1028" name="Picture 4" descr="C:\Users\user\Documents\Scan0025.jpg"/>
          <p:cNvPicPr>
            <a:picLocks noChangeAspect="1" noChangeArrowheads="1"/>
          </p:cNvPicPr>
          <p:nvPr/>
        </p:nvPicPr>
        <p:blipFill>
          <a:blip r:embed="rId2" cstate="print"/>
          <a:srcRect l="69573" t="77162" r="23916" b="21449"/>
          <a:stretch>
            <a:fillRect/>
          </a:stretch>
        </p:blipFill>
        <p:spPr bwMode="auto">
          <a:xfrm>
            <a:off x="2051720" y="5517232"/>
            <a:ext cx="720080" cy="288032"/>
          </a:xfrm>
          <a:prstGeom prst="rect">
            <a:avLst/>
          </a:prstGeom>
          <a:noFill/>
        </p:spPr>
      </p:pic>
      <p:pic>
        <p:nvPicPr>
          <p:cNvPr id="10" name="Picture 4" descr="C:\Users\user\Documents\Scan0025.jpg"/>
          <p:cNvPicPr>
            <a:picLocks noChangeAspect="1" noChangeArrowheads="1"/>
          </p:cNvPicPr>
          <p:nvPr/>
        </p:nvPicPr>
        <p:blipFill>
          <a:blip r:embed="rId2" cstate="print"/>
          <a:srcRect l="21395" t="78899" r="73396" b="19365"/>
          <a:stretch>
            <a:fillRect/>
          </a:stretch>
        </p:blipFill>
        <p:spPr bwMode="auto">
          <a:xfrm>
            <a:off x="3203848" y="5517232"/>
            <a:ext cx="576064" cy="360040"/>
          </a:xfrm>
          <a:prstGeom prst="rect">
            <a:avLst/>
          </a:prstGeom>
          <a:noFill/>
        </p:spPr>
      </p:pic>
      <p:pic>
        <p:nvPicPr>
          <p:cNvPr id="11" name="Picture 4" descr="C:\Users\user\Documents\Scan0025.jpg"/>
          <p:cNvPicPr>
            <a:picLocks noChangeAspect="1" noChangeArrowheads="1"/>
          </p:cNvPicPr>
          <p:nvPr/>
        </p:nvPicPr>
        <p:blipFill>
          <a:blip r:embed="rId2" cstate="print"/>
          <a:srcRect l="33241" t="78899" r="52268" b="19712"/>
          <a:stretch>
            <a:fillRect/>
          </a:stretch>
        </p:blipFill>
        <p:spPr bwMode="auto">
          <a:xfrm>
            <a:off x="4860032" y="5589240"/>
            <a:ext cx="1656184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2"/>
          </a:xfr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b="1" dirty="0" smtClean="0"/>
              <a:t>(10)  </a:t>
            </a:r>
            <a:r>
              <a:rPr lang="en-US" altLang="ko-KR" sz="1600" dirty="0" smtClean="0"/>
              <a:t>The majority of examples of syllabic nasals come from homorganic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sequences.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bidden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b="1" dirty="0" smtClean="0"/>
              <a:t>(11)  </a:t>
            </a:r>
            <a:r>
              <a:rPr lang="en-US" altLang="ko-KR" sz="1600" dirty="0" smtClean="0"/>
              <a:t>The syllabic nasal assimilates to the place of articulation of the preceding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obstruent in colloquial speech: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(12)  </a:t>
            </a:r>
            <a:r>
              <a:rPr lang="en-US" altLang="ko-KR" sz="1600" dirty="0" smtClean="0"/>
              <a:t>It is possible that syllabic nasals are not homorganic with the preceding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obstruent: 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b="1" dirty="0" smtClean="0"/>
              <a:t>    (13)  /ŋ/</a:t>
            </a:r>
            <a:r>
              <a:rPr lang="en-US" altLang="ko-KR" sz="1600" dirty="0" smtClean="0"/>
              <a:t> can occur only in </a:t>
            </a:r>
            <a:r>
              <a:rPr lang="en-US" altLang="ko-KR" sz="1600" b="1" dirty="0" smtClean="0"/>
              <a:t>coda position </a:t>
            </a:r>
            <a:r>
              <a:rPr lang="en-US" altLang="ko-KR" sz="1600" dirty="0" smtClean="0"/>
              <a:t>in English; it can only be preceded by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</a:t>
            </a:r>
            <a:r>
              <a:rPr lang="en-US" altLang="ko-KR" sz="1800" dirty="0" smtClean="0"/>
              <a:t>/</a:t>
            </a:r>
            <a:r>
              <a:rPr lang="en-US" altLang="ko-KR" sz="1600" dirty="0"/>
              <a:t>ɪ, ɛ, æ, ʌ, ʊ, </a:t>
            </a:r>
            <a:r>
              <a:rPr lang="en-US" altLang="ko-KR" sz="1600" dirty="0" smtClean="0"/>
              <a:t>ɔ</a:t>
            </a:r>
            <a:r>
              <a:rPr lang="en-US" altLang="ko-KR" sz="1800" dirty="0" smtClean="0"/>
              <a:t>/ </a:t>
            </a:r>
            <a:r>
              <a:rPr lang="en-US" altLang="ko-KR" sz="1600" dirty="0" smtClean="0"/>
              <a:t>(lax vowel). </a:t>
            </a:r>
            <a:endParaRPr lang="en-US" altLang="ko-KR" sz="1800" dirty="0" smtClean="0"/>
          </a:p>
          <a:p>
            <a:pPr>
              <a:buNone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-</a:t>
            </a:r>
            <a:r>
              <a:rPr lang="en-US" altLang="ko-KR" sz="1600" dirty="0" smtClean="0"/>
              <a:t> The phonetic form /ŋ/ or /</a:t>
            </a:r>
            <a:r>
              <a:rPr lang="en-US" altLang="ko-KR" sz="1600" dirty="0" err="1" smtClean="0"/>
              <a:t>ŋg</a:t>
            </a:r>
            <a:r>
              <a:rPr lang="en-US" altLang="ko-KR" sz="1600" dirty="0" smtClean="0"/>
              <a:t>/ for the orthographic ‘</a:t>
            </a:r>
            <a:r>
              <a:rPr lang="en-US" altLang="ko-KR" sz="1600" dirty="0" err="1" smtClean="0"/>
              <a:t>ng</a:t>
            </a:r>
            <a:r>
              <a:rPr lang="en-US" altLang="ko-KR" sz="1600" dirty="0" smtClean="0"/>
              <a:t>’: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fi</a:t>
            </a:r>
            <a:r>
              <a:rPr lang="en-US" altLang="ko-KR" sz="1600" u="sng" dirty="0" smtClean="0"/>
              <a:t>ng</a:t>
            </a:r>
            <a:r>
              <a:rPr lang="en-US" altLang="ko-KR" sz="1600" dirty="0" smtClean="0"/>
              <a:t>er[</a:t>
            </a:r>
            <a:r>
              <a:rPr lang="en-US" altLang="ko-KR" sz="1600" dirty="0" err="1" smtClean="0"/>
              <a:t>ŋg</a:t>
            </a:r>
            <a:r>
              <a:rPr lang="en-US" altLang="ko-KR" sz="1600" dirty="0" smtClean="0"/>
              <a:t>],     si</a:t>
            </a:r>
            <a:r>
              <a:rPr lang="en-US" altLang="ko-KR" sz="1600" u="sng" dirty="0" smtClean="0"/>
              <a:t>ng</a:t>
            </a:r>
            <a:r>
              <a:rPr lang="en-US" altLang="ko-KR" sz="1600" dirty="0" smtClean="0"/>
              <a:t>er[ŋ],     lo</a:t>
            </a:r>
            <a:r>
              <a:rPr lang="en-US" altLang="ko-KR" sz="1600" u="sng" dirty="0" smtClean="0"/>
              <a:t>ng</a:t>
            </a:r>
            <a:r>
              <a:rPr lang="en-US" altLang="ko-KR" sz="1600" dirty="0" smtClean="0"/>
              <a:t>er[</a:t>
            </a:r>
            <a:r>
              <a:rPr lang="en-US" altLang="ko-KR" sz="1600" dirty="0" err="1" smtClean="0"/>
              <a:t>ŋg</a:t>
            </a:r>
            <a:r>
              <a:rPr lang="en-US" altLang="ko-KR" sz="1600" dirty="0" smtClean="0"/>
              <a:t>]                                                                     </a:t>
            </a:r>
            <a:endParaRPr lang="ko-KR" altLang="en-US" sz="1600" dirty="0"/>
          </a:p>
        </p:txBody>
      </p:sp>
      <p:pic>
        <p:nvPicPr>
          <p:cNvPr id="2050" name="Picture 2" descr="C:\Users\user\Documents\Scan0025.jpg"/>
          <p:cNvPicPr>
            <a:picLocks noChangeAspect="1" noChangeArrowheads="1"/>
          </p:cNvPicPr>
          <p:nvPr/>
        </p:nvPicPr>
        <p:blipFill>
          <a:blip r:embed="rId2" cstate="print"/>
          <a:srcRect l="18419" t="84650" r="44777" b="13600"/>
          <a:stretch>
            <a:fillRect/>
          </a:stretch>
        </p:blipFill>
        <p:spPr bwMode="auto">
          <a:xfrm>
            <a:off x="2123728" y="1412776"/>
            <a:ext cx="4464496" cy="288032"/>
          </a:xfrm>
          <a:prstGeom prst="rect">
            <a:avLst/>
          </a:prstGeom>
          <a:noFill/>
        </p:spPr>
      </p:pic>
      <p:pic>
        <p:nvPicPr>
          <p:cNvPr id="2051" name="Picture 3" descr="C:\Users\user\Documents\Scan0026.jpg"/>
          <p:cNvPicPr>
            <a:picLocks noChangeAspect="1" noChangeArrowheads="1"/>
          </p:cNvPicPr>
          <p:nvPr/>
        </p:nvPicPr>
        <p:blipFill>
          <a:blip r:embed="rId3" cstate="print"/>
          <a:srcRect l="61402" t="41767" r="21366" b="56363"/>
          <a:stretch>
            <a:fillRect/>
          </a:stretch>
        </p:blipFill>
        <p:spPr bwMode="auto">
          <a:xfrm>
            <a:off x="1691680" y="2492896"/>
            <a:ext cx="1944216" cy="360040"/>
          </a:xfrm>
          <a:prstGeom prst="rect">
            <a:avLst/>
          </a:prstGeom>
          <a:noFill/>
        </p:spPr>
      </p:pic>
      <p:pic>
        <p:nvPicPr>
          <p:cNvPr id="6" name="Picture 3" descr="C:\Users\user\Documents\Scan0026.jpg"/>
          <p:cNvPicPr>
            <a:picLocks noChangeAspect="1" noChangeArrowheads="1"/>
          </p:cNvPicPr>
          <p:nvPr/>
        </p:nvPicPr>
        <p:blipFill>
          <a:blip r:embed="rId3" cstate="print"/>
          <a:srcRect l="21634" t="43263" r="61796" b="55241"/>
          <a:stretch>
            <a:fillRect/>
          </a:stretch>
        </p:blipFill>
        <p:spPr bwMode="auto">
          <a:xfrm>
            <a:off x="4139952" y="2564904"/>
            <a:ext cx="1800200" cy="288032"/>
          </a:xfrm>
          <a:prstGeom prst="rect">
            <a:avLst/>
          </a:prstGeom>
          <a:noFill/>
        </p:spPr>
      </p:pic>
      <p:pic>
        <p:nvPicPr>
          <p:cNvPr id="7" name="Picture 3" descr="C:\Users\user\Documents\Scan0026.jpg"/>
          <p:cNvPicPr>
            <a:picLocks noChangeAspect="1" noChangeArrowheads="1"/>
          </p:cNvPicPr>
          <p:nvPr/>
        </p:nvPicPr>
        <p:blipFill>
          <a:blip r:embed="rId3" cstate="print"/>
          <a:srcRect l="38204" t="43263" r="43901" b="55241"/>
          <a:stretch>
            <a:fillRect/>
          </a:stretch>
        </p:blipFill>
        <p:spPr bwMode="auto">
          <a:xfrm>
            <a:off x="1691680" y="2852936"/>
            <a:ext cx="1944216" cy="288032"/>
          </a:xfrm>
          <a:prstGeom prst="rect">
            <a:avLst/>
          </a:prstGeom>
          <a:noFill/>
        </p:spPr>
      </p:pic>
      <p:pic>
        <p:nvPicPr>
          <p:cNvPr id="8" name="Picture 3" descr="C:\Users\user\Documents\Scan0026.jpg"/>
          <p:cNvPicPr>
            <a:picLocks noChangeAspect="1" noChangeArrowheads="1"/>
          </p:cNvPicPr>
          <p:nvPr/>
        </p:nvPicPr>
        <p:blipFill>
          <a:blip r:embed="rId3" cstate="print"/>
          <a:srcRect l="56762" t="43263" r="23354" b="54867"/>
          <a:stretch>
            <a:fillRect/>
          </a:stretch>
        </p:blipFill>
        <p:spPr bwMode="auto">
          <a:xfrm>
            <a:off x="4139952" y="2852936"/>
            <a:ext cx="2160240" cy="360040"/>
          </a:xfrm>
          <a:prstGeom prst="rect">
            <a:avLst/>
          </a:prstGeom>
          <a:noFill/>
        </p:spPr>
      </p:pic>
      <p:pic>
        <p:nvPicPr>
          <p:cNvPr id="10" name="Picture 4" descr="C:\Users\user\Documents\Scan0026.jpg"/>
          <p:cNvPicPr>
            <a:picLocks noChangeAspect="1" noChangeArrowheads="1"/>
          </p:cNvPicPr>
          <p:nvPr/>
        </p:nvPicPr>
        <p:blipFill>
          <a:blip r:embed="rId3" cstate="print"/>
          <a:srcRect l="60459" t="49540" r="20577" b="49174"/>
          <a:stretch>
            <a:fillRect/>
          </a:stretch>
        </p:blipFill>
        <p:spPr bwMode="auto">
          <a:xfrm>
            <a:off x="1619672" y="4149080"/>
            <a:ext cx="2232248" cy="216024"/>
          </a:xfrm>
          <a:prstGeom prst="rect">
            <a:avLst/>
          </a:prstGeom>
          <a:noFill/>
        </p:spPr>
      </p:pic>
      <p:pic>
        <p:nvPicPr>
          <p:cNvPr id="11" name="Picture 4" descr="C:\Users\user\Documents\Scan0026.jpg"/>
          <p:cNvPicPr>
            <a:picLocks noChangeAspect="1" noChangeArrowheads="1"/>
          </p:cNvPicPr>
          <p:nvPr/>
        </p:nvPicPr>
        <p:blipFill>
          <a:blip r:embed="rId3" cstate="print"/>
          <a:srcRect l="21918" t="50505" r="64623" b="47886"/>
          <a:stretch>
            <a:fillRect/>
          </a:stretch>
        </p:blipFill>
        <p:spPr bwMode="auto">
          <a:xfrm>
            <a:off x="3851920" y="4149080"/>
            <a:ext cx="1584176" cy="288032"/>
          </a:xfrm>
          <a:prstGeom prst="rect">
            <a:avLst/>
          </a:prstGeom>
          <a:noFill/>
        </p:spPr>
      </p:pic>
      <p:pic>
        <p:nvPicPr>
          <p:cNvPr id="2053" name="Picture 5" descr="C:\Users\user\Documents\Scan0026.jpg"/>
          <p:cNvPicPr>
            <a:picLocks noChangeAspect="1" noChangeArrowheads="1"/>
          </p:cNvPicPr>
          <p:nvPr/>
        </p:nvPicPr>
        <p:blipFill>
          <a:blip r:embed="rId3" cstate="print"/>
          <a:srcRect l="21441" t="49188" r="43592" b="49443"/>
          <a:stretch>
            <a:fillRect/>
          </a:stretch>
        </p:blipFill>
        <p:spPr bwMode="auto">
          <a:xfrm>
            <a:off x="1547664" y="3861048"/>
            <a:ext cx="4104456" cy="216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691</Words>
  <Application>Microsoft Office PowerPoint</Application>
  <PresentationFormat>화면 슬라이드 쇼(4:3)</PresentationFormat>
  <Paragraphs>76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 3.3  Affricates</vt:lpstr>
      <vt:lpstr> 3.4  Nasals</vt:lpstr>
      <vt:lpstr>슬라이드 3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수진</cp:lastModifiedBy>
  <cp:revision>40</cp:revision>
  <dcterms:created xsi:type="dcterms:W3CDTF">2017-06-27T06:50:17Z</dcterms:created>
  <dcterms:modified xsi:type="dcterms:W3CDTF">2017-07-30T13:17:41Z</dcterms:modified>
</cp:coreProperties>
</file>