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1" autoAdjust="0"/>
    <p:restoredTop sz="94660"/>
  </p:normalViewPr>
  <p:slideViewPr>
    <p:cSldViewPr snapToGrid="0">
      <p:cViewPr>
        <p:scale>
          <a:sx n="70" d="100"/>
          <a:sy n="70" d="100"/>
        </p:scale>
        <p:origin x="-27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9619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1498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362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3708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808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648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6517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0044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92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2464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668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41D7E-CF29-47FA-80C2-0A5D1945FA20}" type="datetimeFigureOut">
              <a:rPr lang="ko-KR" altLang="en-US" smtClean="0"/>
              <a:t>2021-01-31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CCFB0-9CDC-419B-B9F7-D5CF11BA09C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732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4193" y="404648"/>
            <a:ext cx="10783614" cy="788276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  <a:r>
              <a:rPr lang="en-US" altLang="ko-KR" sz="2400" b="1" dirty="0"/>
              <a:t>2.2  Complementary versus Overlapping </a:t>
            </a:r>
            <a:r>
              <a:rPr lang="en-US" altLang="ko-KR" sz="2400" b="1" dirty="0" smtClean="0"/>
              <a:t>Distribution</a:t>
            </a:r>
            <a:endParaRPr lang="ko-KR" altLang="en-US" sz="24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04193" y="1397876"/>
            <a:ext cx="10783614" cy="5118538"/>
          </a:xfr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r>
              <a:rPr lang="en-US" altLang="ko-KR" sz="3200" dirty="0" smtClean="0"/>
              <a:t> </a:t>
            </a:r>
            <a:r>
              <a:rPr lang="en-US" altLang="ko-KR" sz="2000" b="1" dirty="0" smtClean="0"/>
              <a:t>2.2.1  Overlapping distribution and contrast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1600" dirty="0" smtClean="0"/>
              <a:t>    </a:t>
            </a:r>
            <a:r>
              <a:rPr lang="en-US" altLang="ko-KR" sz="1600" dirty="0"/>
              <a:t>-  When two sounds are capable of occurring in the same environment, we say </a:t>
            </a:r>
          </a:p>
          <a:p>
            <a:pPr>
              <a:buNone/>
            </a:pPr>
            <a:r>
              <a:rPr lang="en-US" altLang="ko-KR" sz="1600" dirty="0"/>
              <a:t>      that these sounds are in overlapping distribution.</a:t>
            </a:r>
          </a:p>
          <a:p>
            <a:pPr>
              <a:buNone/>
            </a:pPr>
            <a:r>
              <a:rPr lang="en-US" altLang="ko-KR" sz="1600" dirty="0"/>
              <a:t>        e.g.)   lake[</a:t>
            </a:r>
            <a:r>
              <a:rPr lang="en-US" altLang="ko-KR" sz="1600" dirty="0" err="1">
                <a:solidFill>
                  <a:srgbClr val="FF0000"/>
                </a:solidFill>
              </a:rPr>
              <a:t>l</a:t>
            </a:r>
            <a:r>
              <a:rPr lang="en-US" altLang="ko-KR" sz="1600" dirty="0" err="1"/>
              <a:t>ek</a:t>
            </a:r>
            <a:r>
              <a:rPr lang="en-US" altLang="ko-KR" sz="1600" dirty="0"/>
              <a:t>]  </a:t>
            </a:r>
            <a:r>
              <a:rPr lang="en-US" altLang="ko-KR" sz="1600" dirty="0" smtClean="0"/>
              <a:t>-  </a:t>
            </a:r>
            <a:r>
              <a:rPr lang="en-US" altLang="ko-KR" sz="1600" dirty="0"/>
              <a:t>rake[</a:t>
            </a:r>
            <a:r>
              <a:rPr lang="en-US" altLang="ko-KR" sz="1600" dirty="0" err="1">
                <a:solidFill>
                  <a:srgbClr val="FF0000"/>
                </a:solidFill>
              </a:rPr>
              <a:t>r</a:t>
            </a:r>
            <a:r>
              <a:rPr lang="en-US" altLang="ko-KR" sz="1600" dirty="0" err="1"/>
              <a:t>ek</a:t>
            </a:r>
            <a:r>
              <a:rPr lang="en-US" altLang="ko-KR" sz="1600" dirty="0"/>
              <a:t>] </a:t>
            </a:r>
            <a:r>
              <a:rPr lang="en-US" altLang="ko-KR" sz="1600" dirty="0" smtClean="0"/>
              <a:t>: [l] and [r] occur in the same environment (in word-initial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               position, followed by the same sound).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/>
              <a:t>                mole[</a:t>
            </a:r>
            <a:r>
              <a:rPr lang="en-US" altLang="ko-KR" sz="1600" dirty="0" err="1"/>
              <a:t>mo</a:t>
            </a:r>
            <a:r>
              <a:rPr lang="en-US" altLang="ko-KR" sz="1600" dirty="0" err="1">
                <a:solidFill>
                  <a:srgbClr val="FF0000"/>
                </a:solidFill>
              </a:rPr>
              <a:t>l</a:t>
            </a:r>
            <a:r>
              <a:rPr lang="en-US" altLang="ko-KR" sz="1600" dirty="0"/>
              <a:t>]  -  more[</a:t>
            </a:r>
            <a:r>
              <a:rPr lang="en-US" altLang="ko-KR" sz="1600" dirty="0" err="1"/>
              <a:t>mo</a:t>
            </a:r>
            <a:r>
              <a:rPr lang="en-US" altLang="ko-KR" sz="1600" dirty="0" err="1">
                <a:solidFill>
                  <a:srgbClr val="FF0000"/>
                </a:solidFill>
              </a:rPr>
              <a:t>r</a:t>
            </a:r>
            <a:r>
              <a:rPr lang="en-US" altLang="ko-KR" sz="1600" dirty="0" smtClean="0"/>
              <a:t>] : [l] and [r] occur in word-final position, preceded by the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               same sounds, under the same environment.</a:t>
            </a:r>
            <a:endParaRPr lang="en-US" altLang="ko-KR" sz="1600" dirty="0"/>
          </a:p>
          <a:p>
            <a:pPr>
              <a:buNone/>
            </a:pPr>
            <a:r>
              <a:rPr lang="en-US" altLang="ko-KR" sz="1600" dirty="0"/>
              <a:t>                </a:t>
            </a:r>
            <a:r>
              <a:rPr lang="en-US" altLang="ko-KR" sz="1600" dirty="0" smtClean="0"/>
              <a:t>elect[</a:t>
            </a:r>
            <a:r>
              <a:rPr lang="en-US" altLang="ko-KR" sz="1600" dirty="0" err="1" smtClean="0"/>
              <a:t>ɪ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l</a:t>
            </a:r>
            <a:r>
              <a:rPr lang="en-US" altLang="ko-KR" sz="1600" dirty="0" err="1" smtClean="0"/>
              <a:t>ɛkt</a:t>
            </a:r>
            <a:r>
              <a:rPr lang="en-US" altLang="ko-KR" sz="1600" dirty="0"/>
              <a:t>]  -  erect[</a:t>
            </a:r>
            <a:r>
              <a:rPr lang="en-US" altLang="ko-KR" sz="1600" dirty="0" err="1"/>
              <a:t>ɪ</a:t>
            </a:r>
            <a:r>
              <a:rPr lang="en-US" altLang="ko-KR" sz="1600" dirty="0" err="1">
                <a:solidFill>
                  <a:srgbClr val="FF0000"/>
                </a:solidFill>
              </a:rPr>
              <a:t>r</a:t>
            </a:r>
            <a:r>
              <a:rPr lang="en-US" altLang="ko-KR" sz="1600" dirty="0" err="1"/>
              <a:t>ɛk</a:t>
            </a:r>
            <a:r>
              <a:rPr lang="en-US" altLang="ko-KR" sz="1600" dirty="0" smtClean="0"/>
              <a:t>] : [l] and [r] occur medially, preceded and followed by the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               same sounds, under the same environment.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</a:t>
            </a:r>
            <a:r>
              <a:rPr lang="en-US" altLang="ko-KR" sz="1600" dirty="0" smtClean="0"/>
              <a:t>kin [</a:t>
            </a:r>
            <a:r>
              <a:rPr lang="en-US" altLang="ko-KR" sz="1600" dirty="0" err="1" smtClean="0"/>
              <a:t>kɪ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n</a:t>
            </a:r>
            <a:r>
              <a:rPr lang="en-US" altLang="ko-KR" sz="1600" dirty="0" smtClean="0"/>
              <a:t>]  -  king[</a:t>
            </a:r>
            <a:r>
              <a:rPr lang="en-US" altLang="ko-KR" sz="1600" dirty="0" err="1" smtClean="0"/>
              <a:t>kɪ</a:t>
            </a:r>
            <a:r>
              <a:rPr lang="en-US" altLang="ko-KR" sz="1600" dirty="0" err="1" smtClean="0">
                <a:solidFill>
                  <a:srgbClr val="FF0000"/>
                </a:solidFill>
              </a:rPr>
              <a:t>ŋ</a:t>
            </a:r>
            <a:r>
              <a:rPr lang="en-US" altLang="ko-KR" sz="1600" dirty="0" smtClean="0"/>
              <a:t>]: [</a:t>
            </a:r>
            <a:r>
              <a:rPr lang="en-US" altLang="ko-KR" sz="1600" dirty="0" smtClean="0">
                <a:solidFill>
                  <a:srgbClr val="FF0000"/>
                </a:solidFill>
              </a:rPr>
              <a:t>n</a:t>
            </a:r>
            <a:r>
              <a:rPr lang="en-US" altLang="ko-KR" sz="1600" dirty="0" smtClean="0"/>
              <a:t>] and [</a:t>
            </a:r>
            <a:r>
              <a:rPr lang="en-US" altLang="ko-KR" sz="1600" dirty="0" smtClean="0">
                <a:solidFill>
                  <a:srgbClr val="FF0000"/>
                </a:solidFill>
              </a:rPr>
              <a:t>ŋ</a:t>
            </a:r>
            <a:r>
              <a:rPr lang="en-US" altLang="ko-KR" sz="1600" dirty="0" smtClean="0"/>
              <a:t>] occur in the same environment (in word-final position,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               </a:t>
            </a:r>
            <a:r>
              <a:rPr lang="en-US" altLang="ko-KR" sz="1600" dirty="0" smtClean="0"/>
              <a:t> preceded by </a:t>
            </a:r>
            <a:r>
              <a:rPr lang="en-US" altLang="ko-KR" sz="1600" dirty="0" smtClean="0"/>
              <a:t>the same sounds).</a:t>
            </a:r>
            <a:r>
              <a:rPr lang="en-US" altLang="ko-KR" sz="1600" dirty="0" smtClean="0"/>
              <a:t> </a:t>
            </a:r>
          </a:p>
          <a:p>
            <a:pPr>
              <a:buNone/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</a:t>
            </a:r>
            <a:r>
              <a:rPr lang="en-US" altLang="ko-KR" sz="1600" dirty="0" smtClean="0">
                <a:solidFill>
                  <a:srgbClr val="FF0000"/>
                </a:solidFill>
              </a:rPr>
              <a:t>The contrastive sounds in each pair are in the same environment and cause the change of </a:t>
            </a:r>
          </a:p>
          <a:p>
            <a:pPr>
              <a:buNone/>
            </a:pPr>
            <a:r>
              <a:rPr lang="en-US" altLang="ko-KR" sz="1600" dirty="0">
                <a:solidFill>
                  <a:srgbClr val="FF0000"/>
                </a:solidFill>
              </a:rPr>
              <a:t> </a:t>
            </a:r>
            <a:r>
              <a:rPr lang="en-US" altLang="ko-KR" sz="1600" dirty="0" smtClean="0">
                <a:solidFill>
                  <a:srgbClr val="FF0000"/>
                </a:solidFill>
              </a:rPr>
              <a:t>      meaning each other in each pair. The contrastive sounds are in overlapping distribution.</a:t>
            </a:r>
            <a:endParaRPr lang="en-US" altLang="ko-KR" sz="1800" dirty="0" smtClean="0"/>
          </a:p>
          <a:p>
            <a:pPr>
              <a:buNone/>
            </a:pP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8039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546538"/>
            <a:ext cx="10515600" cy="5813319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</a:t>
            </a:r>
            <a:r>
              <a:rPr lang="en-US" altLang="ko-KR" sz="2100" b="1" dirty="0" smtClean="0"/>
              <a:t>(1) </a:t>
            </a:r>
            <a:r>
              <a:rPr lang="en-US" altLang="ko-KR" sz="2100" dirty="0" smtClean="0"/>
              <a:t>When the two sounds are in </a:t>
            </a:r>
            <a:r>
              <a:rPr lang="en-US" altLang="ko-KR" sz="2100" dirty="0"/>
              <a:t>an overlapping distribution, the substitution of one sound </a:t>
            </a:r>
            <a:endParaRPr lang="en-US" altLang="ko-KR" sz="2100" dirty="0" smtClean="0"/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for </a:t>
            </a:r>
            <a:r>
              <a:rPr lang="en-US" altLang="ko-KR" sz="2100" dirty="0"/>
              <a:t>the </a:t>
            </a:r>
            <a:r>
              <a:rPr lang="en-US" altLang="ko-KR" sz="2100" dirty="0" smtClean="0"/>
              <a:t>other </a:t>
            </a:r>
            <a:r>
              <a:rPr lang="en-US" altLang="ko-KR" sz="2100" b="1" dirty="0"/>
              <a:t>changes the meaning of the </a:t>
            </a:r>
            <a:r>
              <a:rPr lang="en-US" altLang="ko-KR" sz="2100" b="1" dirty="0" smtClean="0"/>
              <a:t>word</a:t>
            </a:r>
            <a:r>
              <a:rPr lang="en-US" altLang="ko-KR" sz="2100" dirty="0" smtClean="0"/>
              <a:t>. So </a:t>
            </a:r>
            <a:r>
              <a:rPr lang="en-US" altLang="ko-KR" sz="2100" dirty="0"/>
              <a:t>they are in </a:t>
            </a:r>
            <a:r>
              <a:rPr lang="en-US" altLang="ko-KR" sz="2100" b="1" i="1" dirty="0">
                <a:solidFill>
                  <a:srgbClr val="FF0000"/>
                </a:solidFill>
              </a:rPr>
              <a:t>contrast</a:t>
            </a:r>
            <a:r>
              <a:rPr lang="en-US" altLang="ko-KR" sz="2100" dirty="0"/>
              <a:t>, </a:t>
            </a:r>
            <a:endParaRPr lang="en-US" altLang="ko-KR" sz="2100" dirty="0" smtClean="0"/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and </a:t>
            </a:r>
            <a:r>
              <a:rPr lang="en-US" altLang="ko-KR" sz="2100" dirty="0"/>
              <a:t>they </a:t>
            </a:r>
            <a:r>
              <a:rPr lang="en-US" altLang="ko-KR" sz="2100" dirty="0" smtClean="0"/>
              <a:t>are </a:t>
            </a:r>
            <a:r>
              <a:rPr lang="en-US" altLang="ko-KR" sz="2100" dirty="0"/>
              <a:t>the manifestations of </a:t>
            </a:r>
            <a:r>
              <a:rPr lang="en-US" altLang="ko-KR" sz="2100" b="1" dirty="0"/>
              <a:t>different phonemes</a:t>
            </a:r>
            <a:r>
              <a:rPr lang="en-US" altLang="ko-KR" sz="2100" dirty="0" smtClean="0"/>
              <a:t>. For example, the difference 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between ‘</a:t>
            </a:r>
            <a:r>
              <a:rPr lang="en-US" altLang="ko-KR" sz="2100" u="sng" dirty="0" smtClean="0"/>
              <a:t>lake</a:t>
            </a:r>
            <a:r>
              <a:rPr lang="en-US" altLang="ko-KR" sz="2100" dirty="0" smtClean="0"/>
              <a:t>’ and ‘</a:t>
            </a:r>
            <a:r>
              <a:rPr lang="en-US" altLang="ko-KR" sz="2100" u="sng" dirty="0" smtClean="0"/>
              <a:t>rake</a:t>
            </a:r>
            <a:r>
              <a:rPr lang="en-US" altLang="ko-KR" sz="2100" dirty="0" smtClean="0"/>
              <a:t>’ appears only in the word-initial sounds, and because of the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difference of the single sound [l] in ‘lake’ and [r] in ‘rake’, the two words have different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meaning respectively. The [l] and [r] are different phonemes and in contrast in meaning.</a:t>
            </a:r>
            <a:endParaRPr lang="en-US" altLang="ko-KR" sz="2100" dirty="0"/>
          </a:p>
          <a:p>
            <a:pPr>
              <a:buNone/>
            </a:pPr>
            <a:r>
              <a:rPr lang="en-US" altLang="ko-KR" sz="2100" dirty="0"/>
              <a:t>   </a:t>
            </a:r>
            <a:endParaRPr lang="en-US" altLang="ko-KR" sz="2100" dirty="0" smtClean="0"/>
          </a:p>
          <a:p>
            <a:pPr>
              <a:buNone/>
            </a:pPr>
            <a:r>
              <a:rPr lang="en-US" altLang="ko-KR" sz="2100" b="1" dirty="0" smtClean="0"/>
              <a:t>   (2)</a:t>
            </a:r>
            <a:r>
              <a:rPr lang="en-US" altLang="ko-KR" sz="2100" dirty="0" smtClean="0"/>
              <a:t> The contrast in meaning is shown in overlapping distribution and produces </a:t>
            </a:r>
            <a:r>
              <a:rPr lang="en-US" altLang="ko-KR" sz="2100" dirty="0" smtClean="0">
                <a:solidFill>
                  <a:srgbClr val="FF0000"/>
                </a:solidFill>
              </a:rPr>
              <a:t>minimal pairs</a:t>
            </a:r>
            <a:r>
              <a:rPr lang="en-US" altLang="ko-KR" sz="2100" dirty="0" smtClean="0"/>
              <a:t>.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</a:t>
            </a:r>
            <a:r>
              <a:rPr lang="en-US" altLang="ko-KR" sz="2100" dirty="0">
                <a:solidFill>
                  <a:srgbClr val="FF0000"/>
                </a:solidFill>
              </a:rPr>
              <a:t>M</a:t>
            </a:r>
            <a:r>
              <a:rPr lang="en-US" altLang="ko-KR" sz="2100" dirty="0" smtClean="0">
                <a:solidFill>
                  <a:srgbClr val="FF0000"/>
                </a:solidFill>
              </a:rPr>
              <a:t>inimal pairs </a:t>
            </a:r>
            <a:r>
              <a:rPr lang="en-US" altLang="ko-KR" sz="2100" dirty="0" smtClean="0"/>
              <a:t>are pairs of words that have exactly the same sounds in the same order 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</a:t>
            </a:r>
            <a:r>
              <a:rPr lang="en-US" altLang="ko-KR" sz="2100" dirty="0" smtClean="0"/>
              <a:t>except for a single difference in sounds, and have different meanings.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Therefore, the following pairs are minimal pairs as well as in overlapping distribution.</a:t>
            </a:r>
          </a:p>
          <a:p>
            <a:pPr>
              <a:buNone/>
            </a:pPr>
            <a:endParaRPr lang="en-US" altLang="ko-KR" sz="2100" dirty="0" smtClean="0"/>
          </a:p>
          <a:p>
            <a:pPr>
              <a:buNone/>
            </a:pPr>
            <a:r>
              <a:rPr lang="en-US" altLang="ko-KR" sz="2100" dirty="0" smtClean="0"/>
              <a:t> </a:t>
            </a:r>
            <a:r>
              <a:rPr lang="en-US" altLang="ko-KR" sz="2100" dirty="0"/>
              <a:t> </a:t>
            </a:r>
            <a:r>
              <a:rPr lang="en-US" altLang="ko-KR" sz="2100" dirty="0" smtClean="0"/>
              <a:t>             </a:t>
            </a:r>
            <a:r>
              <a:rPr lang="en-US" altLang="ko-KR" sz="2100" dirty="0" smtClean="0"/>
              <a:t> lake[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l</a:t>
            </a:r>
            <a:r>
              <a:rPr lang="en-US" altLang="ko-KR" sz="2100" dirty="0" err="1" smtClean="0"/>
              <a:t>ek</a:t>
            </a:r>
            <a:r>
              <a:rPr lang="en-US" altLang="ko-KR" sz="2100" dirty="0" smtClean="0"/>
              <a:t>]    -  rake[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r</a:t>
            </a:r>
            <a:r>
              <a:rPr lang="en-US" altLang="ko-KR" sz="2100" dirty="0" err="1" smtClean="0"/>
              <a:t>ek</a:t>
            </a:r>
            <a:r>
              <a:rPr lang="en-US" altLang="ko-KR" sz="2100" dirty="0" smtClean="0"/>
              <a:t>]               </a:t>
            </a:r>
          </a:p>
          <a:p>
            <a:pPr>
              <a:buNone/>
            </a:pPr>
            <a:r>
              <a:rPr lang="en-US" altLang="ko-KR" sz="2100" dirty="0" smtClean="0"/>
              <a:t>                mole[</a:t>
            </a:r>
            <a:r>
              <a:rPr lang="en-US" altLang="ko-KR" sz="2100" dirty="0" err="1" smtClean="0"/>
              <a:t>mo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l</a:t>
            </a:r>
            <a:r>
              <a:rPr lang="en-US" altLang="ko-KR" sz="2100" dirty="0" smtClean="0"/>
              <a:t>]  -  more[</a:t>
            </a:r>
            <a:r>
              <a:rPr lang="en-US" altLang="ko-KR" sz="2100" dirty="0" err="1" smtClean="0"/>
              <a:t>mo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r</a:t>
            </a:r>
            <a:r>
              <a:rPr lang="en-US" altLang="ko-KR" sz="2100" dirty="0" smtClean="0"/>
              <a:t>]</a:t>
            </a:r>
          </a:p>
          <a:p>
            <a:pPr>
              <a:buNone/>
            </a:pPr>
            <a:r>
              <a:rPr lang="en-US" altLang="ko-KR" sz="2100" dirty="0" smtClean="0"/>
              <a:t>                elect[</a:t>
            </a:r>
            <a:r>
              <a:rPr lang="en-US" altLang="ko-KR" sz="2100" dirty="0" err="1" smtClean="0"/>
              <a:t>ɪ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l</a:t>
            </a:r>
            <a:r>
              <a:rPr lang="en-US" altLang="ko-KR" sz="2100" dirty="0" err="1" smtClean="0"/>
              <a:t>ɛkt</a:t>
            </a:r>
            <a:r>
              <a:rPr lang="en-US" altLang="ko-KR" sz="2100" dirty="0" smtClean="0"/>
              <a:t>]  -  erect[</a:t>
            </a:r>
            <a:r>
              <a:rPr lang="en-US" altLang="ko-KR" sz="2100" dirty="0" err="1" smtClean="0"/>
              <a:t>ɪ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r</a:t>
            </a:r>
            <a:r>
              <a:rPr lang="en-US" altLang="ko-KR" sz="2100" dirty="0" err="1" smtClean="0"/>
              <a:t>ɛk</a:t>
            </a:r>
            <a:r>
              <a:rPr lang="en-US" altLang="ko-KR" sz="2100" dirty="0" smtClean="0"/>
              <a:t>]</a:t>
            </a:r>
          </a:p>
          <a:p>
            <a:pPr>
              <a:buNone/>
            </a:pPr>
            <a:r>
              <a:rPr lang="en-US" altLang="ko-KR" sz="2100" dirty="0"/>
              <a:t> </a:t>
            </a:r>
            <a:r>
              <a:rPr lang="en-US" altLang="ko-KR" sz="2100" dirty="0" smtClean="0"/>
              <a:t>               </a:t>
            </a:r>
            <a:r>
              <a:rPr lang="en-US" altLang="ko-KR" sz="2100" dirty="0" smtClean="0"/>
              <a:t>kin [</a:t>
            </a:r>
            <a:r>
              <a:rPr lang="en-US" altLang="ko-KR" sz="2100" dirty="0" err="1" smtClean="0"/>
              <a:t>kɪ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n</a:t>
            </a:r>
            <a:r>
              <a:rPr lang="en-US" altLang="ko-KR" sz="2100" dirty="0" smtClean="0"/>
              <a:t>]  -  king[</a:t>
            </a:r>
            <a:r>
              <a:rPr lang="en-US" altLang="ko-KR" sz="2100" dirty="0" err="1" smtClean="0"/>
              <a:t>kɪ</a:t>
            </a:r>
            <a:r>
              <a:rPr lang="en-US" altLang="ko-KR" sz="2100" dirty="0" err="1" smtClean="0">
                <a:solidFill>
                  <a:srgbClr val="FF0000"/>
                </a:solidFill>
              </a:rPr>
              <a:t>ŋ</a:t>
            </a:r>
            <a:r>
              <a:rPr lang="en-US" altLang="ko-KR" sz="2100" dirty="0" smtClean="0"/>
              <a:t>]</a:t>
            </a:r>
          </a:p>
          <a:p>
            <a:pPr>
              <a:buNone/>
            </a:pPr>
            <a:r>
              <a:rPr lang="en-US" altLang="ko-KR" sz="2100" dirty="0" smtClean="0"/>
              <a:t>     </a:t>
            </a:r>
            <a:endParaRPr lang="ko-KR" altLang="en-US" sz="2100" dirty="0"/>
          </a:p>
        </p:txBody>
      </p:sp>
    </p:spTree>
    <p:extLst>
      <p:ext uri="{BB962C8B-B14F-4D97-AF65-F5344CB8AC3E}">
        <p14:creationId xmlns:p14="http://schemas.microsoft.com/office/powerpoint/2010/main" val="299434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735724"/>
            <a:ext cx="10515600" cy="5441239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</a:t>
            </a:r>
          </a:p>
          <a:p>
            <a:pPr>
              <a:buNone/>
            </a:pPr>
            <a:r>
              <a:rPr lang="en-US" altLang="ko-KR" sz="1800" dirty="0" smtClean="0"/>
              <a:t>    These pairs show the overlapping distribution and they are minimal pairs.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     </a:t>
            </a:r>
            <a:r>
              <a:rPr lang="en-US" altLang="ko-KR" sz="1800" u="sng" dirty="0">
                <a:solidFill>
                  <a:srgbClr val="FF0000"/>
                </a:solidFill>
              </a:rPr>
              <a:t>j</a:t>
            </a:r>
            <a:r>
              <a:rPr lang="en-US" altLang="ko-KR" sz="1800" dirty="0"/>
              <a:t>ail – </a:t>
            </a:r>
            <a:r>
              <a:rPr lang="en-US" altLang="ko-KR" sz="1800" u="sng" dirty="0">
                <a:solidFill>
                  <a:srgbClr val="FF0000"/>
                </a:solidFill>
              </a:rPr>
              <a:t>Y</a:t>
            </a:r>
            <a:r>
              <a:rPr lang="en-US" altLang="ko-KR" sz="1800" dirty="0"/>
              <a:t>ale       </a:t>
            </a:r>
            <a:r>
              <a:rPr lang="en-US" altLang="ko-KR" sz="1800" dirty="0">
                <a:solidFill>
                  <a:srgbClr val="FF0000"/>
                </a:solidFill>
              </a:rPr>
              <a:t>/ʤ/ - /j/    </a:t>
            </a:r>
            <a:r>
              <a:rPr lang="en-US" altLang="ko-KR" sz="1800" dirty="0"/>
              <a:t>[</a:t>
            </a:r>
            <a:r>
              <a:rPr lang="en-US" altLang="ko-KR" sz="1800" dirty="0" err="1">
                <a:solidFill>
                  <a:srgbClr val="FF0000"/>
                </a:solidFill>
              </a:rPr>
              <a:t>ʤ</a:t>
            </a:r>
            <a:r>
              <a:rPr lang="en-US" altLang="ko-KR" sz="1800" dirty="0" err="1"/>
              <a:t>el</a:t>
            </a:r>
            <a:r>
              <a:rPr lang="en-US" altLang="ko-KR" sz="1800" dirty="0"/>
              <a:t>] – [</a:t>
            </a:r>
            <a:r>
              <a:rPr lang="en-US" altLang="ko-KR" sz="1800" dirty="0" err="1">
                <a:solidFill>
                  <a:srgbClr val="FF0000"/>
                </a:solidFill>
              </a:rPr>
              <a:t>j</a:t>
            </a:r>
            <a:r>
              <a:rPr lang="en-US" altLang="ko-KR" sz="1800" dirty="0" err="1"/>
              <a:t>el</a:t>
            </a:r>
            <a:r>
              <a:rPr lang="en-US" altLang="ko-KR" sz="1800" dirty="0"/>
              <a:t>]</a:t>
            </a:r>
          </a:p>
          <a:p>
            <a:pPr>
              <a:buNone/>
            </a:pPr>
            <a:r>
              <a:rPr lang="en-US" altLang="ko-KR" sz="1800" dirty="0"/>
              <a:t>             bu</a:t>
            </a:r>
            <a:r>
              <a:rPr lang="en-US" altLang="ko-KR" sz="1800" u="sng" dirty="0">
                <a:solidFill>
                  <a:srgbClr val="FF0000"/>
                </a:solidFill>
              </a:rPr>
              <a:t>dge</a:t>
            </a:r>
            <a:r>
              <a:rPr lang="en-US" altLang="ko-KR" sz="1800" dirty="0"/>
              <a:t> – bu</a:t>
            </a:r>
            <a:r>
              <a:rPr lang="en-US" altLang="ko-KR" sz="1800" u="sng" dirty="0">
                <a:solidFill>
                  <a:srgbClr val="FF0000"/>
                </a:solidFill>
              </a:rPr>
              <a:t>zz</a:t>
            </a:r>
            <a:r>
              <a:rPr lang="en-US" altLang="ko-KR" sz="1800" dirty="0"/>
              <a:t>  </a:t>
            </a:r>
            <a:r>
              <a:rPr lang="en-US" altLang="ko-KR" sz="1800" dirty="0">
                <a:solidFill>
                  <a:srgbClr val="FF0000"/>
                </a:solidFill>
              </a:rPr>
              <a:t>/</a:t>
            </a:r>
            <a:r>
              <a:rPr lang="en-US" altLang="ko-KR" sz="1800" dirty="0" smtClean="0">
                <a:solidFill>
                  <a:srgbClr val="FF0000"/>
                </a:solidFill>
              </a:rPr>
              <a:t>ʤ</a:t>
            </a:r>
            <a:r>
              <a:rPr lang="en-US" altLang="ko-KR" sz="1800" dirty="0">
                <a:solidFill>
                  <a:srgbClr val="FF0000"/>
                </a:solidFill>
              </a:rPr>
              <a:t>/ - /z/   </a:t>
            </a:r>
            <a:r>
              <a:rPr lang="en-US" altLang="ko-KR" sz="1800" dirty="0"/>
              <a:t>[</a:t>
            </a:r>
            <a:r>
              <a:rPr lang="en-US" altLang="ko-KR" sz="1800" dirty="0" err="1"/>
              <a:t>bʌ</a:t>
            </a:r>
            <a:r>
              <a:rPr lang="en-US" altLang="ko-KR" sz="1800" dirty="0" err="1">
                <a:solidFill>
                  <a:srgbClr val="FF0000"/>
                </a:solidFill>
              </a:rPr>
              <a:t>ʤ</a:t>
            </a:r>
            <a:r>
              <a:rPr lang="en-US" altLang="ko-KR" sz="1800" dirty="0"/>
              <a:t>] – [</a:t>
            </a:r>
            <a:r>
              <a:rPr lang="en-US" altLang="ko-KR" sz="1800" dirty="0" err="1"/>
              <a:t>bʌ</a:t>
            </a:r>
            <a:r>
              <a:rPr lang="en-US" altLang="ko-KR" sz="1800" dirty="0" err="1">
                <a:solidFill>
                  <a:srgbClr val="FF0000"/>
                </a:solidFill>
              </a:rPr>
              <a:t>z</a:t>
            </a:r>
            <a:r>
              <a:rPr lang="en-US" altLang="ko-KR" sz="1800" dirty="0"/>
              <a:t>]</a:t>
            </a:r>
          </a:p>
          <a:p>
            <a:pPr>
              <a:buNone/>
            </a:pPr>
            <a:r>
              <a:rPr lang="en-US" altLang="ko-KR" sz="1800" dirty="0"/>
              <a:t>             wi</a:t>
            </a:r>
            <a:r>
              <a:rPr lang="en-US" altLang="ko-KR" sz="1800" u="sng" dirty="0">
                <a:solidFill>
                  <a:srgbClr val="FF0000"/>
                </a:solidFill>
              </a:rPr>
              <a:t>tch</a:t>
            </a:r>
            <a:r>
              <a:rPr lang="en-US" altLang="ko-KR" sz="1800" dirty="0">
                <a:solidFill>
                  <a:srgbClr val="FF0000"/>
                </a:solidFill>
              </a:rPr>
              <a:t> </a:t>
            </a:r>
            <a:r>
              <a:rPr lang="en-US" altLang="ko-KR" sz="1800" dirty="0"/>
              <a:t>– wi</a:t>
            </a:r>
            <a:r>
              <a:rPr lang="en-US" altLang="ko-KR" sz="1800" u="sng" dirty="0">
                <a:solidFill>
                  <a:srgbClr val="FF0000"/>
                </a:solidFill>
              </a:rPr>
              <a:t>sh</a:t>
            </a:r>
            <a:r>
              <a:rPr lang="en-US" altLang="ko-KR" sz="1800" dirty="0"/>
              <a:t>    </a:t>
            </a:r>
            <a:r>
              <a:rPr lang="en-US" altLang="ko-KR" sz="1800" dirty="0">
                <a:solidFill>
                  <a:srgbClr val="FF0000"/>
                </a:solidFill>
              </a:rPr>
              <a:t>/</a:t>
            </a:r>
            <a:r>
              <a:rPr lang="en-US" altLang="ko-KR" sz="1800" dirty="0" smtClean="0">
                <a:solidFill>
                  <a:srgbClr val="FF0000"/>
                </a:solidFill>
              </a:rPr>
              <a:t>ʧ</a:t>
            </a:r>
            <a:r>
              <a:rPr lang="en-US" altLang="ko-KR" sz="1800" dirty="0">
                <a:solidFill>
                  <a:srgbClr val="FF0000"/>
                </a:solidFill>
              </a:rPr>
              <a:t>/ - /ʃ/   </a:t>
            </a:r>
            <a:r>
              <a:rPr lang="en-US" altLang="ko-KR" sz="1800" dirty="0"/>
              <a:t>[</a:t>
            </a:r>
            <a:r>
              <a:rPr lang="en-US" altLang="ko-KR" sz="1800" dirty="0" err="1"/>
              <a:t>wɪ</a:t>
            </a:r>
            <a:r>
              <a:rPr lang="en-US" altLang="ko-KR" sz="1800" dirty="0" err="1">
                <a:solidFill>
                  <a:srgbClr val="FF0000"/>
                </a:solidFill>
              </a:rPr>
              <a:t>ʧ</a:t>
            </a:r>
            <a:r>
              <a:rPr lang="en-US" altLang="ko-KR" sz="1800" dirty="0"/>
              <a:t>] – [</a:t>
            </a:r>
            <a:r>
              <a:rPr lang="en-US" altLang="ko-KR" sz="1800" dirty="0" err="1"/>
              <a:t>wɪ</a:t>
            </a:r>
            <a:r>
              <a:rPr lang="en-US" altLang="ko-KR" sz="1800" dirty="0" err="1">
                <a:solidFill>
                  <a:srgbClr val="FF0000"/>
                </a:solidFill>
              </a:rPr>
              <a:t>ʃ</a:t>
            </a:r>
            <a:r>
              <a:rPr lang="en-US" altLang="ko-KR" sz="1800" dirty="0"/>
              <a:t>]</a:t>
            </a:r>
          </a:p>
          <a:p>
            <a:pPr>
              <a:buNone/>
            </a:pP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</a:t>
            </a:r>
            <a:r>
              <a:rPr lang="en-US" altLang="ko-KR" sz="1800" dirty="0">
                <a:solidFill>
                  <a:srgbClr val="FF0000"/>
                </a:solidFill>
              </a:rPr>
              <a:t>b</a:t>
            </a:r>
            <a:r>
              <a:rPr lang="en-US" altLang="ko-KR" sz="1800" dirty="0"/>
              <a:t>ite – </a:t>
            </a:r>
            <a:r>
              <a:rPr lang="en-US" altLang="ko-KR" sz="1800" dirty="0">
                <a:solidFill>
                  <a:srgbClr val="FF0000"/>
                </a:solidFill>
              </a:rPr>
              <a:t>l</a:t>
            </a:r>
            <a:r>
              <a:rPr lang="en-US" altLang="ko-KR" sz="1800" dirty="0"/>
              <a:t>ight  </a:t>
            </a:r>
            <a:r>
              <a:rPr lang="en-US" altLang="ko-KR" sz="1800" dirty="0" smtClean="0"/>
              <a:t>  /b/-/l/                    </a:t>
            </a:r>
            <a:r>
              <a:rPr lang="en-US" altLang="ko-KR" sz="1800" dirty="0"/>
              <a:t>*pay </a:t>
            </a:r>
            <a:r>
              <a:rPr lang="en-US" altLang="ko-KR" sz="1800" dirty="0" smtClean="0"/>
              <a:t>– pale [</a:t>
            </a:r>
            <a:r>
              <a:rPr lang="en-US" altLang="ko-KR" sz="1800" dirty="0" err="1" smtClean="0"/>
              <a:t>pe</a:t>
            </a:r>
            <a:r>
              <a:rPr lang="en-US" altLang="ko-KR" sz="1800" dirty="0" smtClean="0"/>
              <a:t>]-[</a:t>
            </a:r>
            <a:r>
              <a:rPr lang="en-US" altLang="ko-KR" sz="1800" dirty="0" err="1" smtClean="0"/>
              <a:t>pel</a:t>
            </a:r>
            <a:r>
              <a:rPr lang="en-US" altLang="ko-KR" sz="1800" dirty="0" smtClean="0"/>
              <a:t>]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</a:t>
            </a:r>
            <a:r>
              <a:rPr lang="en-US" altLang="ko-KR" sz="1800" dirty="0">
                <a:solidFill>
                  <a:srgbClr val="FF0000"/>
                </a:solidFill>
              </a:rPr>
              <a:t>b</a:t>
            </a:r>
            <a:r>
              <a:rPr lang="en-US" altLang="ko-KR" sz="1800" dirty="0"/>
              <a:t>owl – </a:t>
            </a:r>
            <a:r>
              <a:rPr lang="en-US" altLang="ko-KR" sz="1800" dirty="0">
                <a:solidFill>
                  <a:srgbClr val="FF0000"/>
                </a:solidFill>
              </a:rPr>
              <a:t>s</a:t>
            </a:r>
            <a:r>
              <a:rPr lang="en-US" altLang="ko-KR" sz="1800" dirty="0"/>
              <a:t>oul   </a:t>
            </a:r>
            <a:r>
              <a:rPr lang="en-US" altLang="ko-KR" sz="1800" dirty="0" smtClean="0"/>
              <a:t>/b/-/s/                    </a:t>
            </a:r>
            <a:r>
              <a:rPr lang="en-US" altLang="ko-KR" sz="1800" dirty="0"/>
              <a:t>*milk </a:t>
            </a:r>
            <a:r>
              <a:rPr lang="en-US" altLang="ko-KR" sz="1800" dirty="0" smtClean="0"/>
              <a:t>– Mick [</a:t>
            </a:r>
            <a:r>
              <a:rPr lang="en-US" altLang="ko-KR" sz="1800" dirty="0" err="1" smtClean="0"/>
              <a:t>m</a:t>
            </a:r>
            <a:r>
              <a:rPr lang="en-US" altLang="ko-KR" sz="1800" dirty="0" err="1" smtClean="0"/>
              <a:t>ɪlk</a:t>
            </a:r>
            <a:r>
              <a:rPr lang="en-US" altLang="ko-KR" sz="1800" dirty="0" smtClean="0"/>
              <a:t>]-[</a:t>
            </a:r>
            <a:r>
              <a:rPr lang="en-US" altLang="ko-KR" sz="1800" dirty="0" err="1" smtClean="0"/>
              <a:t>mɪk</a:t>
            </a:r>
            <a:r>
              <a:rPr lang="en-US" altLang="ko-KR" sz="1800" dirty="0" smtClean="0"/>
              <a:t>]</a:t>
            </a:r>
            <a:r>
              <a:rPr lang="en-US" altLang="ko-KR" b="1" dirty="0"/>
              <a:t> 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de</a:t>
            </a:r>
            <a:r>
              <a:rPr lang="en-US" altLang="ko-KR" sz="1800" dirty="0">
                <a:solidFill>
                  <a:srgbClr val="FF0000"/>
                </a:solidFill>
              </a:rPr>
              <a:t>bt</a:t>
            </a:r>
            <a:r>
              <a:rPr lang="en-US" altLang="ko-KR" sz="1800" dirty="0"/>
              <a:t> – dea</a:t>
            </a:r>
            <a:r>
              <a:rPr lang="en-US" altLang="ko-KR" sz="1800" dirty="0">
                <a:solidFill>
                  <a:srgbClr val="FF0000"/>
                </a:solidFill>
              </a:rPr>
              <a:t>d</a:t>
            </a:r>
            <a:r>
              <a:rPr lang="en-US" altLang="ko-KR" sz="1800" dirty="0"/>
              <a:t>   </a:t>
            </a:r>
            <a:r>
              <a:rPr lang="en-US" altLang="ko-KR" sz="1800" dirty="0" smtClean="0"/>
              <a:t>/t/-/d/                   </a:t>
            </a:r>
            <a:r>
              <a:rPr lang="en-US" altLang="ko-KR" sz="1800" dirty="0"/>
              <a:t>*bother </a:t>
            </a:r>
            <a:r>
              <a:rPr lang="en-US" altLang="ko-KR" sz="1800" dirty="0" smtClean="0"/>
              <a:t>– brother [</a:t>
            </a:r>
            <a:r>
              <a:rPr lang="en-US" altLang="ko-KR" sz="1800" dirty="0" err="1" smtClean="0"/>
              <a:t>ba</a:t>
            </a:r>
            <a:r>
              <a:rPr lang="en-US" altLang="ko-KR" sz="1800" dirty="0" err="1" smtClean="0"/>
              <a:t>ð</a:t>
            </a:r>
            <a:r>
              <a:rPr lang="en-US" altLang="ko-KR" sz="1800" dirty="0" err="1" smtClean="0"/>
              <a:t>ə</a:t>
            </a:r>
            <a:r>
              <a:rPr lang="en-US" altLang="ko-KR" sz="1800" dirty="0" smtClean="0"/>
              <a:t>]-</a:t>
            </a:r>
            <a:r>
              <a:rPr lang="en-US" altLang="ko-KR" sz="1800" dirty="0" smtClean="0"/>
              <a:t> [</a:t>
            </a:r>
            <a:r>
              <a:rPr lang="en-US" altLang="ko-KR" sz="1800" dirty="0" err="1" smtClean="0"/>
              <a:t>brʌðə</a:t>
            </a:r>
            <a:r>
              <a:rPr lang="en-US" altLang="ko-KR" sz="1800" dirty="0" smtClean="0"/>
              <a:t>] 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fa</a:t>
            </a:r>
            <a:r>
              <a:rPr lang="en-US" altLang="ko-KR" sz="1800" dirty="0">
                <a:solidFill>
                  <a:srgbClr val="FF0000"/>
                </a:solidFill>
              </a:rPr>
              <a:t>th</a:t>
            </a:r>
            <a:r>
              <a:rPr lang="en-US" altLang="ko-KR" sz="1800" dirty="0"/>
              <a:t>er – fo</a:t>
            </a:r>
            <a:r>
              <a:rPr lang="en-US" altLang="ko-KR" sz="1800" dirty="0">
                <a:solidFill>
                  <a:srgbClr val="FF0000"/>
                </a:solidFill>
              </a:rPr>
              <a:t>dd</a:t>
            </a:r>
            <a:r>
              <a:rPr lang="en-US" altLang="ko-KR" sz="1800" dirty="0"/>
              <a:t>er </a:t>
            </a:r>
            <a:r>
              <a:rPr lang="en-US" altLang="ko-KR" sz="1800" dirty="0" smtClean="0"/>
              <a:t> /ð/-/d/                </a:t>
            </a:r>
            <a:r>
              <a:rPr lang="en-US" altLang="ko-KR" sz="1800" dirty="0"/>
              <a:t>*net </a:t>
            </a:r>
            <a:r>
              <a:rPr lang="en-US" altLang="ko-KR" sz="1800" dirty="0" smtClean="0"/>
              <a:t>– ten [</a:t>
            </a:r>
            <a:r>
              <a:rPr lang="en-US" altLang="ko-KR" sz="1800" dirty="0" err="1" smtClean="0"/>
              <a:t>n</a:t>
            </a:r>
            <a:r>
              <a:rPr lang="en-US" altLang="ko-KR" sz="1900" dirty="0" err="1" smtClean="0"/>
              <a:t>ɛt</a:t>
            </a:r>
            <a:r>
              <a:rPr lang="en-US" altLang="ko-KR" sz="1900" dirty="0" smtClean="0"/>
              <a:t>]-[</a:t>
            </a:r>
            <a:r>
              <a:rPr lang="en-US" altLang="ko-KR" sz="1900" dirty="0" err="1" smtClean="0"/>
              <a:t>tɛn</a:t>
            </a:r>
            <a:r>
              <a:rPr lang="en-US" altLang="ko-KR" sz="1900" dirty="0" smtClean="0"/>
              <a:t>]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bro</a:t>
            </a:r>
            <a:r>
              <a:rPr lang="en-US" altLang="ko-KR" sz="1800" dirty="0">
                <a:solidFill>
                  <a:srgbClr val="FF0000"/>
                </a:solidFill>
              </a:rPr>
              <a:t>th</a:t>
            </a:r>
            <a:r>
              <a:rPr lang="en-US" altLang="ko-KR" sz="1800" dirty="0"/>
              <a:t> – </a:t>
            </a:r>
            <a:r>
              <a:rPr lang="en-US" altLang="ko-KR" sz="1800" dirty="0" smtClean="0"/>
              <a:t>brough</a:t>
            </a:r>
            <a:r>
              <a:rPr lang="en-US" altLang="ko-KR" sz="1800" dirty="0" smtClean="0">
                <a:solidFill>
                  <a:srgbClr val="FF0000"/>
                </a:solidFill>
              </a:rPr>
              <a:t>t</a:t>
            </a:r>
            <a:r>
              <a:rPr lang="en-US" altLang="ko-KR" sz="1800" dirty="0" smtClean="0"/>
              <a:t> /ɵ/-/t/                 </a:t>
            </a:r>
            <a:r>
              <a:rPr lang="en-US" altLang="ko-KR" sz="1800" dirty="0"/>
              <a:t>*mitt </a:t>
            </a:r>
            <a:r>
              <a:rPr lang="en-US" altLang="ko-KR" sz="1800" dirty="0" smtClean="0"/>
              <a:t>– meal </a:t>
            </a:r>
            <a:r>
              <a:rPr lang="en-US" altLang="ko-KR" sz="1800" dirty="0" smtClean="0"/>
              <a:t>[</a:t>
            </a:r>
            <a:r>
              <a:rPr lang="en-US" altLang="ko-KR" sz="1800" dirty="0" err="1" smtClean="0"/>
              <a:t>mɪt</a:t>
            </a:r>
            <a:r>
              <a:rPr lang="en-US" altLang="ko-KR" sz="1800" dirty="0" smtClean="0"/>
              <a:t>]-[mil]</a:t>
            </a:r>
            <a:r>
              <a:rPr lang="en-US" altLang="ko-KR" sz="1800" b="1" dirty="0" smtClean="0"/>
              <a:t> 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b</a:t>
            </a:r>
            <a:r>
              <a:rPr lang="en-US" altLang="ko-KR" sz="1800" dirty="0">
                <a:solidFill>
                  <a:srgbClr val="FF0000"/>
                </a:solidFill>
              </a:rPr>
              <a:t>o</a:t>
            </a:r>
            <a:r>
              <a:rPr lang="en-US" altLang="ko-KR" sz="1800" dirty="0"/>
              <a:t>dy – </a:t>
            </a:r>
            <a:r>
              <a:rPr lang="en-US" altLang="ko-KR" sz="1800" dirty="0" smtClean="0"/>
              <a:t>b</a:t>
            </a:r>
            <a:r>
              <a:rPr lang="en-US" altLang="ko-KR" sz="1800" dirty="0" smtClean="0">
                <a:solidFill>
                  <a:srgbClr val="FF0000"/>
                </a:solidFill>
              </a:rPr>
              <a:t>u</a:t>
            </a:r>
            <a:r>
              <a:rPr lang="en-US" altLang="ko-KR" sz="1800" dirty="0" smtClean="0"/>
              <a:t>ddy  /a/-/ʌ/                  </a:t>
            </a:r>
            <a:r>
              <a:rPr lang="en-US" altLang="ko-KR" sz="1800" dirty="0"/>
              <a:t>*scene </a:t>
            </a:r>
            <a:r>
              <a:rPr lang="en-US" altLang="ko-KR" sz="1800" dirty="0" smtClean="0"/>
              <a:t>– din [sin]-[</a:t>
            </a:r>
            <a:r>
              <a:rPr lang="en-US" altLang="ko-KR" sz="1800" dirty="0" err="1" smtClean="0"/>
              <a:t>d</a:t>
            </a:r>
            <a:r>
              <a:rPr lang="en-US" altLang="ko-KR" sz="1800" dirty="0" err="1" smtClean="0"/>
              <a:t>ɪn</a:t>
            </a:r>
            <a:r>
              <a:rPr lang="en-US" altLang="ko-KR" sz="1800" dirty="0" smtClean="0"/>
              <a:t>]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</a:t>
            </a:r>
            <a:r>
              <a:rPr lang="en-US" altLang="ko-KR" sz="1800" dirty="0">
                <a:solidFill>
                  <a:srgbClr val="FF0000"/>
                </a:solidFill>
              </a:rPr>
              <a:t>s</a:t>
            </a:r>
            <a:r>
              <a:rPr lang="en-US" altLang="ko-KR" sz="1800" dirty="0"/>
              <a:t>cene </a:t>
            </a:r>
            <a:r>
              <a:rPr lang="en-US" altLang="ko-KR" sz="1800" dirty="0" smtClean="0"/>
              <a:t>– </a:t>
            </a:r>
            <a:r>
              <a:rPr lang="en-US" altLang="ko-KR" sz="1800" dirty="0" smtClean="0">
                <a:solidFill>
                  <a:srgbClr val="FF0000"/>
                </a:solidFill>
              </a:rPr>
              <a:t>b</a:t>
            </a:r>
            <a:r>
              <a:rPr lang="en-US" altLang="ko-KR" sz="1800" dirty="0" smtClean="0"/>
              <a:t>ean /s/-/b/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  mea</a:t>
            </a:r>
            <a:r>
              <a:rPr lang="en-US" altLang="ko-KR" sz="1800" dirty="0">
                <a:solidFill>
                  <a:srgbClr val="FF0000"/>
                </a:solidFill>
              </a:rPr>
              <a:t>t</a:t>
            </a:r>
            <a:r>
              <a:rPr lang="en-US" altLang="ko-KR" sz="1800" dirty="0"/>
              <a:t> </a:t>
            </a:r>
            <a:r>
              <a:rPr lang="en-US" altLang="ko-KR" sz="1800" dirty="0" smtClean="0"/>
              <a:t>– mea</a:t>
            </a:r>
            <a:r>
              <a:rPr lang="en-US" altLang="ko-KR" sz="1800" dirty="0" smtClean="0">
                <a:solidFill>
                  <a:srgbClr val="FF0000"/>
                </a:solidFill>
              </a:rPr>
              <a:t>l</a:t>
            </a:r>
            <a:r>
              <a:rPr lang="en-US" altLang="ko-KR" sz="1800" dirty="0" smtClean="0"/>
              <a:t>  /t/-/l/</a:t>
            </a:r>
            <a:endParaRPr lang="en-US" altLang="ko-KR" sz="1800" dirty="0"/>
          </a:p>
          <a:p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007898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672662"/>
            <a:ext cx="10515600" cy="5504301"/>
          </a:xfr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b="1" dirty="0" smtClean="0"/>
              <a:t>   </a:t>
            </a:r>
          </a:p>
          <a:p>
            <a:pPr marL="0" indent="0">
              <a:buNone/>
            </a:pPr>
            <a:r>
              <a:rPr lang="en-US" altLang="ko-KR" sz="2000" b="1" dirty="0"/>
              <a:t> </a:t>
            </a:r>
            <a:r>
              <a:rPr lang="en-US" altLang="ko-KR" sz="2000" b="1" dirty="0" smtClean="0"/>
              <a:t>  2.2.2  </a:t>
            </a:r>
            <a:r>
              <a:rPr lang="en-US" altLang="ko-KR" sz="2000" b="1" dirty="0"/>
              <a:t>Complementary  </a:t>
            </a:r>
            <a:r>
              <a:rPr lang="en-US" altLang="ko-KR" sz="2000" b="1" dirty="0" smtClean="0"/>
              <a:t>distribution</a:t>
            </a:r>
          </a:p>
          <a:p>
            <a:pPr marL="0" indent="0">
              <a:buNone/>
            </a:pPr>
            <a:endParaRPr lang="en-US" altLang="ko-KR" sz="2000" b="1" dirty="0"/>
          </a:p>
          <a:p>
            <a:pPr>
              <a:buNone/>
            </a:pPr>
            <a:r>
              <a:rPr lang="en-US" altLang="ko-KR" sz="1800" b="1" dirty="0" smtClean="0"/>
              <a:t>   </a:t>
            </a:r>
            <a:r>
              <a:rPr lang="en-US" altLang="ko-KR" sz="1800" b="1" dirty="0"/>
              <a:t>  </a:t>
            </a:r>
            <a:r>
              <a:rPr lang="en-US" altLang="ko-KR" sz="1800" b="1" dirty="0" smtClean="0"/>
              <a:t>(1)  When the two or more sounds are in the same environment, they can be in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complementary distribution.</a:t>
            </a:r>
            <a:r>
              <a:rPr lang="en-US" altLang="ko-KR" sz="1800" dirty="0" smtClean="0"/>
              <a:t>                 </a:t>
            </a:r>
          </a:p>
          <a:p>
            <a:pPr>
              <a:buNone/>
            </a:pPr>
            <a:r>
              <a:rPr lang="en-US" altLang="ko-KR" sz="1800" b="1" dirty="0" smtClean="0"/>
              <a:t>        </a:t>
            </a:r>
            <a:r>
              <a:rPr lang="en-US" altLang="ko-KR" sz="1800" dirty="0" smtClean="0"/>
              <a:t>Two sounds are in complementary distribution if /X/ never appears in any of</a:t>
            </a:r>
          </a:p>
          <a:p>
            <a:pPr>
              <a:buNone/>
            </a:pPr>
            <a:r>
              <a:rPr lang="en-US" altLang="ko-KR" sz="1800" dirty="0" smtClean="0"/>
              <a:t>        the phonetic environments in which /Y/ occurs. For example, in English, the</a:t>
            </a:r>
          </a:p>
          <a:p>
            <a:pPr>
              <a:buNone/>
            </a:pPr>
            <a:r>
              <a:rPr lang="en-US" altLang="ko-KR" sz="1800" dirty="0" smtClean="0"/>
              <a:t>        distribution of the </a:t>
            </a:r>
            <a:r>
              <a:rPr lang="en-US" altLang="ko-KR" sz="1800" dirty="0" err="1" smtClean="0"/>
              <a:t>dentalized</a:t>
            </a:r>
            <a:r>
              <a:rPr lang="en-US" altLang="ko-KR" sz="1800" dirty="0" smtClean="0"/>
              <a:t> nasal and alveolar nasal [   ]and [n] is such that they never</a:t>
            </a:r>
          </a:p>
          <a:p>
            <a:pPr>
              <a:buNone/>
            </a:pPr>
            <a:r>
              <a:rPr lang="en-US" altLang="ko-KR" sz="1800" dirty="0" smtClean="0"/>
              <a:t>        appear in the same environment. </a:t>
            </a:r>
            <a:r>
              <a:rPr lang="en-US" altLang="ko-KR" sz="1800" dirty="0"/>
              <a:t>The </a:t>
            </a:r>
            <a:r>
              <a:rPr lang="en-US" altLang="ko-KR" sz="1800" dirty="0" err="1"/>
              <a:t>dentalized</a:t>
            </a:r>
            <a:r>
              <a:rPr lang="en-US" altLang="ko-KR" sz="1800" dirty="0"/>
              <a:t> nasal can be produced in the place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where </a:t>
            </a:r>
            <a:r>
              <a:rPr lang="en-US" altLang="ko-KR" sz="1800" dirty="0"/>
              <a:t>the nasal is immediately adjacent to </a:t>
            </a:r>
            <a:r>
              <a:rPr lang="en-US" altLang="ko-KR" sz="1800" dirty="0" smtClean="0"/>
              <a:t>a dental sound,  </a:t>
            </a:r>
            <a:r>
              <a:rPr lang="en-US" altLang="ko-KR" sz="1800" dirty="0"/>
              <a:t>before dentals </a:t>
            </a:r>
            <a:r>
              <a:rPr lang="en-US" altLang="ko-KR" sz="1800" dirty="0" smtClean="0"/>
              <a:t>([</a:t>
            </a:r>
            <a:r>
              <a:rPr lang="en-US" altLang="ko-KR" sz="1800" dirty="0" err="1" smtClean="0"/>
              <a:t>tɛ</a:t>
            </a:r>
            <a:r>
              <a:rPr lang="en-US" altLang="ko-KR" sz="1800" dirty="0" smtClean="0"/>
              <a:t>   ɵ] ‘ten</a:t>
            </a:r>
            <a:r>
              <a:rPr lang="en-US" altLang="ko-KR" sz="1800" dirty="0" smtClean="0">
                <a:solidFill>
                  <a:srgbClr val="FF0000"/>
                </a:solidFill>
              </a:rPr>
              <a:t>th</a:t>
            </a:r>
            <a:r>
              <a:rPr lang="en-US" altLang="ko-KR" sz="1800" dirty="0" smtClean="0"/>
              <a:t>’).</a:t>
            </a:r>
          </a:p>
          <a:p>
            <a:pPr>
              <a:buNone/>
            </a:pPr>
            <a:r>
              <a:rPr lang="en-US" altLang="ko-KR" sz="1800" dirty="0" smtClean="0"/>
              <a:t>        But the alveolar nasal [n] is frequently produced in other places as in ‘ma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, ha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d, 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ame’,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where the nasal is not adjacent to a dental sound.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 smtClean="0"/>
              <a:t>        </a:t>
            </a:r>
            <a:r>
              <a:rPr lang="en-US" altLang="ko-KR" sz="1800" dirty="0" smtClean="0">
                <a:solidFill>
                  <a:srgbClr val="FF0000"/>
                </a:solidFill>
              </a:rPr>
              <a:t>However, the word ‘tenth’ can be possibly pronounced with both the alveolar nasal and </a:t>
            </a:r>
          </a:p>
          <a:p>
            <a:pPr>
              <a:buNone/>
            </a:pPr>
            <a:r>
              <a:rPr lang="en-US" altLang="ko-KR" sz="1800" dirty="0">
                <a:solidFill>
                  <a:srgbClr val="FF0000"/>
                </a:solidFill>
              </a:rPr>
              <a:t> </a:t>
            </a:r>
            <a:r>
              <a:rPr lang="en-US" altLang="ko-KR" sz="1800" dirty="0" smtClean="0">
                <a:solidFill>
                  <a:srgbClr val="FF0000"/>
                </a:solidFill>
              </a:rPr>
              <a:t>       the </a:t>
            </a:r>
            <a:r>
              <a:rPr lang="en-US" altLang="ko-KR" sz="1800" dirty="0" err="1" smtClean="0">
                <a:solidFill>
                  <a:srgbClr val="FF0000"/>
                </a:solidFill>
              </a:rPr>
              <a:t>dentalized</a:t>
            </a:r>
            <a:r>
              <a:rPr lang="en-US" altLang="ko-KR" sz="1800" dirty="0" smtClean="0">
                <a:solidFill>
                  <a:srgbClr val="FF0000"/>
                </a:solidFill>
              </a:rPr>
              <a:t> nasal because the two sounds are allophones of a single phoneme.</a:t>
            </a:r>
            <a:r>
              <a:rPr lang="en-US" altLang="ko-KR" sz="1800" dirty="0" smtClean="0">
                <a:solidFill>
                  <a:srgbClr val="FF0000"/>
                </a:solidFill>
              </a:rPr>
              <a:t> 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 flipH="1">
            <a:off x="7351210" y="3463819"/>
            <a:ext cx="221492" cy="268100"/>
          </a:xfrm>
          <a:prstGeom prst="rect">
            <a:avLst/>
          </a:prstGeom>
          <a:noFill/>
        </p:spPr>
      </p:pic>
      <p:pic>
        <p:nvPicPr>
          <p:cNvPr id="5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 flipH="1">
            <a:off x="9836907" y="4152247"/>
            <a:ext cx="221492" cy="2681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17318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772510"/>
            <a:ext cx="10515600" cy="5404453"/>
          </a:xfr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1800" dirty="0" smtClean="0"/>
              <a:t> 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</a:t>
            </a:r>
            <a:r>
              <a:rPr lang="en-US" altLang="ko-KR" sz="1800" b="1" dirty="0"/>
              <a:t>(2</a:t>
            </a:r>
            <a:r>
              <a:rPr lang="en-US" altLang="ko-KR" sz="1800" b="1" dirty="0" smtClean="0"/>
              <a:t>) </a:t>
            </a:r>
            <a:r>
              <a:rPr lang="en-US" altLang="ko-KR" sz="1800" dirty="0" smtClean="0"/>
              <a:t> </a:t>
            </a:r>
            <a:r>
              <a:rPr lang="en-US" altLang="ko-KR" sz="1800" dirty="0"/>
              <a:t>In such cases </a:t>
            </a:r>
            <a:r>
              <a:rPr lang="en-US" altLang="ko-KR" sz="1800" dirty="0" smtClean="0"/>
              <a:t>of  </a:t>
            </a:r>
            <a:r>
              <a:rPr lang="en-US" altLang="ko-KR" sz="1800" dirty="0"/>
              <a:t>complementary distribution, </a:t>
            </a:r>
            <a:r>
              <a:rPr lang="en-US" altLang="ko-KR" sz="1800" dirty="0" smtClean="0"/>
              <a:t>the alveolar nasal and the </a:t>
            </a:r>
            <a:r>
              <a:rPr lang="en-US" altLang="ko-KR" sz="1800" dirty="0" err="1" smtClean="0"/>
              <a:t>dentalized</a:t>
            </a:r>
            <a:r>
              <a:rPr lang="en-US" altLang="ko-KR" sz="1800" dirty="0" smtClean="0"/>
              <a:t> nasal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can occur in different environments. So the contexts are </a:t>
            </a:r>
            <a:r>
              <a:rPr lang="en-US" altLang="ko-KR" sz="1800" b="1" dirty="0" smtClean="0"/>
              <a:t>mutually exclusive</a:t>
            </a:r>
            <a:r>
              <a:rPr lang="en-US" altLang="ko-KR" sz="1800" dirty="0" smtClean="0"/>
              <a:t>. 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 smtClean="0"/>
              <a:t>   </a:t>
            </a:r>
            <a:r>
              <a:rPr lang="en-US" altLang="ko-KR" sz="1800" b="1" dirty="0" smtClean="0"/>
              <a:t>(3)</a:t>
            </a:r>
            <a:r>
              <a:rPr lang="en-US" altLang="ko-KR" sz="1800" dirty="0" smtClean="0"/>
              <a:t> However, these sounds of the alveolar nasal [n] and the </a:t>
            </a:r>
            <a:r>
              <a:rPr lang="en-US" altLang="ko-KR" sz="1800" dirty="0" err="1" smtClean="0"/>
              <a:t>dentalized</a:t>
            </a:r>
            <a:r>
              <a:rPr lang="en-US" altLang="ko-KR" sz="1800" dirty="0" smtClean="0"/>
              <a:t> nasal [</a:t>
            </a:r>
            <a:r>
              <a:rPr lang="ko-KR" altLang="en-US" b="1" dirty="0" smtClean="0"/>
              <a:t>   </a:t>
            </a:r>
            <a:r>
              <a:rPr lang="en-US" altLang="ko-KR" sz="1800" dirty="0"/>
              <a:t>]</a:t>
            </a:r>
            <a:r>
              <a:rPr lang="en-US" altLang="ko-KR" sz="1800" dirty="0" smtClean="0"/>
              <a:t> are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</a:t>
            </a:r>
            <a:r>
              <a:rPr lang="en-US" altLang="ko-KR" sz="1800" b="1" dirty="0">
                <a:solidFill>
                  <a:srgbClr val="FF0000"/>
                </a:solidFill>
              </a:rPr>
              <a:t>allophones of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one and </a:t>
            </a:r>
            <a:r>
              <a:rPr lang="en-US" altLang="ko-KR" sz="1800" b="1" dirty="0">
                <a:solidFill>
                  <a:srgbClr val="FF0000"/>
                </a:solidFill>
              </a:rPr>
              <a:t>the same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phoneme /n/ </a:t>
            </a:r>
            <a:r>
              <a:rPr lang="en-US" altLang="ko-KR" sz="1800" dirty="0" smtClean="0"/>
              <a:t>because they both are derived 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phonetic forms coming out of one basic phonological sound. </a:t>
            </a:r>
            <a:r>
              <a:rPr lang="en-US" altLang="ko-KR" sz="1800" b="1" dirty="0" smtClean="0"/>
              <a:t>This can be proved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from the fact that even if we pronounce the two sounds as the same sound regardless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of the different environment, there is no change in meaning. So the word ‘tenth’ can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be </a:t>
            </a:r>
            <a:r>
              <a:rPr lang="en-US" altLang="ko-KR" sz="1800" b="1" dirty="0"/>
              <a:t>[</a:t>
            </a:r>
            <a:r>
              <a:rPr lang="en-US" altLang="ko-KR" sz="1800" b="1" dirty="0" err="1"/>
              <a:t>tɛnɵ</a:t>
            </a:r>
            <a:r>
              <a:rPr lang="en-US" altLang="ko-KR" sz="1800" b="1" dirty="0" smtClean="0"/>
              <a:t>] and </a:t>
            </a:r>
            <a:r>
              <a:rPr lang="en-US" altLang="ko-KR" sz="1800" b="1" dirty="0"/>
              <a:t>[</a:t>
            </a:r>
            <a:r>
              <a:rPr lang="en-US" altLang="ko-KR" sz="1800" b="1" dirty="0" err="1" smtClean="0"/>
              <a:t>tɛ</a:t>
            </a:r>
            <a:r>
              <a:rPr lang="en-US" altLang="ko-KR" sz="1800" b="1" dirty="0" smtClean="0"/>
              <a:t>   ɵ] without any change in meaning.   </a:t>
            </a:r>
            <a:endParaRPr lang="en-US" altLang="ko-KR" sz="1800" b="1" dirty="0"/>
          </a:p>
          <a:p>
            <a:pPr>
              <a:buNone/>
            </a:pPr>
            <a:r>
              <a:rPr lang="en-US" altLang="ko-KR" sz="1800" b="1" dirty="0" smtClean="0"/>
              <a:t>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(4) The sounds under this environment are in complementary distribution.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And we can say that the two sounds are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phonetically similar </a:t>
            </a:r>
            <a:r>
              <a:rPr lang="en-US" altLang="ko-KR" sz="1800" b="1" dirty="0" smtClean="0"/>
              <a:t>depending on the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assertion of the allophones of one and the same phoneme.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</a:t>
            </a:r>
            <a:endParaRPr lang="ko-KR" altLang="en-US" sz="1800" dirty="0"/>
          </a:p>
        </p:txBody>
      </p:sp>
      <p:pic>
        <p:nvPicPr>
          <p:cNvPr id="4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 flipH="1">
            <a:off x="9359237" y="2064140"/>
            <a:ext cx="221492" cy="268100"/>
          </a:xfrm>
          <a:prstGeom prst="rect">
            <a:avLst/>
          </a:prstGeom>
          <a:noFill/>
        </p:spPr>
      </p:pic>
      <p:pic>
        <p:nvPicPr>
          <p:cNvPr id="5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50417" t="43453" r="48401" b="55312"/>
          <a:stretch>
            <a:fillRect/>
          </a:stretch>
        </p:blipFill>
        <p:spPr bwMode="auto">
          <a:xfrm flipH="1">
            <a:off x="3439234" y="3946814"/>
            <a:ext cx="223346" cy="2703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708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614149"/>
            <a:ext cx="10515600" cy="5562814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/>
          <a:lstStyle/>
          <a:p>
            <a:endParaRPr lang="en-US" altLang="ko-KR" dirty="0" smtClean="0"/>
          </a:p>
          <a:p>
            <a:pPr marL="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en-US" altLang="ko-KR" sz="1800" b="1" dirty="0" smtClean="0"/>
              <a:t>(5) If certain two sounds are in complementary distribution, they are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generally</a:t>
            </a:r>
            <a:r>
              <a:rPr lang="en-US" altLang="ko-KR" sz="1800" b="1" dirty="0" smtClean="0"/>
              <a:t> phonetically</a:t>
            </a:r>
          </a:p>
          <a:p>
            <a:pPr marL="0" indent="0"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similar and allophones of a single phoneme. </a:t>
            </a:r>
            <a:r>
              <a:rPr lang="en-US" altLang="ko-KR" sz="1800" dirty="0" smtClean="0"/>
              <a:t>So the four phonetic forms </a:t>
            </a:r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involved in ‘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ame, pa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ther, s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ail, i</a:t>
            </a:r>
            <a:r>
              <a:rPr lang="en-US" altLang="ko-KR" sz="1800" dirty="0" smtClean="0">
                <a:solidFill>
                  <a:srgbClr val="FF0000"/>
                </a:solidFill>
              </a:rPr>
              <a:t>n</a:t>
            </a:r>
            <a:r>
              <a:rPr lang="en-US" altLang="ko-KR" sz="1800" dirty="0" smtClean="0"/>
              <a:t>vite’, as we treated earlier, are all allophones of </a:t>
            </a:r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the same phoneme /n/, and they are not contrastive in meaning each other in English.</a:t>
            </a:r>
          </a:p>
          <a:p>
            <a:pPr marL="0" indent="0">
              <a:buNone/>
            </a:pPr>
            <a:endParaRPr lang="en-US" altLang="ko-KR" sz="1800" dirty="0"/>
          </a:p>
          <a:p>
            <a:pPr>
              <a:buNone/>
            </a:pPr>
            <a:r>
              <a:rPr lang="en-US" altLang="ko-KR" sz="1800" dirty="0" smtClean="0"/>
              <a:t>   </a:t>
            </a:r>
            <a:r>
              <a:rPr lang="en-US" altLang="ko-KR" sz="1800" b="1" dirty="0" smtClean="0"/>
              <a:t>(6)</a:t>
            </a:r>
            <a:r>
              <a:rPr lang="en-US" altLang="ko-KR" sz="1800" dirty="0" smtClean="0"/>
              <a:t> </a:t>
            </a:r>
            <a:r>
              <a:rPr lang="en-US" altLang="ko-KR" sz="1800" b="1" dirty="0"/>
              <a:t> </a:t>
            </a:r>
            <a:r>
              <a:rPr lang="en-US" altLang="ko-KR" sz="1800" b="1" dirty="0" smtClean="0"/>
              <a:t>Exceptionally, t</a:t>
            </a:r>
            <a:r>
              <a:rPr lang="en-US" altLang="ko-KR" sz="1800" b="1" dirty="0" smtClean="0"/>
              <a:t>here is an example that complementary distribution does not imply 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</a:t>
            </a:r>
            <a:r>
              <a:rPr lang="en-US" altLang="ko-KR" sz="1800" b="1" dirty="0" smtClean="0"/>
              <a:t>the allophones of the same phoneme</a:t>
            </a:r>
            <a:r>
              <a:rPr lang="en-US" altLang="ko-KR" sz="1800" dirty="0" smtClean="0"/>
              <a:t>. </a:t>
            </a:r>
          </a:p>
          <a:p>
            <a:pPr>
              <a:buNone/>
            </a:pPr>
            <a:r>
              <a:rPr lang="en-US" altLang="ko-KR" sz="1800" dirty="0" smtClean="0"/>
              <a:t>        e.g.)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[h]-[ŋ]      </a:t>
            </a:r>
            <a:r>
              <a:rPr lang="en-US" altLang="ko-KR" sz="1800" dirty="0" smtClean="0">
                <a:solidFill>
                  <a:srgbClr val="FF0000"/>
                </a:solidFill>
              </a:rPr>
              <a:t>[h]</a:t>
            </a:r>
            <a:r>
              <a:rPr lang="en-US" altLang="ko-KR" sz="1800" dirty="0" smtClean="0"/>
              <a:t> is found only as an </a:t>
            </a:r>
            <a:r>
              <a:rPr lang="en-US" altLang="ko-KR" sz="1800" dirty="0" smtClean="0">
                <a:solidFill>
                  <a:srgbClr val="FF0000"/>
                </a:solidFill>
              </a:rPr>
              <a:t>onset</a:t>
            </a:r>
            <a:r>
              <a:rPr lang="en-US" altLang="ko-KR" sz="1800" dirty="0" smtClean="0"/>
              <a:t> and never as a coda. -- ‘</a:t>
            </a:r>
            <a:r>
              <a:rPr lang="en-US" altLang="ko-KR" sz="1800" dirty="0" smtClean="0">
                <a:solidFill>
                  <a:srgbClr val="FF0000"/>
                </a:solidFill>
              </a:rPr>
              <a:t>h</a:t>
            </a:r>
            <a:r>
              <a:rPr lang="en-US" altLang="ko-KR" sz="1800" dirty="0" smtClean="0"/>
              <a:t>and, </a:t>
            </a:r>
            <a:r>
              <a:rPr lang="en-US" altLang="ko-KR" sz="1800" dirty="0" smtClean="0">
                <a:solidFill>
                  <a:srgbClr val="FF0000"/>
                </a:solidFill>
              </a:rPr>
              <a:t>h</a:t>
            </a:r>
            <a:r>
              <a:rPr lang="en-US" altLang="ko-KR" sz="1800" dirty="0" smtClean="0"/>
              <a:t>ouse’</a:t>
            </a:r>
          </a:p>
          <a:p>
            <a:pPr>
              <a:buNone/>
            </a:pPr>
            <a:r>
              <a:rPr lang="en-US" altLang="ko-KR" sz="1800" dirty="0" smtClean="0"/>
              <a:t>                             </a:t>
            </a:r>
            <a:r>
              <a:rPr lang="en-US" altLang="ko-KR" sz="1800" dirty="0" smtClean="0">
                <a:solidFill>
                  <a:srgbClr val="FF0000"/>
                </a:solidFill>
              </a:rPr>
              <a:t>[ŋ]</a:t>
            </a:r>
            <a:r>
              <a:rPr lang="en-US" altLang="ko-KR" sz="1800" dirty="0" smtClean="0"/>
              <a:t> occurs only as a </a:t>
            </a:r>
            <a:r>
              <a:rPr lang="en-US" altLang="ko-KR" sz="1800" dirty="0" smtClean="0">
                <a:solidFill>
                  <a:srgbClr val="FF0000"/>
                </a:solidFill>
              </a:rPr>
              <a:t>coda</a:t>
            </a:r>
            <a:r>
              <a:rPr lang="en-US" altLang="ko-KR" sz="1800" dirty="0" smtClean="0"/>
              <a:t> and never as an onset. -- ‘ha</a:t>
            </a:r>
            <a:r>
              <a:rPr lang="en-US" altLang="ko-KR" sz="1800" dirty="0" smtClean="0">
                <a:solidFill>
                  <a:srgbClr val="FF0000"/>
                </a:solidFill>
              </a:rPr>
              <a:t>ng</a:t>
            </a:r>
            <a:r>
              <a:rPr lang="en-US" altLang="ko-KR" sz="1800" dirty="0" smtClean="0"/>
              <a:t>, si</a:t>
            </a:r>
            <a:r>
              <a:rPr lang="en-US" altLang="ko-KR" sz="1800" dirty="0" smtClean="0">
                <a:solidFill>
                  <a:srgbClr val="FF0000"/>
                </a:solidFill>
              </a:rPr>
              <a:t>ng</a:t>
            </a:r>
            <a:r>
              <a:rPr lang="en-US" altLang="ko-KR" sz="1800" dirty="0" smtClean="0"/>
              <a:t>’</a:t>
            </a:r>
          </a:p>
          <a:p>
            <a:pPr>
              <a:buNone/>
            </a:pPr>
            <a:r>
              <a:rPr lang="en-US" altLang="ko-KR" sz="1800" dirty="0" smtClean="0"/>
              <a:t>            </a:t>
            </a:r>
            <a:r>
              <a:rPr lang="en-US" altLang="ko-KR" sz="1800" u="sng" dirty="0" smtClean="0"/>
              <a:t>The contexts of the two sounds are </a:t>
            </a:r>
            <a:r>
              <a:rPr lang="en-US" altLang="ko-KR" sz="1800" b="1" u="sng" dirty="0" smtClean="0">
                <a:solidFill>
                  <a:srgbClr val="FF0000"/>
                </a:solidFill>
              </a:rPr>
              <a:t>mutually exclusive </a:t>
            </a:r>
            <a:r>
              <a:rPr lang="en-US" altLang="ko-KR" sz="1800" u="sng" dirty="0" smtClean="0"/>
              <a:t>and can be labeled</a:t>
            </a:r>
            <a:r>
              <a:rPr lang="en-US" altLang="ko-KR" sz="1800" dirty="0" smtClean="0"/>
              <a:t> </a:t>
            </a:r>
          </a:p>
          <a:p>
            <a:pPr>
              <a:buNone/>
            </a:pPr>
            <a:r>
              <a:rPr lang="en-US" altLang="ko-KR" sz="1800" dirty="0" smtClean="0"/>
              <a:t>            </a:t>
            </a:r>
            <a:r>
              <a:rPr lang="en-US" altLang="ko-KR" sz="1800" u="sng" dirty="0" smtClean="0"/>
              <a:t>as complementary but they are </a:t>
            </a:r>
            <a:r>
              <a:rPr lang="en-US" altLang="ko-KR" sz="1800" b="1" u="sng" dirty="0" smtClean="0"/>
              <a:t>not treated as the allophones </a:t>
            </a:r>
            <a:r>
              <a:rPr lang="en-US" altLang="ko-KR" sz="1800" u="sng" dirty="0" smtClean="0"/>
              <a:t>of the same</a:t>
            </a:r>
          </a:p>
          <a:p>
            <a:pPr>
              <a:buNone/>
            </a:pPr>
            <a:r>
              <a:rPr lang="en-US" altLang="ko-KR" sz="1800" dirty="0" smtClean="0"/>
              <a:t>            </a:t>
            </a:r>
            <a:r>
              <a:rPr lang="en-US" altLang="ko-KR" sz="1800" u="sng" dirty="0" smtClean="0"/>
              <a:t>phoneme.</a:t>
            </a:r>
          </a:p>
          <a:p>
            <a:pPr marL="0" indent="0">
              <a:buNone/>
            </a:pPr>
            <a:endParaRPr lang="ko-KR" altLang="en-US" sz="1800" dirty="0"/>
          </a:p>
        </p:txBody>
      </p:sp>
      <p:pic>
        <p:nvPicPr>
          <p:cNvPr id="4" name="Picture 2" descr="C:\Users\user\Documents\Scan0022.jpg"/>
          <p:cNvPicPr>
            <a:picLocks noChangeAspect="1" noChangeArrowheads="1"/>
          </p:cNvPicPr>
          <p:nvPr/>
        </p:nvPicPr>
        <p:blipFill>
          <a:blip r:embed="rId2" cstate="print"/>
          <a:srcRect l="48054" t="42835" r="43280" b="55312"/>
          <a:stretch>
            <a:fillRect/>
          </a:stretch>
        </p:blipFill>
        <p:spPr bwMode="auto">
          <a:xfrm>
            <a:off x="9142964" y="1596037"/>
            <a:ext cx="1368152" cy="342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21184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655093"/>
            <a:ext cx="10515600" cy="5609229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buNone/>
            </a:pPr>
            <a:endParaRPr lang="en-US" altLang="ko-KR" sz="1600" dirty="0" smtClean="0"/>
          </a:p>
          <a:p>
            <a:pPr>
              <a:buNone/>
            </a:pPr>
            <a:r>
              <a:rPr lang="en-US" altLang="ko-KR" dirty="0" smtClean="0"/>
              <a:t>       </a:t>
            </a:r>
            <a:r>
              <a:rPr lang="en-US" altLang="ko-KR" sz="1800" dirty="0" smtClean="0"/>
              <a:t>Allophones coming out of a single </a:t>
            </a:r>
            <a:r>
              <a:rPr lang="en-US" altLang="ko-KR" sz="1800" dirty="0"/>
              <a:t>phoneme always share </a:t>
            </a:r>
            <a:r>
              <a:rPr lang="en-US" altLang="ko-KR" sz="1800" dirty="0" smtClean="0"/>
              <a:t>the same phonetic</a:t>
            </a:r>
            <a:endParaRPr lang="en-US" altLang="ko-KR" sz="1800" dirty="0"/>
          </a:p>
          <a:p>
            <a:pPr>
              <a:buNone/>
            </a:pPr>
            <a:r>
              <a:rPr lang="en-US" altLang="ko-KR" sz="1800" dirty="0"/>
              <a:t>           features, and thus are </a:t>
            </a:r>
            <a:r>
              <a:rPr lang="en-US" altLang="ko-KR" sz="1800" dirty="0" smtClean="0"/>
              <a:t>generally phonetically </a:t>
            </a:r>
            <a:r>
              <a:rPr lang="en-US" altLang="ko-KR" sz="1800" dirty="0"/>
              <a:t>similar.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   However</a:t>
            </a:r>
            <a:r>
              <a:rPr lang="en-US" altLang="ko-KR" sz="1800" dirty="0"/>
              <a:t>, in </a:t>
            </a:r>
            <a:r>
              <a:rPr lang="en-US" altLang="ko-KR" sz="1800" b="1" dirty="0"/>
              <a:t>[h]-[ŋ], </a:t>
            </a:r>
            <a:r>
              <a:rPr lang="en-US" altLang="ko-KR" sz="1800" dirty="0"/>
              <a:t>we </a:t>
            </a:r>
            <a:r>
              <a:rPr lang="en-US" altLang="ko-KR" sz="1800" dirty="0" smtClean="0"/>
              <a:t>hardly see </a:t>
            </a:r>
            <a:r>
              <a:rPr lang="en-US" altLang="ko-KR" sz="1800" dirty="0"/>
              <a:t>any phonetic similarity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   because </a:t>
            </a:r>
            <a:r>
              <a:rPr lang="en-US" altLang="ko-KR" sz="1800" dirty="0"/>
              <a:t>these sounds do not share </a:t>
            </a:r>
            <a:r>
              <a:rPr lang="en-US" altLang="ko-KR" sz="1800" dirty="0" smtClean="0"/>
              <a:t>anything with </a:t>
            </a:r>
            <a:r>
              <a:rPr lang="en-US" altLang="ko-KR" sz="1800" dirty="0"/>
              <a:t>respect to their phonetic features: 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[</a:t>
            </a:r>
            <a:r>
              <a:rPr lang="en-US" altLang="ko-KR" sz="1800" b="1" dirty="0">
                <a:solidFill>
                  <a:srgbClr val="FF0000"/>
                </a:solidFill>
              </a:rPr>
              <a:t>h]</a:t>
            </a:r>
            <a:r>
              <a:rPr lang="en-US" altLang="ko-KR" sz="1800" b="1" dirty="0"/>
              <a:t> is a voiceless glottal </a:t>
            </a:r>
            <a:r>
              <a:rPr lang="en-US" altLang="ko-KR" sz="1800" b="1" dirty="0" smtClean="0"/>
              <a:t>fricative, and </a:t>
            </a:r>
            <a:r>
              <a:rPr lang="en-US" altLang="ko-KR" sz="1800" b="1" dirty="0">
                <a:solidFill>
                  <a:srgbClr val="FF0000"/>
                </a:solidFill>
              </a:rPr>
              <a:t>[ŋ]</a:t>
            </a:r>
            <a:r>
              <a:rPr lang="en-US" altLang="ko-KR" sz="1800" b="1" dirty="0"/>
              <a:t> is a voiced velar nasal</a:t>
            </a:r>
            <a:r>
              <a:rPr lang="en-US" altLang="ko-KR" sz="1800" b="1" dirty="0" smtClean="0"/>
              <a:t>.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Nevertheless, the distribution of the two sounds </a:t>
            </a:r>
            <a:r>
              <a:rPr lang="en-US" altLang="ko-KR" sz="1800" b="1" dirty="0" smtClean="0"/>
              <a:t>[h] and [ŋ] is complementary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because of their contrastive places in a syllable structure. In addition,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the two sounds have no phonetic similarity each other. </a:t>
            </a:r>
          </a:p>
          <a:p>
            <a:pPr>
              <a:buNone/>
            </a:pPr>
            <a:endParaRPr lang="en-US" altLang="ko-KR" sz="1800" b="1" dirty="0" smtClean="0"/>
          </a:p>
          <a:p>
            <a:pPr>
              <a:buNone/>
            </a:pPr>
            <a:r>
              <a:rPr lang="en-US" altLang="ko-KR" sz="1800" b="1" dirty="0" smtClean="0"/>
              <a:t>    (7) </a:t>
            </a:r>
            <a:r>
              <a:rPr lang="en-US" altLang="ko-KR" sz="1800" b="1" dirty="0" smtClean="0">
                <a:solidFill>
                  <a:srgbClr val="0070C0"/>
                </a:solidFill>
              </a:rPr>
              <a:t>In conclusion</a:t>
            </a:r>
            <a:r>
              <a:rPr lang="en-US" altLang="ko-KR" sz="1800" b="1" dirty="0" smtClean="0"/>
              <a:t>,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overlapping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distribution </a:t>
            </a:r>
            <a:r>
              <a:rPr lang="en-US" altLang="ko-KR" sz="1800" b="1" dirty="0" smtClean="0"/>
              <a:t>produces minimal pairs in the environment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where they have separate phonemes. This don’t show phonetic similarity.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However, </a:t>
            </a:r>
            <a:r>
              <a:rPr lang="en-US" altLang="ko-KR" sz="1800" b="1" dirty="0" smtClean="0">
                <a:solidFill>
                  <a:srgbClr val="FF0000"/>
                </a:solidFill>
              </a:rPr>
              <a:t>complementary distribution </a:t>
            </a:r>
            <a:r>
              <a:rPr lang="en-US" altLang="ko-KR" sz="1800" b="1" dirty="0" smtClean="0"/>
              <a:t>do not produce minimal pairs because it show</a:t>
            </a:r>
          </a:p>
          <a:p>
            <a:pPr>
              <a:buNone/>
            </a:pPr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allophones of a single phoneme. Generally, this shows phonetic similarity. </a:t>
            </a:r>
            <a:endParaRPr lang="en-US" altLang="ko-KR" sz="1800" b="1" dirty="0"/>
          </a:p>
          <a:p>
            <a:pPr marL="0" indent="0">
              <a:buNone/>
            </a:pP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10891848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1320</Words>
  <Application>Microsoft Office PowerPoint</Application>
  <PresentationFormat>와이드스크린</PresentationFormat>
  <Paragraphs>101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 2.2  Complementary versus Overlapping Distribution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27</cp:revision>
  <dcterms:created xsi:type="dcterms:W3CDTF">2021-01-31T11:07:00Z</dcterms:created>
  <dcterms:modified xsi:type="dcterms:W3CDTF">2021-01-31T14:13:34Z</dcterms:modified>
</cp:coreProperties>
</file>