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42F59-FE19-4B07-934A-39816E766EA4}" type="datetimeFigureOut">
              <a:rPr lang="ko-KR" altLang="en-US" smtClean="0"/>
              <a:t>2023-02-07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8818-E0EA-4C86-B92B-860FE6600DF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8783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42F59-FE19-4B07-934A-39816E766EA4}" type="datetimeFigureOut">
              <a:rPr lang="ko-KR" altLang="en-US" smtClean="0"/>
              <a:t>2023-02-07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8818-E0EA-4C86-B92B-860FE6600DF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28394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42F59-FE19-4B07-934A-39816E766EA4}" type="datetimeFigureOut">
              <a:rPr lang="ko-KR" altLang="en-US" smtClean="0"/>
              <a:t>2023-02-07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8818-E0EA-4C86-B92B-860FE6600DF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34500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42F59-FE19-4B07-934A-39816E766EA4}" type="datetimeFigureOut">
              <a:rPr lang="ko-KR" altLang="en-US" smtClean="0"/>
              <a:t>2023-02-07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8818-E0EA-4C86-B92B-860FE6600DF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4520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42F59-FE19-4B07-934A-39816E766EA4}" type="datetimeFigureOut">
              <a:rPr lang="ko-KR" altLang="en-US" smtClean="0"/>
              <a:t>2023-02-07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8818-E0EA-4C86-B92B-860FE6600DF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14705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42F59-FE19-4B07-934A-39816E766EA4}" type="datetimeFigureOut">
              <a:rPr lang="ko-KR" altLang="en-US" smtClean="0"/>
              <a:t>2023-02-07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8818-E0EA-4C86-B92B-860FE6600DF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2714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42F59-FE19-4B07-934A-39816E766EA4}" type="datetimeFigureOut">
              <a:rPr lang="ko-KR" altLang="en-US" smtClean="0"/>
              <a:t>2023-02-07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8818-E0EA-4C86-B92B-860FE6600DF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4337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42F59-FE19-4B07-934A-39816E766EA4}" type="datetimeFigureOut">
              <a:rPr lang="ko-KR" altLang="en-US" smtClean="0"/>
              <a:t>2023-02-07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8818-E0EA-4C86-B92B-860FE6600DF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8751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42F59-FE19-4B07-934A-39816E766EA4}" type="datetimeFigureOut">
              <a:rPr lang="ko-KR" altLang="en-US" smtClean="0"/>
              <a:t>2023-02-07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8818-E0EA-4C86-B92B-860FE6600DF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5412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42F59-FE19-4B07-934A-39816E766EA4}" type="datetimeFigureOut">
              <a:rPr lang="ko-KR" altLang="en-US" smtClean="0"/>
              <a:t>2023-02-07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8818-E0EA-4C86-B92B-860FE6600DF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554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42F59-FE19-4B07-934A-39816E766EA4}" type="datetimeFigureOut">
              <a:rPr lang="ko-KR" altLang="en-US" smtClean="0"/>
              <a:t>2023-02-07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8818-E0EA-4C86-B92B-860FE6600DF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6257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42F59-FE19-4B07-934A-39816E766EA4}" type="datetimeFigureOut">
              <a:rPr lang="ko-KR" altLang="en-US" smtClean="0"/>
              <a:t>2023-02-07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68818-E0EA-4C86-B92B-860FE6600DF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3406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693682"/>
            <a:ext cx="10515600" cy="5633545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</a:t>
            </a:r>
            <a:r>
              <a:rPr lang="en-US" altLang="ko-KR" sz="1800" b="1" dirty="0" smtClean="0"/>
              <a:t>6. Additional barrier S-bar to government</a:t>
            </a:r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                                                                                     barrier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(34)   *John tried Mary to leave  </a:t>
            </a:r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r>
              <a:rPr lang="en-US" altLang="ko-KR" sz="1600" dirty="0" smtClean="0"/>
              <a:t>      </a:t>
            </a:r>
            <a:r>
              <a:rPr lang="en-US" altLang="ko-KR" sz="1600" dirty="0" smtClean="0"/>
              <a:t> </a:t>
            </a:r>
            <a:r>
              <a:rPr lang="en-US" altLang="ko-KR" sz="1600" dirty="0" smtClean="0"/>
              <a:t>We may assume that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t</a:t>
            </a:r>
            <a:r>
              <a:rPr lang="en-US" altLang="ko-KR" sz="1600" dirty="0" smtClean="0"/>
              <a:t>he </a:t>
            </a:r>
            <a:r>
              <a:rPr lang="en-US" altLang="ko-KR" sz="1600" dirty="0" smtClean="0"/>
              <a:t>verb </a:t>
            </a:r>
            <a:r>
              <a:rPr lang="en-US" altLang="ko-KR" sz="1600" b="1" i="1" dirty="0" smtClean="0"/>
              <a:t>tried</a:t>
            </a:r>
            <a:r>
              <a:rPr lang="en-US" altLang="ko-KR" sz="1600" dirty="0" smtClean="0"/>
              <a:t> </a:t>
            </a:r>
            <a:endParaRPr lang="en-US" altLang="ko-KR" sz="1600" dirty="0" smtClean="0"/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</a:t>
            </a:r>
            <a:r>
              <a:rPr lang="en-US" altLang="ko-KR" sz="1600" dirty="0" smtClean="0"/>
              <a:t>actually </a:t>
            </a:r>
            <a:r>
              <a:rPr lang="en-US" altLang="ko-KR" sz="1600" dirty="0" smtClean="0"/>
              <a:t>governs the </a:t>
            </a:r>
            <a:r>
              <a:rPr lang="en-US" altLang="ko-KR" sz="1600" dirty="0"/>
              <a:t>NP  </a:t>
            </a:r>
            <a:r>
              <a:rPr lang="en-US" altLang="ko-KR" sz="1600" b="1" i="1" dirty="0"/>
              <a:t>Mary</a:t>
            </a:r>
            <a:r>
              <a:rPr lang="en-US" altLang="ko-KR" sz="1600" dirty="0"/>
              <a:t>, and </a:t>
            </a:r>
            <a:r>
              <a:rPr lang="en-US" altLang="ko-KR" sz="1600" dirty="0" smtClean="0"/>
              <a:t> </a:t>
            </a:r>
            <a:endParaRPr lang="en-US" altLang="ko-KR" sz="1600" dirty="0" smtClean="0"/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</a:t>
            </a:r>
            <a:r>
              <a:rPr lang="en-US" altLang="ko-KR" sz="1600" dirty="0" smtClean="0"/>
              <a:t> </a:t>
            </a:r>
            <a:r>
              <a:rPr lang="en-US" altLang="ko-KR" sz="1600" dirty="0" smtClean="0"/>
              <a:t>hence may assign </a:t>
            </a:r>
            <a:r>
              <a:rPr lang="en-US" altLang="ko-KR" sz="1600" dirty="0" smtClean="0"/>
              <a:t>objective case to</a:t>
            </a:r>
            <a:endParaRPr lang="en-US" altLang="ko-KR" sz="1600" dirty="0" smtClean="0"/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</a:t>
            </a:r>
            <a:r>
              <a:rPr lang="en-US" altLang="ko-KR" sz="1600" dirty="0" smtClean="0"/>
              <a:t> </a:t>
            </a:r>
            <a:r>
              <a:rPr lang="en-US" altLang="ko-KR" sz="1600" b="1" i="1" dirty="0" smtClean="0"/>
              <a:t>Mary</a:t>
            </a:r>
            <a:r>
              <a:rPr lang="en-US" altLang="ko-KR" sz="1600" dirty="0" smtClean="0"/>
              <a:t>. But </a:t>
            </a:r>
            <a:r>
              <a:rPr lang="en-US" altLang="ko-KR" sz="1600" b="1" i="1" dirty="0" smtClean="0"/>
              <a:t>Mary</a:t>
            </a:r>
            <a:r>
              <a:rPr lang="en-US" altLang="ko-KR" sz="1600" dirty="0" smtClean="0"/>
              <a:t> cannot </a:t>
            </a:r>
            <a:r>
              <a:rPr lang="en-US" altLang="ko-KR" sz="1600" dirty="0" smtClean="0"/>
              <a:t>get objective </a:t>
            </a:r>
            <a:endParaRPr lang="en-US" altLang="ko-KR" sz="1600" dirty="0" smtClean="0"/>
          </a:p>
          <a:p>
            <a:pPr marL="0" indent="0">
              <a:buNone/>
            </a:pPr>
            <a:r>
              <a:rPr lang="en-US" altLang="ko-KR" sz="1600"/>
              <a:t> </a:t>
            </a:r>
            <a:r>
              <a:rPr lang="en-US" altLang="ko-KR" sz="1600" smtClean="0"/>
              <a:t>     </a:t>
            </a:r>
            <a:r>
              <a:rPr lang="en-US" altLang="ko-KR" sz="1600" smtClean="0"/>
              <a:t> case</a:t>
            </a:r>
            <a:r>
              <a:rPr lang="en-US" altLang="ko-KR" sz="1600" dirty="0" smtClean="0"/>
              <a:t>.  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</a:t>
            </a:r>
            <a:r>
              <a:rPr lang="en-US" altLang="ko-KR" sz="1600" b="1" i="1" dirty="0" smtClean="0"/>
              <a:t>Mary</a:t>
            </a:r>
            <a:r>
              <a:rPr lang="en-US" altLang="ko-KR" sz="1600" dirty="0" smtClean="0"/>
              <a:t> needs a </a:t>
            </a:r>
            <a:r>
              <a:rPr lang="en-US" altLang="ko-KR" sz="1600" dirty="0" smtClean="0">
                <a:solidFill>
                  <a:srgbClr val="FF0000"/>
                </a:solidFill>
              </a:rPr>
              <a:t>nominative case </a:t>
            </a:r>
            <a:r>
              <a:rPr lang="en-US" altLang="ko-KR" sz="1600" dirty="0" smtClean="0"/>
              <a:t>since it is a subject in the subordinate clause.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And clearly, </a:t>
            </a:r>
            <a:r>
              <a:rPr lang="en-US" altLang="ko-KR" sz="1600" b="1" i="1" dirty="0" smtClean="0"/>
              <a:t>tried</a:t>
            </a:r>
            <a:r>
              <a:rPr lang="en-US" altLang="ko-KR" sz="1600" dirty="0" smtClean="0"/>
              <a:t> cannot govern </a:t>
            </a:r>
            <a:r>
              <a:rPr lang="en-US" altLang="ko-KR" sz="1600" b="1" i="1" dirty="0" smtClean="0"/>
              <a:t>Mary</a:t>
            </a:r>
            <a:r>
              <a:rPr lang="en-US" altLang="ko-KR" sz="1600" dirty="0" smtClean="0"/>
              <a:t> because of the intervening 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S-bar</a:t>
            </a:r>
            <a:r>
              <a:rPr lang="en-US" altLang="ko-KR" sz="1600" dirty="0" smtClean="0"/>
              <a:t>, which is a barrier. </a:t>
            </a:r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r>
              <a:rPr lang="en-US" altLang="ko-KR" sz="1600" dirty="0" smtClean="0"/>
              <a:t>      (36)                    </a:t>
            </a:r>
          </a:p>
          <a:p>
            <a:pPr marL="0" indent="0">
              <a:buNone/>
            </a:pPr>
            <a:endParaRPr lang="ko-KR" altLang="en-US" sz="1600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5514" y="1812542"/>
            <a:ext cx="4009203" cy="1866079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</p:pic>
      <p:sp>
        <p:nvSpPr>
          <p:cNvPr id="5" name="모서리가 둥근 직사각형 4"/>
          <p:cNvSpPr/>
          <p:nvPr/>
        </p:nvSpPr>
        <p:spPr>
          <a:xfrm>
            <a:off x="1891862" y="4971393"/>
            <a:ext cx="7809186" cy="77776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S-bar is an absolute barrier to government (i.e. no category can govern</a:t>
            </a:r>
          </a:p>
          <a:p>
            <a:r>
              <a:rPr lang="en-US" altLang="ko-KR" dirty="0" smtClean="0">
                <a:solidFill>
                  <a:schemeClr val="tx1"/>
                </a:solidFill>
              </a:rPr>
              <a:t>Another category across an intervening S-bar)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11" name="직선 화살표 연결선 10"/>
          <p:cNvCxnSpPr/>
          <p:nvPr/>
        </p:nvCxnSpPr>
        <p:spPr>
          <a:xfrm flipH="1">
            <a:off x="7588469" y="1723697"/>
            <a:ext cx="693683" cy="5044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8726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546538"/>
            <a:ext cx="10515600" cy="5770179"/>
          </a:xfrm>
          <a:solidFill>
            <a:schemeClr val="bg2"/>
          </a:solidFill>
          <a:ln>
            <a:solidFill>
              <a:schemeClr val="accent2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800" dirty="0" smtClean="0"/>
              <a:t>    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Mary receives no case at all. Here, if we propose the following </a:t>
            </a:r>
            <a:r>
              <a:rPr lang="en-US" altLang="ko-KR" sz="1600" b="1" i="1" dirty="0" smtClean="0">
                <a:solidFill>
                  <a:srgbClr val="FF0000"/>
                </a:solidFill>
              </a:rPr>
              <a:t>Case Filter </a:t>
            </a:r>
            <a:r>
              <a:rPr lang="en-US" altLang="ko-KR" sz="1600" dirty="0" smtClean="0"/>
              <a:t>then we have a principled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account of the ill-formedness of the sentence (34). 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</a:t>
            </a:r>
          </a:p>
          <a:p>
            <a:pPr marL="0" indent="0">
              <a:buNone/>
            </a:pPr>
            <a:endParaRPr lang="en-US" altLang="ko-KR" sz="1600" dirty="0" smtClean="0"/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endParaRPr lang="en-US" altLang="ko-KR" sz="1600" dirty="0" smtClean="0"/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endParaRPr lang="en-US" altLang="ko-KR" sz="1600" dirty="0" smtClean="0"/>
          </a:p>
          <a:p>
            <a:pPr marL="0" indent="0">
              <a:buNone/>
            </a:pPr>
            <a:endParaRPr lang="en-US" altLang="ko-KR" sz="1600" dirty="0" smtClean="0"/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r>
              <a:rPr lang="en-US" altLang="ko-KR" sz="1600" dirty="0" smtClean="0"/>
              <a:t>      -   (34) is ill-formed because it contains an overt NP Mary which has no case, so that the sentence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falls foul of condition (38). </a:t>
            </a:r>
          </a:p>
          <a:p>
            <a:pPr marL="0" indent="0">
              <a:buNone/>
            </a:pPr>
            <a:r>
              <a:rPr lang="en-US" altLang="ko-KR" sz="1600" dirty="0" smtClean="0"/>
              <a:t>      -  When there is no barriers to government with case-assigning, the government can be established.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The Barrier Condition (39) can be directly incorporated into our earlier definition of </a:t>
            </a:r>
            <a:r>
              <a:rPr lang="en-US" altLang="ko-KR" sz="1600" b="1" i="1" dirty="0" smtClean="0"/>
              <a:t>governs</a:t>
            </a:r>
            <a:r>
              <a:rPr lang="en-US" altLang="ko-KR" sz="1600" dirty="0" smtClean="0"/>
              <a:t>.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</a:t>
            </a:r>
            <a:endParaRPr lang="ko-KR" altLang="en-US" sz="1600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1713" y="1802852"/>
            <a:ext cx="6902177" cy="84575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2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1713" y="3026437"/>
            <a:ext cx="6902178" cy="1013756"/>
          </a:xfrm>
          <a:prstGeom prst="rect">
            <a:avLst/>
          </a:prstGeom>
          <a:ln>
            <a:solidFill>
              <a:schemeClr val="accent2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4220051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546538"/>
            <a:ext cx="10515600" cy="5843752"/>
          </a:xfrm>
          <a:solidFill>
            <a:schemeClr val="bg1">
              <a:lumMod val="95000"/>
            </a:schemeClr>
          </a:solidFill>
          <a:ln>
            <a:solidFill>
              <a:schemeClr val="accent2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</a:t>
            </a:r>
            <a:r>
              <a:rPr lang="en-US" altLang="ko-KR" sz="1800" b="1" dirty="0" smtClean="0"/>
              <a:t>7. Assignment of Nominative Case</a:t>
            </a:r>
            <a:endParaRPr lang="en-US" altLang="ko-KR" sz="1600" b="1" dirty="0" smtClean="0"/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r>
              <a:rPr lang="en-US" altLang="ko-KR" sz="1600" dirty="0" smtClean="0"/>
              <a:t>       A nominative case is assigned to an NP which is the subject of its clause. 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This clause has two types: </a:t>
            </a:r>
            <a:r>
              <a:rPr lang="en-US" altLang="ko-KR" sz="1600" b="1" dirty="0" smtClean="0"/>
              <a:t>tensed</a:t>
            </a:r>
            <a:r>
              <a:rPr lang="en-US" altLang="ko-KR" sz="1600" dirty="0" smtClean="0"/>
              <a:t> (=finite) and </a:t>
            </a:r>
            <a:r>
              <a:rPr lang="en-US" altLang="ko-KR" sz="1600" b="1" dirty="0" err="1" smtClean="0"/>
              <a:t>untensed</a:t>
            </a:r>
            <a:r>
              <a:rPr lang="en-US" altLang="ko-KR" sz="1600" dirty="0" smtClean="0"/>
              <a:t> (=infinitival, nonfinite).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</a:t>
            </a:r>
            <a:r>
              <a:rPr lang="en-US" altLang="ko-KR" sz="1600" b="1" dirty="0" smtClean="0"/>
              <a:t>Tensed clauses </a:t>
            </a:r>
            <a:r>
              <a:rPr lang="en-US" altLang="ko-KR" sz="1600" dirty="0" smtClean="0"/>
              <a:t>contain a </a:t>
            </a:r>
            <a:r>
              <a:rPr lang="en-US" altLang="ko-KR" sz="1600" dirty="0" smtClean="0">
                <a:solidFill>
                  <a:srgbClr val="FF0000"/>
                </a:solidFill>
              </a:rPr>
              <a:t>Tense constituent </a:t>
            </a:r>
            <a:r>
              <a:rPr lang="en-US" altLang="ko-KR" sz="1600" dirty="0" smtClean="0"/>
              <a:t>with AUX like </a:t>
            </a:r>
            <a:r>
              <a:rPr lang="en-US" altLang="ko-KR" sz="1600" b="1" i="1" dirty="0" smtClean="0"/>
              <a:t>will, would, can, could, shall, should,</a:t>
            </a:r>
            <a:r>
              <a:rPr lang="en-US" altLang="ko-KR" sz="1600" dirty="0" smtClean="0"/>
              <a:t> etc.,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whereas </a:t>
            </a:r>
            <a:r>
              <a:rPr lang="en-US" altLang="ko-KR" sz="1600" b="1" dirty="0" err="1" smtClean="0"/>
              <a:t>untensed</a:t>
            </a:r>
            <a:r>
              <a:rPr lang="en-US" altLang="ko-KR" sz="1600" b="1" dirty="0" smtClean="0"/>
              <a:t> clauses </a:t>
            </a:r>
            <a:r>
              <a:rPr lang="en-US" altLang="ko-KR" sz="1600" dirty="0" smtClean="0"/>
              <a:t>contain the infinitive marker </a:t>
            </a:r>
            <a:r>
              <a:rPr lang="en-US" altLang="ko-KR" sz="1600" b="1" i="1" dirty="0" smtClean="0"/>
              <a:t>to</a:t>
            </a:r>
            <a:r>
              <a:rPr lang="en-US" altLang="ko-KR" sz="1600" dirty="0" smtClean="0"/>
              <a:t>. 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                                                                                          The read-clause in (40) is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                                                                                          tensed.</a:t>
            </a:r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r>
              <a:rPr lang="en-US" altLang="ko-KR" sz="1600" dirty="0" smtClean="0"/>
              <a:t>                                                                                                        The read-clause in (41) is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                                                                                          </a:t>
            </a:r>
            <a:r>
              <a:rPr lang="en-US" altLang="ko-KR" sz="1600" dirty="0" err="1" smtClean="0"/>
              <a:t>untensed</a:t>
            </a:r>
            <a:r>
              <a:rPr lang="en-US" altLang="ko-KR" sz="1600" dirty="0" smtClean="0"/>
              <a:t>.</a:t>
            </a:r>
            <a:endParaRPr lang="ko-KR" altLang="en-US" sz="1800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4769" y="3227496"/>
            <a:ext cx="6402279" cy="18805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4769" y="5308914"/>
            <a:ext cx="4373782" cy="754364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4165119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651640"/>
            <a:ext cx="10515600" cy="5759670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5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US" altLang="ko-KR" sz="1600" dirty="0" smtClean="0"/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</a:t>
            </a:r>
            <a:r>
              <a:rPr lang="en-US" altLang="ko-KR" sz="2600" dirty="0" smtClean="0"/>
              <a:t>(43)</a:t>
            </a:r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endParaRPr lang="en-US" altLang="ko-KR" sz="1600" dirty="0" smtClean="0"/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endParaRPr lang="en-US" altLang="ko-KR" sz="1600" dirty="0" smtClean="0"/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endParaRPr lang="en-US" altLang="ko-KR" sz="1600" dirty="0" smtClean="0"/>
          </a:p>
          <a:p>
            <a:pPr marL="0" indent="0">
              <a:buNone/>
            </a:pPr>
            <a:endParaRPr lang="en-US" altLang="ko-KR" sz="1600" dirty="0" smtClean="0"/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endParaRPr lang="en-US" altLang="ko-KR" sz="1600" dirty="0" smtClean="0"/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endParaRPr lang="en-US" altLang="ko-KR" sz="1600" dirty="0" smtClean="0"/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</a:t>
            </a:r>
          </a:p>
          <a:p>
            <a:pPr marL="0" indent="0">
              <a:buNone/>
            </a:pPr>
            <a:r>
              <a:rPr lang="en-US" altLang="ko-KR" sz="2600" dirty="0"/>
              <a:t> </a:t>
            </a:r>
            <a:r>
              <a:rPr lang="en-US" altLang="ko-KR" sz="2600" dirty="0" smtClean="0"/>
              <a:t>     The TENSE auxiliary </a:t>
            </a:r>
            <a:r>
              <a:rPr lang="en-US" altLang="ko-KR" sz="2600" b="1" i="1" dirty="0" smtClean="0"/>
              <a:t>will</a:t>
            </a:r>
            <a:r>
              <a:rPr lang="en-US" altLang="ko-KR" sz="2600" dirty="0" smtClean="0"/>
              <a:t> actually governs the subject NP </a:t>
            </a:r>
            <a:r>
              <a:rPr lang="en-US" altLang="ko-KR" sz="2600" b="1" i="1" dirty="0" smtClean="0"/>
              <a:t>he</a:t>
            </a:r>
            <a:r>
              <a:rPr lang="en-US" altLang="ko-KR" sz="2600" dirty="0" smtClean="0"/>
              <a:t>. Government may play a key role not only</a:t>
            </a:r>
          </a:p>
          <a:p>
            <a:pPr marL="0" indent="0">
              <a:buNone/>
            </a:pPr>
            <a:r>
              <a:rPr lang="en-US" altLang="ko-KR" sz="2600" dirty="0"/>
              <a:t> </a:t>
            </a:r>
            <a:r>
              <a:rPr lang="en-US" altLang="ko-KR" sz="2600" dirty="0" smtClean="0"/>
              <a:t>     in </a:t>
            </a:r>
            <a:r>
              <a:rPr lang="en-US" altLang="ko-KR" sz="2600" dirty="0" smtClean="0">
                <a:solidFill>
                  <a:srgbClr val="FF0000"/>
                </a:solidFill>
              </a:rPr>
              <a:t>objective case-marking</a:t>
            </a:r>
            <a:r>
              <a:rPr lang="en-US" altLang="ko-KR" sz="2600" dirty="0" smtClean="0"/>
              <a:t>, but also in </a:t>
            </a:r>
            <a:r>
              <a:rPr lang="en-US" altLang="ko-KR" sz="2600" dirty="0" smtClean="0">
                <a:solidFill>
                  <a:srgbClr val="FF0000"/>
                </a:solidFill>
              </a:rPr>
              <a:t>nominative case-marking </a:t>
            </a:r>
            <a:r>
              <a:rPr lang="en-US" altLang="ko-KR" sz="2600" dirty="0" smtClean="0"/>
              <a:t>as well.  So we can formulate the</a:t>
            </a:r>
          </a:p>
          <a:p>
            <a:pPr marL="0" indent="0">
              <a:buNone/>
            </a:pPr>
            <a:r>
              <a:rPr lang="en-US" altLang="ko-KR" sz="2600" dirty="0"/>
              <a:t> </a:t>
            </a:r>
            <a:r>
              <a:rPr lang="en-US" altLang="ko-KR" sz="2600" dirty="0" smtClean="0"/>
              <a:t>     relevant rule like (45):</a:t>
            </a:r>
          </a:p>
          <a:p>
            <a:pPr marL="0" indent="0">
              <a:buNone/>
            </a:pPr>
            <a:endParaRPr lang="en-US" altLang="ko-KR" sz="1600" dirty="0" smtClean="0"/>
          </a:p>
          <a:p>
            <a:pPr marL="0" indent="0">
              <a:buNone/>
            </a:pPr>
            <a:r>
              <a:rPr lang="en-US" altLang="ko-KR" sz="2600" dirty="0" smtClean="0"/>
              <a:t>       (45)    NP is assigned the case-feature [+NOMINATIVE] if governed by TENSE.</a:t>
            </a:r>
            <a:endParaRPr lang="en-US" altLang="ko-KR" sz="2600" dirty="0"/>
          </a:p>
          <a:p>
            <a:pPr marL="0" indent="0">
              <a:buNone/>
            </a:pPr>
            <a:r>
              <a:rPr lang="en-US" altLang="ko-KR" sz="1600" dirty="0" smtClean="0"/>
              <a:t>  </a:t>
            </a:r>
            <a:endParaRPr lang="en-US" altLang="ko-KR" sz="2300" dirty="0" smtClean="0"/>
          </a:p>
          <a:p>
            <a:pPr marL="0" indent="0">
              <a:buNone/>
            </a:pPr>
            <a:r>
              <a:rPr lang="en-US" altLang="ko-KR" sz="2600" dirty="0" smtClean="0"/>
              <a:t>        </a:t>
            </a:r>
            <a:r>
              <a:rPr lang="en-US" altLang="ko-KR" sz="2600" dirty="0" smtClean="0">
                <a:solidFill>
                  <a:srgbClr val="FF0000"/>
                </a:solidFill>
              </a:rPr>
              <a:t>We have to allow not only </a:t>
            </a:r>
            <a:r>
              <a:rPr lang="en-US" altLang="ko-KR" sz="2600" b="1" dirty="0" smtClean="0">
                <a:solidFill>
                  <a:srgbClr val="FF0000"/>
                </a:solidFill>
              </a:rPr>
              <a:t>lexical categories (V, P, N, A), </a:t>
            </a:r>
            <a:r>
              <a:rPr lang="en-US" altLang="ko-KR" sz="2600" dirty="0" smtClean="0">
                <a:solidFill>
                  <a:srgbClr val="FF0000"/>
                </a:solidFill>
              </a:rPr>
              <a:t>but also </a:t>
            </a:r>
            <a:r>
              <a:rPr lang="en-US" altLang="ko-KR" sz="2600" b="1" dirty="0" smtClean="0">
                <a:solidFill>
                  <a:srgbClr val="FF0000"/>
                </a:solidFill>
              </a:rPr>
              <a:t>TENSE</a:t>
            </a:r>
            <a:r>
              <a:rPr lang="en-US" altLang="ko-KR" sz="2600" dirty="0" smtClean="0">
                <a:solidFill>
                  <a:srgbClr val="FF0000"/>
                </a:solidFill>
              </a:rPr>
              <a:t> to be a governing node.</a:t>
            </a:r>
            <a:r>
              <a:rPr lang="en-US" altLang="ko-KR" sz="1600" dirty="0" smtClean="0">
                <a:solidFill>
                  <a:srgbClr val="FF0000"/>
                </a:solidFill>
              </a:rPr>
              <a:t>  </a:t>
            </a:r>
            <a:endParaRPr lang="ko-KR" altLang="en-US" sz="1600" dirty="0">
              <a:solidFill>
                <a:srgbClr val="FF0000"/>
              </a:solidFill>
            </a:endParaRPr>
          </a:p>
        </p:txBody>
      </p:sp>
      <p:sp>
        <p:nvSpPr>
          <p:cNvPr id="4" name="모서리가 둥근 직사각형 3"/>
          <p:cNvSpPr/>
          <p:nvPr/>
        </p:nvSpPr>
        <p:spPr>
          <a:xfrm>
            <a:off x="1891862" y="945932"/>
            <a:ext cx="7535917" cy="78827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  NP is marked nominative if the subject of a tensed S </a:t>
            </a:r>
          </a:p>
          <a:p>
            <a:r>
              <a:rPr lang="en-US" altLang="ko-KR" dirty="0" smtClean="0">
                <a:solidFill>
                  <a:schemeClr val="tx1"/>
                </a:solidFill>
              </a:rPr>
              <a:t>  (i.e. an S containing a TENSE auxiliary) </a:t>
            </a:r>
            <a:endParaRPr lang="ko-KR" altLang="en-US" dirty="0">
              <a:solidFill>
                <a:schemeClr val="tx1"/>
              </a:solidFill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6965" y="2028500"/>
            <a:ext cx="5400675" cy="1801542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049470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672662"/>
            <a:ext cx="10515600" cy="5570483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2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   </a:t>
            </a:r>
            <a:r>
              <a:rPr lang="en-US" altLang="ko-KR" sz="1600" dirty="0" smtClean="0"/>
              <a:t> Additional structure of (44) :                           CP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                                                    COMP         TP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                                                    that     NP           T’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                                                              he      T         VP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                                                                    [-past]   V       NP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                                                                      will   read  the book</a:t>
            </a:r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r>
              <a:rPr lang="en-US" altLang="ko-KR" sz="1600" dirty="0" smtClean="0"/>
              <a:t>        # Let’s see a tensed sentence which contains no overt tense-marking auxiliary like </a:t>
            </a:r>
            <a:r>
              <a:rPr lang="en-US" altLang="ko-KR" sz="1600" b="1" i="1" dirty="0" smtClean="0"/>
              <a:t>will </a:t>
            </a:r>
            <a:r>
              <a:rPr lang="en-US" altLang="ko-KR" sz="1600" dirty="0" smtClean="0"/>
              <a:t>: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(46)  He quit                                                                The subject NP </a:t>
            </a:r>
            <a:r>
              <a:rPr lang="en-US" altLang="ko-KR" sz="1600" b="1" i="1" dirty="0" smtClean="0"/>
              <a:t>he</a:t>
            </a:r>
            <a:r>
              <a:rPr lang="en-US" altLang="ko-KR" sz="1600" dirty="0" smtClean="0"/>
              <a:t> is governed by TENSE.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                                                                            TENSE can give a nominative case to </a:t>
            </a:r>
            <a:r>
              <a:rPr lang="en-US" altLang="ko-KR" sz="1600" b="1" i="1" dirty="0" smtClean="0"/>
              <a:t>he</a:t>
            </a:r>
            <a:r>
              <a:rPr lang="en-US" altLang="ko-KR" sz="1600" dirty="0" smtClean="0"/>
              <a:t>.                  </a:t>
            </a:r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r>
              <a:rPr lang="en-US" altLang="ko-KR" sz="1600" dirty="0" smtClean="0"/>
              <a:t>       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                                           </a:t>
            </a: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1682" y="3901801"/>
            <a:ext cx="3929227" cy="1983992"/>
          </a:xfrm>
          <a:prstGeom prst="rect">
            <a:avLst/>
          </a:prstGeom>
          <a:ln>
            <a:solidFill>
              <a:srgbClr val="FF0000"/>
            </a:solidFill>
          </a:ln>
        </p:spPr>
      </p:pic>
      <p:cxnSp>
        <p:nvCxnSpPr>
          <p:cNvPr id="6" name="직선 연결선 5"/>
          <p:cNvCxnSpPr/>
          <p:nvPr/>
        </p:nvCxnSpPr>
        <p:spPr>
          <a:xfrm flipV="1">
            <a:off x="5875283" y="1282262"/>
            <a:ext cx="336331" cy="1471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연결선 7"/>
          <p:cNvCxnSpPr/>
          <p:nvPr/>
        </p:nvCxnSpPr>
        <p:spPr>
          <a:xfrm>
            <a:off x="6474372" y="1282262"/>
            <a:ext cx="357352" cy="1471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 flipV="1">
            <a:off x="6474372" y="1618593"/>
            <a:ext cx="357352" cy="1576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11"/>
          <p:cNvCxnSpPr/>
          <p:nvPr/>
        </p:nvCxnSpPr>
        <p:spPr>
          <a:xfrm>
            <a:off x="7020909" y="1618593"/>
            <a:ext cx="336332" cy="1576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연결선 13"/>
          <p:cNvCxnSpPr/>
          <p:nvPr/>
        </p:nvCxnSpPr>
        <p:spPr>
          <a:xfrm flipV="1">
            <a:off x="7020909" y="1986455"/>
            <a:ext cx="336332" cy="1471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/>
          <p:cNvCxnSpPr/>
          <p:nvPr/>
        </p:nvCxnSpPr>
        <p:spPr>
          <a:xfrm>
            <a:off x="7556938" y="1986455"/>
            <a:ext cx="315310" cy="1471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/>
          <p:nvPr/>
        </p:nvCxnSpPr>
        <p:spPr>
          <a:xfrm flipV="1">
            <a:off x="7662041" y="2354317"/>
            <a:ext cx="210207" cy="1261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연결선 19"/>
          <p:cNvCxnSpPr/>
          <p:nvPr/>
        </p:nvCxnSpPr>
        <p:spPr>
          <a:xfrm>
            <a:off x="7998372" y="2354317"/>
            <a:ext cx="252249" cy="1261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연결선 21"/>
          <p:cNvCxnSpPr/>
          <p:nvPr/>
        </p:nvCxnSpPr>
        <p:spPr>
          <a:xfrm>
            <a:off x="7998372" y="2858814"/>
            <a:ext cx="6936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직선 연결선 23"/>
          <p:cNvCxnSpPr/>
          <p:nvPr/>
        </p:nvCxnSpPr>
        <p:spPr>
          <a:xfrm flipV="1">
            <a:off x="7998372" y="2711669"/>
            <a:ext cx="336331" cy="1471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연결선 25"/>
          <p:cNvCxnSpPr/>
          <p:nvPr/>
        </p:nvCxnSpPr>
        <p:spPr>
          <a:xfrm>
            <a:off x="8334703" y="2711669"/>
            <a:ext cx="357352" cy="1471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연결선 27"/>
          <p:cNvCxnSpPr/>
          <p:nvPr/>
        </p:nvCxnSpPr>
        <p:spPr>
          <a:xfrm>
            <a:off x="7662041" y="2711669"/>
            <a:ext cx="0" cy="1471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연결선 31"/>
          <p:cNvCxnSpPr/>
          <p:nvPr/>
        </p:nvCxnSpPr>
        <p:spPr>
          <a:xfrm>
            <a:off x="6474372" y="1986455"/>
            <a:ext cx="0" cy="1471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직선 연결선 33"/>
          <p:cNvCxnSpPr/>
          <p:nvPr/>
        </p:nvCxnSpPr>
        <p:spPr>
          <a:xfrm>
            <a:off x="5875283" y="1618593"/>
            <a:ext cx="0" cy="2732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직선 연결선 35"/>
          <p:cNvCxnSpPr/>
          <p:nvPr/>
        </p:nvCxnSpPr>
        <p:spPr>
          <a:xfrm>
            <a:off x="7020909" y="2280745"/>
            <a:ext cx="0" cy="3153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직선 연결선 37"/>
          <p:cNvCxnSpPr/>
          <p:nvPr/>
        </p:nvCxnSpPr>
        <p:spPr>
          <a:xfrm>
            <a:off x="7020909" y="2711669"/>
            <a:ext cx="0" cy="1471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67046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509</Words>
  <Application>Microsoft Office PowerPoint</Application>
  <PresentationFormat>와이드스크린</PresentationFormat>
  <Paragraphs>82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8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19</cp:revision>
  <dcterms:created xsi:type="dcterms:W3CDTF">2022-12-21T05:20:33Z</dcterms:created>
  <dcterms:modified xsi:type="dcterms:W3CDTF">2023-02-07T06:21:28Z</dcterms:modified>
</cp:coreProperties>
</file>