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B332-42D6-4CC2-9E72-B1520DEDB9AD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29A0-929A-4C39-BB7E-6A4363F9BA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B332-42D6-4CC2-9E72-B1520DEDB9AD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29A0-929A-4C39-BB7E-6A4363F9BA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B332-42D6-4CC2-9E72-B1520DEDB9AD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29A0-929A-4C39-BB7E-6A4363F9BA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B332-42D6-4CC2-9E72-B1520DEDB9AD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29A0-929A-4C39-BB7E-6A4363F9BA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B332-42D6-4CC2-9E72-B1520DEDB9AD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29A0-929A-4C39-BB7E-6A4363F9BA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B332-42D6-4CC2-9E72-B1520DEDB9AD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29A0-929A-4C39-BB7E-6A4363F9BA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B332-42D6-4CC2-9E72-B1520DEDB9AD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29A0-929A-4C39-BB7E-6A4363F9BA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B332-42D6-4CC2-9E72-B1520DEDB9AD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29A0-929A-4C39-BB7E-6A4363F9BA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B332-42D6-4CC2-9E72-B1520DEDB9AD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29A0-929A-4C39-BB7E-6A4363F9BA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B332-42D6-4CC2-9E72-B1520DEDB9AD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29A0-929A-4C39-BB7E-6A4363F9BA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B332-42D6-4CC2-9E72-B1520DEDB9AD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29A0-929A-4C39-BB7E-6A4363F9BA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BB332-42D6-4CC2-9E72-B1520DEDB9AD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829A0-929A-4C39-BB7E-6A4363F9BA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620688"/>
            <a:ext cx="7920880" cy="5472607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altLang="ko-KR" sz="6400" b="1" dirty="0" smtClean="0"/>
          </a:p>
          <a:p>
            <a:pPr>
              <a:buNone/>
            </a:pPr>
            <a:r>
              <a:rPr lang="en-US" altLang="ko-KR" sz="6400" b="1" dirty="0" smtClean="0"/>
              <a:t>   (2) </a:t>
            </a:r>
            <a:r>
              <a:rPr lang="en-US" altLang="ko-KR" sz="6400" b="1" dirty="0" err="1" smtClean="0"/>
              <a:t>Suprasegmentals</a:t>
            </a:r>
            <a:endParaRPr lang="en-US" altLang="ko-KR" sz="6400" b="1" dirty="0" smtClean="0"/>
          </a:p>
          <a:p>
            <a:pPr>
              <a:buNone/>
            </a:pPr>
            <a:r>
              <a:rPr lang="en-US" altLang="ko-KR" sz="6400" dirty="0"/>
              <a:t> </a:t>
            </a:r>
            <a:r>
              <a:rPr lang="en-US" altLang="ko-KR" sz="6400" dirty="0" smtClean="0"/>
              <a:t>        The features such as </a:t>
            </a:r>
            <a:r>
              <a:rPr lang="en-US" altLang="ko-KR" sz="6400" u="sng" dirty="0" smtClean="0"/>
              <a:t>pitch</a:t>
            </a:r>
            <a:r>
              <a:rPr lang="en-US" altLang="ko-KR" sz="6400" dirty="0" smtClean="0"/>
              <a:t>, </a:t>
            </a:r>
            <a:r>
              <a:rPr lang="en-US" altLang="ko-KR" sz="6400" u="sng" dirty="0" smtClean="0"/>
              <a:t>stress</a:t>
            </a:r>
            <a:r>
              <a:rPr lang="en-US" altLang="ko-KR" sz="6400" dirty="0" smtClean="0"/>
              <a:t>, and </a:t>
            </a:r>
            <a:r>
              <a:rPr lang="en-US" altLang="ko-KR" sz="6400" u="sng" dirty="0" smtClean="0"/>
              <a:t>length</a:t>
            </a:r>
            <a:r>
              <a:rPr lang="en-US" altLang="ko-KR" sz="6400" dirty="0" smtClean="0"/>
              <a:t>, which are used            </a:t>
            </a:r>
          </a:p>
          <a:p>
            <a:pPr>
              <a:buNone/>
            </a:pPr>
            <a:r>
              <a:rPr lang="en-US" altLang="ko-KR" sz="6400" dirty="0" smtClean="0"/>
              <a:t>         simultaneously  with units larger than segments, are called</a:t>
            </a:r>
          </a:p>
          <a:p>
            <a:pPr>
              <a:buNone/>
            </a:pPr>
            <a:r>
              <a:rPr lang="en-US" altLang="ko-KR" sz="6400" dirty="0" smtClean="0"/>
              <a:t>         “</a:t>
            </a:r>
            <a:r>
              <a:rPr lang="en-US" altLang="ko-KR" sz="6400" dirty="0" err="1" smtClean="0"/>
              <a:t>suprasegmentals</a:t>
            </a:r>
            <a:r>
              <a:rPr lang="en-US" altLang="ko-KR" sz="6400" dirty="0" smtClean="0"/>
              <a:t>.”</a:t>
            </a:r>
          </a:p>
          <a:p>
            <a:pPr>
              <a:buNone/>
            </a:pPr>
            <a:r>
              <a:rPr lang="en-US" altLang="ko-KR" sz="6400" dirty="0" smtClean="0"/>
              <a:t>        </a:t>
            </a:r>
          </a:p>
          <a:p>
            <a:pPr>
              <a:buNone/>
            </a:pPr>
            <a:r>
              <a:rPr lang="en-US" altLang="ko-KR" sz="6400" dirty="0" smtClean="0"/>
              <a:t>      (a) </a:t>
            </a:r>
            <a:r>
              <a:rPr lang="en-US" altLang="ko-KR" sz="6400" b="1" dirty="0" smtClean="0"/>
              <a:t>Pitch</a:t>
            </a:r>
            <a:r>
              <a:rPr lang="en-US" altLang="ko-KR" sz="6400" dirty="0" smtClean="0"/>
              <a:t>: The pitch of the voice refers to the frequency of the vocal cord </a:t>
            </a:r>
          </a:p>
          <a:p>
            <a:pPr>
              <a:buNone/>
            </a:pPr>
            <a:r>
              <a:rPr lang="en-US" altLang="ko-KR" sz="6400" dirty="0" smtClean="0"/>
              <a:t>                 vibration. It is influenced by the tension of the vocal cords and the</a:t>
            </a:r>
          </a:p>
          <a:p>
            <a:pPr>
              <a:buNone/>
            </a:pPr>
            <a:r>
              <a:rPr lang="en-US" altLang="ko-KR" sz="6400" dirty="0" smtClean="0"/>
              <a:t>                 amount of air that passes through them. The patterns of rises and</a:t>
            </a:r>
          </a:p>
          <a:p>
            <a:pPr>
              <a:buNone/>
            </a:pPr>
            <a:r>
              <a:rPr lang="en-US" altLang="ko-KR" sz="6400" dirty="0" smtClean="0"/>
              <a:t>                 falls(pitch variation) across a stretch of speech such as a sentence </a:t>
            </a:r>
          </a:p>
          <a:p>
            <a:pPr>
              <a:buNone/>
            </a:pPr>
            <a:r>
              <a:rPr lang="en-US" altLang="ko-KR" sz="6400" dirty="0" smtClean="0"/>
              <a:t>                 are called its </a:t>
            </a:r>
            <a:r>
              <a:rPr lang="en-US" altLang="ko-KR" sz="6400" b="1" dirty="0" smtClean="0"/>
              <a:t>intonation. </a:t>
            </a:r>
            <a:r>
              <a:rPr lang="en-US" altLang="ko-KR" sz="6400" dirty="0" smtClean="0"/>
              <a:t> </a:t>
            </a:r>
          </a:p>
          <a:p>
            <a:pPr>
              <a:buNone/>
            </a:pPr>
            <a:endParaRPr lang="en-US" altLang="ko-KR" sz="6400" b="1" dirty="0" smtClean="0"/>
          </a:p>
          <a:p>
            <a:pPr>
              <a:buNone/>
            </a:pPr>
            <a:r>
              <a:rPr lang="en-US" altLang="ko-KR" sz="6400" b="1" dirty="0" smtClean="0"/>
              <a:t>              -&gt; In </a:t>
            </a:r>
            <a:r>
              <a:rPr lang="en-US" altLang="ko-KR" sz="6400" b="1" dirty="0" smtClean="0">
                <a:solidFill>
                  <a:srgbClr val="FF0000"/>
                </a:solidFill>
              </a:rPr>
              <a:t>tone languages</a:t>
            </a:r>
            <a:r>
              <a:rPr lang="en-US" altLang="ko-KR" sz="6400" b="1" dirty="0" smtClean="0"/>
              <a:t>, the pitch variation can signal differences in </a:t>
            </a:r>
          </a:p>
          <a:p>
            <a:pPr>
              <a:buNone/>
            </a:pPr>
            <a:r>
              <a:rPr lang="en-US" altLang="ko-KR" sz="6400" b="1" dirty="0" smtClean="0"/>
              <a:t>                  word meaning</a:t>
            </a:r>
            <a:r>
              <a:rPr lang="en-US" altLang="ko-KR" sz="6400" dirty="0" smtClean="0"/>
              <a:t>; Sino-Tibetan languages(Mandarin, Cantonese),</a:t>
            </a:r>
          </a:p>
          <a:p>
            <a:pPr>
              <a:buNone/>
            </a:pPr>
            <a:r>
              <a:rPr lang="en-US" altLang="ko-KR" sz="6400" dirty="0" smtClean="0"/>
              <a:t>                  Niger-Congo languages(Zulu, Yoruba, Igbo),  and many Amerindian</a:t>
            </a:r>
          </a:p>
          <a:p>
            <a:pPr>
              <a:buNone/>
            </a:pPr>
            <a:r>
              <a:rPr lang="en-US" altLang="ko-KR" sz="6400" dirty="0" smtClean="0"/>
              <a:t>]                 languages(Apache, Navajo, Kiowa) are called tone languages.</a:t>
            </a:r>
          </a:p>
          <a:p>
            <a:pPr>
              <a:buNone/>
            </a:pPr>
            <a:r>
              <a:rPr lang="en-US" altLang="ko-KR" sz="6400" b="1" dirty="0" smtClean="0"/>
              <a:t> </a:t>
            </a:r>
          </a:p>
          <a:p>
            <a:pPr>
              <a:buNone/>
            </a:pPr>
            <a:r>
              <a:rPr lang="en-US" altLang="ko-KR" sz="6400" b="1" dirty="0" smtClean="0"/>
              <a:t>               </a:t>
            </a:r>
            <a:r>
              <a:rPr lang="en-US" altLang="ko-KR" sz="6400" dirty="0" smtClean="0"/>
              <a:t>e.g.) The tone of [ma] of Mandarin Chinese:</a:t>
            </a:r>
          </a:p>
          <a:p>
            <a:pPr>
              <a:buNone/>
            </a:pPr>
            <a:r>
              <a:rPr lang="en-US" altLang="ko-KR" sz="6400" b="1" dirty="0" smtClean="0"/>
              <a:t>                       [ma]     </a:t>
            </a:r>
            <a:r>
              <a:rPr lang="en-US" altLang="ko-KR" sz="6400" dirty="0" smtClean="0"/>
              <a:t>high level tone  </a:t>
            </a:r>
            <a:r>
              <a:rPr lang="en-US" altLang="ko-KR" sz="6400" dirty="0" smtClean="0"/>
              <a:t>         </a:t>
            </a:r>
            <a:r>
              <a:rPr lang="en-US" altLang="ko-KR" sz="6400" dirty="0" smtClean="0"/>
              <a:t>[</a:t>
            </a:r>
            <a:r>
              <a:rPr lang="vi-VN" altLang="ko-KR" sz="6400" dirty="0" smtClean="0"/>
              <a:t>mā</a:t>
            </a:r>
            <a:r>
              <a:rPr lang="en-US" altLang="ko-KR" sz="6400" dirty="0" smtClean="0"/>
              <a:t>]</a:t>
            </a:r>
            <a:r>
              <a:rPr lang="vi-VN" altLang="ko-KR" sz="6400" dirty="0" smtClean="0"/>
              <a:t> </a:t>
            </a:r>
            <a:r>
              <a:rPr lang="en-US" altLang="ko-KR" sz="6400" dirty="0" smtClean="0"/>
              <a:t>  ‘mother’</a:t>
            </a:r>
          </a:p>
          <a:p>
            <a:pPr>
              <a:buNone/>
            </a:pPr>
            <a:r>
              <a:rPr lang="en-US" altLang="ko-KR" sz="6400" dirty="0" smtClean="0"/>
              <a:t>                                  high rising tone     </a:t>
            </a:r>
            <a:r>
              <a:rPr lang="en-US" altLang="ko-KR" sz="6400" dirty="0" smtClean="0"/>
              <a:t>     </a:t>
            </a:r>
            <a:r>
              <a:rPr lang="en-US" altLang="ko-KR" sz="6400" dirty="0" smtClean="0"/>
              <a:t>[</a:t>
            </a:r>
            <a:r>
              <a:rPr lang="vi-VN" altLang="ko-KR" sz="6400" dirty="0" smtClean="0"/>
              <a:t>má</a:t>
            </a:r>
            <a:r>
              <a:rPr lang="en-US" altLang="ko-KR" sz="6400" dirty="0" smtClean="0"/>
              <a:t>]   ‘hemp’</a:t>
            </a:r>
          </a:p>
          <a:p>
            <a:pPr>
              <a:buNone/>
            </a:pPr>
            <a:r>
              <a:rPr lang="en-US" altLang="ko-KR" sz="6400" dirty="0" smtClean="0"/>
              <a:t>                                  low falling rising </a:t>
            </a:r>
            <a:r>
              <a:rPr lang="en-US" altLang="ko-KR" sz="6400" dirty="0" smtClean="0"/>
              <a:t>tone  [</a:t>
            </a:r>
            <a:r>
              <a:rPr lang="vi-VN" altLang="ko-KR" sz="6400" dirty="0" smtClean="0"/>
              <a:t>mă</a:t>
            </a:r>
            <a:r>
              <a:rPr lang="en-US" altLang="ko-KR" sz="6400" dirty="0" smtClean="0"/>
              <a:t>]   ‘horse’</a:t>
            </a:r>
          </a:p>
          <a:p>
            <a:pPr>
              <a:buNone/>
            </a:pPr>
            <a:r>
              <a:rPr lang="en-US" altLang="ko-KR" sz="6400" dirty="0" smtClean="0"/>
              <a:t>                                  high falling tone       </a:t>
            </a:r>
            <a:r>
              <a:rPr lang="en-US" altLang="ko-KR" sz="6400" dirty="0" smtClean="0"/>
              <a:t>  </a:t>
            </a:r>
            <a:r>
              <a:rPr lang="en-US" altLang="ko-KR" sz="6400" dirty="0" smtClean="0"/>
              <a:t>[</a:t>
            </a:r>
            <a:r>
              <a:rPr lang="vi-VN" altLang="ko-KR" sz="6400" dirty="0" smtClean="0"/>
              <a:t>mà</a:t>
            </a:r>
            <a:r>
              <a:rPr lang="en-US" altLang="ko-KR" sz="6400" dirty="0" smtClean="0"/>
              <a:t>]   ‘scold’</a:t>
            </a:r>
            <a:endParaRPr lang="vi-VN" altLang="ko-KR" sz="6400" dirty="0" smtClean="0"/>
          </a:p>
          <a:p>
            <a:pPr>
              <a:buNone/>
            </a:pPr>
            <a:endParaRPr lang="en-US" altLang="ko-KR" sz="6400" dirty="0" smtClean="0"/>
          </a:p>
          <a:p>
            <a:pPr>
              <a:buNone/>
            </a:pPr>
            <a:r>
              <a:rPr lang="en-US" altLang="ko-KR" sz="6400" dirty="0" smtClean="0"/>
              <a:t>                  </a:t>
            </a:r>
          </a:p>
          <a:p>
            <a:pPr>
              <a:buNone/>
            </a:pPr>
            <a:r>
              <a:rPr lang="en-US" altLang="ko-KR" sz="6400" b="1" dirty="0" smtClean="0"/>
              <a:t>            </a:t>
            </a:r>
            <a:r>
              <a:rPr lang="en-US" altLang="ko-KR" sz="6400" dirty="0" smtClean="0"/>
              <a:t>     </a:t>
            </a:r>
            <a:r>
              <a:rPr lang="en-US" altLang="ko-KR" sz="6400" b="1" dirty="0" smtClean="0"/>
              <a:t> </a:t>
            </a:r>
            <a:endParaRPr lang="vi-VN" altLang="ko-KR" sz="6400" dirty="0" smtClean="0"/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b="1" dirty="0" smtClean="0"/>
              <a:t>         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</a:t>
            </a:r>
            <a:endParaRPr lang="ko-KR" alt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692696"/>
            <a:ext cx="7992888" cy="5184577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altLang="ko-KR" sz="1900" b="1" dirty="0" smtClean="0"/>
              <a:t>  </a:t>
            </a:r>
          </a:p>
          <a:p>
            <a:pPr>
              <a:buNone/>
            </a:pPr>
            <a:r>
              <a:rPr lang="en-US" altLang="ko-KR" sz="6400" b="1" dirty="0" smtClean="0"/>
              <a:t>    </a:t>
            </a:r>
            <a:r>
              <a:rPr lang="en-US" altLang="ko-KR" sz="6400" dirty="0" smtClean="0"/>
              <a:t>(b)  </a:t>
            </a:r>
            <a:r>
              <a:rPr lang="en-US" altLang="ko-KR" sz="6400" b="1" dirty="0" smtClean="0"/>
              <a:t>Stress: </a:t>
            </a:r>
            <a:r>
              <a:rPr lang="en-US" altLang="ko-KR" sz="6400" dirty="0" smtClean="0"/>
              <a:t>Stress can be defined as syllable </a:t>
            </a:r>
            <a:r>
              <a:rPr lang="en-US" altLang="ko-KR" sz="6400" u="sng" dirty="0" smtClean="0"/>
              <a:t>prominence</a:t>
            </a:r>
            <a:r>
              <a:rPr lang="en-US" altLang="ko-KR" sz="6400" dirty="0" smtClean="0"/>
              <a:t>. The prominence of a</a:t>
            </a:r>
          </a:p>
          <a:p>
            <a:pPr>
              <a:buNone/>
            </a:pPr>
            <a:r>
              <a:rPr lang="en-US" altLang="ko-KR" sz="6400" b="1" dirty="0" smtClean="0"/>
              <a:t>                </a:t>
            </a:r>
            <a:r>
              <a:rPr lang="en-US" altLang="ko-KR" sz="6400" dirty="0" smtClean="0"/>
              <a:t>stressed syllable over an unstressed one may be due to a number of</a:t>
            </a:r>
          </a:p>
          <a:p>
            <a:pPr>
              <a:buNone/>
            </a:pPr>
            <a:r>
              <a:rPr lang="en-US" altLang="ko-KR" sz="6400" dirty="0" smtClean="0"/>
              <a:t>                factors: </a:t>
            </a:r>
          </a:p>
          <a:p>
            <a:pPr>
              <a:buNone/>
            </a:pPr>
            <a:r>
              <a:rPr lang="en-US" altLang="ko-KR" sz="6400" dirty="0" smtClean="0"/>
              <a:t>             (a) loudness (stressed syllables are louder than unstressed syllables)</a:t>
            </a:r>
            <a:endParaRPr lang="en-US" altLang="ko-KR" sz="6400" b="1" dirty="0" smtClean="0"/>
          </a:p>
          <a:p>
            <a:pPr>
              <a:buNone/>
            </a:pPr>
            <a:r>
              <a:rPr lang="en-US" altLang="ko-KR" sz="6400" dirty="0" smtClean="0"/>
              <a:t>             (b) duration (stressed syllables are longer than unstressed syllables)</a:t>
            </a:r>
          </a:p>
          <a:p>
            <a:pPr>
              <a:buNone/>
            </a:pPr>
            <a:r>
              <a:rPr lang="en-US" altLang="ko-KR" sz="6400" dirty="0" smtClean="0"/>
              <a:t>             (c) pitch (stressed syllables are produced with higher than unstressed </a:t>
            </a:r>
          </a:p>
          <a:p>
            <a:pPr>
              <a:buNone/>
            </a:pPr>
            <a:r>
              <a:rPr lang="en-US" altLang="ko-KR" sz="6400" dirty="0" smtClean="0"/>
              <a:t>                          syllables).</a:t>
            </a:r>
          </a:p>
          <a:p>
            <a:pPr>
              <a:buNone/>
            </a:pPr>
            <a:endParaRPr lang="en-US" altLang="ko-KR" sz="6400" dirty="0" smtClean="0"/>
          </a:p>
          <a:p>
            <a:pPr>
              <a:buNone/>
            </a:pPr>
            <a:r>
              <a:rPr lang="en-US" altLang="ko-KR" sz="6400" dirty="0" smtClean="0"/>
              <a:t>       -&gt; Variation in syllable duration and loudness produces differences in rhythm.</a:t>
            </a:r>
          </a:p>
          <a:p>
            <a:pPr>
              <a:buNone/>
            </a:pPr>
            <a:r>
              <a:rPr lang="en-US" altLang="ko-KR" sz="6400" dirty="0" smtClean="0"/>
              <a:t>           </a:t>
            </a:r>
            <a:r>
              <a:rPr lang="en-US" altLang="ko-KR" sz="6400" b="1" dirty="0" smtClean="0">
                <a:solidFill>
                  <a:srgbClr val="FF0000"/>
                </a:solidFill>
              </a:rPr>
              <a:t>stress-timed rhythm</a:t>
            </a:r>
            <a:r>
              <a:rPr lang="en-US" altLang="ko-KR" sz="6400" dirty="0" smtClean="0"/>
              <a:t>: Stressed syllables occur at roughly equal intervals </a:t>
            </a:r>
          </a:p>
          <a:p>
            <a:pPr>
              <a:buNone/>
            </a:pPr>
            <a:r>
              <a:rPr lang="en-US" altLang="ko-KR" sz="6400" dirty="0" smtClean="0"/>
              <a:t>                                       in time(English, Danish, German, Swedish, Norwegian,                 </a:t>
            </a:r>
          </a:p>
          <a:p>
            <a:pPr>
              <a:buNone/>
            </a:pPr>
            <a:r>
              <a:rPr lang="en-US" altLang="ko-KR" sz="6400" dirty="0" smtClean="0"/>
              <a:t>                                       Dutch, Russian, Arabic</a:t>
            </a:r>
          </a:p>
          <a:p>
            <a:pPr>
              <a:buNone/>
            </a:pPr>
            <a:endParaRPr lang="en-US" altLang="ko-KR" sz="6400" dirty="0" smtClean="0"/>
          </a:p>
          <a:p>
            <a:pPr>
              <a:buNone/>
            </a:pPr>
            <a:r>
              <a:rPr lang="en-US" altLang="ko-KR" sz="6400" dirty="0" smtClean="0"/>
              <a:t>              e.g.)  </a:t>
            </a:r>
            <a:r>
              <a:rPr lang="en-US" altLang="ko-KR" sz="6400" dirty="0" err="1" smtClean="0"/>
              <a:t>Whát</a:t>
            </a:r>
            <a:r>
              <a:rPr lang="en-US" altLang="ko-KR" sz="6400" dirty="0" smtClean="0"/>
              <a:t> did you </a:t>
            </a:r>
            <a:r>
              <a:rPr lang="en-US" altLang="ko-KR" sz="6400" dirty="0" err="1" smtClean="0"/>
              <a:t>hópe</a:t>
            </a:r>
            <a:r>
              <a:rPr lang="en-US" altLang="ko-KR" sz="6400" dirty="0" smtClean="0"/>
              <a:t> to </a:t>
            </a:r>
            <a:r>
              <a:rPr lang="en-US" altLang="ko-KR" sz="6400" dirty="0" err="1" smtClean="0"/>
              <a:t>discóver</a:t>
            </a:r>
            <a:r>
              <a:rPr lang="en-US" altLang="ko-KR" sz="6400" dirty="0" smtClean="0"/>
              <a:t> by this </a:t>
            </a:r>
            <a:r>
              <a:rPr lang="en-US" altLang="ko-KR" sz="6400" dirty="0" err="1" smtClean="0"/>
              <a:t>tést</a:t>
            </a:r>
            <a:r>
              <a:rPr lang="en-US" altLang="ko-KR" sz="6400" dirty="0" smtClean="0"/>
              <a:t>?</a:t>
            </a:r>
          </a:p>
          <a:p>
            <a:pPr>
              <a:buNone/>
            </a:pPr>
            <a:r>
              <a:rPr lang="en-US" altLang="ko-KR" sz="6400" dirty="0" smtClean="0"/>
              <a:t>                     (   </a:t>
            </a:r>
            <a:r>
              <a:rPr lang="ko-KR" altLang="en-US" sz="6400" dirty="0" smtClean="0"/>
              <a:t>ˊ            </a:t>
            </a:r>
            <a:r>
              <a:rPr lang="en-US" altLang="ko-KR" sz="6400" dirty="0" smtClean="0"/>
              <a:t>)(</a:t>
            </a:r>
            <a:r>
              <a:rPr lang="ko-KR" altLang="en-US" sz="6400" dirty="0" smtClean="0"/>
              <a:t>  ˊ          </a:t>
            </a:r>
            <a:r>
              <a:rPr lang="en-US" altLang="ko-KR" sz="6400" dirty="0" smtClean="0"/>
              <a:t>)( </a:t>
            </a:r>
            <a:r>
              <a:rPr lang="ko-KR" altLang="en-US" sz="6400" dirty="0" smtClean="0"/>
              <a:t>ˊ             </a:t>
            </a:r>
            <a:r>
              <a:rPr lang="en-US" altLang="ko-KR" sz="6400" dirty="0" smtClean="0"/>
              <a:t>)(</a:t>
            </a:r>
            <a:r>
              <a:rPr lang="ko-KR" altLang="en-US" sz="6400" dirty="0" smtClean="0"/>
              <a:t>ˊ </a:t>
            </a:r>
            <a:r>
              <a:rPr lang="en-US" altLang="ko-KR" sz="6400" dirty="0" smtClean="0"/>
              <a:t>)</a:t>
            </a:r>
            <a:endParaRPr lang="ko-KR" altLang="en-US" sz="6400" dirty="0" smtClean="0"/>
          </a:p>
          <a:p>
            <a:pPr>
              <a:buNone/>
            </a:pPr>
            <a:endParaRPr lang="ko-KR" altLang="en-US" sz="6400" dirty="0" smtClean="0"/>
          </a:p>
          <a:p>
            <a:pPr>
              <a:buNone/>
            </a:pPr>
            <a:r>
              <a:rPr lang="en-US" altLang="ko-KR" sz="6400" dirty="0" smtClean="0"/>
              <a:t>                     : equal length between stressed and unstressed syllables</a:t>
            </a:r>
          </a:p>
          <a:p>
            <a:pPr>
              <a:buNone/>
            </a:pPr>
            <a:r>
              <a:rPr lang="en-US" altLang="ko-KR" sz="6400" dirty="0" smtClean="0"/>
              <a:t>                        in four time</a:t>
            </a:r>
            <a:endParaRPr lang="ko-KR" altLang="en-US" sz="6400" dirty="0" smtClean="0"/>
          </a:p>
          <a:p>
            <a:pPr>
              <a:buNone/>
            </a:pPr>
            <a:endParaRPr lang="ko-KR" altLang="en-US" sz="6400" dirty="0" smtClean="0"/>
          </a:p>
          <a:p>
            <a:pPr>
              <a:buNone/>
            </a:pPr>
            <a:r>
              <a:rPr lang="en-US" altLang="ko-KR" sz="6400" dirty="0" smtClean="0"/>
              <a:t>             </a:t>
            </a:r>
          </a:p>
          <a:p>
            <a:pPr>
              <a:buNone/>
            </a:pPr>
            <a:r>
              <a:rPr lang="en-US" altLang="ko-KR" sz="6400" b="1" dirty="0" smtClean="0"/>
              <a:t>       </a:t>
            </a:r>
            <a:endParaRPr lang="ko-KR" altLang="en-US" sz="6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764704"/>
            <a:ext cx="7992888" cy="5256585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sz="1700" b="1" dirty="0" smtClean="0"/>
              <a:t>      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syllable-timed rhythm</a:t>
            </a:r>
            <a:r>
              <a:rPr lang="en-US" altLang="ko-KR" sz="1700" dirty="0" smtClean="0"/>
              <a:t>: The rhythmic beat occurs by the recurrences of</a:t>
            </a:r>
          </a:p>
          <a:p>
            <a:pPr>
              <a:buNone/>
            </a:pPr>
            <a:r>
              <a:rPr lang="en-US" altLang="ko-KR" sz="1700" dirty="0" smtClean="0"/>
              <a:t>                                          syllables, not stress; Spanish, Greek, French, Hindi,   </a:t>
            </a:r>
          </a:p>
          <a:p>
            <a:pPr>
              <a:buNone/>
            </a:pPr>
            <a:r>
              <a:rPr lang="en-US" altLang="ko-KR" sz="1700" dirty="0" smtClean="0"/>
              <a:t>                                          Italian, Welsh, Cantonese, Korean, Turkish,… </a:t>
            </a:r>
          </a:p>
          <a:p>
            <a:pPr>
              <a:buNone/>
            </a:pPr>
            <a:r>
              <a:rPr lang="en-US" altLang="ko-KR" sz="1700" dirty="0" smtClean="0"/>
              <a:t>                                         </a:t>
            </a:r>
          </a:p>
          <a:p>
            <a:pPr>
              <a:buNone/>
            </a:pPr>
            <a:r>
              <a:rPr lang="en-US" altLang="ko-KR" sz="1700" dirty="0" smtClean="0"/>
              <a:t>   (c) </a:t>
            </a:r>
            <a:r>
              <a:rPr lang="en-US" altLang="ko-KR" sz="1700" b="1" dirty="0" smtClean="0"/>
              <a:t>length: </a:t>
            </a:r>
            <a:r>
              <a:rPr lang="en-US" altLang="ko-KR" sz="1700" dirty="0" smtClean="0"/>
              <a:t>Length differences in vowels or consonants may be used to make                    </a:t>
            </a:r>
          </a:p>
          <a:p>
            <a:pPr>
              <a:buNone/>
            </a:pPr>
            <a:r>
              <a:rPr lang="en-US" altLang="ko-KR" sz="1700" dirty="0" smtClean="0"/>
              <a:t>                lexical distinctions in languages; Swedish, Estonian, Finnish, Arabic,</a:t>
            </a:r>
          </a:p>
          <a:p>
            <a:pPr>
              <a:buNone/>
            </a:pPr>
            <a:r>
              <a:rPr lang="en-US" altLang="ko-KR" sz="1700" dirty="0" smtClean="0"/>
              <a:t>                Japanese, and Danish can be cited for vowel length contrasts. </a:t>
            </a:r>
          </a:p>
          <a:p>
            <a:pPr>
              <a:buNone/>
            </a:pPr>
            <a:r>
              <a:rPr lang="en-US" altLang="ko-KR" sz="1700" dirty="0" smtClean="0"/>
              <a:t>             e.g.)   Danish: [</a:t>
            </a:r>
            <a:r>
              <a:rPr lang="en-US" altLang="ko-KR" sz="1700" dirty="0" err="1" smtClean="0"/>
              <a:t>vilə</a:t>
            </a:r>
            <a:r>
              <a:rPr lang="en-US" altLang="ko-KR" sz="1700" dirty="0" smtClean="0"/>
              <a:t>]  “wild”,      [</a:t>
            </a:r>
            <a:r>
              <a:rPr lang="en-US" altLang="ko-KR" sz="1700" dirty="0" err="1" smtClean="0"/>
              <a:t>vi:lə</a:t>
            </a:r>
            <a:r>
              <a:rPr lang="en-US" altLang="ko-KR" sz="1700" dirty="0" smtClean="0"/>
              <a:t>]  “rest”</a:t>
            </a:r>
          </a:p>
          <a:p>
            <a:pPr>
              <a:buNone/>
            </a:pPr>
            <a:endParaRPr lang="en-US" altLang="ko-KR" sz="1700" dirty="0" smtClean="0"/>
          </a:p>
          <a:p>
            <a:pPr>
              <a:buNone/>
            </a:pPr>
            <a:r>
              <a:rPr lang="en-US" altLang="ko-KR" sz="1700" dirty="0" smtClean="0"/>
              <a:t>                In Italian and </a:t>
            </a:r>
            <a:r>
              <a:rPr lang="en-US" altLang="ko-KR" sz="1700" dirty="0" err="1" smtClean="0"/>
              <a:t>Trukish</a:t>
            </a:r>
            <a:r>
              <a:rPr lang="en-US" altLang="ko-KR" sz="1700" dirty="0" smtClean="0"/>
              <a:t>, different consonant length is responsible for </a:t>
            </a:r>
          </a:p>
          <a:p>
            <a:pPr>
              <a:buNone/>
            </a:pPr>
            <a:r>
              <a:rPr lang="en-US" altLang="ko-KR" sz="1700" dirty="0" smtClean="0"/>
              <a:t>                lexical distinctions.</a:t>
            </a:r>
          </a:p>
          <a:p>
            <a:pPr>
              <a:buNone/>
            </a:pPr>
            <a:r>
              <a:rPr lang="en-US" altLang="ko-KR" sz="1700" dirty="0" smtClean="0"/>
              <a:t>             e.g.)   </a:t>
            </a:r>
            <a:r>
              <a:rPr lang="en-US" altLang="ko-KR" sz="1700" dirty="0" err="1" smtClean="0"/>
              <a:t>Italisan</a:t>
            </a:r>
            <a:r>
              <a:rPr lang="en-US" altLang="ko-KR" sz="1700" dirty="0" smtClean="0"/>
              <a:t>: [</a:t>
            </a:r>
            <a:r>
              <a:rPr lang="en-US" altLang="ko-KR" sz="1700" dirty="0" err="1" smtClean="0"/>
              <a:t>nɔnno</a:t>
            </a:r>
            <a:r>
              <a:rPr lang="en-US" altLang="ko-KR" sz="1700" dirty="0" smtClean="0"/>
              <a:t>]  “grandfather”,      [</a:t>
            </a:r>
            <a:r>
              <a:rPr lang="en-US" altLang="ko-KR" sz="1700" dirty="0" err="1" smtClean="0"/>
              <a:t>nɔno</a:t>
            </a:r>
            <a:r>
              <a:rPr lang="en-US" altLang="ko-KR" sz="1700" dirty="0" smtClean="0"/>
              <a:t>]  “ninth”</a:t>
            </a:r>
          </a:p>
          <a:p>
            <a:pPr>
              <a:buNone/>
            </a:pPr>
            <a:endParaRPr lang="en-US" altLang="ko-KR" sz="1700" dirty="0" smtClean="0"/>
          </a:p>
          <a:p>
            <a:pPr>
              <a:buNone/>
            </a:pPr>
            <a:r>
              <a:rPr lang="en-US" altLang="ko-KR" sz="1700" b="1" dirty="0" smtClean="0">
                <a:solidFill>
                  <a:schemeClr val="accent1"/>
                </a:solidFill>
              </a:rPr>
              <a:t>       =&gt;  However, English does not have such meaning differences entirely</a:t>
            </a:r>
          </a:p>
          <a:p>
            <a:pPr>
              <a:buNone/>
            </a:pPr>
            <a:r>
              <a:rPr lang="en-US" altLang="ko-KR" sz="1700" b="1" dirty="0" smtClean="0">
                <a:solidFill>
                  <a:schemeClr val="accent1"/>
                </a:solidFill>
              </a:rPr>
              <a:t>             based on vowel length. Examples such as </a:t>
            </a:r>
            <a:r>
              <a:rPr lang="en-US" altLang="ko-KR" sz="1700" b="1" i="1" dirty="0" smtClean="0">
                <a:solidFill>
                  <a:schemeClr val="tx1"/>
                </a:solidFill>
              </a:rPr>
              <a:t>beat-bit</a:t>
            </a:r>
            <a:r>
              <a:rPr lang="en-US" altLang="ko-KR" sz="1700" b="1" dirty="0" smtClean="0">
                <a:solidFill>
                  <a:schemeClr val="accent1"/>
                </a:solidFill>
              </a:rPr>
              <a:t> and </a:t>
            </a:r>
            <a:r>
              <a:rPr lang="en-US" altLang="ko-KR" sz="1700" b="1" i="1" dirty="0" smtClean="0">
                <a:solidFill>
                  <a:schemeClr val="tx1"/>
                </a:solidFill>
              </a:rPr>
              <a:t>pool-pull</a:t>
            </a:r>
            <a:r>
              <a:rPr lang="en-US" altLang="ko-KR" sz="1700" b="1" dirty="0" smtClean="0">
                <a:solidFill>
                  <a:schemeClr val="tx1"/>
                </a:solidFill>
              </a:rPr>
              <a:t> </a:t>
            </a:r>
            <a:r>
              <a:rPr lang="en-US" altLang="ko-KR" sz="1700" b="1" dirty="0" smtClean="0">
                <a:solidFill>
                  <a:schemeClr val="accent1"/>
                </a:solidFill>
              </a:rPr>
              <a:t>are </a:t>
            </a:r>
          </a:p>
          <a:p>
            <a:pPr>
              <a:buNone/>
            </a:pPr>
            <a:r>
              <a:rPr lang="en-US" altLang="ko-KR" sz="1700" b="1" dirty="0" smtClean="0">
                <a:solidFill>
                  <a:schemeClr val="accent1"/>
                </a:solidFill>
              </a:rPr>
              <a:t>             separated not simply on the basis of length, but also on vowel             </a:t>
            </a:r>
          </a:p>
          <a:p>
            <a:pPr>
              <a:buNone/>
            </a:pPr>
            <a:r>
              <a:rPr lang="en-US" altLang="ko-KR" sz="1700" b="1" dirty="0" smtClean="0">
                <a:solidFill>
                  <a:schemeClr val="accent1"/>
                </a:solidFill>
              </a:rPr>
              <a:t>             height and tense/lax distinctions.</a:t>
            </a:r>
          </a:p>
          <a:p>
            <a:pPr>
              <a:buNone/>
            </a:pPr>
            <a:r>
              <a:rPr lang="en-US" altLang="ko-KR" sz="1700" b="1" dirty="0" smtClean="0">
                <a:solidFill>
                  <a:schemeClr val="accent1"/>
                </a:solidFill>
              </a:rPr>
              <a:t>  </a:t>
            </a:r>
            <a:endParaRPr lang="ko-KR" altLang="en-US" sz="1700" b="1" dirty="0" smtClean="0">
              <a:solidFill>
                <a:schemeClr val="accent1"/>
              </a:solidFill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1052737"/>
            <a:ext cx="7920880" cy="2016223"/>
          </a:xfr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sz="1800" dirty="0" smtClean="0"/>
              <a:t>#  </a:t>
            </a:r>
            <a:r>
              <a:rPr lang="en-US" altLang="ko-KR" sz="1600" b="1" dirty="0" smtClean="0"/>
              <a:t>Exercises   -- page 24-30</a:t>
            </a:r>
          </a:p>
          <a:p>
            <a:pPr>
              <a:buNone/>
            </a:pPr>
            <a:r>
              <a:rPr lang="en-US" altLang="ko-KR" sz="1600" b="1" dirty="0" smtClean="0"/>
              <a:t>         </a:t>
            </a:r>
            <a:r>
              <a:rPr lang="en-US" altLang="ko-KR" sz="1600" dirty="0" smtClean="0"/>
              <a:t>Answer</a:t>
            </a:r>
            <a:r>
              <a:rPr lang="en-US" altLang="ko-KR" sz="1600" dirty="0" smtClean="0"/>
              <a:t> </a:t>
            </a:r>
            <a:r>
              <a:rPr lang="en-US" altLang="ko-KR" sz="1600" dirty="0" smtClean="0"/>
              <a:t>the given questions 1, 2, 3, 4, 5, 6, 7, 8, 9, and 13 for sure.</a:t>
            </a:r>
          </a:p>
          <a:p>
            <a:pPr>
              <a:buNone/>
            </a:pPr>
            <a:r>
              <a:rPr lang="en-US" altLang="ko-KR" sz="1600" b="1" dirty="0" smtClean="0"/>
              <a:t>          </a:t>
            </a:r>
          </a:p>
          <a:p>
            <a:pPr>
              <a:buNone/>
            </a:pPr>
            <a:r>
              <a:rPr lang="en-US" altLang="ko-KR" sz="1600" b="1" dirty="0" smtClean="0"/>
              <a:t>         </a:t>
            </a:r>
          </a:p>
          <a:p>
            <a:pPr>
              <a:buNone/>
            </a:pPr>
            <a:endParaRPr lang="ko-KR" altLang="en-US" sz="1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584</Words>
  <Application>Microsoft Office PowerPoint</Application>
  <PresentationFormat>화면 슬라이드 쇼(4:3)</PresentationFormat>
  <Paragraphs>75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슬라이드 1</vt:lpstr>
      <vt:lpstr>슬라이드 2</vt:lpstr>
      <vt:lpstr>슬라이드 3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22</cp:revision>
  <dcterms:created xsi:type="dcterms:W3CDTF">2017-06-23T12:52:37Z</dcterms:created>
  <dcterms:modified xsi:type="dcterms:W3CDTF">2017-07-26T08:22:34Z</dcterms:modified>
</cp:coreProperties>
</file>