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57A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3" d="100"/>
          <a:sy n="93" d="100"/>
        </p:scale>
        <p:origin x="-726" y="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DC9F-5822-46D7-B4DF-80DF9A971D9A}" type="datetimeFigureOut">
              <a:rPr lang="ko-KR" altLang="en-US" smtClean="0"/>
              <a:pPr/>
              <a:t>2017-07-31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95623-972B-4D01-9C7F-6F600BE0DDE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064896" cy="5040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altLang="ko-KR" sz="2000" b="1" dirty="0" smtClean="0"/>
              <a:t>4.6  Diphthongs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4785395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The three diphthongs of American English, /</a:t>
            </a:r>
            <a:r>
              <a:rPr lang="en-US" altLang="ko-KR" sz="1600" dirty="0" err="1"/>
              <a:t>aɪ</a:t>
            </a:r>
            <a:r>
              <a:rPr lang="en-US" altLang="ko-KR" sz="1600" dirty="0"/>
              <a:t>, </a:t>
            </a:r>
            <a:r>
              <a:rPr lang="en-US" altLang="ko-KR" sz="1600" dirty="0" err="1"/>
              <a:t>aʊ</a:t>
            </a:r>
            <a:r>
              <a:rPr lang="en-US" altLang="ko-KR" sz="1600" dirty="0"/>
              <a:t>, </a:t>
            </a:r>
            <a:r>
              <a:rPr lang="en-US" altLang="ko-KR" sz="1600" dirty="0" err="1" smtClean="0"/>
              <a:t>ɔɪ</a:t>
            </a:r>
            <a:r>
              <a:rPr lang="en-US" altLang="ko-KR" sz="1600" dirty="0" smtClean="0"/>
              <a:t>/ can appear in all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word position, are all stressed on the first vowel, and all end in a high vowel.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( Refer to Figure 4.3 on page 90)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Three types of diphthongs: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(a) fronting diphthong:  /e/,  /</a:t>
            </a:r>
            <a:r>
              <a:rPr lang="en-US" altLang="ko-KR" sz="1600" dirty="0" err="1" smtClean="0"/>
              <a:t>aɪ</a:t>
            </a:r>
            <a:r>
              <a:rPr lang="en-US" altLang="ko-KR" sz="1600" dirty="0" smtClean="0"/>
              <a:t>/,  /</a:t>
            </a:r>
            <a:r>
              <a:rPr lang="en-US" altLang="ko-KR" sz="1600" dirty="0" err="1" smtClean="0"/>
              <a:t>ɔɪ</a:t>
            </a:r>
            <a:r>
              <a:rPr lang="en-US" altLang="ko-KR" sz="1600" dirty="0" smtClean="0"/>
              <a:t>/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(b) backing diphthong:  /</a:t>
            </a:r>
            <a:r>
              <a:rPr lang="en-US" altLang="ko-KR" sz="1600" dirty="0" err="1" smtClean="0"/>
              <a:t>aʊ</a:t>
            </a:r>
            <a:r>
              <a:rPr lang="en-US" altLang="ko-KR" sz="1600" dirty="0" smtClean="0"/>
              <a:t>/,  /o/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(c) centering diphthong:  /</a:t>
            </a:r>
            <a:r>
              <a:rPr lang="en-US" altLang="ko-KR" sz="1600" dirty="0" err="1" smtClean="0"/>
              <a:t>ɪə</a:t>
            </a:r>
            <a:r>
              <a:rPr lang="en-US" altLang="ko-KR" sz="1600" dirty="0" smtClean="0"/>
              <a:t>/,  /</a:t>
            </a:r>
            <a:r>
              <a:rPr lang="en-US" altLang="ko-KR" sz="1600" dirty="0" err="1" smtClean="0"/>
              <a:t>ɛə</a:t>
            </a:r>
            <a:r>
              <a:rPr lang="en-US" altLang="ko-KR" sz="1600" dirty="0" smtClean="0"/>
              <a:t>/,  /</a:t>
            </a:r>
            <a:r>
              <a:rPr lang="en-US" altLang="ko-KR" sz="1600" dirty="0" err="1" smtClean="0"/>
              <a:t>aə</a:t>
            </a:r>
            <a:r>
              <a:rPr lang="en-US" altLang="ko-KR" sz="1600" dirty="0" smtClean="0"/>
              <a:t>/,  /</a:t>
            </a:r>
            <a:r>
              <a:rPr lang="en-US" altLang="ko-KR" sz="1600" dirty="0" err="1" smtClean="0"/>
              <a:t>ɔə</a:t>
            </a:r>
            <a:r>
              <a:rPr lang="en-US" altLang="ko-KR" sz="1600" dirty="0" smtClean="0"/>
              <a:t>/,  /</a:t>
            </a:r>
            <a:r>
              <a:rPr lang="en-US" altLang="ko-KR" sz="1600" dirty="0" err="1" smtClean="0"/>
              <a:t>ʊə</a:t>
            </a:r>
            <a:r>
              <a:rPr lang="en-US" altLang="ko-KR" sz="1600" dirty="0" smtClean="0"/>
              <a:t>/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           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</a:t>
            </a:r>
            <a:r>
              <a:rPr lang="en-US" altLang="ko-KR" sz="1600" dirty="0" err="1" smtClean="0"/>
              <a:t>Triphthongs</a:t>
            </a:r>
            <a:r>
              <a:rPr lang="en-US" altLang="ko-KR" sz="1600" dirty="0" smtClean="0"/>
              <a:t>:  diphthongs + /r/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</a:t>
            </a:r>
            <a:r>
              <a:rPr lang="en-US" altLang="ko-KR" sz="1600" dirty="0" err="1" smtClean="0"/>
              <a:t>e+r</a:t>
            </a:r>
            <a:r>
              <a:rPr lang="en-US" altLang="ko-KR" sz="1600" dirty="0" smtClean="0"/>
              <a:t>,  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en-US" altLang="ko-KR" sz="1600" dirty="0" err="1" smtClean="0"/>
              <a:t>aɪ+r</a:t>
            </a:r>
            <a:r>
              <a:rPr lang="en-US" altLang="ko-KR" sz="1600" dirty="0" smtClean="0"/>
              <a:t>,    </a:t>
            </a:r>
            <a:r>
              <a:rPr lang="en-US" altLang="ko-KR" sz="1600" dirty="0" err="1" smtClean="0"/>
              <a:t>ɔɪ+r</a:t>
            </a:r>
            <a:r>
              <a:rPr lang="en-US" altLang="ko-KR" sz="1600" dirty="0" smtClean="0"/>
              <a:t>,    </a:t>
            </a:r>
            <a:r>
              <a:rPr lang="en-US" altLang="ko-KR" sz="1600" dirty="0" err="1" smtClean="0"/>
              <a:t>aʊ+r</a:t>
            </a:r>
            <a:r>
              <a:rPr lang="en-US" altLang="ko-KR" sz="1600" dirty="0" smtClean="0"/>
              <a:t>,   </a:t>
            </a:r>
            <a:r>
              <a:rPr lang="en-US" altLang="ko-KR" sz="1600" dirty="0" err="1" smtClean="0"/>
              <a:t>o+r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/</a:t>
            </a:r>
            <a:r>
              <a:rPr lang="en-US" altLang="ko-KR" sz="1600" dirty="0" err="1" smtClean="0"/>
              <a:t>eə</a:t>
            </a:r>
            <a:r>
              <a:rPr lang="en-US" altLang="ko-KR" sz="1600" dirty="0"/>
              <a:t>/</a:t>
            </a:r>
            <a:r>
              <a:rPr lang="en-US" altLang="ko-KR" sz="1600" dirty="0" smtClean="0"/>
              <a:t>,   /</a:t>
            </a:r>
            <a:r>
              <a:rPr lang="en-US" altLang="ko-KR" sz="1600" dirty="0" err="1" smtClean="0"/>
              <a:t>aɪə</a:t>
            </a:r>
            <a:r>
              <a:rPr lang="en-US" altLang="ko-KR" sz="1600" dirty="0" smtClean="0"/>
              <a:t>/,   /</a:t>
            </a:r>
            <a:r>
              <a:rPr lang="en-US" altLang="ko-KR" sz="1600" dirty="0" err="1" smtClean="0"/>
              <a:t>ɔɪə</a:t>
            </a:r>
            <a:r>
              <a:rPr lang="en-US" altLang="ko-KR" sz="1600" dirty="0" smtClean="0"/>
              <a:t>/,   /</a:t>
            </a:r>
            <a:r>
              <a:rPr lang="en-US" altLang="ko-KR" sz="1600" dirty="0" err="1" smtClean="0"/>
              <a:t>aʊə</a:t>
            </a:r>
            <a:r>
              <a:rPr lang="en-US" altLang="ko-KR" sz="1600" dirty="0" smtClean="0"/>
              <a:t>/,  /</a:t>
            </a:r>
            <a:r>
              <a:rPr lang="en-US" altLang="ko-KR" sz="1600" dirty="0" err="1" smtClean="0"/>
              <a:t>oə</a:t>
            </a:r>
            <a:r>
              <a:rPr lang="en-US" altLang="ko-KR" sz="1600" dirty="0" smtClean="0"/>
              <a:t>/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</a:t>
            </a:r>
            <a:r>
              <a:rPr lang="en-US" altLang="ko-KR" sz="1600" dirty="0" err="1" smtClean="0"/>
              <a:t>Triphthongs</a:t>
            </a:r>
            <a:r>
              <a:rPr lang="en-US" altLang="ko-KR" sz="1600" dirty="0" smtClean="0"/>
              <a:t> and centering diphthongs can have </a:t>
            </a:r>
            <a:r>
              <a:rPr lang="en-US" altLang="ko-KR" sz="1600" dirty="0" err="1" smtClean="0"/>
              <a:t>rhotic</a:t>
            </a:r>
            <a:r>
              <a:rPr lang="en-US" altLang="ko-KR" sz="1600" dirty="0" smtClean="0"/>
              <a:t>(r-coloring) sound /ɚ/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instead of /ə/.   </a:t>
            </a:r>
            <a:endParaRPr lang="en-US" altLang="ko-K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64896" cy="50405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n-US" altLang="ko-KR" sz="2000" b="1" dirty="0" smtClean="0"/>
              <a:t>4.9  Full Vowels-Reduced Vowels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 </a:t>
            </a:r>
            <a:r>
              <a:rPr lang="en-US" altLang="ko-KR" sz="1600" b="1" dirty="0" smtClean="0"/>
              <a:t>- </a:t>
            </a:r>
            <a:r>
              <a:rPr lang="en-US" altLang="ko-KR" sz="1600" dirty="0" smtClean="0"/>
              <a:t> While all vowels of English (except [ə]) can occur in stressed syllables, </a:t>
            </a:r>
          </a:p>
          <a:p>
            <a:pPr>
              <a:buNone/>
            </a:pPr>
            <a:r>
              <a:rPr lang="en-US" altLang="ko-KR" sz="1600" dirty="0" smtClean="0"/>
              <a:t>       many of these vowels reveal alternations with an [ə] in unstressed syllables</a:t>
            </a:r>
          </a:p>
          <a:p>
            <a:pPr>
              <a:buNone/>
            </a:pPr>
            <a:r>
              <a:rPr lang="en-US" altLang="ko-KR" sz="1600" dirty="0" smtClean="0"/>
              <a:t>       in a morphologically related word.</a:t>
            </a:r>
          </a:p>
        </p:txBody>
      </p:sp>
      <p:pic>
        <p:nvPicPr>
          <p:cNvPr id="1027" name="Picture 3" descr="C:\Users\user\Documents\Scan0014.jpg"/>
          <p:cNvPicPr>
            <a:picLocks noChangeAspect="1" noChangeArrowheads="1"/>
          </p:cNvPicPr>
          <p:nvPr/>
        </p:nvPicPr>
        <p:blipFill>
          <a:blip r:embed="rId2" cstate="print"/>
          <a:srcRect l="17263" t="27512" r="29619" b="55031"/>
          <a:stretch>
            <a:fillRect/>
          </a:stretch>
        </p:blipFill>
        <p:spPr bwMode="auto">
          <a:xfrm>
            <a:off x="1475656" y="2564904"/>
            <a:ext cx="6120680" cy="309634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836713"/>
            <a:ext cx="7992888" cy="50405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 -  </a:t>
            </a:r>
            <a:r>
              <a:rPr lang="en-US" altLang="ko-KR" sz="1600" dirty="0" smtClean="0"/>
              <a:t>A vowel’s appearance in an unstressed syllable does not necessarily result </a:t>
            </a:r>
          </a:p>
          <a:p>
            <a:pPr>
              <a:buNone/>
            </a:pPr>
            <a:r>
              <a:rPr lang="en-US" altLang="ko-KR" sz="1600" dirty="0" smtClean="0"/>
              <a:t>         in a reduced vowel [ə]. It is possible for the English vowels to appear in full</a:t>
            </a:r>
          </a:p>
          <a:p>
            <a:pPr>
              <a:buNone/>
            </a:pPr>
            <a:r>
              <a:rPr lang="en-US" altLang="ko-KR" sz="1600" dirty="0" smtClean="0"/>
              <a:t>         (unreduced) form in unstressed syllables.</a:t>
            </a:r>
          </a:p>
          <a:p>
            <a:pPr>
              <a:buNone/>
            </a:pPr>
            <a:r>
              <a:rPr lang="en-US" altLang="ko-KR" sz="1600" dirty="0" smtClean="0"/>
              <a:t>        </a:t>
            </a:r>
          </a:p>
          <a:p>
            <a:pPr>
              <a:buNone/>
            </a:pPr>
            <a:r>
              <a:rPr lang="en-US" altLang="ko-KR" sz="1600" dirty="0" smtClean="0"/>
              <a:t>                     /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/   labial                        /ɔ/  causality</a:t>
            </a:r>
          </a:p>
          <a:p>
            <a:pPr>
              <a:buNone/>
            </a:pPr>
            <a:r>
              <a:rPr lang="en-US" altLang="ko-KR" sz="1600" dirty="0" smtClean="0"/>
              <a:t>                     /ɪ/  implicit                      /o/  location</a:t>
            </a:r>
          </a:p>
          <a:p>
            <a:pPr>
              <a:buNone/>
            </a:pPr>
            <a:r>
              <a:rPr lang="en-US" altLang="ko-KR" sz="1600" dirty="0" smtClean="0"/>
              <a:t>                     /e/  rotate                        /ʊ/  boyhood</a:t>
            </a:r>
          </a:p>
          <a:p>
            <a:pPr>
              <a:buNone/>
            </a:pPr>
            <a:r>
              <a:rPr lang="en-US" altLang="ko-KR" sz="1600" dirty="0" smtClean="0"/>
              <a:t>                     /ɛ/  centennial                  /u/   acoustician</a:t>
            </a:r>
          </a:p>
          <a:p>
            <a:pPr>
              <a:buNone/>
            </a:pPr>
            <a:r>
              <a:rPr lang="en-US" altLang="ko-KR" sz="1600" dirty="0" smtClean="0"/>
              <a:t>                     /æ/  sarcasm                    /</a:t>
            </a:r>
            <a:r>
              <a:rPr lang="en-US" altLang="ko-KR" sz="1600" dirty="0" err="1" smtClean="0"/>
              <a:t>aɪ</a:t>
            </a:r>
            <a:r>
              <a:rPr lang="en-US" altLang="ko-KR" sz="1600" dirty="0" smtClean="0"/>
              <a:t>/  titration</a:t>
            </a:r>
          </a:p>
          <a:p>
            <a:pPr>
              <a:buNone/>
            </a:pPr>
            <a:r>
              <a:rPr lang="en-US" altLang="ko-KR" sz="1600" dirty="0" smtClean="0"/>
              <a:t>                     /a/  October                     /</a:t>
            </a:r>
            <a:r>
              <a:rPr lang="en-US" altLang="ko-KR" sz="1600" dirty="0" err="1" smtClean="0"/>
              <a:t>aʊ</a:t>
            </a:r>
            <a:r>
              <a:rPr lang="en-US" altLang="ko-KR" sz="1600" dirty="0" smtClean="0"/>
              <a:t>/  outside</a:t>
            </a:r>
          </a:p>
          <a:p>
            <a:pPr>
              <a:buNone/>
            </a:pPr>
            <a:r>
              <a:rPr lang="en-US" altLang="ko-KR" sz="1600" dirty="0" smtClean="0"/>
              <a:t>                                                          /</a:t>
            </a:r>
            <a:r>
              <a:rPr lang="en-US" altLang="ko-KR" sz="1600" dirty="0" err="1" smtClean="0"/>
              <a:t>ɔɪ</a:t>
            </a:r>
            <a:r>
              <a:rPr lang="en-US" altLang="ko-KR" sz="1600" dirty="0" smtClean="0"/>
              <a:t>/  exploitation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The unidirectional generalization to be made is the following: while a</a:t>
            </a:r>
          </a:p>
          <a:p>
            <a:pPr>
              <a:buNone/>
            </a:pPr>
            <a:r>
              <a:rPr lang="en-US" altLang="ko-KR" sz="1600" dirty="0" smtClean="0"/>
              <a:t>          reduced vowel is necessarily in an unstressed syllable, </a:t>
            </a:r>
            <a:r>
              <a:rPr lang="en-US" altLang="ko-KR" sz="1600" u="sng" dirty="0" smtClean="0"/>
              <a:t>a vowel in an</a:t>
            </a:r>
          </a:p>
          <a:p>
            <a:pPr>
              <a:buNone/>
            </a:pPr>
            <a:r>
              <a:rPr lang="en-US" altLang="ko-KR" sz="1600" dirty="0" smtClean="0"/>
              <a:t>          </a:t>
            </a:r>
            <a:r>
              <a:rPr lang="en-US" altLang="ko-KR" sz="1600" u="sng" dirty="0" smtClean="0"/>
              <a:t>unstressed syllable is not necessarily reduced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5289451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</a:t>
            </a:r>
          </a:p>
          <a:p>
            <a:pPr>
              <a:buNone/>
            </a:pP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We have used [ə] in reduced syllables:</a:t>
            </a:r>
          </a:p>
          <a:p>
            <a:pPr>
              <a:buNone/>
            </a:pPr>
            <a:r>
              <a:rPr lang="en-US" altLang="ko-KR" sz="1600" dirty="0" smtClean="0"/>
              <a:t>              e.g.) implication [</a:t>
            </a:r>
            <a:r>
              <a:rPr lang="en-US" altLang="ko-KR" sz="1600" dirty="0" err="1" smtClean="0"/>
              <a:t>ɪmpl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ɪ</a:t>
            </a:r>
            <a:r>
              <a:rPr lang="en-US" altLang="ko-KR" sz="1600" dirty="0" err="1" smtClean="0"/>
              <a:t>keʃən</a:t>
            </a:r>
            <a:r>
              <a:rPr lang="en-US" altLang="ko-KR" sz="1600" dirty="0" smtClean="0"/>
              <a:t>],  [</a:t>
            </a:r>
            <a:r>
              <a:rPr lang="en-US" altLang="ko-KR" sz="1600" dirty="0" err="1" smtClean="0"/>
              <a:t>ɪmpl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ə</a:t>
            </a:r>
            <a:r>
              <a:rPr lang="en-US" altLang="ko-KR" sz="1600" dirty="0" err="1" smtClean="0"/>
              <a:t>keʃən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However, it is not uncommon to find an [ɪ] in people’s speech. In general,</a:t>
            </a:r>
          </a:p>
          <a:p>
            <a:pPr>
              <a:buNone/>
            </a:pPr>
            <a:r>
              <a:rPr lang="en-US" altLang="ko-KR" sz="1600" dirty="0" smtClean="0"/>
              <a:t>         </a:t>
            </a:r>
            <a:r>
              <a:rPr lang="en-US" altLang="ko-KR" sz="1600" b="1" dirty="0" smtClean="0"/>
              <a:t>[ɪ]</a:t>
            </a:r>
            <a:r>
              <a:rPr lang="en-US" altLang="ko-KR" sz="1600" dirty="0" smtClean="0"/>
              <a:t> is found before </a:t>
            </a:r>
            <a:r>
              <a:rPr lang="en-US" altLang="ko-KR" sz="1600" b="1" dirty="0" err="1" smtClean="0"/>
              <a:t>palato-alveolars</a:t>
            </a:r>
            <a:r>
              <a:rPr lang="en-US" altLang="ko-KR" sz="1600" dirty="0" smtClean="0"/>
              <a:t> (</a:t>
            </a:r>
            <a:r>
              <a:rPr lang="en-US" altLang="ko-KR" sz="1600" i="1" dirty="0" smtClean="0"/>
              <a:t>selfish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sɛlf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ɪ</a:t>
            </a:r>
            <a:r>
              <a:rPr lang="en-US" altLang="ko-KR" sz="1600" dirty="0" err="1" smtClean="0"/>
              <a:t>ʃ</a:t>
            </a:r>
            <a:r>
              <a:rPr lang="en-US" altLang="ko-KR" sz="1600" dirty="0" smtClean="0"/>
              <a:t>], </a:t>
            </a:r>
            <a:r>
              <a:rPr lang="en-US" altLang="ko-KR" sz="1600" i="1" dirty="0" err="1" smtClean="0"/>
              <a:t>sandiwich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sændw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ɪ</a:t>
            </a:r>
            <a:r>
              <a:rPr lang="en-US" altLang="ko-KR" sz="1600" dirty="0" err="1" smtClean="0"/>
              <a:t>ʧ</a:t>
            </a:r>
            <a:r>
              <a:rPr lang="en-US" altLang="ko-KR" sz="1600" dirty="0" smtClean="0"/>
              <a:t>],</a:t>
            </a:r>
          </a:p>
          <a:p>
            <a:pPr>
              <a:buNone/>
            </a:pPr>
            <a:r>
              <a:rPr lang="en-US" altLang="ko-KR" sz="1600" dirty="0" smtClean="0"/>
              <a:t>         </a:t>
            </a:r>
            <a:r>
              <a:rPr lang="en-US" altLang="ko-KR" sz="1600" i="1" dirty="0" smtClean="0"/>
              <a:t>marriage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mær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ɪ</a:t>
            </a:r>
            <a:r>
              <a:rPr lang="en-US" altLang="ko-KR" sz="1600" dirty="0" err="1" smtClean="0"/>
              <a:t>ʤ</a:t>
            </a:r>
            <a:r>
              <a:rPr lang="en-US" altLang="ko-KR" sz="1600" dirty="0" smtClean="0"/>
              <a:t>]) and </a:t>
            </a:r>
            <a:r>
              <a:rPr lang="en-US" altLang="ko-KR" sz="1600" b="1" dirty="0" smtClean="0"/>
              <a:t>velars</a:t>
            </a:r>
            <a:r>
              <a:rPr lang="en-US" altLang="ko-KR" sz="1600" dirty="0" smtClean="0"/>
              <a:t>(</a:t>
            </a:r>
            <a:r>
              <a:rPr lang="en-US" altLang="ko-KR" sz="1600" i="1" dirty="0" smtClean="0"/>
              <a:t>metric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mɛtr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ɪ</a:t>
            </a:r>
            <a:r>
              <a:rPr lang="en-US" altLang="ko-KR" sz="1600" dirty="0" err="1" smtClean="0"/>
              <a:t>k</a:t>
            </a:r>
            <a:r>
              <a:rPr lang="en-US" altLang="ko-KR" sz="1600" dirty="0" smtClean="0"/>
              <a:t>], </a:t>
            </a:r>
            <a:r>
              <a:rPr lang="en-US" altLang="ko-KR" sz="1600" i="1" dirty="0" smtClean="0"/>
              <a:t>running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rʌn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ɪ</a:t>
            </a:r>
            <a:r>
              <a:rPr lang="en-US" altLang="ko-KR" sz="1600" dirty="0" err="1" smtClean="0"/>
              <a:t>ŋ</a:t>
            </a:r>
            <a:r>
              <a:rPr lang="en-US" altLang="ko-KR" sz="1600" dirty="0" smtClean="0"/>
              <a:t>]).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</a:t>
            </a:r>
            <a:r>
              <a:rPr lang="en-US" altLang="ko-KR" sz="1600" b="1" dirty="0" smtClean="0"/>
              <a:t>Reduced syllables are necessarily unstressed, and [ə] cannot appear in </a:t>
            </a:r>
          </a:p>
          <a:p>
            <a:pPr>
              <a:buNone/>
            </a:pPr>
            <a:r>
              <a:rPr lang="en-US" altLang="ko-KR" sz="1600" b="1" dirty="0" smtClean="0"/>
              <a:t>         a stressed syllable.</a:t>
            </a:r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 smtClean="0"/>
              <a:t>      -  </a:t>
            </a:r>
            <a:r>
              <a:rPr lang="en-US" altLang="ko-KR" sz="1600" dirty="0" smtClean="0"/>
              <a:t>In unstressed syllables, the range of pronunciation values of the three vowels</a:t>
            </a:r>
          </a:p>
          <a:p>
            <a:pPr>
              <a:buNone/>
            </a:pPr>
            <a:r>
              <a:rPr lang="en-US" altLang="ko-KR" sz="1600" dirty="0" smtClean="0"/>
              <a:t>         /</a:t>
            </a:r>
            <a:r>
              <a:rPr lang="en-US" altLang="ko-KR" sz="1600" dirty="0" err="1" smtClean="0"/>
              <a:t>i</a:t>
            </a:r>
            <a:r>
              <a:rPr lang="en-US" altLang="ko-KR" sz="1600" b="1" dirty="0" smtClean="0"/>
              <a:t> </a:t>
            </a:r>
            <a:r>
              <a:rPr lang="en-US" altLang="ko-KR" sz="1600" dirty="0" smtClean="0"/>
              <a:t>, o, u/ extends to the central [ə] area:              </a:t>
            </a:r>
            <a:r>
              <a:rPr lang="en-US" altLang="ko-KR" sz="1100" dirty="0" smtClean="0"/>
              <a:t>                     </a:t>
            </a:r>
            <a:endParaRPr lang="en-US" altLang="ko-KR" sz="1400" dirty="0" smtClean="0"/>
          </a:p>
          <a:p>
            <a:pPr>
              <a:buNone/>
            </a:pPr>
            <a:r>
              <a:rPr lang="en-US" altLang="ko-KR" sz="1300" b="1" dirty="0" smtClean="0"/>
              <a:t>                                           [</a:t>
            </a:r>
            <a:r>
              <a:rPr lang="en-US" altLang="ko-KR" sz="1300" b="1" dirty="0" err="1" smtClean="0"/>
              <a:t>i</a:t>
            </a:r>
            <a:r>
              <a:rPr lang="en-US" altLang="ko-KR" sz="1300" b="1" dirty="0" smtClean="0"/>
              <a:t>, o, u]       [ə, ə, ə]      ←  unstressed  vowels  </a:t>
            </a:r>
          </a:p>
          <a:p>
            <a:pPr>
              <a:buNone/>
            </a:pPr>
            <a:r>
              <a:rPr lang="en-US" altLang="ko-KR" sz="1600" b="1" dirty="0" smtClean="0"/>
              <a:t>                       </a:t>
            </a:r>
            <a:r>
              <a:rPr lang="en-US" altLang="ko-KR" sz="1600" i="1" dirty="0" smtClean="0"/>
              <a:t>record</a:t>
            </a:r>
            <a:r>
              <a:rPr lang="en-US" altLang="ko-KR" sz="1600" dirty="0" smtClean="0"/>
              <a:t>    [</a:t>
            </a:r>
            <a:r>
              <a:rPr lang="en-US" altLang="ko-KR" sz="1600" dirty="0" err="1" smtClean="0"/>
              <a:t>r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i</a:t>
            </a:r>
            <a:r>
              <a:rPr lang="en-US" altLang="ko-KR" sz="1600" dirty="0" err="1" smtClean="0"/>
              <a:t>kɔrd</a:t>
            </a:r>
            <a:r>
              <a:rPr lang="en-US" altLang="ko-KR" sz="1600" dirty="0" smtClean="0"/>
              <a:t>]    [</a:t>
            </a:r>
            <a:r>
              <a:rPr lang="en-US" altLang="ko-KR" sz="1600" dirty="0" err="1" smtClean="0"/>
              <a:t>r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ə</a:t>
            </a:r>
            <a:r>
              <a:rPr lang="en-US" altLang="ko-KR" sz="1600" dirty="0" err="1" smtClean="0"/>
              <a:t>kɔrd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r>
              <a:rPr lang="en-US" altLang="ko-KR" sz="1600" b="1" dirty="0" smtClean="0"/>
              <a:t>                       </a:t>
            </a:r>
            <a:r>
              <a:rPr lang="en-US" altLang="ko-KR" sz="1600" i="1" dirty="0" smtClean="0"/>
              <a:t>produce</a:t>
            </a:r>
            <a:r>
              <a:rPr lang="en-US" altLang="ko-KR" sz="1600" dirty="0" smtClean="0"/>
              <a:t>  [</a:t>
            </a:r>
            <a:r>
              <a:rPr lang="en-US" altLang="ko-KR" sz="1600" dirty="0" err="1" smtClean="0"/>
              <a:t>pr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o</a:t>
            </a:r>
            <a:r>
              <a:rPr lang="en-US" altLang="ko-KR" sz="1600" dirty="0" err="1" smtClean="0"/>
              <a:t>dus</a:t>
            </a:r>
            <a:r>
              <a:rPr lang="en-US" altLang="ko-KR" sz="1600" dirty="0" smtClean="0"/>
              <a:t>]  [</a:t>
            </a:r>
            <a:r>
              <a:rPr lang="en-US" altLang="ko-KR" sz="1600" dirty="0" err="1" smtClean="0"/>
              <a:t>pr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ə</a:t>
            </a:r>
            <a:r>
              <a:rPr lang="en-US" altLang="ko-KR" sz="1600" dirty="0" err="1" smtClean="0"/>
              <a:t>dus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r>
              <a:rPr lang="en-US" altLang="ko-KR" sz="1600" dirty="0" smtClean="0"/>
              <a:t>                       </a:t>
            </a:r>
            <a:r>
              <a:rPr lang="en-US" altLang="ko-KR" sz="1600" i="1" dirty="0" smtClean="0"/>
              <a:t>regular</a:t>
            </a:r>
            <a:r>
              <a:rPr lang="en-US" altLang="ko-KR" sz="1600" dirty="0" smtClean="0"/>
              <a:t>   [</a:t>
            </a:r>
            <a:r>
              <a:rPr lang="en-US" altLang="ko-KR" sz="1600" dirty="0" err="1" smtClean="0"/>
              <a:t>rɛgj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u</a:t>
            </a:r>
            <a:r>
              <a:rPr lang="en-US" altLang="ko-KR" sz="1600" dirty="0" err="1" smtClean="0"/>
              <a:t>lɚ</a:t>
            </a:r>
            <a:r>
              <a:rPr lang="en-US" altLang="ko-KR" sz="1600" dirty="0" smtClean="0"/>
              <a:t>]   [</a:t>
            </a:r>
            <a:r>
              <a:rPr lang="en-US" altLang="ko-KR" sz="1600" dirty="0" err="1" smtClean="0"/>
              <a:t>rɛgj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ə</a:t>
            </a:r>
            <a:r>
              <a:rPr lang="en-US" altLang="ko-KR" sz="1600" dirty="0" err="1" smtClean="0"/>
              <a:t>lɚ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endParaRPr lang="ko-KR" alt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1124745"/>
            <a:ext cx="7920880" cy="3456383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2000" b="1" dirty="0" smtClean="0"/>
              <a:t>4.10  Full (Strong) Forms versus Reduced (Weak) Forms of</a:t>
            </a:r>
          </a:p>
          <a:p>
            <a:pPr>
              <a:buNone/>
            </a:pPr>
            <a:r>
              <a:rPr lang="en-US" altLang="ko-KR" sz="2000" b="1" dirty="0" smtClean="0"/>
              <a:t>           Function Words  </a:t>
            </a:r>
            <a:endParaRPr lang="en-US" altLang="ko-KR" sz="1600" b="1" dirty="0" smtClean="0"/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 smtClean="0"/>
              <a:t>      </a:t>
            </a:r>
            <a:r>
              <a:rPr lang="en-US" altLang="ko-KR" sz="1600" dirty="0" smtClean="0"/>
              <a:t>   -  Refer to page 97-99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♣  </a:t>
            </a:r>
            <a:r>
              <a:rPr lang="en-US" altLang="ko-KR" sz="1600" b="1" dirty="0" smtClean="0">
                <a:solidFill>
                  <a:srgbClr val="2C57AE"/>
                </a:solidFill>
              </a:rPr>
              <a:t>Answer the questions 3, 4, 5, 6 on page 100-101</a:t>
            </a:r>
            <a:r>
              <a:rPr lang="en-US" altLang="ko-KR" sz="1600" dirty="0" smtClean="0">
                <a:solidFill>
                  <a:srgbClr val="2C57AE"/>
                </a:solidFill>
              </a:rPr>
              <a:t>. </a:t>
            </a:r>
            <a:endParaRPr lang="ko-KR" altLang="en-US" sz="1600" dirty="0">
              <a:solidFill>
                <a:srgbClr val="2C57AE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556</Words>
  <Application>Microsoft Office PowerPoint</Application>
  <PresentationFormat>화면 슬라이드 쇼(4:3)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4.6  Diphthongs</vt:lpstr>
      <vt:lpstr>4.9  Full Vowels-Reduced Vowels</vt:lpstr>
      <vt:lpstr>슬라이드 3</vt:lpstr>
      <vt:lpstr>슬라이드 4</vt:lpstr>
      <vt:lpstr>슬라이드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수진</cp:lastModifiedBy>
  <cp:revision>18</cp:revision>
  <dcterms:created xsi:type="dcterms:W3CDTF">2017-06-29T10:23:42Z</dcterms:created>
  <dcterms:modified xsi:type="dcterms:W3CDTF">2017-07-31T14:33:29Z</dcterms:modified>
</cp:coreProperties>
</file>