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07D18-AB52-4CB7-9707-3A56457DA361}" type="datetimeFigureOut">
              <a:rPr lang="ko-KR" altLang="en-US" smtClean="0"/>
              <a:pPr/>
              <a:t>2017-07-30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AE971-0A7C-43F4-A686-89F70F775B1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800" b="1" dirty="0" smtClean="0"/>
              <a:t>4.2.3  Nasalized vowels </a:t>
            </a:r>
          </a:p>
          <a:p>
            <a:pPr>
              <a:buNone/>
            </a:pPr>
            <a:endParaRPr lang="en-US" altLang="ko-KR" sz="1800" dirty="0"/>
          </a:p>
          <a:p>
            <a:pPr>
              <a:buNone/>
            </a:pPr>
            <a:r>
              <a:rPr lang="en-US" altLang="ko-KR" sz="1800" dirty="0" smtClean="0"/>
              <a:t>    </a:t>
            </a:r>
            <a:r>
              <a:rPr lang="en-US" altLang="ko-KR" sz="1600" dirty="0"/>
              <a:t>-</a:t>
            </a:r>
            <a:r>
              <a:rPr lang="en-US" altLang="ko-KR" sz="1600" dirty="0" smtClean="0"/>
              <a:t>  English vowels and diphthongs are nasalized when they occur before a nasal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consonant. </a:t>
            </a:r>
            <a:r>
              <a:rPr lang="en-US" altLang="ko-KR" sz="1600" u="sng" dirty="0" smtClean="0"/>
              <a:t>This predictable allophonic rule </a:t>
            </a:r>
            <a:r>
              <a:rPr lang="en-US" altLang="ko-KR" sz="1600" dirty="0" smtClean="0"/>
              <a:t>of English: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e.g.)     b</a:t>
            </a:r>
            <a:r>
              <a:rPr lang="en-US" altLang="ko-KR" sz="1600" u="sng" dirty="0" smtClean="0"/>
              <a:t>ea</a:t>
            </a:r>
            <a:r>
              <a:rPr lang="en-US" altLang="ko-KR" sz="1600" dirty="0" smtClean="0"/>
              <a:t>n,    b</a:t>
            </a:r>
            <a:r>
              <a:rPr lang="en-US" altLang="ko-KR" sz="1600" u="sng" dirty="0" smtClean="0"/>
              <a:t>o</a:t>
            </a:r>
            <a:r>
              <a:rPr lang="en-US" altLang="ko-KR" sz="1600" dirty="0" smtClean="0"/>
              <a:t>ne,   c</a:t>
            </a:r>
            <a:r>
              <a:rPr lang="en-US" altLang="ko-KR" sz="1600" u="sng" dirty="0" smtClean="0"/>
              <a:t>o</a:t>
            </a:r>
            <a:r>
              <a:rPr lang="en-US" altLang="ko-KR" sz="1600" dirty="0" smtClean="0"/>
              <a:t>ngress  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 [</a:t>
            </a:r>
            <a:r>
              <a:rPr lang="en-US" altLang="ko-KR" sz="1600" dirty="0"/>
              <a:t>ĩ</a:t>
            </a:r>
            <a:r>
              <a:rPr lang="en-US" altLang="ko-KR" sz="1600" dirty="0" smtClean="0"/>
              <a:t>]        [õ]      [ã]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800" b="1" dirty="0" smtClean="0"/>
              <a:t>    4.2.4  Length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-  Length of vowels(diphthongs) varies predictably according to the context.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(a)  Vowels are longer before voiced consonants than before their voiceless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counterparts. Thus, the phonetic realization of the vowel /æ/ in </a:t>
            </a:r>
            <a:r>
              <a:rPr lang="en-US" altLang="ko-KR" sz="1600" i="1" dirty="0" smtClean="0"/>
              <a:t>bag </a:t>
            </a:r>
            <a:r>
              <a:rPr lang="en-US" altLang="ko-KR" sz="1600" dirty="0" smtClean="0"/>
              <a:t>[</a:t>
            </a:r>
            <a:r>
              <a:rPr lang="en-US" altLang="ko-KR" sz="1600" dirty="0" err="1" smtClean="0"/>
              <a:t>bæg</a:t>
            </a:r>
            <a:r>
              <a:rPr lang="en-US" altLang="ko-KR" sz="1600" dirty="0" smtClean="0"/>
              <a:t>]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is longer than its realization in </a:t>
            </a:r>
            <a:r>
              <a:rPr lang="en-US" altLang="ko-KR" sz="1600" i="1" dirty="0" smtClean="0"/>
              <a:t>back </a:t>
            </a:r>
            <a:r>
              <a:rPr lang="en-US" altLang="ko-KR" sz="1600" dirty="0" smtClean="0"/>
              <a:t>[</a:t>
            </a:r>
            <a:r>
              <a:rPr lang="en-US" altLang="ko-KR" sz="1600" dirty="0" err="1" smtClean="0"/>
              <a:t>bæk</a:t>
            </a:r>
            <a:r>
              <a:rPr lang="en-US" altLang="ko-KR" sz="1600" dirty="0" smtClean="0"/>
              <a:t>].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(b)  Vowels are longer before sonorant consonants than before </a:t>
            </a:r>
            <a:r>
              <a:rPr lang="en-US" altLang="ko-KR" sz="1600" dirty="0" err="1" smtClean="0"/>
              <a:t>obstruents</a:t>
            </a:r>
            <a:r>
              <a:rPr lang="en-US" altLang="ko-KR" sz="1600" dirty="0" smtClean="0"/>
              <a:t>. Thus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the phonetic realization of the vowel /o/ in </a:t>
            </a:r>
            <a:r>
              <a:rPr lang="en-US" altLang="ko-KR" sz="1600" i="1" dirty="0" smtClean="0"/>
              <a:t>goal</a:t>
            </a:r>
            <a:r>
              <a:rPr lang="en-US" altLang="ko-KR" sz="1600" dirty="0" smtClean="0"/>
              <a:t> [</a:t>
            </a:r>
            <a:r>
              <a:rPr lang="en-US" altLang="ko-KR" sz="1600" dirty="0" err="1" smtClean="0"/>
              <a:t>g</a:t>
            </a:r>
            <a:r>
              <a:rPr lang="en-US" altLang="ko-KR" sz="1600" b="1" dirty="0" err="1" smtClean="0"/>
              <a:t>o</a:t>
            </a:r>
            <a:r>
              <a:rPr lang="en-US" altLang="ko-KR" sz="1600" dirty="0" err="1" smtClean="0"/>
              <a:t>l</a:t>
            </a:r>
            <a:r>
              <a:rPr lang="en-US" altLang="ko-KR" sz="1600" dirty="0" smtClean="0"/>
              <a:t>] is longer than its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realization in </a:t>
            </a:r>
            <a:r>
              <a:rPr lang="en-US" altLang="ko-KR" sz="1600" i="1" dirty="0" smtClean="0"/>
              <a:t>goad</a:t>
            </a:r>
            <a:r>
              <a:rPr lang="en-US" altLang="ko-KR" sz="1600" dirty="0" smtClean="0"/>
              <a:t> [god]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(c)  Vowels are longer in open syllables than in closed syllables. Thus, the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phonetic realization of the vowel /e/ in </a:t>
            </a:r>
            <a:r>
              <a:rPr lang="en-US" altLang="ko-KR" sz="1600" i="1" dirty="0" smtClean="0"/>
              <a:t>bay</a:t>
            </a:r>
            <a:r>
              <a:rPr lang="en-US" altLang="ko-KR" sz="1600" dirty="0" smtClean="0"/>
              <a:t> [b</a:t>
            </a:r>
            <a:r>
              <a:rPr lang="en-US" altLang="ko-KR" sz="1600" b="1" dirty="0" smtClean="0"/>
              <a:t>e</a:t>
            </a:r>
            <a:r>
              <a:rPr lang="en-US" altLang="ko-KR" sz="1600" dirty="0" smtClean="0"/>
              <a:t>] is longer than its realization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in </a:t>
            </a:r>
            <a:r>
              <a:rPr lang="en-US" altLang="ko-KR" sz="1600" i="1" dirty="0" smtClean="0"/>
              <a:t>bait</a:t>
            </a:r>
            <a:r>
              <a:rPr lang="en-US" altLang="ko-KR" sz="1600" dirty="0" smtClean="0"/>
              <a:t> [bet]</a:t>
            </a:r>
            <a:endParaRPr lang="en-US" altLang="ko-KR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857232"/>
            <a:ext cx="8001056" cy="5268931"/>
          </a:xfrm>
          <a:solidFill>
            <a:schemeClr val="accent3">
              <a:lumMod val="40000"/>
              <a:lumOff val="60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600" dirty="0" smtClean="0"/>
              <a:t>        Vowel Length:  open  syllable  (knee [</a:t>
            </a:r>
            <a:r>
              <a:rPr lang="en-US" altLang="ko-KR" sz="1600" dirty="0" err="1" smtClean="0"/>
              <a:t>n</a:t>
            </a:r>
            <a:r>
              <a:rPr lang="en-US" altLang="ko-KR" sz="1600" dirty="0" err="1" smtClean="0">
                <a:solidFill>
                  <a:srgbClr val="FF0000"/>
                </a:solidFill>
              </a:rPr>
              <a:t>i</a:t>
            </a:r>
            <a:r>
              <a:rPr lang="en-US" altLang="ko-KR" sz="1600" dirty="0" smtClean="0"/>
              <a:t>])                                     </a:t>
            </a:r>
            <a:r>
              <a:rPr lang="en-US" altLang="ko-KR" sz="1200" dirty="0" smtClean="0"/>
              <a:t>longer</a:t>
            </a:r>
            <a:r>
              <a:rPr lang="en-US" altLang="ko-KR" sz="1600" dirty="0" smtClean="0"/>
              <a:t>      </a:t>
            </a:r>
          </a:p>
          <a:p>
            <a:pPr>
              <a:buNone/>
            </a:pPr>
            <a:r>
              <a:rPr lang="en-US" altLang="ko-KR" sz="1600" dirty="0" smtClean="0"/>
              <a:t>      </a:t>
            </a:r>
            <a:r>
              <a:rPr lang="en-US" altLang="ko-KR" sz="1600" dirty="0" smtClean="0"/>
              <a:t>                      </a:t>
            </a:r>
            <a:r>
              <a:rPr lang="en-US" altLang="ko-KR" sz="1600" dirty="0" smtClean="0"/>
              <a:t>closed with sonorant consonant coda  (kneel [n</a:t>
            </a:r>
            <a:r>
              <a:rPr lang="en-US" altLang="ko-KR" sz="1600" dirty="0" smtClean="0">
                <a:solidFill>
                  <a:srgbClr val="FF0000"/>
                </a:solidFill>
              </a:rPr>
              <a:t>i</a:t>
            </a:r>
            <a:r>
              <a:rPr lang="en-US" altLang="ko-KR" sz="1600" dirty="0" smtClean="0"/>
              <a:t>l])</a:t>
            </a:r>
          </a:p>
          <a:p>
            <a:pPr>
              <a:buNone/>
            </a:pPr>
            <a:r>
              <a:rPr lang="en-US" altLang="ko-KR" sz="1600" dirty="0" smtClean="0"/>
              <a:t>                            closed with voiced obstruent coda (need [</a:t>
            </a:r>
            <a:r>
              <a:rPr lang="en-US" altLang="ko-KR" sz="1600" dirty="0" err="1" smtClean="0"/>
              <a:t>n</a:t>
            </a:r>
            <a:r>
              <a:rPr lang="en-US" altLang="ko-KR" sz="1600" dirty="0" err="1" smtClean="0">
                <a:solidFill>
                  <a:srgbClr val="FF0000"/>
                </a:solidFill>
              </a:rPr>
              <a:t>i</a:t>
            </a:r>
            <a:r>
              <a:rPr lang="en-US" altLang="ko-KR" sz="1600" dirty="0" err="1" smtClean="0"/>
              <a:t>d</a:t>
            </a:r>
            <a:r>
              <a:rPr lang="en-US" altLang="ko-KR" sz="1600" dirty="0" smtClean="0"/>
              <a:t>])</a:t>
            </a:r>
          </a:p>
          <a:p>
            <a:pPr>
              <a:buNone/>
            </a:pPr>
            <a:r>
              <a:rPr lang="en-US" altLang="ko-KR" sz="1600" dirty="0" smtClean="0"/>
              <a:t>                            closed with voiceless consonant coda (neat [n</a:t>
            </a:r>
            <a:r>
              <a:rPr lang="en-US" altLang="ko-KR" sz="1600" dirty="0" smtClean="0">
                <a:solidFill>
                  <a:srgbClr val="FF0000"/>
                </a:solidFill>
              </a:rPr>
              <a:t>i</a:t>
            </a:r>
            <a:r>
              <a:rPr lang="en-US" altLang="ko-KR" sz="1600" dirty="0" smtClean="0"/>
              <a:t>t])  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(d)  Vowels are longer in stressed syllables than in unstressed syllables:</a:t>
            </a:r>
          </a:p>
          <a:p>
            <a:pPr>
              <a:buNone/>
            </a:pPr>
            <a:r>
              <a:rPr lang="en-US" altLang="ko-KR" sz="1600" dirty="0" smtClean="0"/>
              <a:t>                 e.g.)   appreciate </a:t>
            </a:r>
            <a:r>
              <a:rPr lang="en-US" sz="1600" dirty="0" smtClean="0"/>
              <a:t>[</a:t>
            </a:r>
            <a:r>
              <a:rPr lang="en-US" sz="1600" dirty="0" err="1" smtClean="0"/>
              <a:t>ə.pr</a:t>
            </a:r>
            <a:r>
              <a:rPr lang="en-US" sz="1600" b="1" dirty="0" err="1" smtClean="0">
                <a:solidFill>
                  <a:srgbClr val="FF0000"/>
                </a:solidFill>
              </a:rPr>
              <a:t>í</a:t>
            </a:r>
            <a:r>
              <a:rPr lang="en-US" sz="1600" dirty="0" err="1" smtClean="0"/>
              <a:t>.ʃ</a:t>
            </a:r>
            <a:r>
              <a:rPr lang="en-US" sz="1600" b="1" dirty="0" err="1" smtClean="0"/>
              <a:t>ɪ</a:t>
            </a:r>
            <a:r>
              <a:rPr lang="en-US" sz="1600" dirty="0" err="1" smtClean="0"/>
              <a:t>.et</a:t>
            </a:r>
            <a:r>
              <a:rPr lang="en-US" sz="1600" dirty="0" smtClean="0"/>
              <a:t>]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                                  </a:t>
            </a:r>
            <a:r>
              <a:rPr lang="en-US" altLang="ko-KR" sz="1600" dirty="0" smtClean="0"/>
              <a:t>       ↑ ↑</a:t>
            </a:r>
            <a:endParaRPr lang="en-US" altLang="ko-KR" sz="1600" dirty="0" smtClean="0"/>
          </a:p>
          <a:p>
            <a:pPr>
              <a:buNone/>
            </a:pPr>
            <a:r>
              <a:rPr lang="en-US" altLang="ko-KR" sz="1100" dirty="0" smtClean="0"/>
              <a:t>                                                           longer   shorter  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800" b="1" dirty="0" smtClean="0"/>
              <a:t>4.2.5  Vowels before /r/  </a:t>
            </a:r>
            <a:endParaRPr lang="en-US" altLang="ko-KR" sz="1100" b="1" dirty="0" smtClean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b="1" dirty="0" smtClean="0"/>
              <a:t>     (1)</a:t>
            </a:r>
            <a:r>
              <a:rPr lang="en-US" altLang="ko-KR" sz="1600" dirty="0" smtClean="0"/>
              <a:t>  When /r/ after a vowel is the same syllable, the vowel takes on some</a:t>
            </a:r>
          </a:p>
          <a:p>
            <a:pPr>
              <a:buNone/>
            </a:pPr>
            <a:r>
              <a:rPr lang="en-US" altLang="ko-KR" sz="1600" dirty="0" smtClean="0"/>
              <a:t>           retroflex quality, which is commonly known as “r-coloring.”</a:t>
            </a:r>
          </a:p>
          <a:p>
            <a:pPr>
              <a:buNone/>
            </a:pPr>
            <a:r>
              <a:rPr lang="en-US" altLang="ko-KR" sz="1600" dirty="0" smtClean="0"/>
              <a:t>             e.g.)  </a:t>
            </a:r>
            <a:r>
              <a:rPr lang="en-US" altLang="ko-KR" sz="1600" dirty="0" smtClean="0"/>
              <a:t>ear </a:t>
            </a:r>
            <a:r>
              <a:rPr lang="en-US" sz="1600" dirty="0" smtClean="0"/>
              <a:t>[</a:t>
            </a:r>
            <a:r>
              <a:rPr lang="en-US" sz="1600" dirty="0" err="1" smtClean="0"/>
              <a:t>ɪə</a:t>
            </a:r>
            <a:r>
              <a:rPr lang="en-US" sz="1600" i="1" dirty="0" err="1" smtClean="0"/>
              <a:t>r</a:t>
            </a:r>
            <a:r>
              <a:rPr lang="en-US" sz="1600" dirty="0" smtClean="0"/>
              <a:t>],  cure </a:t>
            </a:r>
            <a:r>
              <a:rPr lang="en-US" sz="1600" dirty="0" smtClean="0"/>
              <a:t>[</a:t>
            </a:r>
            <a:r>
              <a:rPr lang="en-US" sz="1600" dirty="0" err="1" smtClean="0"/>
              <a:t>kjʊə</a:t>
            </a:r>
            <a:r>
              <a:rPr lang="en-US" sz="1600" i="1" dirty="0" err="1" smtClean="0"/>
              <a:t>r</a:t>
            </a:r>
            <a:r>
              <a:rPr lang="en-US" sz="1600" dirty="0" smtClean="0"/>
              <a:t>],  work </a:t>
            </a:r>
            <a:r>
              <a:rPr lang="en-US" sz="1600" dirty="0" smtClean="0"/>
              <a:t>[</a:t>
            </a:r>
            <a:r>
              <a:rPr lang="en-US" sz="1600" dirty="0" err="1" smtClean="0"/>
              <a:t>wə:</a:t>
            </a:r>
            <a:r>
              <a:rPr lang="en-US" sz="1600" i="1" dirty="0" err="1" smtClean="0"/>
              <a:t>r</a:t>
            </a:r>
            <a:r>
              <a:rPr lang="en-US" sz="1600" dirty="0" err="1" smtClean="0"/>
              <a:t>k</a:t>
            </a:r>
            <a:r>
              <a:rPr lang="en-US" sz="1600" dirty="0" smtClean="0"/>
              <a:t>],  party [</a:t>
            </a:r>
            <a:r>
              <a:rPr lang="en-US" sz="1600" dirty="0" err="1" smtClean="0"/>
              <a:t>pa:</a:t>
            </a:r>
            <a:r>
              <a:rPr lang="en-US" sz="1600" i="1" dirty="0" err="1" smtClean="0"/>
              <a:t>r</a:t>
            </a:r>
            <a:r>
              <a:rPr lang="en-US" sz="1600" dirty="0" err="1" smtClean="0"/>
              <a:t>ti</a:t>
            </a:r>
            <a:r>
              <a:rPr lang="en-US" sz="1600" dirty="0" smtClean="0"/>
              <a:t>]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 smtClean="0"/>
              <a:t>   </a:t>
            </a:r>
            <a:r>
              <a:rPr lang="en-US" altLang="ko-KR" sz="1800" b="1" dirty="0" smtClean="0"/>
              <a:t>  </a:t>
            </a:r>
            <a:r>
              <a:rPr lang="en-US" altLang="ko-KR" sz="1600" b="1" dirty="0" smtClean="0"/>
              <a:t>(2)</a:t>
            </a:r>
            <a:r>
              <a:rPr lang="en-US" altLang="ko-KR" sz="1600" dirty="0" smtClean="0"/>
              <a:t>  When this happens, several otherwise well-established </a:t>
            </a:r>
            <a:r>
              <a:rPr lang="en-US" altLang="ko-KR" sz="1600" u="sng" dirty="0" smtClean="0"/>
              <a:t>vowel contrast of </a:t>
            </a:r>
          </a:p>
          <a:p>
            <a:pPr>
              <a:buNone/>
            </a:pPr>
            <a:r>
              <a:rPr lang="en-US" altLang="ko-KR" sz="1600" dirty="0" smtClean="0"/>
              <a:t>           </a:t>
            </a:r>
            <a:r>
              <a:rPr lang="en-US" altLang="ko-KR" sz="1600" u="sng" dirty="0" smtClean="0"/>
              <a:t>English are neutralized.</a:t>
            </a:r>
            <a:r>
              <a:rPr lang="en-US" altLang="ko-KR" sz="1600" dirty="0" smtClean="0"/>
              <a:t> Thus, the contrast between /</a:t>
            </a:r>
            <a:r>
              <a:rPr lang="en-US" altLang="ko-KR" sz="1600" dirty="0" err="1" smtClean="0"/>
              <a:t>i</a:t>
            </a:r>
            <a:r>
              <a:rPr lang="en-US" altLang="ko-KR" sz="1600" dirty="0" smtClean="0"/>
              <a:t>/ and /</a:t>
            </a:r>
            <a:r>
              <a:rPr lang="en-US" sz="1600" dirty="0" smtClean="0"/>
              <a:t>ɪ/ seems to </a:t>
            </a:r>
          </a:p>
          <a:p>
            <a:pPr>
              <a:buNone/>
            </a:pPr>
            <a:r>
              <a:rPr lang="en-US" sz="1600" dirty="0" smtClean="0"/>
              <a:t>           disappear in words such as </a:t>
            </a:r>
            <a:r>
              <a:rPr lang="en-US" sz="1600" i="1" u="sng" dirty="0" smtClean="0"/>
              <a:t>ear, fear, beard, pier</a:t>
            </a:r>
            <a:r>
              <a:rPr lang="en-US" sz="1600" dirty="0" smtClean="0"/>
              <a:t>, etc., transcribed as </a:t>
            </a:r>
            <a:r>
              <a:rPr lang="en-US" sz="1600" b="1" dirty="0" smtClean="0">
                <a:solidFill>
                  <a:srgbClr val="FF0000"/>
                </a:solidFill>
              </a:rPr>
              <a:t>[</a:t>
            </a:r>
            <a:r>
              <a:rPr lang="en-US" sz="1600" b="1" dirty="0" err="1" smtClean="0">
                <a:solidFill>
                  <a:srgbClr val="FF0000"/>
                </a:solidFill>
              </a:rPr>
              <a:t>ir</a:t>
            </a:r>
            <a:r>
              <a:rPr lang="en-US" sz="1600" b="1" dirty="0" smtClean="0">
                <a:solidFill>
                  <a:srgbClr val="FF0000"/>
                </a:solidFill>
              </a:rPr>
              <a:t>].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                                            </a:t>
            </a:r>
            <a:endParaRPr lang="ko-KR" altLang="en-US" sz="1600" b="1" dirty="0">
              <a:solidFill>
                <a:srgbClr val="FF0000"/>
              </a:solidFill>
            </a:endParaRPr>
          </a:p>
        </p:txBody>
      </p:sp>
      <p:cxnSp>
        <p:nvCxnSpPr>
          <p:cNvPr id="9" name="직선 화살표 연결선 8"/>
          <p:cNvCxnSpPr/>
          <p:nvPr/>
        </p:nvCxnSpPr>
        <p:spPr>
          <a:xfrm rot="5400000" flipH="1" flipV="1">
            <a:off x="6965967" y="1463661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785795"/>
            <a:ext cx="8001056" cy="5214974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 smtClean="0"/>
              <a:t>     </a:t>
            </a:r>
            <a:r>
              <a:rPr lang="en-US" altLang="ko-KR" sz="1600" b="1" dirty="0" smtClean="0"/>
              <a:t>(3)</a:t>
            </a:r>
            <a:r>
              <a:rPr lang="en-US" altLang="ko-KR" sz="1600" dirty="0" smtClean="0"/>
              <a:t> Neutralization of vowel quality with /r/:</a:t>
            </a:r>
          </a:p>
          <a:p>
            <a:pPr>
              <a:buNone/>
            </a:pPr>
            <a:r>
              <a:rPr lang="en-US" altLang="ko-KR" sz="1600" dirty="0" smtClean="0"/>
              <a:t>             </a:t>
            </a:r>
            <a:r>
              <a:rPr lang="en-US" sz="1600" dirty="0" smtClean="0"/>
              <a:t>[</a:t>
            </a:r>
            <a:r>
              <a:rPr lang="en-US" sz="1600" b="1" dirty="0" err="1" smtClean="0"/>
              <a:t>ʊɚ</a:t>
            </a:r>
            <a:r>
              <a:rPr lang="en-US" sz="1600" dirty="0" smtClean="0"/>
              <a:t>]:  t</a:t>
            </a:r>
            <a:r>
              <a:rPr lang="en-US" sz="1600" u="sng" dirty="0" smtClean="0"/>
              <a:t>our</a:t>
            </a:r>
            <a:r>
              <a:rPr lang="en-US" sz="1600" dirty="0" smtClean="0"/>
              <a:t>,  mat</a:t>
            </a:r>
            <a:r>
              <a:rPr lang="en-US" sz="1600" u="sng" dirty="0" smtClean="0"/>
              <a:t>ure</a:t>
            </a:r>
            <a:r>
              <a:rPr lang="en-US" sz="1600" dirty="0" smtClean="0"/>
              <a:t>,  end</a:t>
            </a:r>
            <a:r>
              <a:rPr lang="en-US" sz="1600" u="sng" dirty="0" smtClean="0"/>
              <a:t>ure</a:t>
            </a:r>
            <a:r>
              <a:rPr lang="en-US" sz="1600" dirty="0" smtClean="0"/>
              <a:t>,  </a:t>
            </a:r>
          </a:p>
          <a:p>
            <a:pPr>
              <a:buNone/>
            </a:pPr>
            <a:r>
              <a:rPr lang="en-US" sz="1600" dirty="0" smtClean="0"/>
              <a:t>             [</a:t>
            </a:r>
            <a:r>
              <a:rPr lang="en-US" sz="1600" b="1" dirty="0" err="1" smtClean="0"/>
              <a:t>ɛɚ</a:t>
            </a:r>
            <a:r>
              <a:rPr lang="en-US" sz="1600" dirty="0" smtClean="0"/>
              <a:t>]:  M</a:t>
            </a:r>
            <a:r>
              <a:rPr lang="en-US" sz="1600" u="sng" dirty="0" smtClean="0"/>
              <a:t>ar</a:t>
            </a:r>
            <a:r>
              <a:rPr lang="en-US" sz="1600" dirty="0" smtClean="0"/>
              <a:t>y,  m</a:t>
            </a:r>
            <a:r>
              <a:rPr lang="en-US" sz="1600" u="sng" dirty="0" smtClean="0"/>
              <a:t>err</a:t>
            </a:r>
            <a:r>
              <a:rPr lang="en-US" sz="1600" dirty="0" smtClean="0"/>
              <a:t>y,  m</a:t>
            </a:r>
            <a:r>
              <a:rPr lang="en-US" sz="1600" u="sng" dirty="0" smtClean="0"/>
              <a:t>arr</a:t>
            </a:r>
            <a:r>
              <a:rPr lang="en-US" sz="1600" dirty="0" smtClean="0"/>
              <a:t>y </a:t>
            </a:r>
          </a:p>
          <a:p>
            <a:pPr>
              <a:buNone/>
            </a:pPr>
            <a:r>
              <a:rPr lang="en-US" sz="1600" dirty="0" smtClean="0"/>
              <a:t>             [</a:t>
            </a:r>
            <a:r>
              <a:rPr lang="en-US" sz="1600" b="1" dirty="0" err="1" smtClean="0"/>
              <a:t>ɔɚ</a:t>
            </a:r>
            <a:r>
              <a:rPr lang="en-US" sz="1600" dirty="0" smtClean="0"/>
              <a:t>]:  p</a:t>
            </a:r>
            <a:r>
              <a:rPr lang="en-US" sz="1600" u="sng" dirty="0" smtClean="0"/>
              <a:t>or</a:t>
            </a:r>
            <a:r>
              <a:rPr lang="en-US" sz="1600" dirty="0" smtClean="0"/>
              <a:t>k,  b</a:t>
            </a:r>
            <a:r>
              <a:rPr lang="en-US" sz="1600" u="sng" dirty="0" smtClean="0"/>
              <a:t>ore</a:t>
            </a:r>
            <a:r>
              <a:rPr lang="en-US" sz="1600" dirty="0" smtClean="0"/>
              <a:t>,  h</a:t>
            </a:r>
            <a:r>
              <a:rPr lang="en-US" sz="1600" u="sng" dirty="0" smtClean="0"/>
              <a:t>or</a:t>
            </a:r>
            <a:r>
              <a:rPr lang="en-US" sz="1600" dirty="0" smtClean="0"/>
              <a:t>n,  f</a:t>
            </a:r>
            <a:r>
              <a:rPr lang="en-US" sz="1600" u="sng" dirty="0" smtClean="0"/>
              <a:t>or</a:t>
            </a:r>
            <a:r>
              <a:rPr lang="en-US" sz="1600" dirty="0" smtClean="0"/>
              <a:t>k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   </a:t>
            </a:r>
            <a:r>
              <a:rPr lang="en-US" sz="1600" b="1" dirty="0" smtClean="0"/>
              <a:t>(4)</a:t>
            </a:r>
            <a:r>
              <a:rPr lang="en-US" sz="1600" dirty="0" smtClean="0"/>
              <a:t> The r-coloring is present in the following two diphthongs, resulting in </a:t>
            </a:r>
          </a:p>
          <a:p>
            <a:pPr>
              <a:buNone/>
            </a:pPr>
            <a:r>
              <a:rPr lang="en-US" sz="1600" dirty="0" smtClean="0"/>
              <a:t>          </a:t>
            </a:r>
            <a:r>
              <a:rPr lang="en-US" sz="1600" dirty="0" err="1" smtClean="0"/>
              <a:t>triphthongs</a:t>
            </a:r>
            <a:r>
              <a:rPr lang="en-US" sz="1600" dirty="0" smtClean="0"/>
              <a:t> such as /</a:t>
            </a:r>
            <a:r>
              <a:rPr lang="en-US" sz="1600" b="1" dirty="0" err="1" smtClean="0"/>
              <a:t>eɪɚ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aɪɚ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ɔɪɚ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aʊɚ</a:t>
            </a:r>
            <a:r>
              <a:rPr lang="en-US" sz="1600" b="1" dirty="0" smtClean="0"/>
              <a:t>, </a:t>
            </a:r>
            <a:r>
              <a:rPr lang="en-US" sz="1600" b="1" dirty="0" err="1" smtClean="0"/>
              <a:t>oʊɚ</a:t>
            </a:r>
            <a:r>
              <a:rPr lang="en-US" sz="1600" dirty="0" smtClean="0"/>
              <a:t>/: </a:t>
            </a:r>
          </a:p>
          <a:p>
            <a:pPr>
              <a:buNone/>
            </a:pPr>
            <a:r>
              <a:rPr lang="en-US" sz="1600" dirty="0" smtClean="0"/>
              <a:t>             e.g.)  [</a:t>
            </a:r>
            <a:r>
              <a:rPr lang="en-US" sz="1600" b="1" dirty="0" err="1" smtClean="0"/>
              <a:t>aɪɚ</a:t>
            </a:r>
            <a:r>
              <a:rPr lang="en-US" sz="1600" dirty="0" smtClean="0"/>
              <a:t>] : fire,  entire,  inspire</a:t>
            </a:r>
          </a:p>
          <a:p>
            <a:pPr>
              <a:buNone/>
            </a:pPr>
            <a:r>
              <a:rPr lang="en-US" sz="1600" dirty="0" smtClean="0"/>
              <a:t>                    [</a:t>
            </a:r>
            <a:r>
              <a:rPr lang="en-US" sz="1600" b="1" dirty="0" err="1" smtClean="0"/>
              <a:t>aʊɚ</a:t>
            </a:r>
            <a:r>
              <a:rPr lang="en-US" sz="1600" dirty="0" smtClean="0"/>
              <a:t>] : sour,  devour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     </a:t>
            </a:r>
            <a:r>
              <a:rPr lang="en-US" sz="1600" b="1" dirty="0" smtClean="0"/>
              <a:t>(5)</a:t>
            </a:r>
            <a:r>
              <a:rPr lang="en-US" sz="1600" dirty="0" smtClean="0"/>
              <a:t>  The central vowel schwa has two r-colored manifestations: </a:t>
            </a:r>
          </a:p>
          <a:p>
            <a:pPr>
              <a:buNone/>
            </a:pPr>
            <a:r>
              <a:rPr lang="en-US" sz="1600" dirty="0" smtClean="0"/>
              <a:t>            </a:t>
            </a:r>
            <a:r>
              <a:rPr lang="en-US" sz="1600" b="1" dirty="0" smtClean="0">
                <a:solidFill>
                  <a:srgbClr val="FF0000"/>
                </a:solidFill>
              </a:rPr>
              <a:t>[ɚ]</a:t>
            </a:r>
            <a:r>
              <a:rPr lang="en-US" sz="1600" dirty="0" smtClean="0"/>
              <a:t> </a:t>
            </a:r>
            <a:r>
              <a:rPr lang="en-US" sz="1600" u="sng" dirty="0" smtClean="0"/>
              <a:t>in unstressed syllables </a:t>
            </a:r>
            <a:r>
              <a:rPr lang="en-US" sz="1600" dirty="0" smtClean="0"/>
              <a:t>and </a:t>
            </a:r>
            <a:r>
              <a:rPr lang="en-US" sz="1600" b="1" dirty="0" smtClean="0">
                <a:solidFill>
                  <a:srgbClr val="FF0000"/>
                </a:solidFill>
              </a:rPr>
              <a:t>[ɝ]</a:t>
            </a:r>
            <a:r>
              <a:rPr lang="en-US" sz="1600" dirty="0" smtClean="0"/>
              <a:t> </a:t>
            </a:r>
            <a:r>
              <a:rPr lang="en-US" sz="1600" u="sng" dirty="0" smtClean="0"/>
              <a:t>in stressed syllables </a:t>
            </a:r>
            <a:r>
              <a:rPr lang="en-US" sz="1600" dirty="0" smtClean="0"/>
              <a:t>as in </a:t>
            </a:r>
            <a:r>
              <a:rPr lang="en-US" sz="1600" i="1" dirty="0" smtClean="0"/>
              <a:t>herder</a:t>
            </a:r>
            <a:r>
              <a:rPr lang="en-US" sz="1600" dirty="0" smtClean="0"/>
              <a:t>[</a:t>
            </a:r>
            <a:r>
              <a:rPr lang="en-US" sz="1600" b="1" dirty="0" err="1" smtClean="0"/>
              <a:t>hɝdɚ</a:t>
            </a:r>
            <a:r>
              <a:rPr lang="en-US" sz="1600" dirty="0" smtClean="0"/>
              <a:t>]; </a:t>
            </a:r>
          </a:p>
          <a:p>
            <a:pPr>
              <a:buNone/>
            </a:pPr>
            <a:r>
              <a:rPr lang="en-US" sz="1600" dirty="0" smtClean="0"/>
              <a:t>            the r-colored vowels with the </a:t>
            </a:r>
            <a:r>
              <a:rPr lang="en-US" sz="1600" dirty="0" err="1" smtClean="0"/>
              <a:t>tautosyllabic</a:t>
            </a:r>
            <a:r>
              <a:rPr lang="en-US" sz="1600" dirty="0" smtClean="0"/>
              <a:t> /r/. </a:t>
            </a:r>
          </a:p>
          <a:p>
            <a:pPr>
              <a:buNone/>
            </a:pPr>
            <a:r>
              <a:rPr lang="en-US" sz="1600" dirty="0" smtClean="0"/>
              <a:t>        </a:t>
            </a:r>
          </a:p>
          <a:p>
            <a:pPr>
              <a:buNone/>
            </a:pPr>
            <a:r>
              <a:rPr lang="en-US" sz="1600" dirty="0" smtClean="0"/>
              <a:t>         </a:t>
            </a:r>
            <a:r>
              <a:rPr lang="en-US" sz="1600" dirty="0" err="1" smtClean="0"/>
              <a:t>cf</a:t>
            </a:r>
            <a:r>
              <a:rPr lang="en-US" sz="1600" dirty="0" smtClean="0"/>
              <a:t>) sc</a:t>
            </a:r>
            <a:r>
              <a:rPr lang="en-US" sz="1600" u="sng" dirty="0" smtClean="0"/>
              <a:t>ore</a:t>
            </a:r>
            <a:r>
              <a:rPr lang="en-US" sz="1600" dirty="0" smtClean="0"/>
              <a:t>,  sh</a:t>
            </a:r>
            <a:r>
              <a:rPr lang="en-US" sz="1600" u="sng" dirty="0" smtClean="0"/>
              <a:t>ore</a:t>
            </a:r>
            <a:r>
              <a:rPr lang="en-US" sz="1600" dirty="0" smtClean="0"/>
              <a:t>,  </a:t>
            </a:r>
            <a:r>
              <a:rPr lang="en-US" sz="1600" u="sng" dirty="0" smtClean="0"/>
              <a:t>or</a:t>
            </a:r>
            <a:r>
              <a:rPr lang="en-US" sz="1600" dirty="0" smtClean="0"/>
              <a:t>ganized,  st</a:t>
            </a:r>
            <a:r>
              <a:rPr lang="en-US" sz="1600" u="sng" dirty="0" smtClean="0"/>
              <a:t>or</a:t>
            </a:r>
            <a:r>
              <a:rPr lang="en-US" sz="1600" dirty="0" smtClean="0"/>
              <a:t>m :  </a:t>
            </a:r>
            <a:r>
              <a:rPr lang="en-US" sz="1600" dirty="0" err="1" smtClean="0"/>
              <a:t>tautosyllabic</a:t>
            </a:r>
            <a:r>
              <a:rPr lang="en-US" sz="1600" dirty="0" smtClean="0"/>
              <a:t> </a:t>
            </a:r>
            <a:r>
              <a:rPr lang="en-US" sz="1600" b="1" dirty="0" smtClean="0"/>
              <a:t>[</a:t>
            </a:r>
            <a:r>
              <a:rPr lang="en-US" sz="1600" b="1" dirty="0" err="1" smtClean="0"/>
              <a:t>ɔr</a:t>
            </a:r>
            <a:r>
              <a:rPr lang="en-US" sz="1600" b="1" dirty="0" smtClean="0"/>
              <a:t>] </a:t>
            </a:r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1000109"/>
            <a:ext cx="7929618" cy="4714908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   </a:t>
            </a:r>
          </a:p>
          <a:p>
            <a:pPr>
              <a:buNone/>
            </a:pPr>
            <a:r>
              <a:rPr lang="en-US" altLang="ko-KR" sz="1600" dirty="0" smtClean="0"/>
              <a:t>     </a:t>
            </a:r>
            <a:r>
              <a:rPr lang="en-US" altLang="ko-KR" sz="1800" b="1" dirty="0" smtClean="0"/>
              <a:t>4.2.6  Vowels before /l/   </a:t>
            </a:r>
            <a:endParaRPr lang="en-US" altLang="ko-KR" sz="1600" dirty="0" smtClean="0"/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r>
              <a:rPr lang="en-US" altLang="ko-KR" sz="1600" b="1" dirty="0" smtClean="0"/>
              <a:t>         </a:t>
            </a:r>
            <a:r>
              <a:rPr lang="en-US" altLang="ko-KR" sz="1600" dirty="0" smtClean="0"/>
              <a:t>Postvocalic /l/ is highly </a:t>
            </a:r>
            <a:r>
              <a:rPr lang="en-US" altLang="ko-KR" sz="1600" dirty="0" err="1" smtClean="0"/>
              <a:t>velarized</a:t>
            </a:r>
            <a:r>
              <a:rPr lang="en-US" altLang="ko-KR" sz="1600" dirty="0" smtClean="0"/>
              <a:t> (dark) in American English, and this </a:t>
            </a:r>
          </a:p>
          <a:p>
            <a:pPr>
              <a:buNone/>
            </a:pPr>
            <a:r>
              <a:rPr lang="en-US" altLang="ko-KR" sz="1600" dirty="0" smtClean="0"/>
              <a:t>         has a retracting effect on the front vowels. As a result, we have a more</a:t>
            </a:r>
          </a:p>
          <a:p>
            <a:pPr>
              <a:buNone/>
            </a:pPr>
            <a:r>
              <a:rPr lang="en-US" altLang="ko-KR" sz="1600" dirty="0" smtClean="0"/>
              <a:t>         centralized vowel in the second words of each pair below: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b="1" dirty="0" smtClean="0"/>
              <a:t>                                  </a:t>
            </a:r>
            <a:r>
              <a:rPr lang="en-US" altLang="ko-KR" sz="1600" u="sng" dirty="0" smtClean="0"/>
              <a:t>centralized vowel before /l/</a:t>
            </a:r>
            <a:endParaRPr lang="en-US" altLang="ko-KR" sz="1600" b="1" dirty="0" smtClean="0"/>
          </a:p>
          <a:p>
            <a:pPr>
              <a:buNone/>
            </a:pPr>
            <a:r>
              <a:rPr lang="en-US" altLang="ko-KR" sz="1600" b="1" dirty="0" smtClean="0"/>
              <a:t>                 </a:t>
            </a:r>
            <a:r>
              <a:rPr lang="en-US" altLang="ko-KR" sz="1600" dirty="0" smtClean="0"/>
              <a:t>/</a:t>
            </a:r>
            <a:r>
              <a:rPr lang="en-US" altLang="ko-KR" sz="1600" dirty="0" err="1" smtClean="0"/>
              <a:t>i</a:t>
            </a:r>
            <a:r>
              <a:rPr lang="en-US" altLang="ko-KR" sz="1600" dirty="0" smtClean="0"/>
              <a:t>/    meat  -  mea</a:t>
            </a:r>
            <a:r>
              <a:rPr lang="en-US" altLang="ko-KR" sz="1600" dirty="0" smtClean="0">
                <a:solidFill>
                  <a:srgbClr val="FF0000"/>
                </a:solidFill>
              </a:rPr>
              <a:t>l</a:t>
            </a:r>
          </a:p>
          <a:p>
            <a:pPr>
              <a:buNone/>
            </a:pPr>
            <a:r>
              <a:rPr lang="en-US" altLang="ko-KR" sz="1600" b="1" dirty="0" smtClean="0"/>
              <a:t>                </a:t>
            </a:r>
            <a:r>
              <a:rPr lang="en-US" altLang="ko-KR" sz="1600" dirty="0" smtClean="0"/>
              <a:t>/</a:t>
            </a:r>
            <a:r>
              <a:rPr lang="en-US" sz="1600" dirty="0" smtClean="0"/>
              <a:t>ɪ/    Mick   -  mi</a:t>
            </a:r>
            <a:r>
              <a:rPr lang="en-US" sz="1600" dirty="0" smtClean="0">
                <a:solidFill>
                  <a:srgbClr val="FF0000"/>
                </a:solidFill>
              </a:rPr>
              <a:t>l</a:t>
            </a:r>
            <a:r>
              <a:rPr lang="en-US" sz="1600" dirty="0" smtClean="0"/>
              <a:t>k</a:t>
            </a:r>
          </a:p>
          <a:p>
            <a:pPr>
              <a:buNone/>
            </a:pPr>
            <a:r>
              <a:rPr lang="en-US" sz="1600" dirty="0" smtClean="0"/>
              <a:t>                /e/    pay    -  pa</a:t>
            </a:r>
            <a:r>
              <a:rPr lang="en-US" sz="1600" dirty="0" smtClean="0">
                <a:solidFill>
                  <a:srgbClr val="FF0000"/>
                </a:solidFill>
              </a:rPr>
              <a:t>l</a:t>
            </a:r>
            <a:r>
              <a:rPr lang="en-US" sz="1600" dirty="0" smtClean="0"/>
              <a:t>e</a:t>
            </a:r>
          </a:p>
          <a:p>
            <a:pPr>
              <a:buNone/>
            </a:pPr>
            <a:r>
              <a:rPr lang="en-US" sz="1600" dirty="0" smtClean="0"/>
              <a:t>                /ɛ/    bet     -  be</a:t>
            </a:r>
            <a:r>
              <a:rPr lang="en-US" sz="1600" dirty="0" smtClean="0">
                <a:solidFill>
                  <a:srgbClr val="FF0000"/>
                </a:solidFill>
              </a:rPr>
              <a:t>l</a:t>
            </a:r>
            <a:r>
              <a:rPr lang="en-US" sz="1600" dirty="0" smtClean="0"/>
              <a:t>t</a:t>
            </a:r>
          </a:p>
          <a:p>
            <a:pPr>
              <a:buNone/>
            </a:pPr>
            <a:r>
              <a:rPr lang="en-US" sz="1600" dirty="0" smtClean="0"/>
              <a:t>                /æ/   tack    -  ta</a:t>
            </a:r>
            <a:r>
              <a:rPr lang="en-US" sz="1600" dirty="0" smtClean="0">
                <a:solidFill>
                  <a:srgbClr val="FF0000"/>
                </a:solidFill>
              </a:rPr>
              <a:t>l</a:t>
            </a:r>
            <a:r>
              <a:rPr lang="en-US" sz="1600" dirty="0" smtClean="0"/>
              <a:t>c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ko-KR" altLang="en-US" sz="1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624</Words>
  <Application>Microsoft Office PowerPoint</Application>
  <PresentationFormat>화면 슬라이드 쇼(4:3)</PresentationFormat>
  <Paragraphs>67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슬라이드 1</vt:lpstr>
      <vt:lpstr>슬라이드 2</vt:lpstr>
      <vt:lpstr>슬라이드 3</vt:lpstr>
      <vt:lpstr>슬라이드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수진</cp:lastModifiedBy>
  <cp:revision>25</cp:revision>
  <dcterms:created xsi:type="dcterms:W3CDTF">2017-06-28T07:54:46Z</dcterms:created>
  <dcterms:modified xsi:type="dcterms:W3CDTF">2017-07-30T13:56:55Z</dcterms:modified>
</cp:coreProperties>
</file>