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57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BDC2-B88F-426A-BF30-D72293D960CF}" type="datetimeFigureOut">
              <a:rPr lang="ko-KR" altLang="en-US" smtClean="0"/>
              <a:pPr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37BC-25D0-45C0-8455-0131C033BD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56" y="937904"/>
            <a:ext cx="7632848" cy="503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16824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3600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ko-KR" sz="1400" b="1" dirty="0" smtClean="0"/>
              <a:t>(2</a:t>
            </a:r>
            <a:r>
              <a:rPr lang="en-US" altLang="ko-KR" sz="1400" b="1" dirty="0"/>
              <a:t>)</a:t>
            </a:r>
            <a:r>
              <a:rPr lang="en-US" altLang="ko-KR" sz="1400" b="1" dirty="0" smtClean="0"/>
              <a:t> Vowels(</a:t>
            </a:r>
            <a:r>
              <a:rPr lang="ko-KR" altLang="en-US" sz="1400" b="1" dirty="0" smtClean="0"/>
              <a:t>모음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25658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    </a:t>
            </a:r>
            <a:r>
              <a:rPr lang="en-US" altLang="ko-KR" sz="1300" dirty="0" smtClean="0"/>
              <a:t>1.  Vowels are produced with little restriction of the airflow from the lungs out through the mouth 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and/or the nose. The quality of a vowel depends on the shape of the vocal tract as the air passes 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through.</a:t>
            </a:r>
          </a:p>
          <a:p>
            <a:pPr>
              <a:buNone/>
            </a:pPr>
            <a:endParaRPr lang="en-US" altLang="ko-KR" sz="1300" dirty="0" smtClean="0"/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2.  Vowels are described as four classifications.</a:t>
            </a:r>
          </a:p>
          <a:p>
            <a:pPr>
              <a:buNone/>
            </a:pP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 smtClean="0">
                <a:solidFill>
                  <a:srgbClr val="FF0000"/>
                </a:solidFill>
              </a:rPr>
              <a:t>        (a) Tongue Position:  </a:t>
            </a:r>
            <a:r>
              <a:rPr lang="en-US" altLang="ko-KR" sz="1300" dirty="0" smtClean="0"/>
              <a:t>front, central, back</a:t>
            </a:r>
          </a:p>
          <a:p>
            <a:pPr>
              <a:buNone/>
            </a:pP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 smtClean="0">
                <a:solidFill>
                  <a:srgbClr val="FF0000"/>
                </a:solidFill>
              </a:rPr>
              <a:t>        (b) Tongue Height:   </a:t>
            </a:r>
            <a:r>
              <a:rPr lang="en-US" altLang="ko-KR" sz="1300" dirty="0" smtClean="0"/>
              <a:t>high, mid, low</a:t>
            </a:r>
          </a:p>
          <a:p>
            <a:pPr>
              <a:buNone/>
            </a:pP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 smtClean="0">
                <a:solidFill>
                  <a:srgbClr val="FF0000"/>
                </a:solidFill>
              </a:rPr>
              <a:t>        (c) Tenseness:   </a:t>
            </a:r>
            <a:r>
              <a:rPr lang="en-US" altLang="ko-KR" sz="1300" dirty="0" smtClean="0"/>
              <a:t>tense/ lax</a:t>
            </a:r>
          </a:p>
          <a:p>
            <a:pPr>
              <a:buNone/>
            </a:pP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 smtClean="0">
                <a:solidFill>
                  <a:srgbClr val="FF0000"/>
                </a:solidFill>
              </a:rPr>
              <a:t>        (d) Lip rounding:   </a:t>
            </a:r>
            <a:r>
              <a:rPr lang="en-US" altLang="ko-KR" sz="1300" dirty="0" smtClean="0"/>
              <a:t>rounded/unrounded</a:t>
            </a:r>
          </a:p>
          <a:p>
            <a:pPr>
              <a:buNone/>
            </a:pPr>
            <a:r>
              <a:rPr lang="en-US" altLang="ko-KR" sz="1300" dirty="0" smtClean="0"/>
              <a:t>       ============</a:t>
            </a:r>
            <a:endParaRPr lang="en-US" altLang="ko-KR" sz="1300" dirty="0"/>
          </a:p>
          <a:p>
            <a:pPr>
              <a:buNone/>
            </a:pPr>
            <a:r>
              <a:rPr lang="en-US" altLang="ko-KR" sz="1300" dirty="0" smtClean="0"/>
              <a:t>         </a:t>
            </a:r>
            <a:r>
              <a:rPr lang="en-US" altLang="ko-KR" sz="1300" u="sng" dirty="0" smtClean="0"/>
              <a:t>(a) Tongue Position and (b) Tongue Height </a:t>
            </a:r>
            <a:r>
              <a:rPr lang="en-US" altLang="ko-KR" sz="1300" dirty="0" smtClean="0"/>
              <a:t>: 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The tongue height of [</a:t>
            </a:r>
            <a:r>
              <a:rPr lang="en-US" altLang="ko-KR" sz="1300" dirty="0" err="1" smtClean="0"/>
              <a:t>i</a:t>
            </a:r>
            <a:r>
              <a:rPr lang="en-US" altLang="ko-KR" sz="1300" dirty="0" smtClean="0"/>
              <a:t>] and [u] is high in the mouth, while that of [æ], [a], and [ɔ] is low.</a:t>
            </a:r>
          </a:p>
          <a:p>
            <a:pPr>
              <a:buNone/>
            </a:pPr>
            <a:r>
              <a:rPr lang="en-US" altLang="ko-KR" sz="1300" dirty="0" smtClean="0"/>
              <a:t>                 The tongue height of  [e], [ɛ],  [ə], and[ʌ] is mid in the mouth. </a:t>
            </a:r>
          </a:p>
          <a:p>
            <a:pPr>
              <a:buNone/>
            </a:pPr>
            <a:endParaRPr lang="en-US" altLang="ko-KR" sz="1300" dirty="0" smtClean="0"/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</a:t>
            </a:r>
            <a:r>
              <a:rPr lang="en-US" altLang="ko-KR" sz="1300" u="sng" dirty="0" smtClean="0"/>
              <a:t>(c)  Tenseness</a:t>
            </a:r>
            <a:r>
              <a:rPr lang="en-US" altLang="ko-KR" sz="1300" dirty="0" smtClean="0"/>
              <a:t>: Tense vowels have greater </a:t>
            </a:r>
            <a:r>
              <a:rPr lang="en-US" altLang="ko-KR" sz="1300" b="1" dirty="0" smtClean="0"/>
              <a:t>tension of the tongue muscles. 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They are </a:t>
            </a:r>
            <a:r>
              <a:rPr lang="en-US" altLang="ko-KR" sz="1300" u="sng" dirty="0" smtClean="0"/>
              <a:t>louder and a little longer </a:t>
            </a:r>
            <a:r>
              <a:rPr lang="en-US" altLang="ko-KR" sz="1300" dirty="0" smtClean="0"/>
              <a:t>in duration. Lax vowels has little tongue tension.</a:t>
            </a:r>
          </a:p>
          <a:p>
            <a:pPr>
              <a:buNone/>
            </a:pPr>
            <a:r>
              <a:rPr lang="en-US" altLang="ko-KR" sz="1300" dirty="0" smtClean="0"/>
              <a:t> </a:t>
            </a:r>
            <a:endParaRPr lang="en-US" altLang="ko-KR" sz="1300" dirty="0"/>
          </a:p>
          <a:p>
            <a:pPr>
              <a:buNone/>
            </a:pPr>
            <a:r>
              <a:rPr lang="en-US" altLang="ko-KR" sz="1300" dirty="0" smtClean="0"/>
              <a:t>                       Tense:  [</a:t>
            </a:r>
            <a:r>
              <a:rPr lang="en-US" altLang="ko-KR" sz="1300" dirty="0" err="1" smtClean="0"/>
              <a:t>i</a:t>
            </a:r>
            <a:r>
              <a:rPr lang="en-US" altLang="ko-KR" sz="1300" dirty="0" smtClean="0"/>
              <a:t>]    b</a:t>
            </a:r>
            <a:r>
              <a:rPr lang="en-US" altLang="ko-KR" sz="1300" b="1" dirty="0" smtClean="0"/>
              <a:t>ea</a:t>
            </a:r>
            <a:r>
              <a:rPr lang="en-US" altLang="ko-KR" sz="1300" dirty="0" smtClean="0"/>
              <a:t>t                  Lax:  [ɪ]    b</a:t>
            </a:r>
            <a:r>
              <a:rPr lang="en-US" altLang="ko-KR" sz="1300" b="1" dirty="0" smtClean="0"/>
              <a:t>i</a:t>
            </a:r>
            <a:r>
              <a:rPr lang="en-US" altLang="ko-KR" sz="1300" dirty="0" smtClean="0"/>
              <a:t>t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[e]   b</a:t>
            </a:r>
            <a:r>
              <a:rPr lang="en-US" altLang="ko-KR" sz="1300" b="1" dirty="0" smtClean="0"/>
              <a:t>ai</a:t>
            </a:r>
            <a:r>
              <a:rPr lang="en-US" altLang="ko-KR" sz="1300" dirty="0" smtClean="0"/>
              <a:t>t                          [ɛ]   b</a:t>
            </a:r>
            <a:r>
              <a:rPr lang="en-US" altLang="ko-KR" sz="1300" b="1" dirty="0" smtClean="0"/>
              <a:t>e</a:t>
            </a:r>
            <a:r>
              <a:rPr lang="en-US" altLang="ko-KR" sz="1300" dirty="0" smtClean="0"/>
              <a:t>t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[u]   b</a:t>
            </a:r>
            <a:r>
              <a:rPr lang="en-US" altLang="ko-KR" sz="1300" b="1" dirty="0" smtClean="0"/>
              <a:t>oo</a:t>
            </a:r>
            <a:r>
              <a:rPr lang="en-US" altLang="ko-KR" sz="1300" dirty="0" smtClean="0"/>
              <a:t>t                         [ʊ]   p</a:t>
            </a:r>
            <a:r>
              <a:rPr lang="en-US" altLang="ko-KR" sz="1300" b="1" dirty="0" smtClean="0"/>
              <a:t>u</a:t>
            </a:r>
            <a:r>
              <a:rPr lang="en-US" altLang="ko-KR" sz="1300" dirty="0" smtClean="0"/>
              <a:t>t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[o]   b</a:t>
            </a:r>
            <a:r>
              <a:rPr lang="en-US" altLang="ko-KR" sz="1300" b="1" dirty="0" smtClean="0"/>
              <a:t>oa</a:t>
            </a:r>
            <a:r>
              <a:rPr lang="en-US" altLang="ko-KR" sz="1300" dirty="0" smtClean="0"/>
              <a:t>t                         [ʌ]   h</a:t>
            </a:r>
            <a:r>
              <a:rPr lang="en-US" altLang="ko-KR" sz="1300" b="1" dirty="0" smtClean="0"/>
              <a:t>u</a:t>
            </a:r>
            <a:r>
              <a:rPr lang="en-US" altLang="ko-KR" sz="1300" dirty="0" smtClean="0"/>
              <a:t>t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[ɔ]   s</a:t>
            </a:r>
            <a:r>
              <a:rPr lang="en-US" altLang="ko-KR" sz="1300" b="1" dirty="0" smtClean="0"/>
              <a:t>aw</a:t>
            </a:r>
            <a:r>
              <a:rPr lang="en-US" altLang="ko-KR" sz="1300" dirty="0" smtClean="0"/>
              <a:t>                          [æ]   h</a:t>
            </a:r>
            <a:r>
              <a:rPr lang="en-US" altLang="ko-KR" sz="1300" b="1" dirty="0" smtClean="0"/>
              <a:t>a</a:t>
            </a:r>
            <a:r>
              <a:rPr lang="en-US" altLang="ko-KR" sz="1300" dirty="0" smtClean="0"/>
              <a:t>t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[a]   p</a:t>
            </a:r>
            <a:r>
              <a:rPr lang="en-US" altLang="ko-KR" sz="1300" b="1" dirty="0" smtClean="0"/>
              <a:t>a</a:t>
            </a:r>
            <a:r>
              <a:rPr lang="en-US" altLang="ko-KR" sz="1300" dirty="0" smtClean="0"/>
              <a:t>                            [ə]   </a:t>
            </a:r>
            <a:r>
              <a:rPr lang="en-US" altLang="ko-KR" sz="1300" b="1" dirty="0" smtClean="0"/>
              <a:t>a</a:t>
            </a:r>
            <a:r>
              <a:rPr lang="en-US" altLang="ko-KR" sz="1300" dirty="0" smtClean="0"/>
              <a:t>bout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[</a:t>
            </a:r>
            <a:r>
              <a:rPr lang="en-US" altLang="ko-KR" sz="1300" dirty="0" err="1" smtClean="0"/>
              <a:t>aɪ</a:t>
            </a:r>
            <a:r>
              <a:rPr lang="en-US" altLang="ko-KR" sz="1300" dirty="0" smtClean="0"/>
              <a:t>]  h</a:t>
            </a:r>
            <a:r>
              <a:rPr lang="en-US" altLang="ko-KR" sz="1300" b="1" dirty="0" smtClean="0"/>
              <a:t>i</a:t>
            </a:r>
            <a:r>
              <a:rPr lang="en-US" altLang="ko-KR" sz="1300" dirty="0" smtClean="0"/>
              <a:t>gh              </a:t>
            </a:r>
            <a:endParaRPr lang="en-US" altLang="ko-KR" sz="1300" dirty="0"/>
          </a:p>
          <a:p>
            <a:pPr>
              <a:buNone/>
            </a:pPr>
            <a:r>
              <a:rPr lang="en-US" altLang="ko-KR" sz="1300" dirty="0" smtClean="0"/>
              <a:t>                                 [</a:t>
            </a:r>
            <a:r>
              <a:rPr lang="en-US" altLang="ko-KR" sz="1300" dirty="0" err="1" smtClean="0"/>
              <a:t>aʊ</a:t>
            </a:r>
            <a:r>
              <a:rPr lang="en-US" altLang="ko-KR" sz="1300" dirty="0" smtClean="0"/>
              <a:t>]  h</a:t>
            </a:r>
            <a:r>
              <a:rPr lang="en-US" altLang="ko-KR" sz="1300" b="1" dirty="0" smtClean="0"/>
              <a:t>ow</a:t>
            </a:r>
          </a:p>
          <a:p>
            <a:pPr>
              <a:buNone/>
            </a:pPr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[</a:t>
            </a:r>
            <a:r>
              <a:rPr lang="en-US" altLang="ko-KR" sz="1300" dirty="0" err="1" smtClean="0"/>
              <a:t>ɔɪ</a:t>
            </a:r>
            <a:r>
              <a:rPr lang="en-US" altLang="ko-KR" sz="1300" dirty="0" smtClean="0"/>
              <a:t>]  b</a:t>
            </a:r>
            <a:r>
              <a:rPr lang="en-US" altLang="ko-KR" sz="1300" b="1" dirty="0" smtClean="0"/>
              <a:t>oy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6805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200" dirty="0" smtClean="0"/>
              <a:t>     </a:t>
            </a:r>
          </a:p>
          <a:p>
            <a:pPr>
              <a:buNone/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    </a:t>
            </a:r>
            <a:r>
              <a:rPr lang="en-US" altLang="ko-KR" sz="1200" u="sng" dirty="0" smtClean="0"/>
              <a:t>(d) Lip rounding</a:t>
            </a:r>
            <a:r>
              <a:rPr lang="en-US" altLang="ko-KR" sz="1200" dirty="0" smtClean="0"/>
              <a:t>: </a:t>
            </a:r>
          </a:p>
          <a:p>
            <a:pPr>
              <a:buNone/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           The back vowels </a:t>
            </a:r>
            <a:r>
              <a:rPr lang="en-US" altLang="ko-KR" sz="1200" dirty="0" smtClean="0">
                <a:solidFill>
                  <a:srgbClr val="FF0000"/>
                </a:solidFill>
              </a:rPr>
              <a:t>[u], [ʊ], [o], and [ɔ] </a:t>
            </a:r>
            <a:r>
              <a:rPr lang="en-US" altLang="ko-KR" sz="1200" dirty="0" smtClean="0"/>
              <a:t>in </a:t>
            </a:r>
            <a:r>
              <a:rPr lang="en-US" altLang="ko-KR" sz="1200" i="1" dirty="0" smtClean="0"/>
              <a:t>boot, put, boat,</a:t>
            </a:r>
            <a:r>
              <a:rPr lang="en-US" altLang="ko-KR" sz="1200" dirty="0" smtClean="0"/>
              <a:t> and </a:t>
            </a:r>
            <a:r>
              <a:rPr lang="en-US" altLang="ko-KR" sz="1200" i="1" dirty="0" smtClean="0"/>
              <a:t>bawd</a:t>
            </a:r>
            <a:r>
              <a:rPr lang="en-US" altLang="ko-KR" sz="1200" dirty="0" smtClean="0"/>
              <a:t> are the only rounded vowels. </a:t>
            </a:r>
            <a:endParaRPr lang="en-US" altLang="ko-KR" sz="1200" dirty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3. Nasalization of Vowels</a:t>
            </a:r>
          </a:p>
          <a:p>
            <a:pPr>
              <a:buNone/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       In English, vowels are nasalized for the most part before nasal consonants in the same syllable.</a:t>
            </a:r>
          </a:p>
          <a:p>
            <a:pPr>
              <a:buNone/>
            </a:pPr>
            <a:r>
              <a:rPr lang="en-US" altLang="ko-KR" sz="1200" dirty="0" smtClean="0"/>
              <a:t>            To show the nasalization, an extra mark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[~]</a:t>
            </a:r>
            <a:r>
              <a:rPr lang="en-US" altLang="ko-KR" sz="1200" dirty="0" smtClean="0"/>
              <a:t> called a diacritic is placed over the vowel.</a:t>
            </a:r>
          </a:p>
          <a:p>
            <a:pPr>
              <a:buNone/>
            </a:pPr>
            <a:endParaRPr lang="en-US" altLang="ko-KR" sz="1200" dirty="0"/>
          </a:p>
          <a:p>
            <a:pPr>
              <a:buNone/>
            </a:pPr>
            <a:r>
              <a:rPr lang="en-US" altLang="ko-KR" sz="1200" dirty="0" smtClean="0"/>
              <a:t>                e.g.)  b</a:t>
            </a:r>
            <a:r>
              <a:rPr lang="en-US" altLang="ko-KR" sz="1200" b="1" dirty="0" smtClean="0"/>
              <a:t>ea</a:t>
            </a:r>
            <a:r>
              <a:rPr lang="en-US" altLang="ko-KR" sz="1200" u="sng" dirty="0" smtClean="0"/>
              <a:t>n</a:t>
            </a:r>
            <a:r>
              <a:rPr lang="en-US" altLang="ko-KR" sz="1200" dirty="0" smtClean="0"/>
              <a:t>,  b</a:t>
            </a:r>
            <a:r>
              <a:rPr lang="en-US" altLang="ko-KR" sz="1200" b="1" dirty="0" smtClean="0"/>
              <a:t>o</a:t>
            </a:r>
            <a:r>
              <a:rPr lang="en-US" altLang="ko-KR" sz="1200" u="sng" dirty="0" smtClean="0"/>
              <a:t>n</a:t>
            </a:r>
            <a:r>
              <a:rPr lang="en-US" altLang="ko-KR" sz="1200" dirty="0" smtClean="0"/>
              <a:t>e,  b</a:t>
            </a:r>
            <a:r>
              <a:rPr lang="en-US" altLang="ko-KR" sz="1200" b="1" dirty="0" smtClean="0"/>
              <a:t>i</a:t>
            </a:r>
            <a:r>
              <a:rPr lang="en-US" altLang="ko-KR" sz="1200" u="sng" dirty="0" smtClean="0"/>
              <a:t>ng</a:t>
            </a:r>
            <a:r>
              <a:rPr lang="en-US" altLang="ko-KR" sz="1200" dirty="0" smtClean="0"/>
              <a:t>o,  b</a:t>
            </a:r>
            <a:r>
              <a:rPr lang="en-US" altLang="ko-KR" sz="1200" b="1" dirty="0" smtClean="0"/>
              <a:t>oo</a:t>
            </a:r>
            <a:r>
              <a:rPr lang="en-US" altLang="ko-KR" sz="1200" u="sng" dirty="0" smtClean="0"/>
              <a:t>m</a:t>
            </a:r>
            <a:r>
              <a:rPr lang="en-US" altLang="ko-KR" sz="1200" dirty="0" smtClean="0"/>
              <a:t>,  b</a:t>
            </a:r>
            <a:r>
              <a:rPr lang="en-US" altLang="ko-KR" sz="1200" b="1" dirty="0" smtClean="0"/>
              <a:t>a</a:t>
            </a:r>
            <a:r>
              <a:rPr lang="en-US" altLang="ko-KR" sz="1200" u="sng" dirty="0" smtClean="0"/>
              <a:t>m</a:t>
            </a:r>
            <a:r>
              <a:rPr lang="en-US" altLang="ko-KR" sz="1200" dirty="0" smtClean="0"/>
              <a:t>,  b</a:t>
            </a:r>
            <a:r>
              <a:rPr lang="en-US" altLang="ko-KR" sz="1200" b="1" dirty="0" smtClean="0"/>
              <a:t>a</a:t>
            </a:r>
            <a:r>
              <a:rPr lang="en-US" altLang="ko-KR" sz="1200" u="sng" dirty="0" smtClean="0"/>
              <a:t>ng</a:t>
            </a:r>
          </a:p>
          <a:p>
            <a:pPr>
              <a:buNone/>
            </a:pPr>
            <a:r>
              <a:rPr lang="en-US" altLang="ko-KR" sz="1200" dirty="0" smtClean="0"/>
              <a:t>                          </a:t>
            </a: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                                                                                                                                            10&lt;1&gt;         </a:t>
            </a:r>
            <a:endParaRPr lang="en-US" altLang="ko-KR" sz="1200" dirty="0"/>
          </a:p>
          <a:p>
            <a:pPr>
              <a:buNone/>
            </a:pPr>
            <a:endParaRPr lang="ko-KR" alt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513"/>
            <a:ext cx="7560840" cy="4968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383</Words>
  <Application>Microsoft Office PowerPoint</Application>
  <PresentationFormat>화면 슬라이드 쇼(4:3)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(2) Vowels(모음)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수진</cp:lastModifiedBy>
  <cp:revision>17</cp:revision>
  <dcterms:created xsi:type="dcterms:W3CDTF">2016-08-13T08:18:42Z</dcterms:created>
  <dcterms:modified xsi:type="dcterms:W3CDTF">2016-08-15T06:15:38Z</dcterms:modified>
</cp:coreProperties>
</file>