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2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BB09-4323-4649-B14F-81DEE904E004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B2A5-4AB2-461F-B049-D27D1E83A9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b="1" dirty="0" smtClean="0"/>
              <a:t> 3.5  Approximants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b="1" dirty="0" smtClean="0"/>
              <a:t>   (1)  Liquids /l, r/ and glides /y, w/ form the category of approximants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Approximants are joined with stops or fricatives in two-member English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onset clusters.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</a:t>
            </a:r>
            <a:r>
              <a:rPr lang="en-US" altLang="ko-KR" sz="1600" u="sng" dirty="0" smtClean="0"/>
              <a:t>onset</a:t>
            </a:r>
            <a:r>
              <a:rPr lang="en-US" altLang="ko-KR" sz="1600" dirty="0" smtClean="0"/>
              <a:t>                    </a:t>
            </a:r>
            <a:r>
              <a:rPr lang="en-US" altLang="ko-KR" sz="1600" u="sng" dirty="0" err="1" smtClean="0"/>
              <a:t>onset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/l/ :   </a:t>
            </a:r>
            <a:r>
              <a:rPr lang="en-US" altLang="ko-KR" sz="1600" dirty="0" err="1" smtClean="0"/>
              <a:t>sl</a:t>
            </a:r>
            <a:r>
              <a:rPr lang="en-US" altLang="ko-KR" sz="1600" dirty="0" smtClean="0"/>
              <a:t>,  fl            /w/:   </a:t>
            </a:r>
            <a:r>
              <a:rPr lang="en-US" altLang="ko-KR" sz="1600" dirty="0" err="1" smtClean="0"/>
              <a:t>sw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ɵw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/r/ :   </a:t>
            </a:r>
            <a:r>
              <a:rPr lang="en-US" altLang="ko-KR" sz="1600" dirty="0" err="1" smtClean="0"/>
              <a:t>fr</a:t>
            </a:r>
            <a:r>
              <a:rPr lang="en-US" altLang="ko-KR" sz="1600" dirty="0" smtClean="0"/>
              <a:t>, </a:t>
            </a:r>
            <a:r>
              <a:rPr lang="en-US" altLang="ko-KR" sz="1600" dirty="0" err="1"/>
              <a:t>ɵr</a:t>
            </a:r>
            <a:r>
              <a:rPr lang="en-US" altLang="ko-KR" sz="1600" dirty="0"/>
              <a:t>, </a:t>
            </a:r>
            <a:r>
              <a:rPr lang="en-US" altLang="ko-KR" sz="1600" dirty="0" err="1" smtClean="0"/>
              <a:t>ʃr</a:t>
            </a:r>
            <a:r>
              <a:rPr lang="en-US" altLang="ko-KR" sz="1600" dirty="0" smtClean="0"/>
              <a:t>         /j/ :   </a:t>
            </a:r>
            <a:r>
              <a:rPr lang="en-US" altLang="ko-KR" sz="1600" dirty="0" err="1" smtClean="0"/>
              <a:t>mj</a:t>
            </a:r>
            <a:r>
              <a:rPr lang="en-US" altLang="ko-KR" sz="1600" dirty="0" smtClean="0"/>
              <a:t>,  </a:t>
            </a:r>
            <a:r>
              <a:rPr lang="en-US" altLang="ko-KR" sz="1600" dirty="0" err="1" smtClean="0"/>
              <a:t>fj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vj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hj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</a:t>
            </a: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(2)  </a:t>
            </a:r>
            <a:r>
              <a:rPr lang="en-US" altLang="ko-KR" sz="1600" dirty="0" smtClean="0"/>
              <a:t>When the first member of the onset cluster is a voiceless obstruent,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approximants are devoiced:  p</a:t>
            </a:r>
            <a:r>
              <a:rPr lang="en-US" altLang="ko-KR" sz="1600" b="1" dirty="0" smtClean="0"/>
              <a:t>r</a:t>
            </a:r>
            <a:r>
              <a:rPr lang="en-US" altLang="ko-KR" sz="1600" dirty="0" smtClean="0"/>
              <a:t>ay, s</a:t>
            </a:r>
            <a:r>
              <a:rPr lang="en-US" altLang="ko-KR" sz="1600" b="1" dirty="0" smtClean="0"/>
              <a:t>l</a:t>
            </a:r>
            <a:r>
              <a:rPr lang="en-US" altLang="ko-KR" sz="1600" dirty="0" smtClean="0"/>
              <a:t>eep, s</a:t>
            </a:r>
            <a:r>
              <a:rPr lang="en-US" altLang="ko-KR" sz="1600" b="1" dirty="0" smtClean="0"/>
              <a:t>w</a:t>
            </a:r>
            <a:r>
              <a:rPr lang="en-US" altLang="ko-KR" sz="1600" dirty="0" smtClean="0"/>
              <a:t>eet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</a:t>
            </a:r>
            <a:r>
              <a:rPr lang="en-US" altLang="ko-KR" sz="1600" b="1" dirty="0" smtClean="0"/>
              <a:t> (3) Liquids can be syllabic in English</a:t>
            </a:r>
            <a:r>
              <a:rPr lang="en-US" altLang="ko-KR" sz="1600" dirty="0" smtClean="0"/>
              <a:t>: Nasals required an obstruent as the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preceding segment to become syllabic, while liquids can accept any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consonant for this condition.</a:t>
            </a:r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</a:t>
            </a:r>
            <a:r>
              <a:rPr lang="en-US" altLang="ko-KR" sz="1600" dirty="0" smtClean="0"/>
              <a:t>e.g.)  channel</a:t>
            </a:r>
            <a:r>
              <a:rPr lang="en-US" altLang="ko-KR" sz="1600" dirty="0"/>
              <a:t> [</a:t>
            </a:r>
            <a:r>
              <a:rPr lang="en-US" altLang="ko-KR" sz="1600" dirty="0" err="1" smtClean="0"/>
              <a:t>ʧæ.n</a:t>
            </a:r>
            <a:r>
              <a:rPr lang="en-US" altLang="ko-KR" sz="1600" dirty="0" smtClean="0"/>
              <a:t> </a:t>
            </a:r>
            <a:r>
              <a:rPr lang="en-US" altLang="ko-KR" sz="1600" dirty="0" smtClean="0"/>
              <a:t>]     </a:t>
            </a:r>
            <a:r>
              <a:rPr lang="en-US" altLang="ko-KR" sz="1600" dirty="0" smtClean="0"/>
              <a:t>kennel </a:t>
            </a:r>
            <a:r>
              <a:rPr lang="en-US" altLang="ko-KR" sz="1600" dirty="0"/>
              <a:t>[</a:t>
            </a:r>
            <a:r>
              <a:rPr lang="en-US" altLang="ko-KR" sz="1600" dirty="0" err="1" smtClean="0"/>
              <a:t>kɛ.n</a:t>
            </a:r>
            <a:r>
              <a:rPr lang="en-US" altLang="ko-KR" sz="1600" dirty="0" smtClean="0"/>
              <a:t>  ]</a:t>
            </a:r>
          </a:p>
          <a:p>
            <a:pPr>
              <a:buNone/>
            </a:pPr>
            <a:r>
              <a:rPr lang="en-US" altLang="ko-KR" sz="1600" dirty="0" smtClean="0"/>
              <a:t>                    apple[           ],   removal[             ],  pickle[             ],  eagle[        ] </a:t>
            </a:r>
            <a:endParaRPr lang="en-US" altLang="ko-KR" sz="1600" dirty="0"/>
          </a:p>
        </p:txBody>
      </p:sp>
      <p:pic>
        <p:nvPicPr>
          <p:cNvPr id="4" name="Picture 2" descr="C:\Users\user\Documents\Scan0024.jpg"/>
          <p:cNvPicPr>
            <a:picLocks noChangeAspect="1" noChangeArrowheads="1"/>
          </p:cNvPicPr>
          <p:nvPr/>
        </p:nvPicPr>
        <p:blipFill>
          <a:blip r:embed="rId2" cstate="print"/>
          <a:srcRect l="32092" t="11748" r="67633" b="86646"/>
          <a:stretch>
            <a:fillRect/>
          </a:stretch>
        </p:blipFill>
        <p:spPr bwMode="auto">
          <a:xfrm flipH="1">
            <a:off x="3275856" y="5157192"/>
            <a:ext cx="57606" cy="288032"/>
          </a:xfrm>
          <a:prstGeom prst="rect">
            <a:avLst/>
          </a:prstGeom>
          <a:noFill/>
        </p:spPr>
      </p:pic>
      <p:pic>
        <p:nvPicPr>
          <p:cNvPr id="5" name="Picture 2" descr="C:\Users\user\Documents\Scan0024.jpg"/>
          <p:cNvPicPr>
            <a:picLocks noChangeAspect="1" noChangeArrowheads="1"/>
          </p:cNvPicPr>
          <p:nvPr/>
        </p:nvPicPr>
        <p:blipFill>
          <a:blip r:embed="rId2" cstate="print"/>
          <a:srcRect l="32092" t="11748" r="67633" b="86646"/>
          <a:stretch>
            <a:fillRect/>
          </a:stretch>
        </p:blipFill>
        <p:spPr bwMode="auto">
          <a:xfrm>
            <a:off x="4932040" y="5157192"/>
            <a:ext cx="63624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112567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b="1" dirty="0" smtClean="0"/>
              <a:t>(4)</a:t>
            </a:r>
            <a:r>
              <a:rPr lang="en-US" altLang="ko-KR" sz="1600" dirty="0" smtClean="0"/>
              <a:t>  When the consonant that precedes the lateral is preceded by another</a:t>
            </a:r>
          </a:p>
          <a:p>
            <a:pPr>
              <a:buNone/>
            </a:pPr>
            <a:r>
              <a:rPr lang="en-US" altLang="ko-KR" sz="1600" dirty="0" smtClean="0"/>
              <a:t>          consonant, we normally insert an [ə] between the liquid and the consonant </a:t>
            </a:r>
          </a:p>
          <a:p>
            <a:pPr>
              <a:buNone/>
            </a:pPr>
            <a:r>
              <a:rPr lang="en-US" altLang="ko-KR" sz="1600" dirty="0" smtClean="0"/>
              <a:t>          preceding it, and thus, the liquid does not become syllabic.</a:t>
            </a:r>
          </a:p>
          <a:p>
            <a:pPr>
              <a:buNone/>
            </a:pPr>
            <a:r>
              <a:rPr lang="en-US" altLang="ko-KR" sz="1600" dirty="0" smtClean="0"/>
              <a:t>            e.g.)  pistol [</a:t>
            </a:r>
            <a:r>
              <a:rPr lang="en-US" altLang="ko-KR" sz="1600" dirty="0" err="1" smtClean="0"/>
              <a:t>pɪ</a:t>
            </a:r>
            <a:r>
              <a:rPr lang="en-US" altLang="ko-KR" sz="1600" b="1" dirty="0" err="1" smtClean="0"/>
              <a:t>stəl</a:t>
            </a:r>
            <a:r>
              <a:rPr lang="en-US" altLang="ko-KR" sz="1600" dirty="0" smtClean="0"/>
              <a:t>],      tingle [</a:t>
            </a:r>
            <a:r>
              <a:rPr lang="en-US" altLang="ko-KR" sz="1600" dirty="0" err="1" smtClean="0"/>
              <a:t>tɪ</a:t>
            </a:r>
            <a:r>
              <a:rPr lang="en-US" altLang="ko-KR" sz="1600" b="1" dirty="0" err="1" smtClean="0"/>
              <a:t>ŋgəl</a:t>
            </a:r>
            <a:r>
              <a:rPr lang="en-US" altLang="ko-KR" sz="1600" dirty="0" smtClean="0"/>
              <a:t>],      candle [</a:t>
            </a:r>
            <a:r>
              <a:rPr lang="en-US" altLang="ko-KR" sz="1600" dirty="0" err="1" smtClean="0"/>
              <a:t>kæ</a:t>
            </a:r>
            <a:r>
              <a:rPr lang="en-US" altLang="ko-KR" sz="1600" b="1" dirty="0" err="1" smtClean="0"/>
              <a:t>ndəl</a:t>
            </a:r>
            <a:r>
              <a:rPr lang="en-US" altLang="ko-KR" sz="1600" dirty="0" smtClean="0"/>
              <a:t>] 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b="1" dirty="0" smtClean="0"/>
              <a:t>(5)</a:t>
            </a:r>
            <a:r>
              <a:rPr lang="en-US" altLang="ko-KR" sz="1600" dirty="0" smtClean="0"/>
              <a:t>  The alveolar lateral liquid, </a:t>
            </a:r>
            <a:r>
              <a:rPr lang="en-US" altLang="ko-KR" sz="1600" b="1" dirty="0" smtClean="0"/>
              <a:t>/l/</a:t>
            </a:r>
            <a:r>
              <a:rPr lang="en-US" altLang="ko-KR" sz="1600" dirty="0" smtClean="0"/>
              <a:t>, which is produced with varying degree of</a:t>
            </a:r>
          </a:p>
          <a:p>
            <a:pPr>
              <a:buNone/>
            </a:pPr>
            <a:r>
              <a:rPr lang="en-US" altLang="ko-KR" sz="1600" dirty="0" smtClean="0"/>
              <a:t>          “</a:t>
            </a:r>
            <a:r>
              <a:rPr lang="en-US" altLang="ko-KR" sz="1600" dirty="0" err="1" smtClean="0"/>
              <a:t>velarization</a:t>
            </a:r>
            <a:r>
              <a:rPr lang="en-US" altLang="ko-KR" sz="1600" dirty="0" smtClean="0"/>
              <a:t>” is articulated in a more forward (dental) fashion when it is</a:t>
            </a:r>
          </a:p>
          <a:p>
            <a:pPr>
              <a:buNone/>
            </a:pPr>
            <a:r>
              <a:rPr lang="en-US" altLang="ko-KR" sz="1600" dirty="0" smtClean="0"/>
              <a:t>           followed by an </a:t>
            </a:r>
            <a:r>
              <a:rPr lang="en-US" altLang="ko-KR" sz="1600" dirty="0" err="1" smtClean="0"/>
              <a:t>interdental</a:t>
            </a:r>
            <a:r>
              <a:rPr lang="en-US" altLang="ko-KR" sz="1600" dirty="0" smtClean="0"/>
              <a:t> fricative: </a:t>
            </a:r>
          </a:p>
          <a:p>
            <a:pPr>
              <a:buNone/>
            </a:pPr>
            <a:r>
              <a:rPr lang="en-US" altLang="ko-KR" sz="1600" dirty="0" smtClean="0"/>
              <a:t>            e.g.)   wealth                kill them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b="1" dirty="0" smtClean="0"/>
              <a:t>(6)</a:t>
            </a:r>
            <a:r>
              <a:rPr lang="en-US" altLang="ko-KR" sz="1600" dirty="0" smtClean="0"/>
              <a:t>  The retroflex approximant </a:t>
            </a:r>
            <a:r>
              <a:rPr lang="en-US" altLang="ko-KR" sz="1600" b="1" dirty="0" smtClean="0"/>
              <a:t>/r/</a:t>
            </a:r>
            <a:r>
              <a:rPr lang="en-US" altLang="ko-KR" sz="1600" dirty="0" smtClean="0"/>
              <a:t> is produced with the tip of the tongue </a:t>
            </a:r>
          </a:p>
          <a:p>
            <a:pPr>
              <a:buNone/>
            </a:pPr>
            <a:r>
              <a:rPr lang="en-US" altLang="ko-KR" sz="1600" dirty="0" smtClean="0"/>
              <a:t>          curled back toward the hard palate in </a:t>
            </a:r>
            <a:r>
              <a:rPr lang="en-US" altLang="ko-KR" sz="1600" dirty="0" err="1" smtClean="0"/>
              <a:t>AmE</a:t>
            </a:r>
            <a:r>
              <a:rPr lang="en-US" altLang="ko-KR" sz="1600" dirty="0" smtClean="0"/>
              <a:t>. The /r/ is produced with </a:t>
            </a:r>
          </a:p>
          <a:p>
            <a:pPr>
              <a:buNone/>
            </a:pPr>
            <a:r>
              <a:rPr lang="en-US" altLang="ko-KR" sz="1600" dirty="0" smtClean="0"/>
              <a:t>          friction (affricated) in onset clusters after the alveolar stops:</a:t>
            </a:r>
          </a:p>
          <a:p>
            <a:pPr>
              <a:buNone/>
            </a:pPr>
            <a:r>
              <a:rPr lang="en-US" altLang="ko-KR" sz="1600" dirty="0" smtClean="0"/>
              <a:t>             e.g.)  </a:t>
            </a:r>
            <a:r>
              <a:rPr lang="en-US" altLang="ko-KR" sz="1600" b="1" dirty="0" smtClean="0"/>
              <a:t>t</a:t>
            </a:r>
            <a:r>
              <a:rPr lang="en-US" altLang="ko-KR" sz="1600" dirty="0" smtClean="0"/>
              <a:t>ry,     </a:t>
            </a:r>
            <a:r>
              <a:rPr lang="en-US" altLang="ko-KR" sz="1600" b="1" dirty="0" smtClean="0"/>
              <a:t>d</a:t>
            </a:r>
            <a:r>
              <a:rPr lang="en-US" altLang="ko-KR" sz="1600" dirty="0" smtClean="0"/>
              <a:t>ry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 ♣ Answer the questions 2, 3, 5 in Exercises on page 75.</a:t>
            </a:r>
          </a:p>
          <a:p>
            <a:pPr>
              <a:buNone/>
            </a:pPr>
            <a:r>
              <a:rPr lang="en-US" altLang="ko-KR" sz="1600" dirty="0" smtClean="0"/>
              <a:t>      </a:t>
            </a:r>
          </a:p>
        </p:txBody>
      </p:sp>
      <p:pic>
        <p:nvPicPr>
          <p:cNvPr id="1026" name="Picture 2" descr="C:\Users\user\Documents\Scan0002.jpg"/>
          <p:cNvPicPr>
            <a:picLocks noChangeAspect="1" noChangeArrowheads="1"/>
          </p:cNvPicPr>
          <p:nvPr/>
        </p:nvPicPr>
        <p:blipFill>
          <a:blip r:embed="rId2" cstate="print"/>
          <a:srcRect l="30566" t="83519" r="64169" b="14875"/>
          <a:stretch>
            <a:fillRect/>
          </a:stretch>
        </p:blipFill>
        <p:spPr bwMode="auto">
          <a:xfrm>
            <a:off x="2699792" y="3212976"/>
            <a:ext cx="648072" cy="288032"/>
          </a:xfrm>
          <a:prstGeom prst="rect">
            <a:avLst/>
          </a:prstGeom>
          <a:noFill/>
        </p:spPr>
      </p:pic>
      <p:pic>
        <p:nvPicPr>
          <p:cNvPr id="4" name="Picture 2" descr="C:\Users\user\Documents\Scan0002.jpg"/>
          <p:cNvPicPr>
            <a:picLocks noChangeAspect="1" noChangeArrowheads="1"/>
          </p:cNvPicPr>
          <p:nvPr/>
        </p:nvPicPr>
        <p:blipFill>
          <a:blip r:embed="rId2" cstate="print"/>
          <a:srcRect l="43437" t="83519" r="50127" b="14875"/>
          <a:stretch>
            <a:fillRect/>
          </a:stretch>
        </p:blipFill>
        <p:spPr bwMode="auto">
          <a:xfrm>
            <a:off x="4644008" y="3212976"/>
            <a:ext cx="792088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64807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2800" b="1" dirty="0" smtClean="0"/>
              <a:t>4. English Vowels</a:t>
            </a:r>
            <a:endParaRPr lang="ko-KR" altLang="en-US" sz="2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6413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  </a:t>
            </a:r>
            <a:r>
              <a:rPr lang="en-US" altLang="ko-KR" sz="2000" b="1" dirty="0" smtClean="0"/>
              <a:t>4.2  Vowel Set of American English   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 smtClean="0"/>
              <a:t>    </a:t>
            </a:r>
          </a:p>
          <a:p>
            <a:pPr>
              <a:buNone/>
            </a:pPr>
            <a:r>
              <a:rPr lang="en-US" altLang="ko-KR" sz="1600" b="1" dirty="0" smtClean="0"/>
              <a:t>                                 </a:t>
            </a:r>
            <a:r>
              <a:rPr lang="en-US" altLang="ko-KR" sz="1600" dirty="0" smtClean="0"/>
              <a:t>FRONT          CENTRAL       BACK</a:t>
            </a:r>
          </a:p>
          <a:p>
            <a:pPr>
              <a:buNone/>
            </a:pPr>
            <a:r>
              <a:rPr lang="en-US" altLang="ko-KR" sz="1600" dirty="0" smtClean="0"/>
              <a:t>        HIGH             beat [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]                                [u] boot</a:t>
            </a:r>
          </a:p>
          <a:p>
            <a:pPr>
              <a:buNone/>
            </a:pPr>
            <a:r>
              <a:rPr lang="en-US" altLang="ko-KR" sz="1600" dirty="0" smtClean="0"/>
              <a:t>                               bit  [ɪ]                              [ʊ] book      </a:t>
            </a:r>
          </a:p>
          <a:p>
            <a:pPr>
              <a:buNone/>
            </a:pPr>
            <a:r>
              <a:rPr lang="en-US" altLang="ko-KR" sz="1600" dirty="0" smtClean="0"/>
              <a:t>        MID(high-mid)      bait [e]            an [ə]        [o] boat     </a:t>
            </a:r>
          </a:p>
          <a:p>
            <a:pPr>
              <a:buNone/>
            </a:pPr>
            <a:r>
              <a:rPr lang="en-US" altLang="ko-KR" sz="1600" dirty="0" smtClean="0"/>
              <a:t>              (low-mid)         bet [ɛ]                          [ɔ] cloth</a:t>
            </a:r>
          </a:p>
          <a:p>
            <a:pPr>
              <a:buNone/>
            </a:pPr>
            <a:r>
              <a:rPr lang="en-US" altLang="ko-KR" sz="1600" dirty="0" smtClean="0"/>
              <a:t>        LOW                                        bus [ʌ]</a:t>
            </a:r>
          </a:p>
          <a:p>
            <a:pPr>
              <a:buNone/>
            </a:pPr>
            <a:r>
              <a:rPr lang="en-US" altLang="ko-KR" sz="1600" dirty="0" smtClean="0"/>
              <a:t>                                     bat [æ]                        [a] pot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 </a:t>
            </a:r>
            <a:r>
              <a:rPr lang="en-US" altLang="ko-KR" sz="1800" b="1" dirty="0" smtClean="0"/>
              <a:t>4.2.2  Tense-lax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dirty="0" smtClean="0"/>
              <a:t>       The phonetic definition of “tense” vowel: </a:t>
            </a:r>
          </a:p>
          <a:p>
            <a:pPr>
              <a:buNone/>
            </a:pPr>
            <a:r>
              <a:rPr lang="en-US" altLang="ko-KR" sz="1600" dirty="0" smtClean="0"/>
              <a:t>            (a) It has a higher tongue position</a:t>
            </a:r>
          </a:p>
          <a:p>
            <a:pPr>
              <a:buNone/>
            </a:pPr>
            <a:r>
              <a:rPr lang="en-US" altLang="ko-KR" sz="1600" dirty="0" smtClean="0"/>
              <a:t>            (b) It has greater duration than its lax counterpart.</a:t>
            </a:r>
          </a:p>
          <a:p>
            <a:pPr>
              <a:buNone/>
            </a:pPr>
            <a:r>
              <a:rPr lang="en-US" altLang="ko-KR" sz="1600" dirty="0" smtClean="0"/>
              <a:t>            (c) It requires a greater muscular effort in production than the lax vowel.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1115616" y="2420888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555776" y="2204864"/>
            <a:ext cx="0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1115616" y="2996952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115616" y="3645024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248472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-  To summarize the tendencies in mutually exclusive environments, we can say</a:t>
            </a:r>
          </a:p>
          <a:p>
            <a:pPr>
              <a:buNone/>
            </a:pPr>
            <a:r>
              <a:rPr lang="en-US" altLang="ko-KR" sz="1600" b="1" dirty="0" smtClean="0"/>
              <a:t>       that </a:t>
            </a:r>
            <a:r>
              <a:rPr lang="en-US" altLang="ko-KR" sz="1600" b="1" u="sng" dirty="0" smtClean="0"/>
              <a:t>phonologically</a:t>
            </a:r>
            <a:r>
              <a:rPr lang="en-US" altLang="ko-KR" sz="1600" b="1" dirty="0" smtClean="0"/>
              <a:t> “tense” vowels are typically found in stressed open</a:t>
            </a:r>
          </a:p>
          <a:p>
            <a:pPr>
              <a:buNone/>
            </a:pPr>
            <a:r>
              <a:rPr lang="en-US" altLang="ko-KR" sz="1600" b="1" dirty="0" smtClean="0"/>
              <a:t>       syllables, while “lax” vowels are found in syllables with /ʃ/ or /ŋ/ coda.  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-  /o/ is Phonetically tense, while /ɔ/ phonetically lax. But they both can be             </a:t>
            </a:r>
          </a:p>
          <a:p>
            <a:pPr>
              <a:buNone/>
            </a:pPr>
            <a:r>
              <a:rPr lang="en-US" altLang="ko-KR" sz="1600" dirty="0" smtClean="0"/>
              <a:t>       phonologically tense</a:t>
            </a:r>
            <a:r>
              <a:rPr lang="en-US" altLang="ko-KR" sz="1600" dirty="0" smtClean="0"/>
              <a:t>.  (e.g. </a:t>
            </a:r>
            <a:r>
              <a:rPr lang="en-US" altLang="ko-KR" sz="1600" i="1" dirty="0" smtClean="0"/>
              <a:t>gn</a:t>
            </a:r>
            <a:r>
              <a:rPr lang="en-US" altLang="ko-KR" sz="1600" i="1" u="sng" dirty="0" smtClean="0"/>
              <a:t>aw</a:t>
            </a:r>
            <a:r>
              <a:rPr lang="en-US" altLang="ko-KR" sz="1600" i="1" dirty="0" smtClean="0"/>
              <a:t>,  th</a:t>
            </a:r>
            <a:r>
              <a:rPr lang="en-US" altLang="ko-KR" sz="1600" i="1" u="sng" dirty="0" smtClean="0"/>
              <a:t>aw</a:t>
            </a:r>
            <a:r>
              <a:rPr lang="en-US" altLang="ko-KR" sz="1600" i="1" dirty="0" smtClean="0"/>
              <a:t> </a:t>
            </a:r>
            <a:r>
              <a:rPr lang="en-US" altLang="ko-KR" sz="1600" dirty="0" smtClean="0"/>
              <a:t>)</a:t>
            </a: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  -  There will be a  problem with regard to “duration,” which the phonetically </a:t>
            </a:r>
          </a:p>
          <a:p>
            <a:pPr>
              <a:buNone/>
            </a:pPr>
            <a:r>
              <a:rPr lang="en-US" altLang="ko-KR" sz="1600" dirty="0" smtClean="0"/>
              <a:t>        based criterion focuses on:  </a:t>
            </a:r>
          </a:p>
          <a:p>
            <a:pPr>
              <a:buNone/>
            </a:pPr>
            <a:r>
              <a:rPr lang="en-US" altLang="ko-KR" sz="1600" dirty="0" smtClean="0"/>
              <a:t>                   shorter lax :/ɪ, ɛ, ʊ, ʌ/      longer lax: /æ/</a:t>
            </a:r>
          </a:p>
          <a:p>
            <a:pPr>
              <a:buNone/>
            </a:pPr>
            <a:endParaRPr lang="en-US" altLang="ko-KR" sz="1600" b="1" dirty="0" smtClean="0"/>
          </a:p>
          <a:p>
            <a:pPr>
              <a:buNone/>
            </a:pPr>
            <a:endParaRPr lang="ko-KR" alt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597</Words>
  <Application>Microsoft Office PowerPoint</Application>
  <PresentationFormat>화면 슬라이드 쇼(4:3)</PresentationFormat>
  <Paragraphs>61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4. English Vowels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수진</cp:lastModifiedBy>
  <cp:revision>29</cp:revision>
  <dcterms:created xsi:type="dcterms:W3CDTF">2017-06-27T14:59:35Z</dcterms:created>
  <dcterms:modified xsi:type="dcterms:W3CDTF">2017-07-30T13:37:33Z</dcterms:modified>
</cp:coreProperties>
</file>