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0A-599D-4647-B068-BA70A1F86576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BA25-93D4-46F2-840C-5BCCBF200F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22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0A-599D-4647-B068-BA70A1F86576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BA25-93D4-46F2-840C-5BCCBF200F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874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0A-599D-4647-B068-BA70A1F86576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BA25-93D4-46F2-840C-5BCCBF200F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813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0A-599D-4647-B068-BA70A1F86576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BA25-93D4-46F2-840C-5BCCBF200F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287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0A-599D-4647-B068-BA70A1F86576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BA25-93D4-46F2-840C-5BCCBF200F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459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0A-599D-4647-B068-BA70A1F86576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BA25-93D4-46F2-840C-5BCCBF200F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52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0A-599D-4647-B068-BA70A1F86576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BA25-93D4-46F2-840C-5BCCBF200F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46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0A-599D-4647-B068-BA70A1F86576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BA25-93D4-46F2-840C-5BCCBF200F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486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0A-599D-4647-B068-BA70A1F86576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BA25-93D4-46F2-840C-5BCCBF200F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876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0A-599D-4647-B068-BA70A1F86576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BA25-93D4-46F2-840C-5BCCBF200F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040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040A-599D-4647-B068-BA70A1F86576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BA25-93D4-46F2-840C-5BCCBF200F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50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2040A-599D-4647-B068-BA70A1F86576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1BA25-93D4-46F2-840C-5BCCBF200F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638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46538"/>
            <a:ext cx="10515600" cy="571762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</a:t>
            </a:r>
            <a:r>
              <a:rPr lang="en-US" altLang="ko-KR" sz="1800" b="1" dirty="0" smtClean="0"/>
              <a:t>8. Assignment of genitive case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    (48)  [</a:t>
            </a:r>
            <a:r>
              <a:rPr lang="en-US" altLang="ko-KR" sz="1200" dirty="0" smtClean="0"/>
              <a:t>NP</a:t>
            </a:r>
            <a:r>
              <a:rPr lang="en-US" altLang="ko-KR" sz="1800" dirty="0" smtClean="0"/>
              <a:t>  [</a:t>
            </a:r>
            <a:r>
              <a:rPr lang="en-US" altLang="ko-KR" sz="1200" dirty="0" smtClean="0"/>
              <a:t>NP</a:t>
            </a:r>
            <a:r>
              <a:rPr lang="en-US" altLang="ko-KR" sz="1800" dirty="0" smtClean="0"/>
              <a:t>  the soldiers’]  [</a:t>
            </a:r>
            <a:r>
              <a:rPr lang="en-US" altLang="ko-KR" sz="1200" dirty="0" smtClean="0"/>
              <a:t>N’</a:t>
            </a:r>
            <a:r>
              <a:rPr lang="en-US" altLang="ko-KR" sz="1800" dirty="0" smtClean="0"/>
              <a:t>  sudden departure]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   </a:t>
            </a:r>
            <a:r>
              <a:rPr lang="en-US" altLang="ko-KR" sz="1600" dirty="0" smtClean="0"/>
              <a:t>The inner NP </a:t>
            </a:r>
            <a:r>
              <a:rPr lang="en-US" altLang="ko-KR" sz="1600" b="1" i="1" dirty="0" smtClean="0"/>
              <a:t>the soldiers’ </a:t>
            </a:r>
            <a:r>
              <a:rPr lang="en-US" altLang="ko-KR" sz="1600" dirty="0" smtClean="0"/>
              <a:t>is assigned genitive case. English has a rule adjoining an abstract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morpheme </a:t>
            </a:r>
            <a:r>
              <a:rPr lang="en-US" altLang="ko-KR" sz="1600" dirty="0" smtClean="0">
                <a:solidFill>
                  <a:srgbClr val="FF0000"/>
                </a:solidFill>
              </a:rPr>
              <a:t>POSS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essive</a:t>
            </a:r>
            <a:r>
              <a:rPr lang="en-US" altLang="ko-KR" sz="1600" dirty="0" smtClean="0"/>
              <a:t>) to the NP </a:t>
            </a:r>
            <a:r>
              <a:rPr lang="en-US" altLang="ko-KR" sz="1600" b="1" i="1" dirty="0" smtClean="0"/>
              <a:t>the soldiers’ .</a:t>
            </a:r>
          </a:p>
          <a:p>
            <a:pPr marL="0" indent="0">
              <a:buNone/>
            </a:pPr>
            <a:endParaRPr lang="en-US" altLang="ko-KR" sz="1600" b="1" i="1" dirty="0"/>
          </a:p>
          <a:p>
            <a:pPr marL="0" indent="0">
              <a:buNone/>
            </a:pPr>
            <a:r>
              <a:rPr lang="en-US" altLang="ko-KR" sz="1600" b="1" i="1" dirty="0" smtClean="0"/>
              <a:t>      </a:t>
            </a:r>
            <a:r>
              <a:rPr lang="en-US" altLang="ko-KR" sz="1600" dirty="0" smtClean="0"/>
              <a:t>(50) [</a:t>
            </a:r>
            <a:r>
              <a:rPr lang="en-US" altLang="ko-KR" sz="1200" dirty="0" smtClean="0"/>
              <a:t>NP</a:t>
            </a:r>
            <a:r>
              <a:rPr lang="en-US" altLang="ko-KR" sz="1600" dirty="0" smtClean="0"/>
              <a:t> [</a:t>
            </a:r>
            <a:r>
              <a:rPr lang="en-US" altLang="ko-KR" sz="1200" dirty="0" smtClean="0"/>
              <a:t>NP2</a:t>
            </a:r>
            <a:r>
              <a:rPr lang="en-US" altLang="ko-KR" sz="1600" dirty="0" smtClean="0"/>
              <a:t>  NP</a:t>
            </a:r>
            <a:r>
              <a:rPr lang="en-US" altLang="ko-KR" sz="1200" dirty="0" smtClean="0"/>
              <a:t>1</a:t>
            </a:r>
            <a:r>
              <a:rPr lang="en-US" altLang="ko-KR" sz="1600" dirty="0" smtClean="0"/>
              <a:t>  the soldiers’ – POSS] – N’]          (51)  </a:t>
            </a:r>
            <a:r>
              <a:rPr lang="en-US" altLang="ko-KR" sz="1600" dirty="0" smtClean="0">
                <a:solidFill>
                  <a:srgbClr val="FF0000"/>
                </a:solidFill>
              </a:rPr>
              <a:t>NP is assigned the case-feature [+GENITIVE]</a:t>
            </a:r>
          </a:p>
          <a:p>
            <a:pPr marL="0" indent="0">
              <a:buNone/>
            </a:pPr>
            <a:r>
              <a:rPr lang="en-US" altLang="ko-KR" sz="1600" dirty="0" smtClean="0"/>
              <a:t>                                             NP                                 </a:t>
            </a:r>
            <a:r>
              <a:rPr lang="en-US" altLang="ko-KR" sz="1600" dirty="0" smtClean="0">
                <a:solidFill>
                  <a:srgbClr val="FF0000"/>
                </a:solidFill>
              </a:rPr>
              <a:t>if governed by POSS.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NP</a:t>
            </a:r>
            <a:r>
              <a:rPr lang="en-US" altLang="ko-KR" sz="1200" dirty="0" smtClean="0"/>
              <a:t>2</a:t>
            </a:r>
            <a:r>
              <a:rPr lang="en-US" altLang="ko-KR" sz="1600" dirty="0" smtClean="0"/>
              <a:t>                N’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NP</a:t>
            </a:r>
            <a:r>
              <a:rPr lang="en-US" altLang="ko-KR" sz="1200" dirty="0" smtClean="0"/>
              <a:t>1</a:t>
            </a:r>
            <a:r>
              <a:rPr lang="en-US" altLang="ko-KR" sz="1600" dirty="0" smtClean="0"/>
              <a:t>    POSS      AP         N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the soldiers’       sudden  departure</a:t>
            </a:r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Since NP</a:t>
            </a:r>
            <a:r>
              <a:rPr lang="en-US" altLang="ko-KR" sz="1200" dirty="0" smtClean="0"/>
              <a:t>1</a:t>
            </a:r>
            <a:r>
              <a:rPr lang="en-US" altLang="ko-KR" sz="1600" dirty="0" smtClean="0"/>
              <a:t> </a:t>
            </a:r>
            <a:r>
              <a:rPr lang="en-US" altLang="ko-KR" sz="1600" b="1" i="1" dirty="0" smtClean="0"/>
              <a:t>the soldiers’ </a:t>
            </a:r>
            <a:r>
              <a:rPr lang="en-US" altLang="ko-KR" sz="1600" dirty="0" smtClean="0"/>
              <a:t>in (50) is governed by </a:t>
            </a:r>
            <a:r>
              <a:rPr lang="en-US" altLang="ko-KR" sz="1600" b="1" dirty="0" smtClean="0"/>
              <a:t>POSS</a:t>
            </a:r>
            <a:r>
              <a:rPr lang="en-US" altLang="ko-KR" sz="1600" dirty="0" smtClean="0"/>
              <a:t>, it will be assigned </a:t>
            </a:r>
            <a:r>
              <a:rPr lang="en-US" altLang="ko-KR" sz="1600" b="1" dirty="0" smtClean="0"/>
              <a:t>genitive case </a:t>
            </a:r>
            <a:r>
              <a:rPr lang="en-US" altLang="ko-KR" sz="1600" dirty="0" smtClean="0"/>
              <a:t>by the rule (51).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</a:t>
            </a:r>
            <a:endParaRPr lang="ko-KR" altLang="en-US" sz="1600" dirty="0"/>
          </a:p>
        </p:txBody>
      </p:sp>
      <p:cxnSp>
        <p:nvCxnSpPr>
          <p:cNvPr id="5" name="직선 연결선 4"/>
          <p:cNvCxnSpPr/>
          <p:nvPr/>
        </p:nvCxnSpPr>
        <p:spPr>
          <a:xfrm flipV="1">
            <a:off x="3657600" y="4035972"/>
            <a:ext cx="462455" cy="136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4372303" y="4035972"/>
            <a:ext cx="462456" cy="136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V="1">
            <a:off x="3079531" y="4403834"/>
            <a:ext cx="304800" cy="126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3584028" y="4403834"/>
            <a:ext cx="283779" cy="126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V="1">
            <a:off x="4593021" y="4403834"/>
            <a:ext cx="336331" cy="126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5023945" y="4403834"/>
            <a:ext cx="378372" cy="126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4593021" y="4687614"/>
            <a:ext cx="0" cy="25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5507421" y="4687614"/>
            <a:ext cx="0" cy="25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2617076" y="4855779"/>
            <a:ext cx="966952" cy="10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 flipV="1">
            <a:off x="2617076" y="4761186"/>
            <a:ext cx="462455" cy="105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3079531" y="4761186"/>
            <a:ext cx="504497" cy="105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895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62152"/>
            <a:ext cx="10515600" cy="5517931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# </a:t>
            </a:r>
            <a:r>
              <a:rPr lang="en-US" altLang="ko-KR" sz="1800" b="1" dirty="0" smtClean="0"/>
              <a:t>Review (30) </a:t>
            </a:r>
            <a:r>
              <a:rPr lang="en-US" altLang="ko-KR" sz="1800" dirty="0" smtClean="0"/>
              <a:t>on p. 321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Many people are baffled </a:t>
            </a:r>
            <a:r>
              <a:rPr lang="en-US" altLang="ko-KR" sz="1800" b="1" i="1" dirty="0" smtClean="0"/>
              <a:t>by</a:t>
            </a:r>
            <a:r>
              <a:rPr lang="en-US" altLang="ko-KR" sz="1800" dirty="0" smtClean="0"/>
              <a:t> </a:t>
            </a:r>
            <a:r>
              <a:rPr lang="en-US" altLang="ko-KR" sz="1800" b="1" i="1" dirty="0" smtClean="0"/>
              <a:t>linguists’ theories</a:t>
            </a:r>
            <a:r>
              <a:rPr lang="en-US" altLang="ko-KR" sz="1800" dirty="0" smtClean="0"/>
              <a:t>.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                         PP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                  p                 NP</a:t>
            </a:r>
            <a:r>
              <a:rPr lang="en-US" altLang="ko-KR" sz="1200" dirty="0" smtClean="0"/>
              <a:t>1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                  by         NP</a:t>
            </a:r>
            <a:r>
              <a:rPr lang="en-US" altLang="ko-KR" sz="1200" dirty="0" smtClean="0"/>
              <a:t>2</a:t>
            </a:r>
            <a:r>
              <a:rPr lang="en-US" altLang="ko-KR" sz="1800" dirty="0" smtClean="0"/>
              <a:t>             N’         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                         NP</a:t>
            </a:r>
            <a:r>
              <a:rPr lang="en-US" altLang="ko-KR" sz="1200" dirty="0" smtClean="0"/>
              <a:t>3</a:t>
            </a:r>
            <a:r>
              <a:rPr lang="en-US" altLang="ko-KR" sz="1800" dirty="0" smtClean="0"/>
              <a:t>    POSS    theories   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                       linguists’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  # </a:t>
            </a:r>
            <a:r>
              <a:rPr lang="en-US" altLang="ko-KR" sz="1800" dirty="0" smtClean="0">
                <a:solidFill>
                  <a:srgbClr val="FF0000"/>
                </a:solidFill>
              </a:rPr>
              <a:t>Result</a:t>
            </a:r>
            <a:r>
              <a:rPr lang="en-US" altLang="ko-KR" sz="1800" dirty="0" smtClean="0"/>
              <a:t> for all case-marking in English in terms of government: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(52) (a)   </a:t>
            </a:r>
            <a:r>
              <a:rPr lang="en-US" altLang="ko-KR" sz="1800" dirty="0" smtClean="0">
                <a:solidFill>
                  <a:srgbClr val="FF0000"/>
                </a:solidFill>
              </a:rPr>
              <a:t>NP is nominative if governed by TENSE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(b)   </a:t>
            </a:r>
            <a:r>
              <a:rPr lang="en-US" altLang="ko-KR" sz="1800" dirty="0" smtClean="0">
                <a:solidFill>
                  <a:srgbClr val="FF0000"/>
                </a:solidFill>
              </a:rPr>
              <a:t>NP is objective if governed by a transitive V or P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(c)   </a:t>
            </a:r>
            <a:r>
              <a:rPr lang="en-US" altLang="ko-KR" sz="1800" dirty="0" smtClean="0">
                <a:solidFill>
                  <a:srgbClr val="FF0000"/>
                </a:solidFill>
              </a:rPr>
              <a:t>NP is genitive if governed by POSS</a:t>
            </a:r>
            <a:endParaRPr lang="ko-KR" altLang="en-US" sz="1800" dirty="0">
              <a:solidFill>
                <a:srgbClr val="FF0000"/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 flipV="1">
            <a:off x="3531476" y="2039007"/>
            <a:ext cx="462455" cy="189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4277710" y="2039007"/>
            <a:ext cx="588580" cy="189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V="1">
            <a:off x="4519448" y="2417379"/>
            <a:ext cx="525518" cy="14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5276193" y="2417379"/>
            <a:ext cx="504497" cy="14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V="1">
            <a:off x="4130566" y="2795752"/>
            <a:ext cx="315310" cy="126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4708634" y="2795752"/>
            <a:ext cx="336332" cy="126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V="1">
            <a:off x="3920359" y="3163614"/>
            <a:ext cx="357351" cy="126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4277710" y="3163614"/>
            <a:ext cx="346842" cy="126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3920359" y="3289738"/>
            <a:ext cx="7041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3531476" y="2417379"/>
            <a:ext cx="0" cy="14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5969876" y="2795752"/>
            <a:ext cx="0" cy="210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타원형 설명선 37"/>
          <p:cNvSpPr/>
          <p:nvPr/>
        </p:nvSpPr>
        <p:spPr>
          <a:xfrm>
            <a:off x="6265480" y="1355835"/>
            <a:ext cx="3225362" cy="1807779"/>
          </a:xfrm>
          <a:prstGeom prst="wedgeEllipse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dirty="0">
                <a:solidFill>
                  <a:schemeClr val="tx1"/>
                </a:solidFill>
              </a:rPr>
              <a:t>The NP</a:t>
            </a:r>
            <a:r>
              <a:rPr lang="en-US" altLang="ko-KR" sz="1200" dirty="0" smtClean="0">
                <a:solidFill>
                  <a:schemeClr val="tx1"/>
                </a:solidFill>
              </a:rPr>
              <a:t>3</a:t>
            </a:r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en-US" altLang="ko-KR" sz="1600" b="1" i="1" dirty="0">
                <a:solidFill>
                  <a:schemeClr val="tx1"/>
                </a:solidFill>
              </a:rPr>
              <a:t>linguists’ </a:t>
            </a:r>
            <a:r>
              <a:rPr lang="en-US" altLang="ko-KR" sz="1600" dirty="0" smtClean="0">
                <a:solidFill>
                  <a:schemeClr val="tx1"/>
                </a:solidFill>
              </a:rPr>
              <a:t>is governed </a:t>
            </a:r>
            <a:r>
              <a:rPr lang="en-US" altLang="ko-KR" sz="1600" dirty="0">
                <a:solidFill>
                  <a:schemeClr val="tx1"/>
                </a:solidFill>
              </a:rPr>
              <a:t>by POSS</a:t>
            </a:r>
            <a:r>
              <a:rPr lang="en-US" altLang="ko-KR" sz="1600" dirty="0" smtClean="0">
                <a:solidFill>
                  <a:schemeClr val="tx1"/>
                </a:solidFill>
              </a:rPr>
              <a:t>.  </a:t>
            </a:r>
            <a:r>
              <a:rPr lang="en-US" altLang="ko-KR" sz="1600" dirty="0" smtClean="0">
                <a:solidFill>
                  <a:schemeClr val="tx1"/>
                </a:solidFill>
              </a:rPr>
              <a:t>The genitive case of </a:t>
            </a:r>
            <a:r>
              <a:rPr lang="en-US" altLang="ko-KR" sz="1600" b="1" i="1" dirty="0" err="1" smtClean="0">
                <a:solidFill>
                  <a:schemeClr val="tx1"/>
                </a:solidFill>
              </a:rPr>
              <a:t>liguists</a:t>
            </a:r>
            <a:r>
              <a:rPr lang="en-US" altLang="ko-KR" sz="1600" b="1" i="1" dirty="0" smtClean="0">
                <a:solidFill>
                  <a:schemeClr val="tx1"/>
                </a:solidFill>
              </a:rPr>
              <a:t>’</a:t>
            </a:r>
            <a:r>
              <a:rPr lang="en-US" altLang="ko-KR" sz="1600" dirty="0" smtClean="0">
                <a:solidFill>
                  <a:schemeClr val="tx1"/>
                </a:solidFill>
              </a:rPr>
              <a:t> is marked by </a:t>
            </a:r>
            <a:r>
              <a:rPr lang="en-US" altLang="ko-KR" dirty="0">
                <a:solidFill>
                  <a:srgbClr val="FF0000"/>
                </a:solidFill>
              </a:rPr>
              <a:t>POSS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  <a:endParaRPr lang="en-US" altLang="ko-K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6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99090"/>
            <a:ext cx="10515600" cy="571762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800" dirty="0" smtClean="0"/>
              <a:t>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</a:t>
            </a:r>
            <a:r>
              <a:rPr lang="en-US" altLang="ko-KR" sz="1800" b="1" dirty="0" smtClean="0"/>
              <a:t>9.  Infinitive complements introduced by the </a:t>
            </a:r>
            <a:r>
              <a:rPr lang="en-US" altLang="ko-KR" sz="1800" b="1" dirty="0" err="1" smtClean="0"/>
              <a:t>complementiser</a:t>
            </a:r>
            <a:r>
              <a:rPr lang="en-US" altLang="ko-KR" sz="1800" b="1" dirty="0" smtClean="0"/>
              <a:t> </a:t>
            </a:r>
            <a:r>
              <a:rPr lang="en-US" altLang="ko-KR" sz="1800" b="1" i="1" dirty="0" smtClean="0">
                <a:solidFill>
                  <a:srgbClr val="FF0000"/>
                </a:solidFill>
              </a:rPr>
              <a:t>for</a:t>
            </a:r>
            <a:r>
              <a:rPr lang="en-US" altLang="ko-KR" sz="1800" b="1" dirty="0" smtClean="0"/>
              <a:t> in a sentential subject.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(54)   [For </a:t>
            </a:r>
            <a:r>
              <a:rPr lang="en-US" altLang="ko-KR" sz="1800" i="1" dirty="0" smtClean="0">
                <a:solidFill>
                  <a:srgbClr val="0070C0"/>
                </a:solidFill>
              </a:rPr>
              <a:t>him</a:t>
            </a:r>
            <a:r>
              <a:rPr lang="en-US" altLang="ko-KR" sz="1800" dirty="0" smtClean="0"/>
              <a:t> to resign] would be a pity. </a:t>
            </a:r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 smtClean="0"/>
              <a:t>                                                                           not barrier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① </a:t>
            </a:r>
            <a:r>
              <a:rPr lang="en-US" altLang="ko-KR" sz="1800" b="1" i="1" dirty="0" smtClean="0"/>
              <a:t>For</a:t>
            </a:r>
            <a:r>
              <a:rPr lang="en-US" altLang="ko-KR" sz="1800" dirty="0" smtClean="0"/>
              <a:t> in COMP is a </a:t>
            </a:r>
            <a:r>
              <a:rPr lang="en-US" altLang="ko-KR" sz="1800" dirty="0" smtClean="0">
                <a:solidFill>
                  <a:srgbClr val="FF0000"/>
                </a:solidFill>
              </a:rPr>
              <a:t>prepositional </a:t>
            </a:r>
            <a:r>
              <a:rPr lang="en-US" altLang="ko-KR" sz="1800" dirty="0" err="1" smtClean="0">
                <a:solidFill>
                  <a:srgbClr val="FF0000"/>
                </a:solidFill>
              </a:rPr>
              <a:t>complementiser</a:t>
            </a:r>
            <a:r>
              <a:rPr lang="en-US" altLang="ko-KR" sz="1800" dirty="0" smtClean="0"/>
              <a:t>, and </a:t>
            </a:r>
            <a:r>
              <a:rPr lang="en-US" altLang="ko-KR" sz="1800" b="1" i="1" dirty="0" smtClean="0"/>
              <a:t>for</a:t>
            </a:r>
            <a:r>
              <a:rPr lang="en-US" altLang="ko-KR" sz="1800" dirty="0" smtClean="0"/>
              <a:t> will govern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and assign </a:t>
            </a:r>
            <a:r>
              <a:rPr lang="en-US" altLang="ko-KR" sz="1800" b="1" dirty="0" smtClean="0"/>
              <a:t>objective case </a:t>
            </a:r>
            <a:r>
              <a:rPr lang="en-US" altLang="ko-KR" sz="1800" dirty="0" smtClean="0"/>
              <a:t>to the NP </a:t>
            </a:r>
            <a:r>
              <a:rPr lang="en-US" altLang="ko-KR" sz="1800" b="1" i="1" dirty="0" smtClean="0"/>
              <a:t>him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in the sentential subject.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②  Notice that government here is across an S node, not across an S-bar.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Hence the Barrier Condition does not block government of </a:t>
            </a:r>
            <a:r>
              <a:rPr lang="en-US" altLang="ko-KR" sz="1800" b="1" i="1" dirty="0" smtClean="0"/>
              <a:t>him</a:t>
            </a:r>
            <a:r>
              <a:rPr lang="en-US" altLang="ko-KR" sz="1800" dirty="0" smtClean="0"/>
              <a:t> by </a:t>
            </a:r>
            <a:r>
              <a:rPr lang="en-US" altLang="ko-KR" sz="1800" b="1" i="1" dirty="0" smtClean="0"/>
              <a:t>for</a:t>
            </a:r>
            <a:r>
              <a:rPr lang="en-US" altLang="ko-KR" sz="1800" dirty="0" smtClean="0"/>
              <a:t>.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③  Bare infinitive complements do not permit overt subjects: </a:t>
            </a:r>
            <a:r>
              <a:rPr lang="en-US" altLang="ko-KR" sz="1800" b="1" i="1" dirty="0" smtClean="0"/>
              <a:t>him</a:t>
            </a:r>
            <a:r>
              <a:rPr lang="en-US" altLang="ko-KR" sz="1800" dirty="0" smtClean="0"/>
              <a:t> cannot be governed.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 (58)  *[</a:t>
            </a:r>
            <a:r>
              <a:rPr lang="en-US" altLang="ko-KR" sz="1600" dirty="0" smtClean="0"/>
              <a:t>s’</a:t>
            </a:r>
            <a:r>
              <a:rPr lang="en-US" altLang="ko-KR" sz="1800" dirty="0" smtClean="0"/>
              <a:t> him to leave]  would be a mistake      </a:t>
            </a:r>
            <a:endParaRPr lang="ko-KR" altLang="en-US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285" y="1764751"/>
            <a:ext cx="4534558" cy="1703663"/>
          </a:xfrm>
          <a:prstGeom prst="rect">
            <a:avLst/>
          </a:prstGeom>
          <a:ln>
            <a:solidFill>
              <a:schemeClr val="accent2"/>
            </a:solidFill>
          </a:ln>
        </p:spPr>
      </p:pic>
      <p:cxnSp>
        <p:nvCxnSpPr>
          <p:cNvPr id="6" name="직선 화살표 연결선 5"/>
          <p:cNvCxnSpPr/>
          <p:nvPr/>
        </p:nvCxnSpPr>
        <p:spPr>
          <a:xfrm flipV="1">
            <a:off x="5286703" y="2291255"/>
            <a:ext cx="1608083" cy="31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28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62152"/>
            <a:ext cx="10515600" cy="561252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800" dirty="0" smtClean="0"/>
              <a:t>  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#  The subject of infinitives introduced by the interrogative </a:t>
            </a:r>
            <a:r>
              <a:rPr lang="en-US" altLang="ko-KR" sz="1800" dirty="0" err="1" smtClean="0"/>
              <a:t>complementiser</a:t>
            </a:r>
            <a:r>
              <a:rPr lang="en-US" altLang="ko-KR" sz="1800" dirty="0" smtClean="0"/>
              <a:t> </a:t>
            </a:r>
            <a:r>
              <a:rPr lang="en-US" altLang="ko-KR" sz="1800" b="1" i="1" dirty="0" smtClean="0"/>
              <a:t>whether</a:t>
            </a:r>
            <a:r>
              <a:rPr lang="en-US" altLang="ko-KR" sz="1800" dirty="0" smtClean="0"/>
              <a:t>:  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(57)   *I don’t know [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s’</a:t>
            </a:r>
            <a:r>
              <a:rPr lang="en-US" altLang="ko-KR" sz="1600" dirty="0" smtClean="0"/>
              <a:t> whether  [s John to leave]]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</a:t>
            </a:r>
            <a:r>
              <a:rPr lang="en-US" altLang="ko-KR" sz="1600" b="1" i="1" dirty="0" smtClean="0"/>
              <a:t>Whether</a:t>
            </a:r>
            <a:r>
              <a:rPr lang="en-US" altLang="ko-KR" sz="1600" dirty="0" smtClean="0"/>
              <a:t> is not a prepositional </a:t>
            </a:r>
            <a:r>
              <a:rPr lang="en-US" altLang="ko-KR" sz="1600" dirty="0" err="1" smtClean="0"/>
              <a:t>complementiser</a:t>
            </a:r>
            <a:r>
              <a:rPr lang="en-US" altLang="ko-KR" sz="1600" dirty="0" smtClean="0"/>
              <a:t>, nor a lexical category(V, P, N, A), and hence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not a possible governor.  So </a:t>
            </a:r>
            <a:r>
              <a:rPr lang="en-US" altLang="ko-KR" sz="1600" b="1" i="1" dirty="0" smtClean="0"/>
              <a:t>whether</a:t>
            </a:r>
            <a:r>
              <a:rPr lang="en-US" altLang="ko-KR" sz="1600" dirty="0" smtClean="0"/>
              <a:t> cannot govern the infinitive subject </a:t>
            </a:r>
            <a:r>
              <a:rPr lang="en-US" altLang="ko-KR" sz="1600" b="1" i="1" dirty="0" smtClean="0"/>
              <a:t>John</a:t>
            </a:r>
            <a:r>
              <a:rPr lang="en-US" altLang="ko-KR" sz="1600" dirty="0" smtClean="0"/>
              <a:t>.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The NP </a:t>
            </a:r>
            <a:r>
              <a:rPr lang="en-US" altLang="ko-KR" sz="1600" b="1" i="1" dirty="0" smtClean="0"/>
              <a:t>John</a:t>
            </a:r>
            <a:r>
              <a:rPr lang="en-US" altLang="ko-KR" sz="1600" dirty="0" smtClean="0"/>
              <a:t> cannot be governed by the transitive verb </a:t>
            </a:r>
            <a:r>
              <a:rPr lang="en-US" altLang="ko-KR" sz="1600" b="1" i="1" dirty="0" smtClean="0"/>
              <a:t>know</a:t>
            </a:r>
            <a:r>
              <a:rPr lang="en-US" altLang="ko-KR" sz="1600" dirty="0" smtClean="0"/>
              <a:t> either since there is an intervening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</a:t>
            </a:r>
            <a:r>
              <a:rPr lang="en-US" altLang="ko-KR" sz="1600" dirty="0" smtClean="0">
                <a:solidFill>
                  <a:srgbClr val="FF0000"/>
                </a:solidFill>
              </a:rPr>
              <a:t>S-bar barrier</a:t>
            </a:r>
            <a:r>
              <a:rPr lang="en-US" altLang="ko-KR" sz="1600" dirty="0" smtClean="0"/>
              <a:t>.  Accordingly, the NP </a:t>
            </a:r>
            <a:r>
              <a:rPr lang="en-US" altLang="ko-KR" sz="1600" b="1" i="1" dirty="0" smtClean="0"/>
              <a:t>John</a:t>
            </a:r>
            <a:r>
              <a:rPr lang="en-US" altLang="ko-KR" sz="1600" dirty="0" smtClean="0"/>
              <a:t> violates </a:t>
            </a:r>
            <a:r>
              <a:rPr lang="en-US" altLang="ko-KR" sz="1600" dirty="0" smtClean="0">
                <a:solidFill>
                  <a:srgbClr val="FF0000"/>
                </a:solidFill>
              </a:rPr>
              <a:t>Case Filter </a:t>
            </a:r>
            <a:r>
              <a:rPr lang="en-US" altLang="ko-KR" sz="1600" dirty="0" smtClean="0"/>
              <a:t>(38), not being case-marked.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=&gt;  The NP </a:t>
            </a:r>
            <a:r>
              <a:rPr lang="en-US" altLang="ko-KR" sz="1600" b="1" i="1" dirty="0" smtClean="0"/>
              <a:t>John</a:t>
            </a:r>
            <a:r>
              <a:rPr lang="en-US" altLang="ko-KR" sz="1600" dirty="0" smtClean="0"/>
              <a:t> needs a </a:t>
            </a:r>
            <a:r>
              <a:rPr lang="en-US" altLang="ko-KR" sz="1600" b="1" dirty="0" smtClean="0"/>
              <a:t>nominative case </a:t>
            </a:r>
            <a:r>
              <a:rPr lang="en-US" altLang="ko-KR" sz="1600" dirty="0" smtClean="0"/>
              <a:t>as a subject in the infinitival subordinate clause. 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   But the </a:t>
            </a:r>
            <a:r>
              <a:rPr lang="en-US" altLang="ko-KR" sz="1600" dirty="0" err="1" smtClean="0"/>
              <a:t>untensed</a:t>
            </a:r>
            <a:r>
              <a:rPr lang="en-US" altLang="ko-KR" sz="1600" dirty="0" smtClean="0"/>
              <a:t> clause </a:t>
            </a:r>
            <a:r>
              <a:rPr lang="en-US" altLang="ko-KR" sz="1600" b="1" i="1" dirty="0" smtClean="0"/>
              <a:t>John to leave </a:t>
            </a:r>
            <a:r>
              <a:rPr lang="en-US" altLang="ko-KR" sz="1600" dirty="0" smtClean="0"/>
              <a:t>has no any case assigner to the subject.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# Both </a:t>
            </a:r>
            <a:r>
              <a:rPr lang="en-US" altLang="ko-KR" sz="1600" b="1" i="1" dirty="0" smtClean="0"/>
              <a:t>for</a:t>
            </a:r>
            <a:r>
              <a:rPr lang="en-US" altLang="ko-KR" sz="1600" dirty="0" smtClean="0"/>
              <a:t> and </a:t>
            </a:r>
            <a:r>
              <a:rPr lang="en-US" altLang="ko-KR" sz="1600" b="1" i="1" dirty="0" smtClean="0"/>
              <a:t>whether</a:t>
            </a:r>
            <a:r>
              <a:rPr lang="en-US" altLang="ko-KR" sz="1600" dirty="0" smtClean="0"/>
              <a:t> are </a:t>
            </a:r>
            <a:r>
              <a:rPr lang="en-US" altLang="ko-KR" sz="1600" dirty="0" err="1" smtClean="0"/>
              <a:t>complementisers</a:t>
            </a:r>
            <a:r>
              <a:rPr lang="en-US" altLang="ko-KR" sz="1600" dirty="0" smtClean="0"/>
              <a:t> but only the prepositional </a:t>
            </a:r>
            <a:r>
              <a:rPr lang="en-US" altLang="ko-KR" sz="1600" dirty="0" err="1" smtClean="0"/>
              <a:t>complementiser</a:t>
            </a:r>
            <a:r>
              <a:rPr lang="en-US" altLang="ko-KR" sz="1600" dirty="0" smtClean="0"/>
              <a:t> </a:t>
            </a:r>
            <a:r>
              <a:rPr lang="en-US" altLang="ko-KR" sz="1600" b="1" i="1" dirty="0" smtClean="0">
                <a:solidFill>
                  <a:srgbClr val="FF0000"/>
                </a:solidFill>
              </a:rPr>
              <a:t>for</a:t>
            </a:r>
            <a:r>
              <a:rPr lang="en-US" altLang="ko-KR" sz="1600" dirty="0" smtClean="0"/>
              <a:t> can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assign a case the infinitival subject.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962123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704192"/>
            <a:ext cx="10515600" cy="5623035"/>
          </a:xfr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</a:t>
            </a:r>
            <a:r>
              <a:rPr lang="en-US" altLang="ko-KR" sz="1800" b="1" dirty="0" smtClean="0"/>
              <a:t>10. Possible bare infinitive complements</a:t>
            </a:r>
            <a:endParaRPr lang="en-US" altLang="ko-KR" sz="1600" b="1" dirty="0" smtClean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Bare infinitive complements can have an overt subject as in (59):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   (59) (a)   I consider </a:t>
            </a:r>
            <a:r>
              <a:rPr lang="en-US" altLang="ko-KR" sz="1600" b="1" i="1" dirty="0" smtClean="0"/>
              <a:t>him</a:t>
            </a:r>
            <a:r>
              <a:rPr lang="en-US" altLang="ko-KR" sz="1600" dirty="0" smtClean="0"/>
              <a:t> to be a fool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(b)   I want </a:t>
            </a:r>
            <a:r>
              <a:rPr lang="en-US" altLang="ko-KR" sz="1600" b="1" i="1" dirty="0" smtClean="0"/>
              <a:t>him</a:t>
            </a:r>
            <a:r>
              <a:rPr lang="en-US" altLang="ko-KR" sz="1600" dirty="0" smtClean="0"/>
              <a:t> to leave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(c)   I expect </a:t>
            </a:r>
            <a:r>
              <a:rPr lang="en-US" altLang="ko-KR" sz="1600" b="1" i="1" dirty="0" smtClean="0"/>
              <a:t>him</a:t>
            </a:r>
            <a:r>
              <a:rPr lang="en-US" altLang="ko-KR" sz="1600" dirty="0" smtClean="0"/>
              <a:t> to win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(d)   I saw </a:t>
            </a:r>
            <a:r>
              <a:rPr lang="en-US" altLang="ko-KR" sz="1600" b="1" i="1" dirty="0" smtClean="0"/>
              <a:t>him</a:t>
            </a:r>
            <a:r>
              <a:rPr lang="en-US" altLang="ko-KR" sz="1600" dirty="0" smtClean="0"/>
              <a:t> leave 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Under Chomsky’s analysis, bare infinitive complements undergo a rule of S-bar Deletion which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erases both the S-bar and COMP prior to case-marking at S-structure. So the transitive verbs in (59)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</a:t>
            </a:r>
            <a:r>
              <a:rPr lang="en-US" altLang="ko-KR" sz="1600" b="1" i="1" dirty="0" smtClean="0"/>
              <a:t>consider, want, expect, saw</a:t>
            </a:r>
            <a:r>
              <a:rPr lang="en-US" altLang="ko-KR" sz="1600" dirty="0" smtClean="0"/>
              <a:t> actually govern the NP </a:t>
            </a:r>
            <a:r>
              <a:rPr lang="en-US" altLang="ko-KR" sz="1600" b="1" i="1" dirty="0" smtClean="0"/>
              <a:t>him</a:t>
            </a:r>
            <a:r>
              <a:rPr lang="en-US" altLang="ko-KR" sz="1600" dirty="0" smtClean="0"/>
              <a:t> only across an S, not S-bar.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Those verbs can assign an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objective case </a:t>
            </a:r>
            <a:r>
              <a:rPr lang="en-US" altLang="ko-KR" sz="1600" dirty="0" smtClean="0"/>
              <a:t>to </a:t>
            </a:r>
            <a:r>
              <a:rPr lang="en-US" altLang="ko-KR" sz="1600" b="1" i="1" dirty="0" smtClean="0"/>
              <a:t>him</a:t>
            </a:r>
            <a:r>
              <a:rPr lang="en-US" altLang="ko-KR" sz="1600" dirty="0" smtClean="0"/>
              <a:t>, when there is </a:t>
            </a:r>
            <a:r>
              <a:rPr lang="en-US" altLang="ko-KR" sz="1600" b="1" dirty="0" smtClean="0"/>
              <a:t>no violation of the Barrier Condition</a:t>
            </a:r>
          </a:p>
          <a:p>
            <a:pPr marL="0" indent="0"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 or Case Filter.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</a:t>
            </a:r>
          </a:p>
          <a:p>
            <a:pPr marL="0" indent="0">
              <a:buNone/>
            </a:pP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92788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676</Words>
  <Application>Microsoft Office PowerPoint</Application>
  <PresentationFormat>와이드스크린</PresentationFormat>
  <Paragraphs>75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17</cp:revision>
  <dcterms:created xsi:type="dcterms:W3CDTF">2022-12-21T09:48:07Z</dcterms:created>
  <dcterms:modified xsi:type="dcterms:W3CDTF">2022-12-21T12:29:23Z</dcterms:modified>
</cp:coreProperties>
</file>