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-240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FB474-FC95-41EB-AC45-F6D8FF2E28FA}" type="datetimeFigureOut">
              <a:rPr lang="ko-KR" altLang="en-US" smtClean="0"/>
              <a:pPr/>
              <a:t>2016-08-16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3A3E7-E399-43B4-ABD4-3689822C61F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sz="1200" dirty="0" smtClean="0"/>
              <a:t>  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</a:t>
            </a:r>
            <a:r>
              <a:rPr lang="en-US" altLang="ko-KR" sz="1200" b="1" dirty="0" smtClean="0"/>
              <a:t>Fricatives(</a:t>
            </a:r>
            <a:r>
              <a:rPr lang="ko-KR" altLang="en-US" sz="1200" b="1" dirty="0" smtClean="0"/>
              <a:t>마찰음</a:t>
            </a:r>
            <a:r>
              <a:rPr lang="en-US" altLang="ko-KR" sz="1200" b="1" dirty="0" smtClean="0"/>
              <a:t>): </a:t>
            </a:r>
            <a:r>
              <a:rPr lang="en-US" altLang="ko-KR" sz="1200" dirty="0" smtClean="0"/>
              <a:t>In the production of some continuants, the airflow is so severely obstructed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  that it causes friction. Fricatives have obstructed friction.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-  </a:t>
            </a:r>
            <a:r>
              <a:rPr lang="en-US" altLang="ko-KR" sz="1200" dirty="0" smtClean="0">
                <a:solidFill>
                  <a:srgbClr val="FF0000"/>
                </a:solidFill>
              </a:rPr>
              <a:t>[f],  [v],  [ɵ],  [ð],  [s],  [z],  [ʒ],  [ʃ], [h]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  (For more explanations about this, refer to page 201-202)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dirty="0" smtClean="0"/>
              <a:t>Affricates(</a:t>
            </a:r>
            <a:r>
              <a:rPr lang="ko-KR" altLang="en-US" sz="1200" b="1" dirty="0" smtClean="0"/>
              <a:t>파찰음</a:t>
            </a:r>
            <a:r>
              <a:rPr lang="en-US" altLang="ko-KR" sz="1200" b="1" dirty="0" smtClean="0"/>
              <a:t>): </a:t>
            </a:r>
            <a:r>
              <a:rPr lang="en-US" altLang="ko-KR" sz="1200" dirty="0" smtClean="0"/>
              <a:t>These sounds are produced by a stop closure followed immediately by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  gradual release of the closure that produces an effect characteristic of a fricative.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- </a:t>
            </a:r>
            <a:r>
              <a:rPr lang="en-US" altLang="ko-KR" sz="1200" dirty="0" smtClean="0">
                <a:solidFill>
                  <a:srgbClr val="FF0000"/>
                </a:solidFill>
              </a:rPr>
              <a:t>[</a:t>
            </a:r>
            <a:r>
              <a:rPr lang="en-US" altLang="ko-KR" sz="1400" dirty="0" smtClean="0">
                <a:solidFill>
                  <a:srgbClr val="FF0000"/>
                </a:solidFill>
              </a:rPr>
              <a:t>ʤ</a:t>
            </a:r>
            <a:r>
              <a:rPr lang="en-US" altLang="ko-KR" sz="1200" dirty="0" smtClean="0">
                <a:solidFill>
                  <a:srgbClr val="FF0000"/>
                </a:solidFill>
              </a:rPr>
              <a:t>], [</a:t>
            </a:r>
            <a:r>
              <a:rPr lang="en-US" altLang="ko-KR" sz="1400" dirty="0" smtClean="0">
                <a:solidFill>
                  <a:srgbClr val="FF0000"/>
                </a:solidFill>
              </a:rPr>
              <a:t>ʧ</a:t>
            </a:r>
            <a:r>
              <a:rPr lang="en-US" altLang="ko-KR" sz="1200" dirty="0" smtClean="0">
                <a:solidFill>
                  <a:srgbClr val="FF0000"/>
                </a:solidFill>
              </a:rPr>
              <a:t>]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b="1" dirty="0" smtClean="0"/>
              <a:t>                Liquids(</a:t>
            </a:r>
            <a:r>
              <a:rPr lang="ko-KR" altLang="en-US" sz="1200" b="1" dirty="0" smtClean="0"/>
              <a:t>유음</a:t>
            </a:r>
            <a:r>
              <a:rPr lang="en-US" altLang="ko-KR" sz="1200" b="1" dirty="0" smtClean="0"/>
              <a:t>): </a:t>
            </a:r>
            <a:r>
              <a:rPr lang="en-US" altLang="ko-KR" sz="1200" dirty="0" smtClean="0"/>
              <a:t>In the production of the liquids, there is some obstruction of the airstream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in the mouth, but not enough to cause any real construction or friction.   -  </a:t>
            </a:r>
            <a:r>
              <a:rPr lang="en-US" altLang="ko-KR" sz="1200" dirty="0" smtClean="0">
                <a:solidFill>
                  <a:srgbClr val="FF0000"/>
                </a:solidFill>
              </a:rPr>
              <a:t>[l],  [r]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dirty="0" smtClean="0"/>
              <a:t>Glides(</a:t>
            </a:r>
            <a:r>
              <a:rPr lang="ko-KR" altLang="en-US" sz="1200" b="1" dirty="0" err="1" smtClean="0"/>
              <a:t>전이음</a:t>
            </a:r>
            <a:r>
              <a:rPr lang="en-US" altLang="ko-KR" sz="1200" b="1" dirty="0" smtClean="0"/>
              <a:t>): </a:t>
            </a:r>
            <a:r>
              <a:rPr lang="en-US" altLang="ko-KR" sz="1200" dirty="0" smtClean="0"/>
              <a:t>These sounds are produced with little obstruction of the airstream.  -  </a:t>
            </a:r>
            <a:r>
              <a:rPr lang="en-US" altLang="ko-KR" sz="1200" dirty="0" smtClean="0">
                <a:solidFill>
                  <a:srgbClr val="FF0000"/>
                </a:solidFill>
              </a:rPr>
              <a:t>[y],  [w]</a:t>
            </a:r>
          </a:p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          a.  Glides are always followed directly by a vowel and do not occur at the ends of words.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(cf.  Words ending in </a:t>
            </a:r>
            <a:r>
              <a:rPr lang="en-US" altLang="ko-KR" sz="1200" i="1" u="sng" dirty="0" smtClean="0"/>
              <a:t>y </a:t>
            </a:r>
            <a:r>
              <a:rPr lang="en-US" altLang="ko-KR" sz="1200" dirty="0" smtClean="0"/>
              <a:t>or </a:t>
            </a:r>
            <a:r>
              <a:rPr lang="en-US" altLang="ko-KR" sz="1200" i="1" u="sng" dirty="0" smtClean="0"/>
              <a:t>w</a:t>
            </a:r>
            <a:r>
              <a:rPr lang="en-US" altLang="ko-KR" sz="1200" dirty="0" smtClean="0"/>
              <a:t> like </a:t>
            </a:r>
            <a:r>
              <a:rPr lang="en-US" altLang="ko-KR" sz="1200" b="1" i="1" dirty="0" smtClean="0"/>
              <a:t>sa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y</a:t>
            </a:r>
            <a:r>
              <a:rPr lang="en-US" altLang="ko-KR" sz="1200" dirty="0" smtClean="0"/>
              <a:t> and </a:t>
            </a:r>
            <a:r>
              <a:rPr lang="en-US" altLang="ko-KR" sz="1200" b="1" i="1" dirty="0" smtClean="0"/>
              <a:t>sa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w</a:t>
            </a:r>
            <a:r>
              <a:rPr lang="en-US" altLang="ko-KR" sz="1200" dirty="0" smtClean="0"/>
              <a:t> end in a vowel sound.)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    b.  </a:t>
            </a:r>
            <a:r>
              <a:rPr lang="en-US" altLang="ko-KR" sz="1200" b="1" dirty="0" smtClean="0"/>
              <a:t>[y] or [j] is a  palatal glide</a:t>
            </a:r>
            <a:r>
              <a:rPr lang="en-US" altLang="ko-KR" sz="1200" dirty="0" smtClean="0"/>
              <a:t>; the blade of the tongue is raised toward the hard palate in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a position almost identical to that in producing the vowel sound [</a:t>
            </a:r>
            <a:r>
              <a:rPr lang="en-US" altLang="ko-KR" sz="1200" dirty="0" err="1" smtClean="0"/>
              <a:t>i</a:t>
            </a:r>
            <a:r>
              <a:rPr lang="en-US" altLang="ko-KR" sz="1200" dirty="0" smtClean="0"/>
              <a:t>] in the word </a:t>
            </a:r>
            <a:r>
              <a:rPr lang="en-US" altLang="ko-KR" sz="1200" b="1" i="1" dirty="0" smtClean="0"/>
              <a:t>beat</a:t>
            </a:r>
            <a:r>
              <a:rPr lang="en-US" altLang="ko-KR" sz="1200" dirty="0" smtClean="0">
                <a:solidFill>
                  <a:srgbClr val="FF0000"/>
                </a:solidFill>
              </a:rPr>
              <a:t>[bit]</a:t>
            </a:r>
            <a:endParaRPr lang="en-US" altLang="ko-KR" sz="120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    c.  The glide </a:t>
            </a:r>
            <a:r>
              <a:rPr lang="en-US" altLang="ko-KR" sz="1200" b="1" dirty="0" smtClean="0"/>
              <a:t>[w]</a:t>
            </a:r>
            <a:r>
              <a:rPr lang="en-US" altLang="ko-KR" sz="1200" dirty="0" smtClean="0"/>
              <a:t> is produced by both rounding the lips and simultaneously raising the back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of the tongue toward the velum. It is thus a </a:t>
            </a:r>
            <a:r>
              <a:rPr lang="en-US" altLang="ko-KR" sz="1200" b="1" dirty="0" err="1" smtClean="0"/>
              <a:t>labio</a:t>
            </a:r>
            <a:r>
              <a:rPr lang="en-US" altLang="ko-KR" sz="1200" b="1" dirty="0" smtClean="0"/>
              <a:t>-velar glide</a:t>
            </a:r>
            <a:r>
              <a:rPr lang="en-US" altLang="ko-KR" sz="1200" dirty="0" smtClean="0"/>
              <a:t>.</a:t>
            </a: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b="1" dirty="0" smtClean="0"/>
              <a:t>                Approximants(</a:t>
            </a:r>
            <a:r>
              <a:rPr lang="ko-KR" altLang="en-US" sz="1200" b="1" dirty="0" err="1" smtClean="0"/>
              <a:t>접근음</a:t>
            </a:r>
            <a:r>
              <a:rPr lang="en-US" altLang="ko-KR" sz="1200" b="1" dirty="0" smtClean="0"/>
              <a:t>): </a:t>
            </a:r>
            <a:r>
              <a:rPr lang="en-US" altLang="ko-KR" sz="1200" dirty="0" smtClean="0"/>
              <a:t>Approximants are close to the sonority value of vowels. Thus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the approximants has no actual friction and the most sonority value among consonants.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-  </a:t>
            </a:r>
            <a:r>
              <a:rPr lang="en-US" altLang="ko-KR" sz="1200" b="1" dirty="0" smtClean="0">
                <a:solidFill>
                  <a:srgbClr val="0070C0"/>
                </a:solidFill>
              </a:rPr>
              <a:t>[l],  [r],  [j],  [w]       </a:t>
            </a:r>
            <a:r>
              <a:rPr lang="en-US" altLang="ko-KR" sz="1200" dirty="0" smtClean="0"/>
              <a:t>central approximants: [r],  [j],  [w]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                           lateral approximants: [l]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</a:t>
            </a:r>
            <a:r>
              <a:rPr lang="en-US" altLang="ko-KR" sz="1200" b="1" dirty="0" smtClean="0"/>
              <a:t>Trills(</a:t>
            </a:r>
            <a:r>
              <a:rPr lang="ko-KR" altLang="en-US" sz="1200" b="1" dirty="0" err="1" smtClean="0"/>
              <a:t>전동음</a:t>
            </a:r>
            <a:r>
              <a:rPr lang="en-US" altLang="ko-KR" sz="1200" b="1" dirty="0" smtClean="0"/>
              <a:t>):  </a:t>
            </a:r>
            <a:r>
              <a:rPr lang="en-US" altLang="ko-KR" sz="1200" dirty="0" smtClean="0"/>
              <a:t>A trilled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r</a:t>
            </a:r>
            <a:r>
              <a:rPr lang="en-US" altLang="ko-KR" sz="1200" dirty="0" smtClean="0"/>
              <a:t> is produced by rapid vibrations of an articulator.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An alveolar </a:t>
            </a:r>
            <a:r>
              <a:rPr lang="en-US" altLang="ko-KR" sz="1200" b="1" dirty="0" smtClean="0"/>
              <a:t>trill</a:t>
            </a:r>
            <a:r>
              <a:rPr lang="en-US" altLang="ko-KR" sz="1200" dirty="0" smtClean="0"/>
              <a:t>, as in the Spanish word for ‘dog’, </a:t>
            </a:r>
            <a:r>
              <a:rPr lang="en-US" altLang="ko-KR" sz="1200" i="1" u="sng" dirty="0" err="1" smtClean="0"/>
              <a:t>pe</a:t>
            </a:r>
            <a:r>
              <a:rPr lang="en-US" altLang="ko-KR" sz="1200" b="1" i="1" u="sng" dirty="0" err="1" smtClean="0"/>
              <a:t>rr</a:t>
            </a:r>
            <a:r>
              <a:rPr lang="en-US" altLang="ko-KR" sz="1200" i="1" u="sng" dirty="0" err="1" smtClean="0"/>
              <a:t>o</a:t>
            </a:r>
            <a:r>
              <a:rPr lang="en-US" altLang="ko-KR" sz="1200" dirty="0" smtClean="0"/>
              <a:t>, is produced by vibrating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the tongue tip against the alveolar ridge.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</a:t>
            </a:r>
            <a:r>
              <a:rPr lang="en-US" altLang="ko-KR" sz="1200" b="1" dirty="0" smtClean="0"/>
              <a:t>Flaps(</a:t>
            </a:r>
            <a:r>
              <a:rPr lang="ko-KR" altLang="en-US" sz="1200" b="1" dirty="0" err="1" smtClean="0"/>
              <a:t>설탄음</a:t>
            </a:r>
            <a:r>
              <a:rPr lang="en-US" altLang="ko-KR" sz="1200" b="1" dirty="0" smtClean="0"/>
              <a:t>)</a:t>
            </a:r>
            <a:r>
              <a:rPr lang="en-US" altLang="ko-KR" sz="1200" dirty="0" smtClean="0"/>
              <a:t>: - A flap is produced by a flick of the tongue against the alveolar ridge. </a:t>
            </a: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                     It sounds like a very fast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d</a:t>
            </a:r>
            <a:r>
              <a:rPr lang="en-US" altLang="ko-KR" sz="1200" dirty="0" smtClean="0"/>
              <a:t>. It occurs in Spanish in words like </a:t>
            </a:r>
            <a:r>
              <a:rPr lang="en-US" altLang="ko-KR" sz="1200" i="1" u="sng" dirty="0" err="1" smtClean="0"/>
              <a:t>pe</a:t>
            </a:r>
            <a:r>
              <a:rPr lang="en-US" altLang="ko-KR" sz="1200" b="1" i="1" u="sng" dirty="0" err="1" smtClean="0"/>
              <a:t>r</a:t>
            </a:r>
            <a:r>
              <a:rPr lang="en-US" altLang="ko-KR" sz="1200" i="1" u="sng" dirty="0" err="1" smtClean="0"/>
              <a:t>o</a:t>
            </a:r>
            <a:r>
              <a:rPr lang="en-US" altLang="ko-KR" sz="1200" dirty="0" smtClean="0"/>
              <a:t> meaning ‘but.’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- It may also occur in British English in words such as </a:t>
            </a:r>
            <a:r>
              <a:rPr lang="en-US" altLang="ko-KR" sz="1200" i="1" dirty="0" smtClean="0"/>
              <a:t>ve</a:t>
            </a:r>
            <a:r>
              <a:rPr lang="en-US" altLang="ko-KR" sz="1200" b="1" i="1" dirty="0" smtClean="0">
                <a:solidFill>
                  <a:srgbClr val="FF0000"/>
                </a:solidFill>
              </a:rPr>
              <a:t>r</a:t>
            </a:r>
            <a:r>
              <a:rPr lang="en-US" altLang="ko-KR" sz="1200" i="1" dirty="0" smtClean="0"/>
              <a:t>y.</a:t>
            </a:r>
            <a:r>
              <a:rPr lang="en-US" altLang="ko-KR" sz="1200" dirty="0" smtClean="0"/>
              <a:t> Its IPA symbol is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[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ɾ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]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Most American speakers produce a flap instead of a </a:t>
            </a:r>
            <a:r>
              <a:rPr lang="en-US" altLang="ko-KR" sz="1200" u="sng" dirty="0" smtClean="0"/>
              <a:t>[t]</a:t>
            </a:r>
            <a:r>
              <a:rPr lang="en-US" altLang="ko-KR" sz="1200" dirty="0" smtClean="0"/>
              <a:t> or </a:t>
            </a:r>
            <a:r>
              <a:rPr lang="en-US" altLang="ko-KR" sz="1200" u="sng" dirty="0" smtClean="0"/>
              <a:t>[d] </a:t>
            </a:r>
            <a:r>
              <a:rPr lang="en-US" altLang="ko-KR" sz="1200" dirty="0" smtClean="0"/>
              <a:t>in words like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</a:t>
            </a:r>
            <a:r>
              <a:rPr lang="en-US" altLang="ko-KR" sz="1200" b="1" i="1" dirty="0" smtClean="0"/>
              <a:t>writer</a:t>
            </a:r>
            <a:r>
              <a:rPr lang="en-US" altLang="ko-KR" sz="1200" dirty="0" smtClean="0"/>
              <a:t> and </a:t>
            </a:r>
            <a:r>
              <a:rPr lang="en-US" altLang="ko-KR" sz="1200" b="1" i="1" dirty="0" smtClean="0"/>
              <a:t>rider</a:t>
            </a:r>
            <a:r>
              <a:rPr lang="en-US" altLang="ko-KR" sz="1200" dirty="0" smtClean="0"/>
              <a:t>, which then sound identical and are spelled phonetically as </a:t>
            </a:r>
          </a:p>
          <a:p>
            <a:pPr>
              <a:buNone/>
            </a:pPr>
            <a:r>
              <a:rPr lang="en-US" altLang="ko-KR" sz="1200" dirty="0" smtClean="0"/>
              <a:t>                                      [</a:t>
            </a:r>
            <a:r>
              <a:rPr lang="en-US" altLang="ko-KR" sz="1400" dirty="0" err="1" smtClean="0">
                <a:solidFill>
                  <a:srgbClr val="FF0000"/>
                </a:solidFill>
              </a:rPr>
              <a:t>raɪɾər</a:t>
            </a:r>
            <a:r>
              <a:rPr lang="en-US" altLang="ko-KR" sz="1200" dirty="0" smtClean="0"/>
              <a:t>]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 </a:t>
            </a:r>
            <a:r>
              <a:rPr lang="en-US" altLang="ko-KR" sz="1200" b="1" dirty="0" smtClean="0"/>
              <a:t>Clicks(</a:t>
            </a:r>
            <a:r>
              <a:rPr lang="ko-KR" altLang="en-US" sz="1200" b="1" dirty="0" err="1" smtClean="0"/>
              <a:t>설타음</a:t>
            </a:r>
            <a:r>
              <a:rPr lang="en-US" altLang="ko-KR" sz="1200" b="1" dirty="0" smtClean="0"/>
              <a:t>)</a:t>
            </a:r>
            <a:r>
              <a:rPr lang="en-US" altLang="ko-KR" sz="1200" dirty="0" smtClean="0"/>
              <a:t>:  These “exotic” sounds are made by moving air in the mouth between various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articulators. The sound of disapproval often spelled </a:t>
            </a:r>
            <a:r>
              <a:rPr lang="en-US" altLang="ko-KR" sz="1200" b="1" i="1" dirty="0" err="1" smtClean="0"/>
              <a:t>tsk</a:t>
            </a:r>
            <a:r>
              <a:rPr lang="en-US" altLang="ko-KR" sz="1200" dirty="0" smtClean="0"/>
              <a:t> is an alveolar click that 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           occurs in several languages of southern Africa such as Zulu.</a:t>
            </a:r>
            <a:endParaRPr lang="en-US" altLang="ko-KR" sz="1200" dirty="0"/>
          </a:p>
          <a:p>
            <a:endParaRPr lang="en-US" altLang="ko-KR" sz="1200" dirty="0"/>
          </a:p>
          <a:p>
            <a:pPr>
              <a:buNone/>
            </a:pPr>
            <a:endParaRPr lang="ko-KR" alt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544616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       (c)  </a:t>
            </a:r>
            <a:r>
              <a:rPr lang="en-US" altLang="ko-KR" sz="1200" b="1" dirty="0" smtClean="0"/>
              <a:t>Voiced and Voiceless Sounds</a:t>
            </a:r>
            <a:r>
              <a:rPr lang="en-US" altLang="ko-KR" sz="1200" dirty="0" smtClean="0"/>
              <a:t>: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-  Voiceless sounds occur when the vocal cords are apart so that air flows freely through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the glottis into the oral cavity.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-  Voiced sounds occur when the vocal cords are together and the airstream forces its way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through and causes them to vibrate.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         -  The voiced/voiceless distinction is very important in English. This phonetic property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distinguishes the words in pairs.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ro</a:t>
            </a:r>
            <a:r>
              <a:rPr lang="en-US" altLang="ko-KR" sz="1200" b="1" dirty="0" smtClean="0"/>
              <a:t>p</a:t>
            </a:r>
            <a:r>
              <a:rPr lang="en-US" altLang="ko-KR" sz="1200" dirty="0" smtClean="0"/>
              <a:t>e/ro</a:t>
            </a:r>
            <a:r>
              <a:rPr lang="en-US" altLang="ko-KR" sz="1200" b="1" dirty="0" smtClean="0"/>
              <a:t>b</a:t>
            </a:r>
            <a:r>
              <a:rPr lang="en-US" altLang="ko-KR" sz="1200" dirty="0" smtClean="0"/>
              <a:t>e         fa</a:t>
            </a:r>
            <a:r>
              <a:rPr lang="en-US" altLang="ko-KR" sz="1200" b="1" dirty="0" smtClean="0"/>
              <a:t>t</a:t>
            </a:r>
            <a:r>
              <a:rPr lang="en-US" altLang="ko-KR" sz="1200" dirty="0" smtClean="0"/>
              <a:t>e/fa</a:t>
            </a:r>
            <a:r>
              <a:rPr lang="en-US" altLang="ko-KR" sz="1200" b="1" dirty="0" smtClean="0"/>
              <a:t>d</a:t>
            </a:r>
            <a:r>
              <a:rPr lang="en-US" altLang="ko-KR" sz="1200" dirty="0" smtClean="0"/>
              <a:t>e            rac</a:t>
            </a:r>
            <a:r>
              <a:rPr lang="en-US" altLang="ko-KR" sz="1200" b="1" dirty="0" smtClean="0"/>
              <a:t>k</a:t>
            </a:r>
            <a:r>
              <a:rPr lang="en-US" altLang="ko-KR" sz="1200" dirty="0" smtClean="0"/>
              <a:t>/ra</a:t>
            </a:r>
            <a:r>
              <a:rPr lang="en-US" altLang="ko-KR" sz="1200" b="1" dirty="0" smtClean="0"/>
              <a:t>g</a:t>
            </a:r>
            <a:r>
              <a:rPr lang="en-US" altLang="ko-KR" sz="1200" dirty="0" smtClean="0"/>
              <a:t>         wrea</a:t>
            </a:r>
            <a:r>
              <a:rPr lang="en-US" altLang="ko-KR" sz="1200" b="1" dirty="0" smtClean="0"/>
              <a:t>th</a:t>
            </a:r>
            <a:r>
              <a:rPr lang="en-US" altLang="ko-KR" sz="1200" dirty="0" smtClean="0"/>
              <a:t>/wrea</a:t>
            </a:r>
            <a:r>
              <a:rPr lang="en-US" altLang="ko-KR" sz="1200" b="1" dirty="0" smtClean="0"/>
              <a:t>the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      </a:t>
            </a:r>
            <a:r>
              <a:rPr lang="en-US" altLang="ko-KR" sz="1200" b="1" dirty="0" smtClean="0"/>
              <a:t>f</a:t>
            </a:r>
            <a:r>
              <a:rPr lang="en-US" altLang="ko-KR" sz="1200" dirty="0" smtClean="0"/>
              <a:t>ine/</a:t>
            </a:r>
            <a:r>
              <a:rPr lang="en-US" altLang="ko-KR" sz="1200" b="1" dirty="0" smtClean="0"/>
              <a:t>v</a:t>
            </a:r>
            <a:r>
              <a:rPr lang="en-US" altLang="ko-KR" sz="1200" dirty="0" smtClean="0"/>
              <a:t>ine           </a:t>
            </a:r>
            <a:r>
              <a:rPr lang="en-US" altLang="ko-KR" sz="1200" b="1" dirty="0" smtClean="0"/>
              <a:t>s</a:t>
            </a:r>
            <a:r>
              <a:rPr lang="en-US" altLang="ko-KR" sz="1200" dirty="0" smtClean="0"/>
              <a:t>eal/</a:t>
            </a:r>
            <a:r>
              <a:rPr lang="en-US" altLang="ko-KR" sz="1200" b="1" dirty="0" smtClean="0"/>
              <a:t>z</a:t>
            </a:r>
            <a:r>
              <a:rPr lang="en-US" altLang="ko-KR" sz="1200" dirty="0" smtClean="0"/>
              <a:t>eal            </a:t>
            </a:r>
            <a:r>
              <a:rPr lang="en-US" altLang="ko-KR" sz="1200" b="1" dirty="0" smtClean="0"/>
              <a:t>ch</a:t>
            </a:r>
            <a:r>
              <a:rPr lang="en-US" altLang="ko-KR" sz="1200" dirty="0" smtClean="0"/>
              <a:t>oke/</a:t>
            </a:r>
            <a:r>
              <a:rPr lang="en-US" altLang="ko-KR" sz="1200" b="1" dirty="0" smtClean="0"/>
              <a:t>j</a:t>
            </a:r>
            <a:r>
              <a:rPr lang="en-US" altLang="ko-KR" sz="1200" dirty="0" smtClean="0"/>
              <a:t>oke      </a:t>
            </a:r>
            <a:r>
              <a:rPr lang="en-US" altLang="ko-KR" sz="1200" b="1" dirty="0" smtClean="0"/>
              <a:t>p</a:t>
            </a:r>
            <a:r>
              <a:rPr lang="en-US" altLang="ko-KR" sz="1200" dirty="0" smtClean="0"/>
              <a:t>eat/</a:t>
            </a:r>
            <a:r>
              <a:rPr lang="en-US" altLang="ko-KR" sz="1200" b="1" dirty="0" smtClean="0"/>
              <a:t>b</a:t>
            </a:r>
            <a:r>
              <a:rPr lang="en-US" altLang="ko-KR" sz="1200" dirty="0" smtClean="0"/>
              <a:t>eat</a:t>
            </a:r>
          </a:p>
          <a:p>
            <a:pPr>
              <a:buNone/>
            </a:pPr>
            <a:endParaRPr lang="en-US" altLang="ko-KR" sz="1200" dirty="0"/>
          </a:p>
          <a:p>
            <a:pPr>
              <a:buNone/>
            </a:pPr>
            <a:r>
              <a:rPr lang="en-US" altLang="ko-KR" sz="1200" dirty="0" smtClean="0"/>
              <a:t>           (d)  </a:t>
            </a:r>
            <a:r>
              <a:rPr lang="en-US" altLang="ko-KR" sz="1200" b="1" dirty="0" smtClean="0"/>
              <a:t>Aspirated and Unaspirated </a:t>
            </a:r>
            <a:r>
              <a:rPr lang="en-US" altLang="ko-KR" sz="1200" b="1" dirty="0" smtClean="0"/>
              <a:t>sound: [</a:t>
            </a:r>
            <a:r>
              <a:rPr lang="en-US" altLang="ko-KR" sz="1200" b="1" dirty="0"/>
              <a:t>p</a:t>
            </a:r>
            <a:r>
              <a:rPr lang="en-US" altLang="ko-KR" sz="1200" b="1" dirty="0" smtClean="0"/>
              <a:t>], [</a:t>
            </a:r>
            <a:r>
              <a:rPr lang="en-US" altLang="ko-KR" sz="1200" b="1" dirty="0" smtClean="0"/>
              <a:t>t</a:t>
            </a:r>
            <a:r>
              <a:rPr lang="en-US" altLang="ko-KR" sz="1200" b="1" dirty="0" smtClean="0"/>
              <a:t>], [</a:t>
            </a:r>
            <a:r>
              <a:rPr lang="en-US" altLang="ko-KR" sz="1200" b="1" dirty="0"/>
              <a:t>k</a:t>
            </a:r>
            <a:r>
              <a:rPr lang="en-US" altLang="ko-KR" sz="1200" b="1" dirty="0" smtClean="0"/>
              <a:t>]</a:t>
            </a:r>
            <a:endParaRPr lang="en-US" altLang="ko-KR" sz="1200" b="1" dirty="0" smtClean="0"/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Voiceless sounds fall into two classes depending on the timing of the vocal cord closure.</a:t>
            </a:r>
          </a:p>
          <a:p>
            <a:pPr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               </a:t>
            </a:r>
            <a:r>
              <a:rPr lang="en-US" altLang="ko-KR" sz="1200" u="sng" dirty="0" smtClean="0"/>
              <a:t>Aspirated Sound </a:t>
            </a:r>
            <a:r>
              <a:rPr lang="en-US" altLang="ko-KR" sz="1200" dirty="0" smtClean="0">
                <a:sym typeface="Wingdings" pitchFamily="2" charset="2"/>
              </a:rPr>
              <a:t> In </a:t>
            </a:r>
            <a:r>
              <a:rPr lang="en-US" altLang="ko-KR" sz="1200" b="1" i="1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ko-KR" sz="1200" b="1" i="1" dirty="0" smtClean="0">
                <a:sym typeface="Wingdings" pitchFamily="2" charset="2"/>
              </a:rPr>
              <a:t>it</a:t>
            </a:r>
            <a:r>
              <a:rPr lang="en-US" altLang="ko-KR" sz="1200" dirty="0" smtClean="0">
                <a:sym typeface="Wingdings" pitchFamily="2" charset="2"/>
              </a:rPr>
              <a:t>, the vocal cords remain open for a very short time after the</a:t>
            </a:r>
          </a:p>
          <a:p>
            <a:pPr>
              <a:buNone/>
            </a:pPr>
            <a:r>
              <a:rPr lang="en-US" altLang="ko-KR" sz="1200" dirty="0">
                <a:sym typeface="Wingdings" pitchFamily="2" charset="2"/>
              </a:rPr>
              <a:t> </a:t>
            </a:r>
            <a:r>
              <a:rPr lang="en-US" altLang="ko-KR" sz="1200" dirty="0" smtClean="0">
                <a:sym typeface="Wingdings" pitchFamily="2" charset="2"/>
              </a:rPr>
              <a:t>                                              lips come apart to release the </a:t>
            </a:r>
            <a:r>
              <a:rPr lang="en-US" altLang="ko-KR" sz="1200" b="1" i="1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ko-KR" sz="1200" dirty="0" smtClean="0">
                <a:sym typeface="Wingdings" pitchFamily="2" charset="2"/>
              </a:rPr>
              <a:t>---a brief puff of air escapes before</a:t>
            </a:r>
          </a:p>
          <a:p>
            <a:pPr>
              <a:buNone/>
            </a:pPr>
            <a:r>
              <a:rPr lang="en-US" altLang="ko-KR" sz="1200" dirty="0">
                <a:sym typeface="Wingdings" pitchFamily="2" charset="2"/>
              </a:rPr>
              <a:t> </a:t>
            </a:r>
            <a:r>
              <a:rPr lang="en-US" altLang="ko-KR" sz="1200" dirty="0" smtClean="0">
                <a:sym typeface="Wingdings" pitchFamily="2" charset="2"/>
              </a:rPr>
              <a:t>                                                                                             the glottis closes.</a:t>
            </a: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e.g.)   </a:t>
            </a:r>
            <a:r>
              <a:rPr lang="en-US" altLang="ko-KR" sz="1200" u="sng" dirty="0" smtClean="0">
                <a:sym typeface="Wingdings" pitchFamily="2" charset="2"/>
              </a:rPr>
              <a:t>p</a:t>
            </a:r>
            <a:r>
              <a:rPr lang="en-US" altLang="ko-KR" sz="1200" dirty="0" smtClean="0">
                <a:sym typeface="Wingdings" pitchFamily="2" charset="2"/>
              </a:rPr>
              <a:t>in, </a:t>
            </a:r>
            <a:r>
              <a:rPr lang="en-US" altLang="ko-KR" sz="1200" u="sng" dirty="0" smtClean="0">
                <a:sym typeface="Wingdings" pitchFamily="2" charset="2"/>
              </a:rPr>
              <a:t>t</a:t>
            </a:r>
            <a:r>
              <a:rPr lang="en-US" altLang="ko-KR" sz="1200" dirty="0" smtClean="0">
                <a:sym typeface="Wingdings" pitchFamily="2" charset="2"/>
              </a:rPr>
              <a:t>ick, </a:t>
            </a:r>
            <a:r>
              <a:rPr lang="en-US" altLang="ko-KR" sz="1200" u="sng" dirty="0" smtClean="0">
                <a:sym typeface="Wingdings" pitchFamily="2" charset="2"/>
              </a:rPr>
              <a:t>k</a:t>
            </a:r>
            <a:r>
              <a:rPr lang="en-US" altLang="ko-KR" sz="1200" dirty="0" smtClean="0">
                <a:sym typeface="Wingdings" pitchFamily="2" charset="2"/>
              </a:rPr>
              <a:t>in   [</a:t>
            </a:r>
            <a:r>
              <a:rPr lang="en-US" altLang="ko-KR" sz="1200" dirty="0" smtClean="0"/>
              <a:t>p</a:t>
            </a:r>
            <a:r>
              <a:rPr lang="en-US" altLang="ko-KR" sz="1200" baseline="30000" dirty="0" smtClean="0"/>
              <a:t>h</a:t>
            </a:r>
            <a:r>
              <a:rPr lang="en-US" altLang="ko-KR" sz="1200" dirty="0" smtClean="0">
                <a:sym typeface="Wingdings" pitchFamily="2" charset="2"/>
              </a:rPr>
              <a:t>],  [</a:t>
            </a:r>
            <a:r>
              <a:rPr lang="en-US" altLang="ko-KR" sz="1200" dirty="0" err="1" smtClean="0"/>
              <a:t>t</a:t>
            </a:r>
            <a:r>
              <a:rPr lang="en-US" altLang="ko-KR" sz="1200" baseline="30000" dirty="0" err="1" smtClean="0"/>
              <a:t>h</a:t>
            </a:r>
            <a:r>
              <a:rPr lang="en-US" altLang="ko-KR" sz="1200" dirty="0" smtClean="0">
                <a:sym typeface="Wingdings" pitchFamily="2" charset="2"/>
              </a:rPr>
              <a:t>],  [</a:t>
            </a:r>
            <a:r>
              <a:rPr lang="en-US" altLang="ko-KR" sz="1200" dirty="0" err="1" smtClean="0"/>
              <a:t>k</a:t>
            </a:r>
            <a:r>
              <a:rPr lang="en-US" altLang="ko-KR" sz="1200" baseline="30000" dirty="0" err="1" smtClean="0"/>
              <a:t>h</a:t>
            </a:r>
            <a:r>
              <a:rPr lang="en-US" altLang="ko-KR" sz="1200" dirty="0" smtClean="0">
                <a:sym typeface="Wingdings" pitchFamily="2" charset="2"/>
              </a:rPr>
              <a:t>]</a:t>
            </a:r>
            <a:r>
              <a:rPr lang="en-US" altLang="ko-KR" sz="1200" dirty="0" smtClean="0"/>
              <a:t> </a:t>
            </a:r>
          </a:p>
          <a:p>
            <a:pPr>
              <a:buNone/>
            </a:pPr>
            <a:endParaRPr lang="en-US" altLang="ko-KR" sz="1200" dirty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</a:t>
            </a:r>
            <a:r>
              <a:rPr lang="en-US" altLang="ko-KR" sz="1200" dirty="0" err="1" smtClean="0">
                <a:sym typeface="Wingdings" pitchFamily="2" charset="2"/>
              </a:rPr>
              <a:t>Unaspirated</a:t>
            </a:r>
            <a:r>
              <a:rPr lang="en-US" altLang="ko-KR" sz="1200" dirty="0" smtClean="0">
                <a:sym typeface="Wingdings" pitchFamily="2" charset="2"/>
              </a:rPr>
              <a:t> Sound  In </a:t>
            </a:r>
            <a:r>
              <a:rPr lang="en-US" altLang="ko-KR" sz="1200" b="1" i="1" dirty="0" smtClean="0">
                <a:sym typeface="Wingdings" pitchFamily="2" charset="2"/>
              </a:rPr>
              <a:t>s</a:t>
            </a:r>
            <a:r>
              <a:rPr lang="en-US" altLang="ko-KR" sz="1200" b="1" i="1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ko-KR" sz="1200" b="1" i="1" dirty="0" smtClean="0">
                <a:sym typeface="Wingdings" pitchFamily="2" charset="2"/>
              </a:rPr>
              <a:t>it</a:t>
            </a:r>
            <a:r>
              <a:rPr lang="en-US" altLang="ko-KR" sz="1200" dirty="0" smtClean="0">
                <a:sym typeface="Wingdings" pitchFamily="2" charset="2"/>
              </a:rPr>
              <a:t>, the vocal cords start vibrating as soon as the lips open.</a:t>
            </a:r>
          </a:p>
          <a:p>
            <a:pPr>
              <a:buNone/>
            </a:pPr>
            <a:r>
              <a:rPr lang="en-US" altLang="ko-KR" sz="1200" dirty="0">
                <a:sym typeface="Wingdings" pitchFamily="2" charset="2"/>
              </a:rPr>
              <a:t> </a:t>
            </a:r>
            <a:r>
              <a:rPr lang="en-US" altLang="ko-KR" sz="1200" dirty="0" smtClean="0">
                <a:sym typeface="Wingdings" pitchFamily="2" charset="2"/>
              </a:rPr>
              <a:t>                                                 The </a:t>
            </a:r>
            <a:r>
              <a:rPr lang="en-US" altLang="ko-KR" sz="1200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ko-KR" sz="1200" dirty="0" smtClean="0">
                <a:sym typeface="Wingdings" pitchFamily="2" charset="2"/>
              </a:rPr>
              <a:t> is </a:t>
            </a:r>
            <a:r>
              <a:rPr lang="en-US" altLang="ko-KR" sz="1200" dirty="0" err="1" smtClean="0">
                <a:sym typeface="Wingdings" pitchFamily="2" charset="2"/>
              </a:rPr>
              <a:t>unaspirated</a:t>
            </a:r>
            <a:r>
              <a:rPr lang="en-US" altLang="ko-KR" sz="1200" dirty="0" smtClean="0">
                <a:sym typeface="Wingdings" pitchFamily="2" charset="2"/>
              </a:rPr>
              <a:t>.</a:t>
            </a:r>
          </a:p>
          <a:p>
            <a:pPr>
              <a:buNone/>
            </a:pPr>
            <a:endParaRPr lang="en-US" altLang="ko-KR" sz="1200" dirty="0">
              <a:sym typeface="Wingdings" pitchFamily="2" charset="2"/>
            </a:endParaRPr>
          </a:p>
          <a:p>
            <a:pPr>
              <a:buNone/>
            </a:pPr>
            <a:r>
              <a:rPr lang="en-US" altLang="ko-KR" sz="1200" dirty="0" smtClean="0">
                <a:sym typeface="Wingdings" pitchFamily="2" charset="2"/>
              </a:rPr>
              <a:t>                                                 e.g.)  s</a:t>
            </a:r>
            <a:r>
              <a:rPr lang="en-US" altLang="ko-KR" sz="1200" u="sng" dirty="0" smtClean="0">
                <a:sym typeface="Wingdings" pitchFamily="2" charset="2"/>
              </a:rPr>
              <a:t>p</a:t>
            </a:r>
            <a:r>
              <a:rPr lang="en-US" altLang="ko-KR" sz="1200" dirty="0" smtClean="0">
                <a:sym typeface="Wingdings" pitchFamily="2" charset="2"/>
              </a:rPr>
              <a:t>ot, s</a:t>
            </a:r>
            <a:r>
              <a:rPr lang="en-US" altLang="ko-KR" sz="1200" u="sng" dirty="0" smtClean="0">
                <a:sym typeface="Wingdings" pitchFamily="2" charset="2"/>
              </a:rPr>
              <a:t>t</a:t>
            </a:r>
            <a:r>
              <a:rPr lang="en-US" altLang="ko-KR" sz="1200" dirty="0" smtClean="0">
                <a:sym typeface="Wingdings" pitchFamily="2" charset="2"/>
              </a:rPr>
              <a:t>ill, s</a:t>
            </a:r>
            <a:r>
              <a:rPr lang="en-US" altLang="ko-KR" sz="1200" u="sng" dirty="0" smtClean="0">
                <a:sym typeface="Wingdings" pitchFamily="2" charset="2"/>
              </a:rPr>
              <a:t>k</a:t>
            </a:r>
            <a:r>
              <a:rPr lang="en-US" altLang="ko-KR" sz="1200" dirty="0" smtClean="0">
                <a:sym typeface="Wingdings" pitchFamily="2" charset="2"/>
              </a:rPr>
              <a:t>in   [p],  [t],  [k]                                                                                                                                   </a:t>
            </a:r>
            <a:endParaRPr lang="ko-KR" alt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748883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232247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ko-KR" sz="1200" dirty="0" smtClean="0"/>
          </a:p>
          <a:p>
            <a:pPr>
              <a:buNone/>
            </a:pPr>
            <a:r>
              <a:rPr lang="en-US" altLang="ko-KR" sz="1200" dirty="0" smtClean="0"/>
              <a:t>    </a:t>
            </a:r>
          </a:p>
          <a:p>
            <a:pPr>
              <a:buNone/>
            </a:pPr>
            <a:r>
              <a:rPr lang="en-US" altLang="ko-KR" sz="1200" dirty="0" smtClean="0"/>
              <a:t> </a:t>
            </a:r>
          </a:p>
          <a:p>
            <a:pPr>
              <a:buNone/>
            </a:pPr>
            <a:r>
              <a:rPr lang="en-US" altLang="ko-KR" sz="1200" dirty="0" smtClean="0"/>
              <a:t>        For phonetic symbol and English spelling correspondences,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refer to pages 214-215 for sure</a:t>
            </a:r>
            <a:r>
              <a:rPr lang="en-US" altLang="ko-KR" sz="1200" dirty="0" smtClean="0"/>
              <a:t>.</a:t>
            </a:r>
          </a:p>
          <a:p>
            <a:pPr>
              <a:buNone/>
            </a:pPr>
            <a:r>
              <a:rPr lang="en-US" altLang="ko-KR" sz="1200" dirty="0" smtClean="0"/>
              <a:t>        </a:t>
            </a:r>
            <a:r>
              <a:rPr lang="en-US" altLang="ko-KR" sz="1200" b="1" dirty="0" smtClean="0"/>
              <a:t>You will be able to learn and make sure of many related examples as well as consonants’ sounds      </a:t>
            </a:r>
          </a:p>
          <a:p>
            <a:pPr>
              <a:buNone/>
            </a:pPr>
            <a:r>
              <a:rPr lang="en-US" altLang="ko-KR" sz="1200" b="1" smtClean="0"/>
              <a:t>        </a:t>
            </a:r>
            <a:r>
              <a:rPr lang="en-US" altLang="ko-KR" sz="1200" b="1" dirty="0" smtClean="0"/>
              <a:t>symbols and vowels’ sounds symbols. </a:t>
            </a:r>
          </a:p>
          <a:p>
            <a:pPr>
              <a:buNone/>
            </a:pPr>
            <a:r>
              <a:rPr lang="en-US" altLang="ko-KR" sz="1200" b="1" dirty="0" smtClean="0"/>
              <a:t>    </a:t>
            </a:r>
          </a:p>
          <a:p>
            <a:pPr>
              <a:buNone/>
            </a:pPr>
            <a:endParaRPr lang="en-US" altLang="ko-KR" sz="1200" b="1" dirty="0" smtClean="0"/>
          </a:p>
          <a:p>
            <a:pPr>
              <a:buNone/>
            </a:pPr>
            <a:r>
              <a:rPr lang="en-US" altLang="ko-KR" sz="1200" dirty="0" smtClean="0"/>
              <a:t>                                                                                                                                             9&lt;3&gt;</a:t>
            </a:r>
            <a:endParaRPr lang="ko-KR" altLang="en-US" sz="1200" dirty="0"/>
          </a:p>
        </p:txBody>
      </p:sp>
      <p:sp>
        <p:nvSpPr>
          <p:cNvPr id="5" name="웃는 얼굴 4"/>
          <p:cNvSpPr/>
          <p:nvPr/>
        </p:nvSpPr>
        <p:spPr>
          <a:xfrm>
            <a:off x="1043608" y="1916832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836</Words>
  <Application>Microsoft Office PowerPoint</Application>
  <PresentationFormat>화면 슬라이드 쇼(4:3)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지윤</cp:lastModifiedBy>
  <cp:revision>21</cp:revision>
  <dcterms:created xsi:type="dcterms:W3CDTF">2016-08-13T06:14:41Z</dcterms:created>
  <dcterms:modified xsi:type="dcterms:W3CDTF">2016-08-16T04:54:29Z</dcterms:modified>
</cp:coreProperties>
</file>