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71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2" r:id="rId16"/>
    <p:sldId id="268" r:id="rId17"/>
    <p:sldId id="273" r:id="rId18"/>
    <p:sldId id="269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2E087-068E-4BB1-A7E9-44C9AE7C8A30}" type="datetimeFigureOut">
              <a:rPr lang="ko-KR" altLang="en-US" smtClean="0"/>
              <a:pPr/>
              <a:t>2017-04-12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29C-AC1B-4309-B41A-8F672DD88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71472" y="1714488"/>
            <a:ext cx="7772400" cy="1727203"/>
          </a:xfrm>
          <a:solidFill>
            <a:schemeClr val="accent6"/>
          </a:solidFill>
        </p:spPr>
        <p:txBody>
          <a:bodyPr/>
          <a:lstStyle/>
          <a:p>
            <a:r>
              <a:rPr lang="ko-KR" altLang="en-US" b="1" dirty="0" err="1" smtClean="0">
                <a:latin typeface="HY수평선M" pitchFamily="18" charset="-127"/>
                <a:ea typeface="HY수평선M" pitchFamily="18" charset="-127"/>
              </a:rPr>
              <a:t>영어학개론</a:t>
            </a:r>
            <a:endParaRPr lang="ko-KR" altLang="en-US" b="1" dirty="0">
              <a:latin typeface="HY수평선M" pitchFamily="18" charset="-127"/>
              <a:ea typeface="HY수평선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71472" y="4214818"/>
            <a:ext cx="7786742" cy="61437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b="1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통사론</a:t>
            </a:r>
            <a:r>
              <a:rPr lang="en-US" altLang="ko-KR" b="1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(Syntax)</a:t>
            </a:r>
            <a:endParaRPr lang="ko-KR" altLang="en-US" b="1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-  </a:t>
            </a:r>
            <a:r>
              <a:rPr lang="en-US" altLang="ko-KR" sz="1300" b="1" dirty="0" smtClean="0"/>
              <a:t>Syntactic categories includes phrasal categories, lexical categories, and functional categories. 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(1) </a:t>
            </a:r>
            <a:r>
              <a:rPr lang="en-US" altLang="ko-KR" sz="1200" b="1" dirty="0" smtClean="0"/>
              <a:t>Phrasal Categories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        Noun Phrase(NP)           </a:t>
            </a:r>
            <a:r>
              <a:rPr lang="en-US" altLang="ko-KR" sz="1200" i="1" dirty="0" smtClean="0"/>
              <a:t>men,  the man,  the man with a telescope</a:t>
            </a:r>
          </a:p>
          <a:p>
            <a:pPr>
              <a:buNone/>
            </a:pPr>
            <a:r>
              <a:rPr lang="en-US" altLang="ko-KR" sz="1200" dirty="0" smtClean="0"/>
              <a:t>          Verb Phrase(VP)             </a:t>
            </a:r>
            <a:r>
              <a:rPr lang="en-US" altLang="ko-KR" sz="1200" i="1" dirty="0" smtClean="0"/>
              <a:t>sees,  always sees,  rarely sees the man,  often sees the man with a telescope</a:t>
            </a:r>
          </a:p>
          <a:p>
            <a:pPr>
              <a:buNone/>
            </a:pPr>
            <a:r>
              <a:rPr lang="en-US" altLang="ko-KR" sz="1200" dirty="0" smtClean="0"/>
              <a:t>          Adjective Phrase(AP)       </a:t>
            </a:r>
            <a:r>
              <a:rPr lang="en-US" altLang="ko-KR" sz="1200" i="1" dirty="0" smtClean="0"/>
              <a:t>happy,  very happy,  very happy about winning</a:t>
            </a:r>
          </a:p>
          <a:p>
            <a:pPr>
              <a:buNone/>
            </a:pPr>
            <a:r>
              <a:rPr lang="en-US" altLang="ko-KR" sz="1200" dirty="0" smtClean="0"/>
              <a:t>          Prepositional Phrase(PP)  </a:t>
            </a:r>
            <a:r>
              <a:rPr lang="en-US" altLang="ko-KR" sz="1200" i="1" dirty="0" smtClean="0"/>
              <a:t>over,  nearly over,  nearly over the hill</a:t>
            </a:r>
          </a:p>
          <a:p>
            <a:pPr>
              <a:buNone/>
            </a:pPr>
            <a:r>
              <a:rPr lang="en-US" altLang="ko-KR" sz="1200" dirty="0" smtClean="0"/>
              <a:t>          Adverbial Phrase(</a:t>
            </a:r>
            <a:r>
              <a:rPr lang="en-US" altLang="ko-KR" sz="1200" dirty="0" err="1" smtClean="0"/>
              <a:t>AdvP</a:t>
            </a:r>
            <a:r>
              <a:rPr lang="en-US" altLang="ko-KR" sz="1200" dirty="0" smtClean="0"/>
              <a:t>)    </a:t>
            </a:r>
            <a:r>
              <a:rPr lang="en-US" altLang="ko-KR" sz="1200" i="1" dirty="0" smtClean="0"/>
              <a:t>brightly,  more brightly,  more brightly than the sun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   </a:t>
            </a:r>
            <a:r>
              <a:rPr lang="en-US" altLang="ko-KR" sz="1200" dirty="0" smtClean="0"/>
              <a:t>(2) </a:t>
            </a:r>
            <a:r>
              <a:rPr lang="en-US" altLang="ko-KR" sz="1200" b="1" dirty="0" smtClean="0"/>
              <a:t>Lexical Categories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i="1" dirty="0" smtClean="0"/>
              <a:t>          </a:t>
            </a:r>
            <a:r>
              <a:rPr lang="en-US" altLang="ko-KR" sz="1200" dirty="0" smtClean="0"/>
              <a:t>Noun(N)                </a:t>
            </a:r>
            <a:r>
              <a:rPr lang="en-US" altLang="ko-KR" sz="1200" i="1" dirty="0" smtClean="0"/>
              <a:t>puppy,  boy,  man,  soup,  happiness,  fork, …</a:t>
            </a:r>
          </a:p>
          <a:p>
            <a:pPr>
              <a:buNone/>
            </a:pPr>
            <a:r>
              <a:rPr lang="en-US" altLang="ko-KR" sz="1200" i="1" dirty="0" smtClean="0"/>
              <a:t>          </a:t>
            </a:r>
            <a:r>
              <a:rPr lang="en-US" altLang="ko-KR" sz="1200" dirty="0" smtClean="0"/>
              <a:t>Verb(V)                  </a:t>
            </a:r>
            <a:r>
              <a:rPr lang="en-US" altLang="ko-KR" sz="1200" i="1" dirty="0" smtClean="0"/>
              <a:t>find,  run,  sleep,  throw,  realize,  see, try,  want, …</a:t>
            </a:r>
          </a:p>
          <a:p>
            <a:pPr>
              <a:buNone/>
            </a:pPr>
            <a:r>
              <a:rPr lang="en-US" altLang="ko-KR" sz="1200" i="1" dirty="0" smtClean="0"/>
              <a:t>          </a:t>
            </a:r>
            <a:r>
              <a:rPr lang="en-US" altLang="ko-KR" sz="1200" dirty="0" smtClean="0"/>
              <a:t>Preposition(P)          </a:t>
            </a:r>
            <a:r>
              <a:rPr lang="en-US" altLang="ko-KR" sz="1200" i="1" dirty="0" smtClean="0"/>
              <a:t>up,  down,  across,  into,  from,  by,  with,  over, …</a:t>
            </a:r>
          </a:p>
          <a:p>
            <a:pPr>
              <a:buNone/>
            </a:pPr>
            <a:r>
              <a:rPr lang="en-US" altLang="ko-KR" sz="1200" dirty="0" smtClean="0"/>
              <a:t>          Adjective(A)             </a:t>
            </a:r>
            <a:r>
              <a:rPr lang="en-US" altLang="ko-KR" sz="1200" i="1" dirty="0" smtClean="0"/>
              <a:t>red,  big,  happy,  candid,  hopeless,  fair,  idiotic, …</a:t>
            </a:r>
          </a:p>
          <a:p>
            <a:pPr>
              <a:buNone/>
            </a:pPr>
            <a:r>
              <a:rPr lang="en-US" altLang="ko-KR" sz="1200" dirty="0" smtClean="0"/>
              <a:t>          Adverb(Adv)            </a:t>
            </a:r>
            <a:r>
              <a:rPr lang="en-US" altLang="ko-KR" sz="1200" i="1" dirty="0" smtClean="0"/>
              <a:t>again,  always,  brightly,  often,  never,  very,  fairly, …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(3) </a:t>
            </a:r>
            <a:r>
              <a:rPr lang="en-US" altLang="ko-KR" sz="1200" b="1" dirty="0" smtClean="0"/>
              <a:t>Functional Categories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        Determiner(</a:t>
            </a:r>
            <a:r>
              <a:rPr lang="en-US" altLang="ko-KR" sz="1200" dirty="0" err="1" smtClean="0"/>
              <a:t>Det</a:t>
            </a:r>
            <a:r>
              <a:rPr lang="en-US" altLang="ko-KR" sz="1200" dirty="0" smtClean="0"/>
              <a:t>)       articles(</a:t>
            </a:r>
            <a:r>
              <a:rPr lang="en-US" altLang="ko-KR" sz="1200" i="1" dirty="0" smtClean="0"/>
              <a:t>a, the</a:t>
            </a:r>
            <a:r>
              <a:rPr lang="en-US" altLang="ko-KR" sz="1200" dirty="0" smtClean="0"/>
              <a:t>), demonstratives(</a:t>
            </a:r>
            <a:r>
              <a:rPr lang="en-US" altLang="ko-KR" sz="1200" i="1" dirty="0" smtClean="0"/>
              <a:t>this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that, these, those</a:t>
            </a:r>
            <a:r>
              <a:rPr lang="en-US" altLang="ko-KR" sz="1200" dirty="0" smtClean="0"/>
              <a:t>), quantifiers(</a:t>
            </a:r>
            <a:r>
              <a:rPr lang="en-US" altLang="ko-KR" sz="1200" i="1" dirty="0" smtClean="0"/>
              <a:t>each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every, many</a:t>
            </a:r>
            <a:r>
              <a:rPr lang="en-US" altLang="ko-KR" sz="1200" dirty="0" smtClean="0"/>
              <a:t>,..)</a:t>
            </a:r>
          </a:p>
          <a:p>
            <a:pPr>
              <a:buNone/>
            </a:pPr>
            <a:r>
              <a:rPr lang="en-US" altLang="ko-KR" sz="1200" dirty="0" smtClean="0"/>
              <a:t>          Tense(T)                  modal auxiliaries(</a:t>
            </a:r>
            <a:r>
              <a:rPr lang="en-US" altLang="ko-KR" sz="1200" i="1" dirty="0" smtClean="0"/>
              <a:t>may</a:t>
            </a:r>
            <a:r>
              <a:rPr lang="en-US" altLang="ko-KR" sz="1200" dirty="0" smtClean="0"/>
              <a:t>, </a:t>
            </a:r>
            <a:r>
              <a:rPr lang="en-US" altLang="ko-KR" sz="1200" i="1" dirty="0" smtClean="0"/>
              <a:t>might, can, could, must, shall, should, will, would</a:t>
            </a:r>
            <a:r>
              <a:rPr lang="en-US" altLang="ko-KR" sz="1200" dirty="0" smtClean="0"/>
              <a:t>),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tense morphemes of verbs(past, present)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Each lexical category has a particular kind of meaning associated with it: verbs refer to actions, events, and</a:t>
            </a:r>
          </a:p>
          <a:p>
            <a:pPr>
              <a:buNone/>
            </a:pPr>
            <a:r>
              <a:rPr lang="en-US" altLang="ko-KR" sz="1200" dirty="0" smtClean="0"/>
              <a:t>      states;  adjectives refer to qualities or properties; common nouns to general entities, and so on.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300" b="1" dirty="0" smtClean="0"/>
              <a:t> -  Phrase Structure Trees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Each of the phrasal categories has heads and complements:</a:t>
            </a:r>
          </a:p>
          <a:p>
            <a:pPr>
              <a:buNone/>
            </a:pPr>
            <a:r>
              <a:rPr lang="en-US" altLang="ko-KR" sz="1200" dirty="0" smtClean="0"/>
              <a:t>          NP:  the</a:t>
            </a:r>
            <a:r>
              <a:rPr lang="en-US" altLang="ko-KR" sz="1200" dirty="0" smtClean="0">
                <a:solidFill>
                  <a:srgbClr val="FF0000"/>
                </a:solidFill>
              </a:rPr>
              <a:t> mother </a:t>
            </a:r>
            <a:r>
              <a:rPr lang="en-US" altLang="ko-KR" sz="1200" u="sng" dirty="0" smtClean="0">
                <a:solidFill>
                  <a:schemeClr val="bg2">
                    <a:lumMod val="50000"/>
                  </a:schemeClr>
                </a:solidFill>
              </a:rPr>
              <a:t>of James Whistler</a:t>
            </a:r>
          </a:p>
          <a:p>
            <a:pPr>
              <a:buNone/>
            </a:pPr>
            <a:r>
              <a:rPr lang="en-US" altLang="ko-KR" sz="1200" dirty="0" smtClean="0"/>
              <a:t>          VP:  </a:t>
            </a:r>
            <a:r>
              <a:rPr lang="en-US" altLang="ko-KR" sz="1200" dirty="0" smtClean="0">
                <a:solidFill>
                  <a:srgbClr val="FF0000"/>
                </a:solidFill>
              </a:rPr>
              <a:t>sing </a:t>
            </a:r>
            <a:r>
              <a:rPr lang="en-US" altLang="ko-KR" sz="1200" u="sng" dirty="0" smtClean="0">
                <a:solidFill>
                  <a:schemeClr val="bg2">
                    <a:lumMod val="50000"/>
                  </a:schemeClr>
                </a:solidFill>
              </a:rPr>
              <a:t>an aria</a:t>
            </a:r>
          </a:p>
          <a:p>
            <a:pPr>
              <a:buNone/>
            </a:pPr>
            <a:r>
              <a:rPr lang="en-US" altLang="ko-KR" sz="1200" dirty="0" smtClean="0"/>
              <a:t>          AP:  </a:t>
            </a:r>
            <a:r>
              <a:rPr lang="en-US" altLang="ko-KR" sz="1200" dirty="0" smtClean="0">
                <a:solidFill>
                  <a:srgbClr val="FF0000"/>
                </a:solidFill>
              </a:rPr>
              <a:t>wary</a:t>
            </a:r>
            <a:r>
              <a:rPr lang="en-US" altLang="ko-KR" sz="1200" dirty="0" smtClean="0"/>
              <a:t> </a:t>
            </a:r>
            <a:r>
              <a:rPr lang="en-US" altLang="ko-KR" sz="1200" u="sng" dirty="0" smtClean="0">
                <a:solidFill>
                  <a:schemeClr val="bg2">
                    <a:lumMod val="50000"/>
                  </a:schemeClr>
                </a:solidFill>
              </a:rPr>
              <a:t>of snakes</a:t>
            </a:r>
          </a:p>
          <a:p>
            <a:pPr>
              <a:buNone/>
            </a:pPr>
            <a:r>
              <a:rPr lang="en-US" altLang="ko-KR" sz="1200" dirty="0" smtClean="0"/>
              <a:t>          PP:  </a:t>
            </a:r>
            <a:r>
              <a:rPr lang="en-US" altLang="ko-KR" sz="1200" dirty="0" smtClean="0">
                <a:solidFill>
                  <a:srgbClr val="FF0000"/>
                </a:solidFill>
              </a:rPr>
              <a:t>over</a:t>
            </a:r>
            <a:r>
              <a:rPr lang="en-US" altLang="ko-KR" sz="1200" dirty="0" smtClean="0"/>
              <a:t> </a:t>
            </a:r>
            <a:r>
              <a:rPr lang="en-US" altLang="ko-KR" sz="1200" u="sng" dirty="0" smtClean="0">
                <a:solidFill>
                  <a:schemeClr val="bg2">
                    <a:lumMod val="50000"/>
                  </a:schemeClr>
                </a:solidFill>
              </a:rPr>
              <a:t>the hill</a:t>
            </a:r>
            <a:endParaRPr lang="en-US" altLang="ko-KR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1200" b="1" dirty="0" smtClean="0"/>
              <a:t>          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head</a:t>
            </a:r>
            <a:r>
              <a:rPr lang="en-US" altLang="ko-KR" sz="1200" b="1" dirty="0" smtClean="0"/>
              <a:t>  </a:t>
            </a: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complement</a:t>
            </a:r>
          </a:p>
          <a:p>
            <a:pPr>
              <a:buNone/>
            </a:pPr>
            <a:endParaRPr lang="en-US" altLang="ko-KR" sz="1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en-US" altLang="ko-KR" sz="1200" b="1" dirty="0" smtClean="0"/>
              <a:t>-  </a:t>
            </a:r>
            <a:r>
              <a:rPr lang="en-US" altLang="ko-KR" sz="1200" dirty="0" smtClean="0"/>
              <a:t>The core of every phrase is a lexical category of its same syntactic type(red letters), which is its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head(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핵심어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200" dirty="0" smtClean="0"/>
              <a:t>;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    </a:t>
            </a:r>
            <a:r>
              <a:rPr lang="en-US" altLang="ko-KR" sz="1200" dirty="0" smtClean="0"/>
              <a:t>the NP </a:t>
            </a:r>
            <a:r>
              <a:rPr lang="en-US" altLang="ko-KR" sz="1200" b="1" i="1" dirty="0" smtClean="0"/>
              <a:t>the mother of James Whistler </a:t>
            </a:r>
            <a:r>
              <a:rPr lang="en-US" altLang="ko-KR" sz="1200" dirty="0" smtClean="0"/>
              <a:t>is headed by the noun </a:t>
            </a:r>
            <a:r>
              <a:rPr lang="en-US" altLang="ko-KR" sz="1200" b="1" dirty="0" smtClean="0"/>
              <a:t>mother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en-US" altLang="ko-KR" sz="1200" dirty="0" smtClean="0"/>
              <a:t>-   A</a:t>
            </a:r>
            <a:r>
              <a:rPr lang="en-US" altLang="ko-KR" sz="1200" b="1" dirty="0" smtClean="0"/>
              <a:t>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complement(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보충어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is defined as a phrasal category that may occur next to a head, and only there, and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    </a:t>
            </a:r>
            <a:r>
              <a:rPr lang="en-US" altLang="ko-KR" sz="1200" b="1" dirty="0" smtClean="0"/>
              <a:t>which elaborates on the meaning of the head: </a:t>
            </a:r>
            <a:r>
              <a:rPr lang="en-US" altLang="ko-KR" sz="1200" dirty="0" smtClean="0"/>
              <a:t>the underlined blue parts, PP or NP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en-US" altLang="ko-KR" sz="1200" dirty="0" smtClean="0"/>
              <a:t>-   </a:t>
            </a:r>
            <a:r>
              <a:rPr lang="en-US" altLang="ko-KR" sz="1200" u="sng" dirty="0" smtClean="0"/>
              <a:t>A phrase may have an element preceding the head</a:t>
            </a:r>
            <a:r>
              <a:rPr lang="en-US" altLang="ko-KR" sz="1200" dirty="0" smtClean="0"/>
              <a:t>. These elements are called </a:t>
            </a:r>
            <a:r>
              <a:rPr lang="en-US" altLang="ko-KR" sz="1200" b="1" dirty="0" err="1" smtClean="0">
                <a:solidFill>
                  <a:srgbClr val="FF0000"/>
                </a:solidFill>
              </a:rPr>
              <a:t>specifiers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명시어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200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    </a:t>
            </a:r>
            <a:r>
              <a:rPr lang="en-US" altLang="ko-KR" sz="1200" dirty="0" smtClean="0"/>
              <a:t>e.g.) In the NP </a:t>
            </a:r>
            <a:r>
              <a:rPr lang="en-US" altLang="ko-KR" sz="1200" i="1" u="sng" dirty="0" smtClean="0"/>
              <a:t>the mother of James Whistler</a:t>
            </a:r>
            <a:r>
              <a:rPr lang="en-US" altLang="ko-KR" sz="1200" dirty="0" smtClean="0"/>
              <a:t>, the determiner </a:t>
            </a:r>
            <a:r>
              <a:rPr lang="en-US" altLang="ko-KR" sz="1200" b="1" i="1" dirty="0" smtClean="0"/>
              <a:t>the</a:t>
            </a:r>
            <a:r>
              <a:rPr lang="en-US" altLang="ko-KR" sz="1200" dirty="0" smtClean="0"/>
              <a:t> is the </a:t>
            </a:r>
            <a:r>
              <a:rPr lang="en-US" altLang="ko-KR" sz="1200" b="1" dirty="0" err="1" smtClean="0"/>
              <a:t>specifier</a:t>
            </a:r>
            <a:r>
              <a:rPr lang="en-US" altLang="ko-KR" sz="1200" dirty="0" smtClean="0"/>
              <a:t> of the NP.</a:t>
            </a:r>
          </a:p>
          <a:p>
            <a:pPr>
              <a:buNone/>
            </a:pPr>
            <a:endParaRPr lang="en-US" altLang="ko-KR" sz="1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NP</a:t>
            </a:r>
          </a:p>
          <a:p>
            <a:pPr>
              <a:buNone/>
            </a:pPr>
            <a:endParaRPr lang="en-US" altLang="ko-KR" sz="1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1200" dirty="0" smtClean="0"/>
              <a:t>                                         </a:t>
            </a:r>
            <a:r>
              <a:rPr lang="en-US" altLang="ko-KR" sz="1200" dirty="0" err="1" smtClean="0"/>
              <a:t>specifier</a:t>
            </a:r>
            <a:r>
              <a:rPr lang="en-US" altLang="ko-KR" sz="1200" dirty="0" smtClean="0"/>
              <a:t> of N          </a:t>
            </a:r>
            <a:r>
              <a:rPr lang="en-US" altLang="ko-KR" sz="1200" b="1" dirty="0" err="1" smtClean="0">
                <a:solidFill>
                  <a:srgbClr val="FF0000"/>
                </a:solidFill>
              </a:rPr>
              <a:t>N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’</a:t>
            </a:r>
          </a:p>
          <a:p>
            <a:pPr>
              <a:buNone/>
            </a:pPr>
            <a:r>
              <a:rPr lang="en-US" altLang="ko-KR" sz="1200" dirty="0" smtClean="0"/>
              <a:t>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the         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N</a:t>
            </a:r>
            <a:r>
              <a:rPr lang="en-US" altLang="ko-KR" sz="1200" dirty="0" smtClean="0"/>
              <a:t>(head)         PP(complement of N)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mother       of James Whistler                                            </a:t>
            </a:r>
          </a:p>
          <a:p>
            <a:pPr>
              <a:buNone/>
            </a:pPr>
            <a:endParaRPr lang="ko-KR" altLang="en-US" sz="1200" b="1" u="sng" dirty="0"/>
          </a:p>
        </p:txBody>
      </p:sp>
      <p:cxnSp>
        <p:nvCxnSpPr>
          <p:cNvPr id="5" name="직선 연결선 4"/>
          <p:cNvCxnSpPr/>
          <p:nvPr/>
        </p:nvCxnSpPr>
        <p:spPr>
          <a:xfrm rot="10800000" flipV="1">
            <a:off x="3286116" y="4714884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643306" y="4714884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3679025" y="567929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5400000">
            <a:off x="4572000" y="5500702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4857752" y="5500702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572000" y="5786454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10800000" flipV="1">
            <a:off x="3929058" y="5143512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286248" y="5143512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5400000">
            <a:off x="2893207" y="525066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                                                 VP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</a:t>
            </a:r>
            <a:r>
              <a:rPr lang="en-US" altLang="ko-KR" sz="1200" dirty="0" err="1" smtClean="0"/>
              <a:t>specifier</a:t>
            </a:r>
            <a:r>
              <a:rPr lang="en-US" altLang="ko-KR" sz="1200" dirty="0" smtClean="0"/>
              <a:t> of V           </a:t>
            </a:r>
            <a:r>
              <a:rPr lang="en-US" altLang="ko-KR" sz="1200" dirty="0" err="1" smtClean="0"/>
              <a:t>V</a:t>
            </a:r>
            <a:r>
              <a:rPr lang="en-US" altLang="ko-KR" sz="1200" dirty="0" smtClean="0"/>
              <a:t>’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Pavarotti         V (head)        NP(complement of V)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sing           an aria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AP                                                                    PP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</a:t>
            </a:r>
            <a:r>
              <a:rPr lang="en-US" altLang="ko-KR" sz="1200" dirty="0" err="1" smtClean="0"/>
              <a:t>specifier</a:t>
            </a:r>
            <a:r>
              <a:rPr lang="en-US" altLang="ko-KR" sz="1200" dirty="0" smtClean="0"/>
              <a:t> of A          </a:t>
            </a:r>
            <a:r>
              <a:rPr lang="en-US" altLang="ko-KR" sz="1200" dirty="0" err="1" smtClean="0"/>
              <a:t>A</a:t>
            </a:r>
            <a:r>
              <a:rPr lang="en-US" altLang="ko-KR" sz="1200" dirty="0" smtClean="0"/>
              <a:t>’                                             </a:t>
            </a:r>
            <a:r>
              <a:rPr lang="en-US" altLang="ko-KR" sz="1200" dirty="0" err="1" smtClean="0"/>
              <a:t>specifier</a:t>
            </a:r>
            <a:r>
              <a:rPr lang="en-US" altLang="ko-KR" sz="1200" dirty="0" smtClean="0"/>
              <a:t> of P       </a:t>
            </a:r>
            <a:r>
              <a:rPr lang="en-US" altLang="ko-KR" sz="1200" dirty="0" err="1" smtClean="0"/>
              <a:t>P</a:t>
            </a:r>
            <a:r>
              <a:rPr lang="en-US" altLang="ko-KR" sz="1200" dirty="0" smtClean="0"/>
              <a:t>’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Jane            A(head)     PP(</a:t>
            </a:r>
            <a:r>
              <a:rPr lang="en-US" altLang="ko-KR" sz="1200" dirty="0" err="1" smtClean="0"/>
              <a:t>comlement</a:t>
            </a:r>
            <a:r>
              <a:rPr lang="en-US" altLang="ko-KR" sz="1200" dirty="0" smtClean="0"/>
              <a:t> of A)                  just        P(head)    NP(complement of P)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wary        of snakes                                             over        the hill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</a:t>
            </a:r>
            <a:r>
              <a:rPr lang="en-US" altLang="ko-KR" sz="1200" b="1" dirty="0" smtClean="0"/>
              <a:t>XP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</a:t>
            </a:r>
            <a:r>
              <a:rPr lang="en-US" altLang="ko-KR" sz="1200" b="1" dirty="0" err="1" smtClean="0"/>
              <a:t>specifier</a:t>
            </a:r>
            <a:r>
              <a:rPr lang="en-US" altLang="ko-KR" sz="1200" b="1" dirty="0" smtClean="0"/>
              <a:t> of X            </a:t>
            </a:r>
            <a:r>
              <a:rPr lang="en-US" altLang="ko-KR" sz="1200" b="1" dirty="0" err="1" smtClean="0"/>
              <a:t>X</a:t>
            </a:r>
            <a:r>
              <a:rPr lang="en-US" altLang="ko-KR" sz="1200" b="1" dirty="0" smtClean="0"/>
              <a:t>’</a:t>
            </a:r>
          </a:p>
          <a:p>
            <a:pPr>
              <a:buNone/>
            </a:pP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                                                            X(head)         Complement of X</a:t>
            </a:r>
          </a:p>
          <a:p>
            <a:pPr>
              <a:buNone/>
            </a:pPr>
            <a:r>
              <a:rPr lang="en-US" altLang="ko-KR" sz="1200" b="1" dirty="0" smtClean="0"/>
              <a:t>                                                         </a:t>
            </a:r>
            <a:r>
              <a:rPr lang="en-US" altLang="ko-KR" sz="1200" dirty="0" smtClean="0"/>
              <a:t>                                                                                     4&lt;3&gt;</a:t>
            </a:r>
            <a:endParaRPr lang="ko-KR" altLang="en-US" sz="1200" b="1" dirty="0"/>
          </a:p>
        </p:txBody>
      </p:sp>
      <p:cxnSp>
        <p:nvCxnSpPr>
          <p:cNvPr id="5" name="직선 연결선 4"/>
          <p:cNvCxnSpPr/>
          <p:nvPr/>
        </p:nvCxnSpPr>
        <p:spPr>
          <a:xfrm rot="10800000" flipV="1">
            <a:off x="3286116" y="92867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643306" y="92867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3929058" y="1428736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4286248" y="1428736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2965439" y="153509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5400000">
            <a:off x="4572000" y="1785926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16200000" flipH="1">
            <a:off x="4857752" y="1785926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572000" y="2071678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3751257" y="196372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>
            <a:off x="2322497" y="389255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5400000">
            <a:off x="1465241" y="353536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rot="10800000" flipV="1">
            <a:off x="1785918" y="2928934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2214546" y="2928934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rot="5400000">
            <a:off x="3036083" y="3821909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rot="16200000" flipH="1">
            <a:off x="3250397" y="3821909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3071802" y="407194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rot="5400000">
            <a:off x="2571736" y="3357562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86050" y="3357562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rot="5400000">
            <a:off x="5786446" y="292893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6000760" y="2928934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rot="5400000">
            <a:off x="5464975" y="346471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 rot="5400000">
            <a:off x="6429388" y="3357562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>
            <a:off x="6643702" y="3357562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rot="5400000">
            <a:off x="6107917" y="396478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 rot="5400000">
            <a:off x="6822297" y="3821909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rot="16200000" flipH="1">
            <a:off x="7000892" y="3786190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6858016" y="400050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/>
          <p:cNvCxnSpPr/>
          <p:nvPr/>
        </p:nvCxnSpPr>
        <p:spPr>
          <a:xfrm rot="10800000" flipV="1">
            <a:off x="3786182" y="4857760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4214810" y="4857760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 rot="10800000" flipV="1">
            <a:off x="4429124" y="5357826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4786314" y="5357826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-  X-bar(X’) schema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sz="2500" dirty="0" smtClean="0"/>
              <a:t>  </a:t>
            </a:r>
            <a:r>
              <a:rPr lang="en-US" altLang="ko-KR" sz="4800" dirty="0" smtClean="0"/>
              <a:t>-  X-bar schema is a template or blueprint that specifies how the phrase of a language are organized.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The X-bar schema “stands for” the various phrasal categories and applies to all syntactic phrases.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-  </a:t>
            </a:r>
            <a:r>
              <a:rPr lang="en-US" altLang="ko-KR" sz="4800" b="1" dirty="0" smtClean="0"/>
              <a:t>The </a:t>
            </a:r>
            <a:r>
              <a:rPr lang="en-US" altLang="ko-KR" sz="4800" b="1" dirty="0" err="1" smtClean="0"/>
              <a:t>specifier</a:t>
            </a:r>
            <a:r>
              <a:rPr lang="en-US" altLang="ko-KR" sz="4800" b="1" dirty="0" smtClean="0"/>
              <a:t> or complement may be absent, but the </a:t>
            </a:r>
            <a:r>
              <a:rPr lang="en-US" altLang="ko-KR" sz="4800" b="1" u="sng" dirty="0" smtClean="0"/>
              <a:t>head is obligatory</a:t>
            </a:r>
            <a:r>
              <a:rPr lang="en-US" altLang="ko-KR" sz="48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e.g.) The </a:t>
            </a:r>
            <a:r>
              <a:rPr lang="en-US" altLang="ko-KR" sz="4800" dirty="0" err="1" smtClean="0"/>
              <a:t>specifier</a:t>
            </a:r>
            <a:r>
              <a:rPr lang="en-US" altLang="ko-KR" sz="4800" dirty="0" smtClean="0"/>
              <a:t> of an NP may be absent or it may be a determiner(or a possessive):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i="1" dirty="0" smtClean="0"/>
              <a:t>              oxygen,  the boy,  his book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  The complement also may be absent or may be a PP or even another phrasal category: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i="1" dirty="0" smtClean="0"/>
              <a:t>               the book </a:t>
            </a:r>
            <a:r>
              <a:rPr lang="en-US" altLang="ko-KR" sz="4800" i="1" u="sng" dirty="0" smtClean="0"/>
              <a:t>on the table</a:t>
            </a:r>
            <a:r>
              <a:rPr lang="en-US" altLang="ko-KR" sz="4800" i="1" dirty="0" smtClean="0"/>
              <a:t>,  the book </a:t>
            </a:r>
            <a:r>
              <a:rPr lang="en-US" altLang="ko-KR" sz="4800" i="1" u="sng" dirty="0" smtClean="0"/>
              <a:t>that I read</a:t>
            </a:r>
            <a:r>
              <a:rPr lang="en-US" altLang="ko-KR" sz="4800" i="1" dirty="0" smtClean="0"/>
              <a:t>  </a:t>
            </a:r>
          </a:p>
          <a:p>
            <a:pPr>
              <a:buNone/>
            </a:pPr>
            <a:r>
              <a:rPr lang="en-US" altLang="ko-KR" sz="4800" i="1" dirty="0" smtClean="0"/>
              <a:t>                                 PP                           S</a:t>
            </a:r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</a:t>
            </a:r>
            <a:r>
              <a:rPr lang="en-US" altLang="ko-KR" sz="4800" dirty="0" smtClean="0"/>
              <a:t>-  Syntactic Structure of Sentence:                    S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           NP                          VP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</a:t>
            </a:r>
            <a:r>
              <a:rPr lang="en-US" altLang="ko-KR" sz="4800" dirty="0" err="1" smtClean="0"/>
              <a:t>Det</a:t>
            </a:r>
            <a:r>
              <a:rPr lang="en-US" altLang="ko-KR" sz="4800" dirty="0" smtClean="0"/>
              <a:t>             N’                     V’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the              N             V                 NP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               child         found      </a:t>
            </a:r>
            <a:r>
              <a:rPr lang="en-US" altLang="ko-KR" sz="4800" dirty="0" err="1" smtClean="0"/>
              <a:t>Det</a:t>
            </a:r>
            <a:r>
              <a:rPr lang="en-US" altLang="ko-KR" sz="4800" dirty="0" smtClean="0"/>
              <a:t>               N’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                                             a                 N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                                                             puppy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</a:t>
            </a:r>
          </a:p>
          <a:p>
            <a:pPr>
              <a:buNone/>
            </a:pPr>
            <a:endParaRPr lang="ko-KR" altLang="en-US" sz="1200" dirty="0"/>
          </a:p>
        </p:txBody>
      </p:sp>
      <p:cxnSp>
        <p:nvCxnSpPr>
          <p:cNvPr id="9" name="직선 연결선 8"/>
          <p:cNvCxnSpPr/>
          <p:nvPr/>
        </p:nvCxnSpPr>
        <p:spPr>
          <a:xfrm rot="10800000" flipV="1">
            <a:off x="3643306" y="350043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4286248" y="350043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10800000" flipV="1">
            <a:off x="3000364" y="385762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16200000" flipH="1">
            <a:off x="3428992" y="3857628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4893471" y="396478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10800000" flipV="1">
            <a:off x="4643438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072066" y="421481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2678893" y="432197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>
            <a:off x="3607587" y="432197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5400000">
            <a:off x="3607587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rot="5400000">
            <a:off x="4393405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rot="10800000" flipV="1">
            <a:off x="5286380" y="457200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5715008" y="457200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rot="5400000">
            <a:off x="5036347" y="510779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rot="5400000">
            <a:off x="6036479" y="503635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 rot="5400000">
            <a:off x="6000760" y="542926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929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300" b="1" dirty="0" smtClean="0"/>
              <a:t>-  Selection</a:t>
            </a:r>
            <a:endParaRPr lang="en-US" altLang="ko-KR" sz="13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dirty="0" smtClean="0">
                <a:solidFill>
                  <a:srgbClr val="FF0000"/>
                </a:solidFill>
              </a:rPr>
              <a:t>Complements (and 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specifiers</a:t>
            </a:r>
            <a:r>
              <a:rPr lang="en-US" altLang="ko-KR" sz="1200" dirty="0" smtClean="0">
                <a:solidFill>
                  <a:srgbClr val="FF0000"/>
                </a:solidFill>
              </a:rPr>
              <a:t>) are not always present in the phrasal structure. </a:t>
            </a:r>
          </a:p>
          <a:p>
            <a:pPr>
              <a:buNone/>
            </a:pPr>
            <a:r>
              <a:rPr lang="en-US" altLang="ko-KR" sz="1200" dirty="0" smtClean="0">
                <a:solidFill>
                  <a:srgbClr val="FF0000"/>
                </a:solidFill>
              </a:rPr>
              <a:t>     They are optional: only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the head is obligatory</a:t>
            </a:r>
            <a:r>
              <a:rPr lang="en-US" altLang="ko-KR" sz="12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Whether a head takes a complement or not </a:t>
            </a:r>
            <a:r>
              <a:rPr lang="en-US" altLang="ko-KR" sz="1200" u="sng" dirty="0" smtClean="0"/>
              <a:t>depends on the properties of the </a:t>
            </a:r>
            <a:r>
              <a:rPr lang="en-US" altLang="ko-KR" sz="1200" b="1" u="sng" dirty="0" smtClean="0"/>
              <a:t>head</a:t>
            </a:r>
            <a:r>
              <a:rPr lang="en-US" altLang="ko-KR" sz="1200" dirty="0" smtClean="0"/>
              <a:t>. For example,</a:t>
            </a:r>
          </a:p>
          <a:p>
            <a:pPr>
              <a:buNone/>
            </a:pPr>
            <a:r>
              <a:rPr lang="en-US" altLang="ko-KR" sz="1200" dirty="0" smtClean="0"/>
              <a:t>      verbs select different kinds of complements: </a:t>
            </a:r>
            <a:r>
              <a:rPr lang="en-US" altLang="ko-KR" sz="1200" i="1" u="sng" dirty="0" smtClean="0"/>
              <a:t>find</a:t>
            </a:r>
            <a:r>
              <a:rPr lang="en-US" altLang="ko-KR" sz="1200" dirty="0" smtClean="0"/>
              <a:t> is a </a:t>
            </a:r>
            <a:r>
              <a:rPr lang="en-US" altLang="ko-KR" sz="1200" b="1" dirty="0" smtClean="0"/>
              <a:t>transitive verb </a:t>
            </a:r>
            <a:r>
              <a:rPr lang="en-US" altLang="ko-KR" sz="1200" dirty="0" smtClean="0"/>
              <a:t>and requires an NP complement.</a:t>
            </a:r>
          </a:p>
          <a:p>
            <a:pPr>
              <a:buNone/>
            </a:pPr>
            <a:r>
              <a:rPr lang="en-US" altLang="ko-KR" sz="1200" dirty="0" smtClean="0"/>
              <a:t>       (head</a:t>
            </a:r>
            <a:r>
              <a:rPr lang="ko-KR" altLang="en-US" sz="1200" dirty="0" smtClean="0"/>
              <a:t>로 나타난 동사가 타동사일 때 목적어 </a:t>
            </a:r>
            <a:r>
              <a:rPr lang="en-US" altLang="ko-KR" sz="1200" dirty="0" smtClean="0"/>
              <a:t>NP</a:t>
            </a:r>
            <a:r>
              <a:rPr lang="ko-KR" altLang="en-US" sz="1200" dirty="0" smtClean="0"/>
              <a:t>를 가진다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이때 </a:t>
            </a:r>
            <a:r>
              <a:rPr lang="en-US" altLang="ko-KR" sz="1200" dirty="0" smtClean="0"/>
              <a:t>NP</a:t>
            </a:r>
            <a:r>
              <a:rPr lang="ko-KR" altLang="en-US" sz="1200" dirty="0" smtClean="0"/>
              <a:t>는 </a:t>
            </a:r>
            <a:r>
              <a:rPr lang="en-US" altLang="ko-KR" sz="1200" dirty="0" smtClean="0"/>
              <a:t>head</a:t>
            </a:r>
            <a:r>
              <a:rPr lang="ko-KR" altLang="en-US" sz="1200" dirty="0" smtClean="0"/>
              <a:t>의 의미적 보충어로서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</a:t>
            </a:r>
            <a:r>
              <a:rPr lang="ko-KR" altLang="en-US" sz="1200" dirty="0" smtClean="0"/>
              <a:t>필수적인 요소다</a:t>
            </a:r>
            <a:r>
              <a:rPr lang="en-US" altLang="ko-KR" sz="1200" dirty="0" smtClean="0"/>
              <a:t>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a.  </a:t>
            </a:r>
            <a:r>
              <a:rPr lang="en-US" altLang="ko-KR" sz="1200" i="1" dirty="0" smtClean="0"/>
              <a:t>The boy found the ball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b. </a:t>
            </a:r>
            <a:r>
              <a:rPr lang="en-US" altLang="ko-KR" sz="1200" i="1" dirty="0" smtClean="0"/>
              <a:t>*Thy boy found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c. *The boy found in the house.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Some verbs like </a:t>
            </a:r>
            <a:r>
              <a:rPr lang="en-US" altLang="ko-KR" sz="1200" i="1" dirty="0" smtClean="0"/>
              <a:t>eat</a:t>
            </a:r>
            <a:r>
              <a:rPr lang="en-US" altLang="ko-KR" sz="1200" dirty="0" smtClean="0"/>
              <a:t> are optionally transitive. </a:t>
            </a:r>
            <a:r>
              <a:rPr lang="en-US" altLang="ko-KR" sz="1200" i="1" dirty="0" smtClean="0"/>
              <a:t>John ate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John ate a sandwich</a:t>
            </a:r>
            <a:r>
              <a:rPr lang="en-US" altLang="ko-KR" sz="1200" dirty="0" smtClean="0"/>
              <a:t> are both grammatical.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i="1" u="sng" dirty="0" smtClean="0"/>
              <a:t>Sleep</a:t>
            </a:r>
            <a:r>
              <a:rPr lang="en-US" altLang="ko-KR" sz="1200" dirty="0" smtClean="0"/>
              <a:t> is an </a:t>
            </a:r>
            <a:r>
              <a:rPr lang="en-US" altLang="ko-KR" sz="1200" b="1" dirty="0" smtClean="0"/>
              <a:t>intransitive verb</a:t>
            </a:r>
            <a:r>
              <a:rPr lang="en-US" altLang="ko-KR" sz="1200" dirty="0" smtClean="0"/>
              <a:t>; it cannot take an NP complement.</a:t>
            </a:r>
          </a:p>
          <a:p>
            <a:pPr>
              <a:buNone/>
            </a:pPr>
            <a:r>
              <a:rPr lang="en-US" altLang="ko-KR" sz="1200" dirty="0" smtClean="0"/>
              <a:t>     (head</a:t>
            </a:r>
            <a:r>
              <a:rPr lang="ko-KR" altLang="en-US" sz="1200" dirty="0" smtClean="0"/>
              <a:t>로 나타난 동사가 자동사일 때는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목적어를 가지지 않는다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자동사는 의미적 </a:t>
            </a:r>
            <a:r>
              <a:rPr lang="ko-KR" altLang="en-US" sz="1200" dirty="0" err="1" smtClean="0"/>
              <a:t>보충어를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필요로 하지 않기 때문이다</a:t>
            </a:r>
            <a:r>
              <a:rPr lang="en-US" altLang="ko-KR" sz="1200" dirty="0" smtClean="0"/>
              <a:t>.)</a:t>
            </a:r>
          </a:p>
          <a:p>
            <a:pPr>
              <a:buNone/>
            </a:pPr>
            <a:r>
              <a:rPr lang="ko-KR" altLang="en-US" sz="1200" dirty="0" smtClean="0"/>
              <a:t>  </a:t>
            </a:r>
            <a:r>
              <a:rPr lang="en-US" altLang="ko-KR" sz="1200" dirty="0" smtClean="0"/>
              <a:t>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a.  Michael slept.</a:t>
            </a:r>
          </a:p>
          <a:p>
            <a:pPr>
              <a:buNone/>
            </a:pPr>
            <a:r>
              <a:rPr lang="en-US" altLang="ko-KR" sz="1200" dirty="0" smtClean="0"/>
              <a:t>                             b. *Michael slept their baby.</a:t>
            </a:r>
          </a:p>
          <a:p>
            <a:pPr>
              <a:buNone/>
            </a:pPr>
            <a:r>
              <a:rPr lang="en-US" altLang="ko-KR" sz="1200" dirty="0" smtClean="0"/>
              <a:t>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8634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Some verbs like </a:t>
            </a:r>
            <a:r>
              <a:rPr lang="en-US" altLang="ko-KR" sz="1200" i="1" u="sng" dirty="0" smtClean="0"/>
              <a:t>think</a:t>
            </a:r>
            <a:r>
              <a:rPr lang="en-US" altLang="ko-KR" sz="1200" dirty="0" smtClean="0"/>
              <a:t> may </a:t>
            </a:r>
            <a:r>
              <a:rPr lang="en-US" altLang="ko-KR" sz="1200" u="sng" dirty="0" smtClean="0"/>
              <a:t>select both a PP and a sentence complement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Let’s </a:t>
            </a:r>
            <a:r>
              <a:rPr lang="en-US" altLang="ko-KR" sz="1200" u="sng" dirty="0" smtClean="0"/>
              <a:t>think</a:t>
            </a:r>
            <a:r>
              <a:rPr lang="en-US" altLang="ko-KR" sz="1200" dirty="0" smtClean="0"/>
              <a:t> </a:t>
            </a:r>
            <a:r>
              <a:rPr lang="en-US" altLang="ko-KR" sz="1200" i="1" u="sng" dirty="0" smtClean="0"/>
              <a:t>about it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PP</a:t>
            </a:r>
          </a:p>
          <a:p>
            <a:pPr>
              <a:buNone/>
            </a:pPr>
            <a:r>
              <a:rPr lang="en-US" altLang="ko-KR" sz="1200" dirty="0" smtClean="0"/>
              <a:t>                      I </a:t>
            </a:r>
            <a:r>
              <a:rPr lang="en-US" altLang="ko-KR" sz="1200" u="sng" dirty="0" smtClean="0"/>
              <a:t>think</a:t>
            </a:r>
            <a:r>
              <a:rPr lang="en-US" altLang="ko-KR" sz="1200" dirty="0" smtClean="0"/>
              <a:t> </a:t>
            </a:r>
            <a:r>
              <a:rPr lang="en-US" altLang="ko-KR" sz="1200" i="1" u="sng" dirty="0" smtClean="0"/>
              <a:t>a girl won the race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Other verbs like </a:t>
            </a:r>
            <a:r>
              <a:rPr lang="en-US" altLang="ko-KR" sz="1200" i="1" u="sng" dirty="0" smtClean="0"/>
              <a:t>tell </a:t>
            </a:r>
            <a:r>
              <a:rPr lang="en-US" altLang="ko-KR" sz="1200" u="sng" dirty="0" smtClean="0"/>
              <a:t>select an NP and a sentence:</a:t>
            </a:r>
          </a:p>
          <a:p>
            <a:pPr>
              <a:buNone/>
            </a:pPr>
            <a:endParaRPr lang="en-US" altLang="ko-KR" sz="1200" u="sng" dirty="0" smtClean="0"/>
          </a:p>
          <a:p>
            <a:pPr>
              <a:buNone/>
            </a:pPr>
            <a:r>
              <a:rPr lang="en-US" altLang="ko-KR" sz="1200" dirty="0" smtClean="0"/>
              <a:t>                      I </a:t>
            </a:r>
            <a:r>
              <a:rPr lang="en-US" altLang="ko-KR" sz="1200" u="sng" dirty="0" smtClean="0"/>
              <a:t>told</a:t>
            </a:r>
            <a:r>
              <a:rPr lang="en-US" altLang="ko-KR" sz="1200" dirty="0" smtClean="0"/>
              <a:t> </a:t>
            </a:r>
            <a:r>
              <a:rPr lang="en-US" altLang="ko-KR" sz="1200" i="1" u="sng" dirty="0" smtClean="0">
                <a:solidFill>
                  <a:schemeClr val="bg2">
                    <a:lumMod val="50000"/>
                  </a:schemeClr>
                </a:solidFill>
              </a:rPr>
              <a:t>the boy </a:t>
            </a:r>
            <a:r>
              <a:rPr lang="en-US" altLang="ko-KR" sz="1200" i="1" u="sng" dirty="0" smtClean="0"/>
              <a:t>a girl won the race</a:t>
            </a:r>
            <a:r>
              <a:rPr lang="en-US" altLang="ko-KR" sz="1200" i="1" dirty="0" smtClean="0"/>
              <a:t>.</a:t>
            </a:r>
          </a:p>
          <a:p>
            <a:pPr>
              <a:buNone/>
            </a:pPr>
            <a:r>
              <a:rPr lang="en-US" altLang="ko-KR" sz="1200" i="1" dirty="0" smtClean="0"/>
              <a:t>                                 </a:t>
            </a:r>
            <a:r>
              <a:rPr lang="en-US" altLang="ko-KR" sz="1200" dirty="0" smtClean="0"/>
              <a:t>NP               S</a:t>
            </a:r>
            <a:endParaRPr lang="en-US" altLang="ko-KR" sz="1200" i="1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The verbs like </a:t>
            </a:r>
            <a:r>
              <a:rPr lang="en-US" altLang="ko-KR" sz="1200" i="1" u="sng" dirty="0" smtClean="0"/>
              <a:t>feel</a:t>
            </a:r>
            <a:r>
              <a:rPr lang="en-US" altLang="ko-KR" sz="1200" dirty="0" smtClean="0"/>
              <a:t> </a:t>
            </a:r>
            <a:r>
              <a:rPr lang="en-US" altLang="ko-KR" sz="1200" u="sng" dirty="0" smtClean="0"/>
              <a:t>select either an AP or a sentence complement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Paul </a:t>
            </a:r>
            <a:r>
              <a:rPr lang="en-US" altLang="ko-KR" sz="1200" u="sng" dirty="0" smtClean="0"/>
              <a:t>felt</a:t>
            </a:r>
            <a:r>
              <a:rPr lang="en-US" altLang="ko-KR" sz="1200" dirty="0" smtClean="0"/>
              <a:t> </a:t>
            </a:r>
            <a:r>
              <a:rPr lang="en-US" altLang="ko-KR" sz="1200" i="1" u="sng" dirty="0" smtClean="0"/>
              <a:t>strong</a:t>
            </a:r>
            <a:r>
              <a:rPr lang="en-US" altLang="ko-KR" sz="1200" u="sng" dirty="0" smtClean="0"/>
              <a:t> as an ox.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AP</a:t>
            </a:r>
          </a:p>
          <a:p>
            <a:pPr>
              <a:buNone/>
            </a:pPr>
            <a:r>
              <a:rPr lang="en-US" altLang="ko-KR" sz="1200" dirty="0" smtClean="0"/>
              <a:t>                      He </a:t>
            </a:r>
            <a:r>
              <a:rPr lang="en-US" altLang="ko-KR" sz="1200" u="sng" dirty="0" smtClean="0"/>
              <a:t>feels</a:t>
            </a:r>
            <a:r>
              <a:rPr lang="en-US" altLang="ko-KR" sz="1200" dirty="0" smtClean="0"/>
              <a:t> </a:t>
            </a:r>
            <a:r>
              <a:rPr lang="en-US" altLang="ko-KR" sz="1200" i="1" u="sng" dirty="0" smtClean="0"/>
              <a:t>he can win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S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                                                                                                                                       5&lt;1&gt;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Perception verbs</a:t>
            </a:r>
            <a:r>
              <a:rPr lang="en-US" altLang="ko-KR" sz="1200" dirty="0" smtClean="0"/>
              <a:t> such as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see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hear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1200" dirty="0" smtClean="0"/>
              <a:t>and the </a:t>
            </a:r>
            <a:r>
              <a:rPr lang="en-US" altLang="ko-KR" sz="1200" b="1" dirty="0" smtClean="0"/>
              <a:t>causative verb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make</a:t>
            </a:r>
            <a:r>
              <a:rPr lang="en-US" altLang="ko-KR" sz="1200" dirty="0" smtClean="0"/>
              <a:t> among others select a particular kind</a:t>
            </a:r>
          </a:p>
          <a:p>
            <a:pPr>
              <a:buNone/>
            </a:pPr>
            <a:r>
              <a:rPr lang="en-US" altLang="ko-KR" sz="1200" dirty="0" smtClean="0"/>
              <a:t>     of complement called a small clause.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Perception verb</a:t>
            </a:r>
          </a:p>
          <a:p>
            <a:pPr>
              <a:buNone/>
            </a:pPr>
            <a:r>
              <a:rPr lang="en-US" altLang="ko-KR" sz="1200" dirty="0" smtClean="0"/>
              <a:t>     A small clause is an XP composed of an NP followed by a bar level category: </a:t>
            </a:r>
          </a:p>
          <a:p>
            <a:pPr>
              <a:buNone/>
            </a:pPr>
            <a:r>
              <a:rPr lang="en-US" altLang="ko-KR" sz="1200" dirty="0" smtClean="0"/>
              <a:t>         e.g.)  </a:t>
            </a:r>
            <a:r>
              <a:rPr lang="en-US" altLang="ko-KR" sz="1200" u="sng" dirty="0" smtClean="0"/>
              <a:t>I saw [John on the boat</a:t>
            </a:r>
            <a:r>
              <a:rPr lang="en-US" altLang="ko-KR" sz="1200" dirty="0" smtClean="0"/>
              <a:t>]  </a:t>
            </a:r>
            <a:r>
              <a:rPr lang="en-US" altLang="ko-KR" sz="1200" dirty="0" smtClean="0">
                <a:sym typeface="Wingdings" pitchFamily="2" charset="2"/>
              </a:rPr>
              <a:t> The verb </a:t>
            </a:r>
            <a:r>
              <a:rPr lang="en-US" altLang="ko-KR" sz="1200" i="1" u="sng" dirty="0" smtClean="0">
                <a:sym typeface="Wingdings" pitchFamily="2" charset="2"/>
              </a:rPr>
              <a:t>see</a:t>
            </a:r>
            <a:r>
              <a:rPr lang="en-US" altLang="ko-KR" sz="1200" dirty="0" smtClean="0">
                <a:sym typeface="Wingdings" pitchFamily="2" charset="2"/>
              </a:rPr>
              <a:t>  selects a small clause PP complement 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PP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NP               P’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John        P          NP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on       the boat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Causative verb</a:t>
            </a:r>
          </a:p>
          <a:p>
            <a:pPr>
              <a:buNone/>
            </a:pPr>
            <a:r>
              <a:rPr lang="en-US" altLang="ko-KR" sz="1200" dirty="0" smtClean="0"/>
              <a:t>  -  The </a:t>
            </a:r>
            <a:r>
              <a:rPr lang="en-US" altLang="ko-KR" sz="1200" b="1" dirty="0" smtClean="0"/>
              <a:t>causative verb </a:t>
            </a:r>
            <a:r>
              <a:rPr lang="en-US" altLang="ko-KR" sz="1200" dirty="0" smtClean="0"/>
              <a:t>make selects an AP or VP small clause complement:</a:t>
            </a:r>
          </a:p>
          <a:p>
            <a:pPr>
              <a:buNone/>
            </a:pPr>
            <a:r>
              <a:rPr lang="en-US" altLang="ko-KR" sz="1200" dirty="0" smtClean="0"/>
              <a:t>     Small clause conforms perfectly to the X-bar schema, with the initial NP functioning as the </a:t>
            </a:r>
            <a:r>
              <a:rPr lang="en-US" altLang="ko-KR" sz="1200" dirty="0" err="1" smtClean="0"/>
              <a:t>specifier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(1) The food made [John ill]</a:t>
            </a:r>
            <a:r>
              <a:rPr lang="en-US" altLang="ko-KR" sz="900" dirty="0" smtClean="0"/>
              <a:t>AP</a:t>
            </a:r>
          </a:p>
          <a:p>
            <a:pPr>
              <a:buNone/>
            </a:pPr>
            <a:r>
              <a:rPr lang="en-US" altLang="ko-KR" sz="1200" dirty="0" smtClean="0"/>
              <a:t>                 (2) The wind made [the palm trees sway]</a:t>
            </a:r>
            <a:r>
              <a:rPr lang="en-US" altLang="ko-KR" sz="900" dirty="0" smtClean="0"/>
              <a:t>VP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endParaRPr lang="ko-KR" altLang="en-US" sz="1200" dirty="0"/>
          </a:p>
        </p:txBody>
      </p:sp>
      <p:cxnSp>
        <p:nvCxnSpPr>
          <p:cNvPr id="5" name="직선 연결선 4"/>
          <p:cNvCxnSpPr/>
          <p:nvPr/>
        </p:nvCxnSpPr>
        <p:spPr>
          <a:xfrm rot="5400000">
            <a:off x="3786182" y="257174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4143372" y="2571744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5400000">
            <a:off x="4357686" y="3071810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643438" y="3071810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3536943" y="317817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4179885" y="367823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4786314" y="3500438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16200000" flipH="1">
            <a:off x="5000628" y="3500438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786314" y="371475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The noun </a:t>
            </a:r>
            <a:r>
              <a:rPr lang="en-US" altLang="ko-KR" sz="1200" i="1" u="sng" dirty="0" smtClean="0"/>
              <a:t>belief</a:t>
            </a:r>
            <a:r>
              <a:rPr lang="en-US" altLang="ko-KR" sz="1200" dirty="0" smtClean="0"/>
              <a:t> selects either a </a:t>
            </a:r>
            <a:r>
              <a:rPr lang="en-US" altLang="ko-KR" sz="1200" u="sng" dirty="0" smtClean="0"/>
              <a:t>PP</a:t>
            </a:r>
            <a:r>
              <a:rPr lang="en-US" altLang="ko-KR" sz="1200" dirty="0" smtClean="0"/>
              <a:t> or a </a:t>
            </a:r>
            <a:r>
              <a:rPr lang="en-US" altLang="ko-KR" sz="1200" u="sng" dirty="0" smtClean="0"/>
              <a:t>sentence</a:t>
            </a:r>
            <a:r>
              <a:rPr lang="en-US" altLang="ko-KR" sz="1200" dirty="0" smtClean="0"/>
              <a:t>, while the noun </a:t>
            </a:r>
            <a:r>
              <a:rPr lang="en-US" altLang="ko-KR" sz="1200" i="1" u="sng" dirty="0" smtClean="0"/>
              <a:t>sympathy</a:t>
            </a:r>
            <a:r>
              <a:rPr lang="en-US" altLang="ko-KR" sz="1200" dirty="0" smtClean="0"/>
              <a:t> selects a PP, but </a:t>
            </a:r>
            <a:r>
              <a:rPr lang="en-US" altLang="ko-KR" sz="1200" u="sng" dirty="0" smtClean="0"/>
              <a:t>not a sentence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(3) the belief [in freedom of speech]</a:t>
            </a:r>
            <a:r>
              <a:rPr lang="en-US" altLang="ko-KR" sz="900" dirty="0" smtClean="0"/>
              <a:t>PP</a:t>
            </a:r>
          </a:p>
          <a:p>
            <a:pPr>
              <a:buNone/>
            </a:pPr>
            <a:r>
              <a:rPr lang="en-US" altLang="ko-KR" sz="1200" dirty="0" smtClean="0"/>
              <a:t>                 (4) the belief [that freedom of speech is a basic right]</a:t>
            </a:r>
            <a:r>
              <a:rPr lang="en-US" altLang="ko-KR" sz="900" dirty="0" smtClean="0"/>
              <a:t>S</a:t>
            </a:r>
          </a:p>
          <a:p>
            <a:pPr>
              <a:buNone/>
            </a:pPr>
            <a:r>
              <a:rPr lang="en-US" altLang="ko-KR" sz="1200" dirty="0" smtClean="0"/>
              <a:t>                 (5) their sympathy [for the victims]</a:t>
            </a:r>
            <a:r>
              <a:rPr lang="en-US" altLang="ko-KR" sz="900" dirty="0" smtClean="0"/>
              <a:t>PP</a:t>
            </a:r>
          </a:p>
          <a:p>
            <a:pPr>
              <a:buNone/>
            </a:pPr>
            <a:r>
              <a:rPr lang="en-US" altLang="ko-KR" sz="1200" dirty="0" smtClean="0"/>
              <a:t>                 (6) *their sympathy that the victims are so poor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Adjectives can also have complements: the adjectives tired and proud select PPs: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(7)   </a:t>
            </a:r>
            <a:r>
              <a:rPr lang="en-US" altLang="ko-KR" sz="1200" u="sng" dirty="0" smtClean="0"/>
              <a:t>tired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of stale sandwiches</a:t>
            </a:r>
          </a:p>
          <a:p>
            <a:pPr>
              <a:buNone/>
            </a:pPr>
            <a:r>
              <a:rPr lang="en-US" altLang="ko-KR" sz="1200" i="1" dirty="0" smtClean="0"/>
              <a:t>                       </a:t>
            </a:r>
            <a:r>
              <a:rPr lang="en-US" altLang="ko-KR" sz="1200" dirty="0" smtClean="0"/>
              <a:t>(8)</a:t>
            </a:r>
            <a:r>
              <a:rPr lang="en-US" altLang="ko-KR" sz="1200" i="1" dirty="0" smtClean="0"/>
              <a:t>   </a:t>
            </a:r>
            <a:r>
              <a:rPr lang="en-US" altLang="ko-KR" sz="1200" u="sng" dirty="0" smtClean="0"/>
              <a:t>proud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of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her children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==============</a:t>
            </a:r>
          </a:p>
          <a:p>
            <a:pPr>
              <a:buNone/>
            </a:pPr>
            <a:r>
              <a:rPr lang="en-US" altLang="ko-KR" sz="1200" i="1" dirty="0" smtClean="0"/>
              <a:t>  </a:t>
            </a:r>
            <a:r>
              <a:rPr lang="en-US" altLang="ko-KR" sz="1200" b="1" i="1" dirty="0" smtClean="0"/>
              <a:t>-</a:t>
            </a:r>
            <a:r>
              <a:rPr lang="en-US" altLang="ko-KR" sz="1200" i="1" dirty="0" smtClean="0"/>
              <a:t>  </a:t>
            </a:r>
            <a:r>
              <a:rPr lang="en-US" altLang="ko-KR" sz="1600" b="1" dirty="0" smtClean="0"/>
              <a:t>Question</a:t>
            </a:r>
            <a:r>
              <a:rPr lang="en-US" altLang="ko-KR" sz="1200" dirty="0" smtClean="0"/>
              <a:t>:  </a:t>
            </a:r>
            <a:r>
              <a:rPr lang="en-US" altLang="ko-KR" sz="1200" b="1" dirty="0" smtClean="0"/>
              <a:t>Among the above examples (1)-(8),  would you represent the structure of (1), (2), (3), (4), </a:t>
            </a:r>
          </a:p>
          <a:p>
            <a:pPr>
              <a:buNone/>
            </a:pPr>
            <a:r>
              <a:rPr lang="en-US" altLang="ko-KR" sz="1200" b="1" dirty="0" smtClean="0"/>
              <a:t>                   (7) and (8) using tree diagrams? And make sure of the properties of </a:t>
            </a:r>
            <a:r>
              <a:rPr lang="en-US" altLang="ko-KR" sz="1200" b="1" dirty="0" err="1" smtClean="0"/>
              <a:t>specifiers</a:t>
            </a:r>
            <a:r>
              <a:rPr lang="en-US" altLang="ko-KR" sz="1200" b="1" dirty="0" smtClean="0"/>
              <a:t>, heads and </a:t>
            </a:r>
          </a:p>
          <a:p>
            <a:pPr>
              <a:buNone/>
            </a:pPr>
            <a:r>
              <a:rPr lang="en-US" altLang="ko-KR" sz="1200" b="1" dirty="0" smtClean="0"/>
              <a:t>                   complements in the syntactic categories. </a:t>
            </a:r>
            <a:endParaRPr lang="en-US" altLang="ko-KR" sz="1200" b="1" i="1" dirty="0" smtClean="0"/>
          </a:p>
          <a:p>
            <a:pPr>
              <a:buNone/>
            </a:pPr>
            <a:r>
              <a:rPr lang="en-US" altLang="ko-KR" sz="1200" i="1" dirty="0" smtClean="0"/>
              <a:t>==============</a:t>
            </a:r>
          </a:p>
          <a:p>
            <a:pPr>
              <a:buNone/>
            </a:pPr>
            <a:endParaRPr lang="en-US" altLang="ko-KR" sz="12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4292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sz="4800" dirty="0" smtClean="0"/>
              <a:t>  </a:t>
            </a: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-  </a:t>
            </a:r>
            <a:r>
              <a:rPr lang="en-US" altLang="ko-KR" sz="4800" dirty="0" smtClean="0"/>
              <a:t>The information about the complement types selected by particular verbs and other lexical items is called</a:t>
            </a:r>
          </a:p>
          <a:p>
            <a:pPr>
              <a:buNone/>
            </a:pPr>
            <a:r>
              <a:rPr lang="en-US" altLang="ko-KR" sz="4800" i="1" dirty="0" smtClean="0"/>
              <a:t>     </a:t>
            </a:r>
            <a:r>
              <a:rPr lang="en-US" altLang="ko-KR" sz="4800" b="1" dirty="0" err="1" smtClean="0">
                <a:solidFill>
                  <a:srgbClr val="FF0000"/>
                </a:solidFill>
              </a:rPr>
              <a:t>categorial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 selection(C-selection) </a:t>
            </a:r>
            <a:r>
              <a:rPr lang="en-US" altLang="ko-KR" sz="4800" dirty="0" smtClean="0"/>
              <a:t>or </a:t>
            </a:r>
            <a:r>
              <a:rPr lang="en-US" altLang="ko-KR" sz="4800" dirty="0" err="1" smtClean="0"/>
              <a:t>subcategorization</a:t>
            </a:r>
            <a:r>
              <a:rPr lang="en-US" altLang="ko-KR" sz="4800" dirty="0" smtClean="0"/>
              <a:t>: limiting grammatical categories.</a:t>
            </a:r>
          </a:p>
          <a:p>
            <a:pPr>
              <a:buNone/>
            </a:pPr>
            <a:r>
              <a:rPr lang="en-US" altLang="ko-KR" sz="4800" dirty="0" smtClean="0"/>
              <a:t>                   </a:t>
            </a:r>
          </a:p>
          <a:p>
            <a:pPr>
              <a:buNone/>
            </a:pPr>
            <a:r>
              <a:rPr lang="en-US" altLang="ko-KR" sz="4800" dirty="0" smtClean="0"/>
              <a:t>               A boy found the dog.  </a:t>
            </a:r>
            <a:r>
              <a:rPr lang="en-US" altLang="ko-KR" sz="4800" dirty="0" smtClean="0">
                <a:sym typeface="Wingdings" pitchFamily="2" charset="2"/>
              </a:rPr>
              <a:t> obeying C-selection</a:t>
            </a:r>
          </a:p>
          <a:p>
            <a:pPr>
              <a:buNone/>
            </a:pPr>
            <a:r>
              <a:rPr lang="en-US" altLang="ko-KR" sz="4800" dirty="0" smtClean="0">
                <a:sym typeface="Wingdings" pitchFamily="2" charset="2"/>
              </a:rPr>
              <a:t>               A boy slept the dog.    violating C-selection</a:t>
            </a:r>
            <a:r>
              <a:rPr lang="en-US" altLang="ko-KR" sz="4800" dirty="0" smtClean="0"/>
              <a:t>     </a:t>
            </a:r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-  </a:t>
            </a:r>
            <a:r>
              <a:rPr lang="en-US" altLang="ko-KR" sz="4800" dirty="0" smtClean="0"/>
              <a:t>A specification that requires certain semantic properties of its subjects and complements is called </a:t>
            </a:r>
          </a:p>
          <a:p>
            <a:pPr>
              <a:buNone/>
            </a:pPr>
            <a:r>
              <a:rPr lang="en-US" altLang="ko-KR" sz="4800" b="1" i="1" dirty="0" smtClean="0">
                <a:solidFill>
                  <a:srgbClr val="FF0000"/>
                </a:solidFill>
              </a:rPr>
              <a:t> 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semantic selection(S-selection)</a:t>
            </a:r>
            <a:r>
              <a:rPr lang="en-US" altLang="ko-KR" sz="4800" dirty="0" smtClean="0"/>
              <a:t>: 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Colorless green ideas sleep furiously. </a:t>
            </a:r>
            <a:r>
              <a:rPr lang="en-US" altLang="ko-KR" sz="4800" dirty="0" smtClean="0">
                <a:sym typeface="Wingdings" pitchFamily="2" charset="2"/>
              </a:rPr>
              <a:t> violating S-selection, obeying C-selection</a:t>
            </a:r>
            <a:endParaRPr lang="en-US" altLang="ko-KR" sz="4800" dirty="0" smtClean="0"/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-  </a:t>
            </a:r>
            <a:r>
              <a:rPr lang="en-US" altLang="ko-KR" sz="4800" b="1" dirty="0" smtClean="0"/>
              <a:t>The well-</a:t>
            </a:r>
            <a:r>
              <a:rPr lang="en-US" altLang="ko-KR" sz="4800" b="1" dirty="0" err="1" smtClean="0"/>
              <a:t>formedness</a:t>
            </a:r>
            <a:r>
              <a:rPr lang="en-US" altLang="ko-KR" sz="4800" b="1" dirty="0" smtClean="0"/>
              <a:t> of a phrase depends on at least two factors</a:t>
            </a:r>
            <a:r>
              <a:rPr lang="en-US" altLang="ko-KR" sz="4800" dirty="0" smtClean="0"/>
              <a:t>: 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(1)</a:t>
            </a:r>
            <a:r>
              <a:rPr lang="en-US" altLang="ko-KR" sz="4800" dirty="0" smtClean="0">
                <a:solidFill>
                  <a:srgbClr val="FF0000"/>
                </a:solidFill>
              </a:rPr>
              <a:t> whether the phrase conforms to the structural constraints of the language as expressed in the X-bar</a:t>
            </a:r>
          </a:p>
          <a:p>
            <a:pPr>
              <a:buNone/>
            </a:pPr>
            <a:r>
              <a:rPr lang="en-US" altLang="ko-KR" sz="4800" dirty="0" smtClean="0">
                <a:solidFill>
                  <a:srgbClr val="FF0000"/>
                </a:solidFill>
              </a:rPr>
              <a:t>          schema(</a:t>
            </a:r>
            <a:r>
              <a:rPr lang="ko-KR" altLang="en-US" sz="4800" dirty="0" smtClean="0">
                <a:solidFill>
                  <a:srgbClr val="FF0000"/>
                </a:solidFill>
              </a:rPr>
              <a:t>구절이 </a:t>
            </a:r>
            <a:r>
              <a:rPr lang="en-US" altLang="ko-KR" sz="4800" dirty="0" smtClean="0">
                <a:solidFill>
                  <a:srgbClr val="FF0000"/>
                </a:solidFill>
              </a:rPr>
              <a:t>X-bar schema</a:t>
            </a:r>
            <a:r>
              <a:rPr lang="ko-KR" altLang="en-US" sz="4800" dirty="0" smtClean="0">
                <a:solidFill>
                  <a:srgbClr val="FF0000"/>
                </a:solidFill>
              </a:rPr>
              <a:t>로 나타낸 구조적 제약에 부합하는지</a:t>
            </a:r>
            <a:r>
              <a:rPr lang="en-US" altLang="ko-KR" sz="4800" dirty="0" smtClean="0">
                <a:solidFill>
                  <a:srgbClr val="FF0000"/>
                </a:solidFill>
              </a:rPr>
              <a:t>), and </a:t>
            </a:r>
          </a:p>
          <a:p>
            <a:pPr>
              <a:buNone/>
            </a:pPr>
            <a:endParaRPr lang="en-US" altLang="ko-KR" sz="4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sz="4800" dirty="0" smtClean="0">
                <a:solidFill>
                  <a:srgbClr val="FF0000"/>
                </a:solidFill>
              </a:rPr>
              <a:t>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(2)</a:t>
            </a:r>
            <a:r>
              <a:rPr lang="en-US" altLang="ko-KR" sz="4800" dirty="0" smtClean="0">
                <a:solidFill>
                  <a:srgbClr val="FF0000"/>
                </a:solidFill>
              </a:rPr>
              <a:t> whether it obeys the </a:t>
            </a:r>
            <a:r>
              <a:rPr lang="en-US" altLang="ko-KR" sz="4800" dirty="0" err="1" smtClean="0">
                <a:solidFill>
                  <a:srgbClr val="FF0000"/>
                </a:solidFill>
              </a:rPr>
              <a:t>selectional</a:t>
            </a:r>
            <a:r>
              <a:rPr lang="en-US" altLang="ko-KR" sz="4800" dirty="0" smtClean="0">
                <a:solidFill>
                  <a:srgbClr val="FF0000"/>
                </a:solidFill>
              </a:rPr>
              <a:t> requirements of the head –both syntactic(C-selection) and </a:t>
            </a:r>
          </a:p>
          <a:p>
            <a:pPr>
              <a:buNone/>
            </a:pPr>
            <a:r>
              <a:rPr lang="en-US" altLang="ko-KR" sz="4800" dirty="0" smtClean="0">
                <a:solidFill>
                  <a:srgbClr val="FF0000"/>
                </a:solidFill>
              </a:rPr>
              <a:t>          semantic(S-selection)(</a:t>
            </a:r>
            <a:r>
              <a:rPr lang="ko-KR" altLang="en-US" sz="4800" dirty="0" smtClean="0">
                <a:solidFill>
                  <a:srgbClr val="FF0000"/>
                </a:solidFill>
              </a:rPr>
              <a:t>그 구절이  통사적 그리고 의미적 선택  등 핵심어</a:t>
            </a:r>
            <a:r>
              <a:rPr lang="en-US" altLang="ko-KR" sz="4800" dirty="0" smtClean="0">
                <a:solidFill>
                  <a:srgbClr val="FF0000"/>
                </a:solidFill>
              </a:rPr>
              <a:t>(head)</a:t>
            </a:r>
            <a:r>
              <a:rPr lang="ko-KR" altLang="en-US" sz="4800" dirty="0" smtClean="0">
                <a:solidFill>
                  <a:srgbClr val="FF0000"/>
                </a:solidFill>
              </a:rPr>
              <a:t>의 선택적 요구에 복종하는지</a:t>
            </a:r>
            <a:r>
              <a:rPr lang="en-US" altLang="ko-KR" sz="4800" dirty="0" smtClean="0">
                <a:solidFill>
                  <a:srgbClr val="FF0000"/>
                </a:solidFill>
              </a:rPr>
              <a:t>)</a:t>
            </a:r>
            <a:r>
              <a:rPr lang="ko-KR" altLang="en-US" sz="4800" dirty="0" smtClean="0">
                <a:solidFill>
                  <a:srgbClr val="FF0000"/>
                </a:solidFill>
              </a:rPr>
              <a:t> </a:t>
            </a:r>
            <a:r>
              <a:rPr lang="en-US" altLang="ko-KR" sz="48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altLang="ko-KR" sz="4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sz="4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## The detailed syntactic structure on pages 95~113 will be processed through off-line class. </a:t>
            </a: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 -  Building Phrase Structure Trees</a:t>
            </a: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 -  The Infinity of Language: Recursive Rules</a:t>
            </a: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 -  What Heads the Sentence</a:t>
            </a:r>
          </a:p>
          <a:p>
            <a:pPr>
              <a:buNone/>
            </a:pPr>
            <a:r>
              <a:rPr lang="en-US" altLang="ko-KR" sz="4800" b="1" dirty="0" smtClean="0">
                <a:solidFill>
                  <a:schemeClr val="bg2">
                    <a:lumMod val="50000"/>
                  </a:schemeClr>
                </a:solidFill>
              </a:rPr>
              <a:t>  -  Structural Ambiguities</a:t>
            </a:r>
          </a:p>
          <a:p>
            <a:pPr>
              <a:buNone/>
            </a:pPr>
            <a:r>
              <a:rPr lang="en-US" altLang="ko-KR" sz="4800" smtClean="0"/>
              <a:t>                                                                                                                                              5&lt;2&gt;</a:t>
            </a: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</a:t>
            </a:r>
            <a:r>
              <a:rPr lang="en-US" altLang="ko-KR" sz="3000" dirty="0" smtClean="0"/>
              <a:t>. 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u="sng" dirty="0" smtClean="0"/>
              <a:t> 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439718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3. Syntax(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통사론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): The Sentence Patterns of Language</a:t>
            </a:r>
            <a:endParaRPr lang="ko-KR" altLang="en-US" sz="20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0546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 -  The part of grammar that represents a speaker’s knowledge of sentences and their structures is called syntax.</a:t>
            </a:r>
          </a:p>
          <a:p>
            <a:pPr>
              <a:buNone/>
            </a:pPr>
            <a:r>
              <a:rPr lang="en-US" altLang="ko-KR" sz="1200" dirty="0" smtClean="0"/>
              <a:t>  -  The principles that account for syntactic structures are universal.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400" dirty="0" smtClean="0"/>
              <a:t> </a:t>
            </a:r>
            <a:r>
              <a:rPr lang="en-US" altLang="ko-KR" sz="1400" b="1" dirty="0" smtClean="0"/>
              <a:t>1. What the Syntax Rules Do</a:t>
            </a:r>
          </a:p>
          <a:p>
            <a:pPr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1200" dirty="0" smtClean="0"/>
              <a:t>  -  The rules of syntax combine words into phrases and phrases into sentences.</a:t>
            </a:r>
          </a:p>
          <a:p>
            <a:pPr>
              <a:buNone/>
            </a:pPr>
            <a:r>
              <a:rPr lang="ko-KR" altLang="en-US" sz="1200" dirty="0" smtClean="0"/>
              <a:t>    ➀  </a:t>
            </a:r>
            <a:r>
              <a:rPr lang="en-US" altLang="ko-KR" sz="1200" dirty="0" smtClean="0"/>
              <a:t>The rules determine the correct word order for a language: Subject-Verb-Object(SVO)</a:t>
            </a:r>
          </a:p>
          <a:p>
            <a:pPr>
              <a:buNone/>
            </a:pPr>
            <a:r>
              <a:rPr lang="en-US" altLang="ko-KR" sz="1200" dirty="0" smtClean="0"/>
              <a:t>          (1)  The President nominated a new Supreme Court justice. (grammatical)</a:t>
            </a:r>
          </a:p>
          <a:p>
            <a:pPr>
              <a:buNone/>
            </a:pPr>
            <a:r>
              <a:rPr lang="en-US" altLang="ko-KR" sz="1200" dirty="0" smtClean="0"/>
              <a:t>          (2) *President the Supreme new justice Court a nominated. (ungrammatical)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ko-KR" altLang="en-US" sz="1200" dirty="0" smtClean="0"/>
              <a:t> </a:t>
            </a:r>
            <a:r>
              <a:rPr lang="en-US" altLang="ko-KR" sz="1200" dirty="0" smtClean="0"/>
              <a:t>  </a:t>
            </a:r>
            <a:r>
              <a:rPr lang="ko-KR" altLang="en-US" sz="1400" dirty="0" smtClean="0"/>
              <a:t> </a:t>
            </a:r>
            <a:r>
              <a:rPr lang="ko-KR" altLang="en-US" sz="1200" dirty="0" smtClean="0"/>
              <a:t>➁  </a:t>
            </a:r>
            <a:r>
              <a:rPr lang="en-US" altLang="ko-KR" sz="1200" dirty="0" smtClean="0"/>
              <a:t>A role of the syntax is to describe the relationship between the meaning of a particular group of words</a:t>
            </a:r>
          </a:p>
          <a:p>
            <a:pPr>
              <a:buNone/>
            </a:pPr>
            <a:r>
              <a:rPr lang="en-US" altLang="ko-KR" sz="1200" dirty="0" smtClean="0"/>
              <a:t>         and the arrangement of those words. The sentences in (3) and (4) contain the same words, but the</a:t>
            </a:r>
          </a:p>
          <a:p>
            <a:pPr>
              <a:buNone/>
            </a:pPr>
            <a:r>
              <a:rPr lang="en-US" altLang="ko-KR" sz="1200" dirty="0" smtClean="0"/>
              <a:t>         meanings are quite different.</a:t>
            </a:r>
          </a:p>
          <a:p>
            <a:pPr>
              <a:buNone/>
            </a:pPr>
            <a:r>
              <a:rPr lang="en-US" altLang="ko-KR" sz="1200" dirty="0" smtClean="0"/>
              <a:t>          (3)  I mean what I say.</a:t>
            </a:r>
          </a:p>
          <a:p>
            <a:pPr>
              <a:buNone/>
            </a:pPr>
            <a:r>
              <a:rPr lang="en-US" altLang="ko-KR" sz="1200" dirty="0" smtClean="0"/>
              <a:t>          (4)  I say what I mean.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</a:t>
            </a:r>
            <a:r>
              <a:rPr lang="ko-KR" altLang="en-US" sz="1200" dirty="0" smtClean="0"/>
              <a:t> ➂  </a:t>
            </a:r>
            <a:r>
              <a:rPr lang="en-US" altLang="ko-KR" sz="1200" dirty="0" smtClean="0"/>
              <a:t>The rules of the syntax also specify the grammatical relations of a sentence, such as </a:t>
            </a:r>
            <a:r>
              <a:rPr lang="en-US" altLang="ko-KR" sz="1200" b="1" dirty="0" smtClean="0"/>
              <a:t>subject</a:t>
            </a:r>
            <a:r>
              <a:rPr lang="en-US" altLang="ko-KR" sz="1200" dirty="0" smtClean="0"/>
              <a:t> and </a:t>
            </a:r>
            <a:r>
              <a:rPr lang="en-US" altLang="ko-KR" sz="1200" b="1" dirty="0" smtClean="0"/>
              <a:t>direct</a:t>
            </a:r>
          </a:p>
          <a:p>
            <a:pPr>
              <a:buNone/>
            </a:pPr>
            <a:r>
              <a:rPr lang="en-US" altLang="ko-KR" sz="1200" dirty="0" smtClean="0"/>
              <a:t>         </a:t>
            </a:r>
            <a:r>
              <a:rPr lang="en-US" altLang="ko-KR" sz="1200" b="1" dirty="0" smtClean="0"/>
              <a:t>object</a:t>
            </a:r>
            <a:r>
              <a:rPr lang="en-US" altLang="ko-KR" sz="1200" dirty="0" smtClean="0"/>
              <a:t>. Since they provide information about who is doing what to whom, this information is crucial to </a:t>
            </a:r>
          </a:p>
          <a:p>
            <a:pPr>
              <a:buNone/>
            </a:pPr>
            <a:r>
              <a:rPr lang="en-US" altLang="ko-KR" sz="1200" dirty="0" smtClean="0"/>
              <a:t>         understanding the meaning of a sentence. The grammatical relations in (5) and (6) are reversed, so they</a:t>
            </a:r>
          </a:p>
          <a:p>
            <a:pPr>
              <a:buNone/>
            </a:pPr>
            <a:r>
              <a:rPr lang="en-US" altLang="ko-KR" sz="1200" dirty="0" smtClean="0"/>
              <a:t>         have very different meanings.</a:t>
            </a:r>
          </a:p>
          <a:p>
            <a:pPr>
              <a:buNone/>
            </a:pPr>
            <a:r>
              <a:rPr lang="en-US" altLang="ko-KR" sz="1200" dirty="0" smtClean="0"/>
              <a:t>          (5)  Your dog chased my cat.</a:t>
            </a:r>
          </a:p>
          <a:p>
            <a:pPr>
              <a:buNone/>
            </a:pPr>
            <a:r>
              <a:rPr lang="en-US" altLang="ko-KR" sz="1200" dirty="0" smtClean="0"/>
              <a:t>          (6)  My cat chased your dog.</a:t>
            </a:r>
          </a:p>
          <a:p>
            <a:pPr>
              <a:buNone/>
            </a:pPr>
            <a:r>
              <a:rPr lang="ko-KR" altLang="en-US" sz="1200" dirty="0" smtClean="0"/>
              <a:t> </a:t>
            </a:r>
          </a:p>
          <a:p>
            <a:pPr>
              <a:buNone/>
            </a:pPr>
            <a:endParaRPr lang="ko-KR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    </a:t>
            </a:r>
            <a:endParaRPr lang="ko-KR" altLang="en-US" sz="1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1504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</a:t>
            </a:r>
            <a:r>
              <a:rPr lang="ko-KR" altLang="en-US" sz="1200" dirty="0" smtClean="0"/>
              <a:t>➃</a:t>
            </a:r>
            <a:r>
              <a:rPr lang="en-US" altLang="ko-KR" sz="1200" dirty="0" smtClean="0"/>
              <a:t>  The phrase </a:t>
            </a:r>
            <a:r>
              <a:rPr lang="en-US" altLang="ko-KR" sz="1200" i="1" u="sng" dirty="0" smtClean="0"/>
              <a:t>ran up the hill </a:t>
            </a:r>
            <a:r>
              <a:rPr lang="en-US" altLang="ko-KR" sz="1200" dirty="0" smtClean="0"/>
              <a:t>behaves differently from the phrase </a:t>
            </a:r>
            <a:r>
              <a:rPr lang="en-US" altLang="ko-KR" sz="1200" i="1" u="sng" dirty="0" smtClean="0"/>
              <a:t>ran up the bill</a:t>
            </a:r>
            <a:r>
              <a:rPr lang="en-US" altLang="ko-KR" sz="1200" dirty="0" smtClean="0"/>
              <a:t>, even though the two</a:t>
            </a:r>
          </a:p>
          <a:p>
            <a:pPr>
              <a:buNone/>
            </a:pPr>
            <a:r>
              <a:rPr lang="en-US" altLang="ko-KR" sz="1200" dirty="0" smtClean="0"/>
              <a:t>         phrases are superficially quite similar. The rules of the syntax don’t allow the word orders in (7b) and (7f).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(7)   a.  Jack and Jill </a:t>
            </a:r>
            <a:r>
              <a:rPr lang="en-US" altLang="ko-KR" sz="1200" i="1" dirty="0" smtClean="0"/>
              <a:t>ran up the hill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b. *Jack and Jill </a:t>
            </a:r>
            <a:r>
              <a:rPr lang="en-US" altLang="ko-KR" sz="1200" i="1" dirty="0" smtClean="0"/>
              <a:t>ran the hill up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c.  </a:t>
            </a:r>
            <a:r>
              <a:rPr lang="en-US" altLang="ko-KR" sz="1200" i="1" dirty="0" smtClean="0"/>
              <a:t>Up the hill ran </a:t>
            </a:r>
            <a:r>
              <a:rPr lang="en-US" altLang="ko-KR" sz="1200" dirty="0" smtClean="0"/>
              <a:t>Jack and Jill.</a:t>
            </a:r>
          </a:p>
          <a:p>
            <a:pPr>
              <a:buNone/>
            </a:pPr>
            <a:r>
              <a:rPr lang="en-US" altLang="ko-KR" sz="1200" dirty="0" smtClean="0"/>
              <a:t>                d.  Jack and Jill </a:t>
            </a:r>
            <a:r>
              <a:rPr lang="en-US" altLang="ko-KR" sz="1200" i="1" dirty="0" smtClean="0"/>
              <a:t>ran up the bill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e.  Jack and Jill </a:t>
            </a:r>
            <a:r>
              <a:rPr lang="en-US" altLang="ko-KR" sz="1200" i="1" dirty="0" smtClean="0"/>
              <a:t>ran the bill up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f.  *</a:t>
            </a:r>
            <a:r>
              <a:rPr lang="en-US" altLang="ko-KR" sz="1200" i="1" dirty="0" smtClean="0"/>
              <a:t>Up the bill ran </a:t>
            </a:r>
            <a:r>
              <a:rPr lang="en-US" altLang="ko-KR" sz="1200" dirty="0" smtClean="0"/>
              <a:t>Jack and Jill.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The phrases </a:t>
            </a:r>
            <a:r>
              <a:rPr lang="en-US" altLang="ko-KR" sz="1200" i="1" dirty="0" smtClean="0"/>
              <a:t>ran up the hill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/>
              <a:t>ran up the bill</a:t>
            </a:r>
            <a:r>
              <a:rPr lang="en-US" altLang="ko-KR" sz="1200" dirty="0" smtClean="0"/>
              <a:t> act differently because they have different syntactic</a:t>
            </a:r>
          </a:p>
          <a:p>
            <a:pPr>
              <a:buNone/>
            </a:pPr>
            <a:r>
              <a:rPr lang="en-US" altLang="ko-KR" sz="1200" dirty="0" smtClean="0"/>
              <a:t>          structures associated with them.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-&gt; In </a:t>
            </a:r>
            <a:r>
              <a:rPr lang="en-US" altLang="ko-KR" sz="1200" i="1" u="sng" dirty="0" smtClean="0"/>
              <a:t>ran up the hill</a:t>
            </a:r>
            <a:r>
              <a:rPr lang="en-US" altLang="ko-KR" sz="1200" dirty="0" smtClean="0"/>
              <a:t>, the words </a:t>
            </a:r>
            <a:r>
              <a:rPr lang="en-US" altLang="ko-KR" sz="1200" i="1" u="sng" dirty="0" smtClean="0"/>
              <a:t>up the hill </a:t>
            </a:r>
            <a:r>
              <a:rPr lang="en-US" altLang="ko-KR" sz="1200" dirty="0" smtClean="0"/>
              <a:t>form a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unit</a:t>
            </a:r>
            <a:r>
              <a:rPr lang="en-US" altLang="ko-KR" sz="1200" dirty="0" smtClean="0"/>
              <a:t>:  </a:t>
            </a:r>
            <a:r>
              <a:rPr lang="en-US" altLang="ko-KR" sz="1200" b="1" dirty="0" smtClean="0"/>
              <a:t>He ran [up the hill].</a:t>
            </a:r>
          </a:p>
          <a:p>
            <a:pPr>
              <a:buNone/>
            </a:pPr>
            <a:r>
              <a:rPr lang="en-US" altLang="ko-KR" sz="1200" dirty="0" smtClean="0"/>
              <a:t>            </a:t>
            </a:r>
            <a:r>
              <a:rPr lang="en-US" altLang="ko-KR" sz="1200" u="sng" dirty="0" smtClean="0"/>
              <a:t>The whole unit can be moved </a:t>
            </a:r>
            <a:r>
              <a:rPr lang="en-US" altLang="ko-KR" sz="1200" dirty="0" smtClean="0"/>
              <a:t>to the beginning of the sentence as in (7c).</a:t>
            </a:r>
          </a:p>
          <a:p>
            <a:pPr>
              <a:buNone/>
            </a:pPr>
            <a:r>
              <a:rPr lang="en-US" altLang="ko-KR" sz="1200" dirty="0" smtClean="0"/>
              <a:t>            But in </a:t>
            </a:r>
            <a:r>
              <a:rPr lang="en-US" altLang="ko-KR" sz="1200" i="1" dirty="0" smtClean="0"/>
              <a:t>ran up the bill, </a:t>
            </a:r>
            <a:r>
              <a:rPr lang="en-US" altLang="ko-KR" sz="1200" dirty="0" smtClean="0"/>
              <a:t>the words </a:t>
            </a:r>
            <a:r>
              <a:rPr lang="en-US" altLang="ko-KR" sz="1200" i="1" u="sng" dirty="0" smtClean="0"/>
              <a:t>up the bill </a:t>
            </a:r>
            <a:r>
              <a:rPr lang="en-US" altLang="ko-KR" sz="1200" u="sng" dirty="0" smtClean="0"/>
              <a:t>do not form a natural unit</a:t>
            </a:r>
            <a:r>
              <a:rPr lang="en-US" altLang="ko-KR" sz="1200" dirty="0" smtClean="0"/>
              <a:t>, so they cannot be moved</a:t>
            </a:r>
          </a:p>
          <a:p>
            <a:pPr>
              <a:buNone/>
            </a:pPr>
            <a:r>
              <a:rPr lang="en-US" altLang="ko-KR" sz="1200" dirty="0" smtClean="0"/>
              <a:t>            together, and (7f) is ungrammatical.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run up the hill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과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run up the bill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은 통사론적 구조가 다르다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. 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           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run up the hill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에서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up the hill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은 한 단위로 함께 행동하지만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run up the bill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에서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up the bill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은 </a:t>
            </a:r>
            <a:endParaRPr lang="en-US" altLang="ko-KR" sz="1200" b="1" dirty="0" smtClean="0">
              <a:solidFill>
                <a:schemeClr val="accent5">
                  <a:lumMod val="75000"/>
                </a:schemeClr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            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한 단위로 사용되지 못하고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n-US" altLang="ko-KR" sz="1200" b="1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run up the bill</a:t>
            </a:r>
            <a:r>
              <a:rPr lang="ko-KR" altLang="en-US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이 한 단위로서 사용된다</a:t>
            </a:r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.</a:t>
            </a:r>
            <a:endParaRPr lang="en-US" altLang="ko-KR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</a:t>
            </a:r>
            <a:endParaRPr lang="ko-KR" altLang="en-US" sz="1200" i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Structural Ambiguity</a:t>
            </a:r>
          </a:p>
          <a:p>
            <a:pPr>
              <a:buFontTx/>
              <a:buChar char="-"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Our syntactic knowledge crucially includes rules that tell us how words form groups in a sentence, or </a:t>
            </a:r>
          </a:p>
          <a:p>
            <a:pPr>
              <a:buNone/>
            </a:pPr>
            <a:r>
              <a:rPr lang="en-US" altLang="ko-KR" sz="1200" dirty="0" smtClean="0"/>
              <a:t>      how they are hierarchically arranged with respect to one another.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The captain ordered all </a:t>
            </a:r>
            <a:r>
              <a:rPr lang="en-US" altLang="ko-KR" sz="1200" u="sng" dirty="0" smtClean="0"/>
              <a:t>old men and women </a:t>
            </a:r>
            <a:r>
              <a:rPr lang="en-US" altLang="ko-KR" sz="1200" dirty="0" smtClean="0"/>
              <a:t>off the sinking ship.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The phrase </a:t>
            </a:r>
            <a:r>
              <a:rPr lang="en-US" altLang="ko-KR" sz="1200" i="1" dirty="0" smtClean="0"/>
              <a:t>old men and women</a:t>
            </a:r>
            <a:r>
              <a:rPr lang="en-US" altLang="ko-KR" sz="1200" dirty="0" smtClean="0"/>
              <a:t> is ambiguous: </a:t>
            </a:r>
            <a:r>
              <a:rPr lang="en-US" altLang="ko-KR" sz="1200" i="1" u="sng" dirty="0" smtClean="0"/>
              <a:t>old</a:t>
            </a:r>
            <a:r>
              <a:rPr lang="en-US" altLang="ko-KR" sz="1200" dirty="0" smtClean="0"/>
              <a:t> can modifies </a:t>
            </a:r>
            <a:r>
              <a:rPr lang="en-US" altLang="ko-KR" sz="1200" i="1" u="sng" dirty="0" smtClean="0"/>
              <a:t>men</a:t>
            </a:r>
            <a:r>
              <a:rPr lang="en-US" altLang="ko-KR" sz="1200" dirty="0" smtClean="0"/>
              <a:t> or also </a:t>
            </a:r>
            <a:r>
              <a:rPr lang="en-US" altLang="ko-KR" sz="1200" i="1" u="sng" dirty="0" smtClean="0"/>
              <a:t>men and women.</a:t>
            </a:r>
          </a:p>
          <a:p>
            <a:pPr>
              <a:buNone/>
            </a:pPr>
            <a:endParaRPr lang="en-US" altLang="ko-KR" sz="1200" i="1" u="sng" dirty="0" smtClean="0"/>
          </a:p>
          <a:p>
            <a:pPr>
              <a:buNone/>
            </a:pPr>
            <a:r>
              <a:rPr lang="en-US" altLang="ko-KR" sz="1200" i="1" dirty="0" smtClean="0"/>
              <a:t>                  </a:t>
            </a:r>
            <a:r>
              <a:rPr lang="en-US" altLang="ko-KR" sz="1200" dirty="0" smtClean="0"/>
              <a:t>  [old men] and [women]</a:t>
            </a:r>
            <a:endParaRPr lang="en-US" altLang="ko-KR" sz="1200" i="1" u="sng" dirty="0" smtClean="0"/>
          </a:p>
          <a:p>
            <a:pPr>
              <a:buNone/>
            </a:pPr>
            <a:r>
              <a:rPr lang="en-US" altLang="ko-KR" sz="1200" dirty="0" smtClean="0"/>
              <a:t>                    [old [men and women]]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This ambiguous structure can be illustrated by the hierarchical tree diagrams; refer to page 79.</a:t>
            </a:r>
          </a:p>
          <a:p>
            <a:pPr>
              <a:buNone/>
            </a:pPr>
            <a:endParaRPr lang="en-US" altLang="ko-KR" sz="1200" i="1" u="sng" dirty="0" smtClean="0"/>
          </a:p>
          <a:p>
            <a:pPr>
              <a:buNone/>
            </a:pPr>
            <a:r>
              <a:rPr lang="en-US" altLang="ko-KR" sz="1200" i="1" u="sng" dirty="0" smtClean="0"/>
              <a:t> </a:t>
            </a:r>
            <a:r>
              <a:rPr lang="en-US" altLang="ko-KR" sz="1200" dirty="0" smtClean="0"/>
              <a:t>=============== </a:t>
            </a:r>
          </a:p>
          <a:p>
            <a:pPr>
              <a:buNone/>
            </a:pPr>
            <a:r>
              <a:rPr lang="en-US" altLang="ko-KR" sz="1200" dirty="0" smtClean="0"/>
              <a:t> -  </a:t>
            </a:r>
            <a:r>
              <a:rPr lang="en-US" altLang="ko-KR" sz="1600" b="1" dirty="0" smtClean="0"/>
              <a:t>Question</a:t>
            </a:r>
            <a:r>
              <a:rPr lang="en-US" altLang="ko-KR" sz="1200" dirty="0" smtClean="0"/>
              <a:t>:    </a:t>
            </a:r>
            <a:r>
              <a:rPr lang="en-US" altLang="ko-KR" sz="1200" b="1" dirty="0" smtClean="0"/>
              <a:t>Do the following sentences relating with ads exhibit ambiguities?</a:t>
            </a:r>
          </a:p>
          <a:p>
            <a:pPr>
              <a:buNone/>
            </a:pP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     </a:t>
            </a:r>
            <a:r>
              <a:rPr lang="en-US" altLang="ko-KR" sz="1200" i="1" dirty="0" smtClean="0"/>
              <a:t>For sale: an antique desk suitable for lady with thick legs and large drawers.</a:t>
            </a:r>
          </a:p>
          <a:p>
            <a:pPr>
              <a:buNone/>
            </a:pPr>
            <a:r>
              <a:rPr lang="en-US" altLang="ko-KR" sz="1200" i="1" dirty="0" smtClean="0"/>
              <a:t>             We will oil your sewing machine and adjust tension in your home for $10.00.   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===============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3&lt;3&gt;</a:t>
            </a:r>
            <a:endParaRPr lang="ko-KR" altLang="en-US" sz="1200" i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-  </a:t>
            </a:r>
            <a:r>
              <a:rPr lang="en-US" altLang="ko-KR" sz="4800" dirty="0" smtClean="0"/>
              <a:t>These show </a:t>
            </a:r>
            <a:r>
              <a:rPr lang="en-US" altLang="ko-KR" sz="4800" b="1" dirty="0" smtClean="0"/>
              <a:t>structural ambiguity</a:t>
            </a:r>
            <a:r>
              <a:rPr lang="en-US" altLang="ko-KR" sz="4800" dirty="0" smtClean="0"/>
              <a:t>. In addition, </a:t>
            </a:r>
            <a:r>
              <a:rPr lang="en-US" altLang="ko-KR" sz="4800" b="1" dirty="0" smtClean="0"/>
              <a:t>lexical ambiguity </a:t>
            </a:r>
            <a:r>
              <a:rPr lang="en-US" altLang="ko-KR" sz="4800" dirty="0" smtClean="0"/>
              <a:t>comes out from two word-meaning </a:t>
            </a:r>
          </a:p>
          <a:p>
            <a:pPr>
              <a:buNone/>
            </a:pPr>
            <a:r>
              <a:rPr lang="en-US" altLang="ko-KR" sz="4800" dirty="0" smtClean="0"/>
              <a:t>      interpretations:</a:t>
            </a:r>
          </a:p>
          <a:p>
            <a:pPr>
              <a:buNone/>
            </a:pPr>
            <a:r>
              <a:rPr lang="en-US" altLang="ko-KR" sz="4800" dirty="0" smtClean="0"/>
              <a:t>        This will make you </a:t>
            </a:r>
            <a:r>
              <a:rPr lang="en-US" altLang="ko-KR" sz="4800" i="1" u="sng" dirty="0" smtClean="0"/>
              <a:t>smart</a:t>
            </a:r>
            <a:r>
              <a:rPr lang="en-US" altLang="ko-KR" sz="4800" dirty="0" smtClean="0"/>
              <a:t>. </a:t>
            </a:r>
            <a:r>
              <a:rPr lang="en-US" altLang="ko-KR" sz="4800" i="1" dirty="0" smtClean="0"/>
              <a:t> </a:t>
            </a:r>
          </a:p>
          <a:p>
            <a:pPr>
              <a:buNone/>
            </a:pPr>
            <a:r>
              <a:rPr lang="en-US" altLang="ko-KR" sz="4800" i="1" dirty="0" smtClean="0"/>
              <a:t>      </a:t>
            </a:r>
            <a:r>
              <a:rPr lang="en-US" altLang="ko-KR" sz="4800" dirty="0" smtClean="0"/>
              <a:t>The two meanings of smart are ‘clever’ and ‘burning sensation’.</a:t>
            </a:r>
            <a:r>
              <a:rPr lang="en-US" altLang="ko-KR" sz="4800" i="1" dirty="0" smtClean="0"/>
              <a:t> </a:t>
            </a:r>
          </a:p>
          <a:p>
            <a:pPr>
              <a:buNone/>
            </a:pPr>
            <a:endParaRPr lang="en-US" altLang="ko-KR" sz="4800" i="1" dirty="0" smtClean="0"/>
          </a:p>
          <a:p>
            <a:pPr>
              <a:buNone/>
            </a:pPr>
            <a:r>
              <a:rPr lang="en-US" altLang="ko-KR" sz="4800" i="1" dirty="0" smtClean="0"/>
              <a:t>  -</a:t>
            </a:r>
            <a:r>
              <a:rPr lang="en-US" altLang="ko-KR" sz="4800" dirty="0" smtClean="0"/>
              <a:t>  Often a combination of differing structure and double word-meaning creates ambiguity; </a:t>
            </a:r>
          </a:p>
          <a:p>
            <a:pPr>
              <a:buNone/>
            </a:pPr>
            <a:r>
              <a:rPr lang="en-US" altLang="ko-KR" sz="4800" dirty="0" smtClean="0"/>
              <a:t>       refer to the cartoon on page  79.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i="1" dirty="0" smtClean="0"/>
              <a:t>          “Waitress’s nose ring”           </a:t>
            </a:r>
            <a:r>
              <a:rPr lang="en-US" altLang="ko-KR" sz="4800" dirty="0" smtClean="0"/>
              <a:t>NP                                         S</a:t>
            </a:r>
          </a:p>
          <a:p>
            <a:pPr>
              <a:buNone/>
            </a:pPr>
            <a:r>
              <a:rPr lang="en-US" altLang="ko-KR" sz="4800" i="1" dirty="0" smtClean="0"/>
              <a:t>                                        </a:t>
            </a:r>
          </a:p>
          <a:p>
            <a:pPr>
              <a:buNone/>
            </a:pPr>
            <a:r>
              <a:rPr lang="en-US" altLang="ko-KR" sz="4800" i="1" dirty="0" smtClean="0"/>
              <a:t>                                      </a:t>
            </a:r>
            <a:r>
              <a:rPr lang="en-US" altLang="ko-KR" sz="4800" dirty="0" err="1" smtClean="0"/>
              <a:t>Det</a:t>
            </a:r>
            <a:r>
              <a:rPr lang="en-US" altLang="ko-KR" sz="4800" dirty="0" smtClean="0"/>
              <a:t>               NP                      </a:t>
            </a:r>
            <a:r>
              <a:rPr lang="en-US" altLang="ko-KR" sz="4800" dirty="0" err="1" smtClean="0"/>
              <a:t>NP</a:t>
            </a:r>
            <a:r>
              <a:rPr lang="en-US" altLang="ko-KR" sz="4800" dirty="0" smtClean="0"/>
              <a:t>                 VP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waitress’s         nose ring            waitress’s nose       ring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            NP                                         </a:t>
            </a:r>
            <a:r>
              <a:rPr lang="en-US" altLang="ko-KR" sz="4800" dirty="0" err="1" smtClean="0"/>
              <a:t>NP</a:t>
            </a:r>
            <a:endParaRPr lang="en-US" altLang="ko-KR" sz="4800" dirty="0" smtClean="0"/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      NP        conj.        NP              AP                        NP</a:t>
            </a:r>
          </a:p>
          <a:p>
            <a:pPr>
              <a:buNone/>
            </a:pPr>
            <a:r>
              <a:rPr lang="en-US" altLang="ko-KR" sz="4800" dirty="0" smtClean="0"/>
              <a:t>                                 </a:t>
            </a:r>
          </a:p>
          <a:p>
            <a:pPr>
              <a:buNone/>
            </a:pPr>
            <a:r>
              <a:rPr lang="en-US" altLang="ko-KR" sz="4800" dirty="0" smtClean="0"/>
              <a:t>                              AP       N                                                       NP    conj.   NP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            old      man   and      women           old             men    and   women  </a:t>
            </a:r>
          </a:p>
          <a:p>
            <a:pPr>
              <a:buNone/>
            </a:pPr>
            <a:r>
              <a:rPr lang="en-US" altLang="ko-KR" sz="4800" dirty="0" smtClean="0"/>
              <a:t>                     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-  Syntactic rules reveal the grammatical relations among the words of a sentence as well as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their order and hierarchical organization, including </a:t>
            </a:r>
            <a:r>
              <a:rPr lang="en-US" altLang="ko-KR" sz="4800" b="1" dirty="0" smtClean="0"/>
              <a:t>ambiguous meanings</a:t>
            </a:r>
            <a:r>
              <a:rPr lang="en-US" altLang="ko-KR" sz="48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</a:t>
            </a:r>
            <a:endParaRPr lang="en-US" altLang="ko-KR" sz="1900" dirty="0" smtClean="0"/>
          </a:p>
          <a:p>
            <a:pPr>
              <a:buNone/>
            </a:pPr>
            <a:endParaRPr lang="en-US" altLang="ko-KR" sz="1900" i="1" dirty="0" smtClean="0"/>
          </a:p>
          <a:p>
            <a:pPr>
              <a:buNone/>
            </a:pPr>
            <a:r>
              <a:rPr lang="en-US" altLang="ko-KR" sz="1900" i="1" dirty="0" smtClean="0"/>
              <a:t>                        </a:t>
            </a:r>
            <a:endParaRPr lang="ko-KR" altLang="en-US" sz="1900" i="1" dirty="0"/>
          </a:p>
        </p:txBody>
      </p:sp>
      <p:cxnSp>
        <p:nvCxnSpPr>
          <p:cNvPr id="5" name="직선 연결선 4"/>
          <p:cNvCxnSpPr/>
          <p:nvPr/>
        </p:nvCxnSpPr>
        <p:spPr>
          <a:xfrm rot="10800000" flipV="1">
            <a:off x="2857488" y="271462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286116" y="271462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5400000">
            <a:off x="2536811" y="324961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rot="10800000" flipV="1">
            <a:off x="5214942" y="271462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5715008" y="271462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5400000">
            <a:off x="6108711" y="317817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rot="5400000">
            <a:off x="4929190" y="3071810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5143504" y="3071810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4929190" y="3286124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5400000">
            <a:off x="3536149" y="3107529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rot="16200000" flipH="1">
            <a:off x="3714744" y="3071810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3571868" y="328612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5400000">
            <a:off x="3071802" y="392906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V="1">
            <a:off x="2643174" y="3786190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3286116" y="3786190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rot="5400000">
            <a:off x="2357422" y="4214818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rot="16200000" flipH="1">
            <a:off x="2571736" y="4214818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rot="5400000">
            <a:off x="2107389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2678893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rot="5400000">
            <a:off x="2928926" y="450057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rot="5400000">
            <a:off x="3643306" y="450057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 rot="5400000">
            <a:off x="4572000" y="450057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rot="10800000" flipV="1">
            <a:off x="5072066" y="3857628"/>
            <a:ext cx="42862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5715008" y="3857628"/>
            <a:ext cx="42862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 rot="5400000">
            <a:off x="6250793" y="432197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rot="10800000" flipV="1">
            <a:off x="6000760" y="4214818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6429388" y="4214818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rot="5400000">
            <a:off x="5750727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6250793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rot="5400000">
            <a:off x="6750859" y="467916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368280"/>
          </a:xfrm>
        </p:spPr>
        <p:txBody>
          <a:bodyPr>
            <a:noAutofit/>
          </a:bodyPr>
          <a:lstStyle/>
          <a:p>
            <a:pPr algn="l"/>
            <a:r>
              <a:rPr lang="en-US" altLang="ko-KR" sz="1400" b="1" dirty="0" smtClean="0"/>
              <a:t>2. What Grammaticality Is Not Based On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285861"/>
            <a:ext cx="8229600" cy="4357718"/>
          </a:xfrm>
          <a:solidFill>
            <a:schemeClr val="bg1"/>
          </a:solidFill>
          <a:ln>
            <a:solidFill>
              <a:srgbClr val="92D050"/>
            </a:solidFill>
          </a:ln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-  A person’s ability to make grammaticality judgments does not depend on having heard the sentence before.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</a:t>
            </a:r>
            <a:r>
              <a:rPr lang="en-US" altLang="ko-KR" sz="4800" dirty="0" smtClean="0">
                <a:solidFill>
                  <a:srgbClr val="FF0000"/>
                </a:solidFill>
              </a:rPr>
              <a:t>You may never have heard or read the sentence but your syntactic knowledge tells you that is grammatical</a:t>
            </a:r>
            <a:r>
              <a:rPr lang="en-US" altLang="ko-KR" sz="4800" dirty="0" smtClean="0"/>
              <a:t>: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    Enormous crickets in the pink socks danced at the prom.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 </a:t>
            </a:r>
            <a:r>
              <a:rPr lang="en-US" altLang="ko-KR" sz="4800" dirty="0" smtClean="0">
                <a:sym typeface="Wingdings" pitchFamily="2" charset="2"/>
              </a:rPr>
              <a:t> </a:t>
            </a:r>
            <a:r>
              <a:rPr lang="en-US" altLang="ko-KR" sz="4800" u="sng" dirty="0" smtClean="0">
                <a:sym typeface="Wingdings" pitchFamily="2" charset="2"/>
              </a:rPr>
              <a:t>This ability illustrates that our knowledge of language is </a:t>
            </a:r>
            <a:r>
              <a:rPr lang="en-US" altLang="ko-KR" sz="4800" b="1" u="sng" dirty="0" smtClean="0">
                <a:sym typeface="Wingdings" pitchFamily="2" charset="2"/>
              </a:rPr>
              <a:t>creative</a:t>
            </a:r>
            <a:r>
              <a:rPr lang="en-US" altLang="ko-KR" sz="4800" dirty="0" smtClean="0">
                <a:sym typeface="Wingdings" pitchFamily="2" charset="2"/>
              </a:rPr>
              <a:t>.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-  The structure of a sentence contributes to its meaning. However, </a:t>
            </a:r>
            <a:r>
              <a:rPr lang="en-US" altLang="ko-KR" sz="4800" dirty="0" smtClean="0">
                <a:solidFill>
                  <a:srgbClr val="FF0000"/>
                </a:solidFill>
                <a:sym typeface="Wingdings" pitchFamily="2" charset="2"/>
              </a:rPr>
              <a:t>grammaticality and meaningfulness are not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olidFill>
                  <a:srgbClr val="FF0000"/>
                </a:solidFill>
                <a:sym typeface="Wingdings" pitchFamily="2" charset="2"/>
              </a:rPr>
              <a:t>      the same thing</a:t>
            </a:r>
            <a:r>
              <a:rPr lang="en-US" altLang="ko-KR" sz="4800" dirty="0" smtClean="0">
                <a:sym typeface="Wingdings" pitchFamily="2" charset="2"/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        Colorless green ideas sleep furiously.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        A verb crumpled the milk.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-  Although these sentences do not make much sense, they are syntactically well formed.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       *Furiously sleep ideas green colorless.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>
                <a:sym typeface="Wingdings" pitchFamily="2" charset="2"/>
              </a:rPr>
              <a:t>         *Milk the crumpled verb a.</a:t>
            </a: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endParaRPr lang="en-US" altLang="ko-KR" sz="4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4800" dirty="0" smtClean="0"/>
              <a:t>     </a:t>
            </a:r>
            <a:endParaRPr lang="ko-KR" altLang="en-US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000661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sz="1400" b="1" dirty="0" smtClean="0">
                <a:sym typeface="Wingdings" pitchFamily="2" charset="2"/>
              </a:rPr>
              <a:t>3. Sentence Structure</a:t>
            </a:r>
          </a:p>
          <a:p>
            <a:pPr>
              <a:lnSpc>
                <a:spcPct val="120000"/>
              </a:lnSpc>
              <a:buNone/>
            </a:pPr>
            <a:endParaRPr lang="en-US" altLang="ko-KR" sz="14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(determiner)  (noun) (verb) (determiner) (noun)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</a:t>
            </a:r>
            <a:r>
              <a:rPr lang="en-US" altLang="ko-KR" sz="1200" dirty="0" err="1" smtClean="0">
                <a:sym typeface="Wingdings" pitchFamily="2" charset="2"/>
              </a:rPr>
              <a:t>Det</a:t>
            </a:r>
            <a:r>
              <a:rPr lang="en-US" altLang="ko-KR" sz="1200" dirty="0" smtClean="0">
                <a:sym typeface="Wingdings" pitchFamily="2" charset="2"/>
              </a:rPr>
              <a:t>   –    N  –   V   –   </a:t>
            </a:r>
            <a:r>
              <a:rPr lang="en-US" altLang="ko-KR" sz="1200" dirty="0" err="1" smtClean="0">
                <a:sym typeface="Wingdings" pitchFamily="2" charset="2"/>
              </a:rPr>
              <a:t>Det</a:t>
            </a:r>
            <a:r>
              <a:rPr lang="en-US" altLang="ko-KR" sz="1200" dirty="0" smtClean="0">
                <a:sym typeface="Wingdings" pitchFamily="2" charset="2"/>
              </a:rPr>
              <a:t>   –   N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The     child    found     a      puppy.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The  professor  wrote     a      book.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That   runner   won      the     race.</a:t>
            </a:r>
          </a:p>
          <a:p>
            <a:pPr>
              <a:lnSpc>
                <a:spcPct val="120000"/>
              </a:lnSpc>
              <a:buNone/>
            </a:pPr>
            <a:endParaRPr lang="en-US" altLang="ko-KR" sz="1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dirty="0" smtClean="0">
                <a:sym typeface="Wingdings" pitchFamily="2" charset="2"/>
              </a:rPr>
              <a:t>  English sentences has a </a:t>
            </a:r>
            <a:r>
              <a:rPr lang="en-US" altLang="ko-KR" sz="1200" u="sng" dirty="0" smtClean="0">
                <a:sym typeface="Wingdings" pitchFamily="2" charset="2"/>
              </a:rPr>
              <a:t>template</a:t>
            </a:r>
            <a:r>
              <a:rPr lang="en-US" altLang="ko-KR" sz="1200" dirty="0" smtClean="0">
                <a:sym typeface="Wingdings" pitchFamily="2" charset="2"/>
              </a:rPr>
              <a:t> that gave the </a:t>
            </a:r>
            <a:r>
              <a:rPr lang="en-US" altLang="ko-KR" sz="1200" u="sng" dirty="0" smtClean="0">
                <a:sym typeface="Wingdings" pitchFamily="2" charset="2"/>
              </a:rPr>
              <a:t>correct word order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S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NP                   VP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</a:t>
            </a:r>
            <a:r>
              <a:rPr lang="en-US" altLang="ko-KR" sz="1200" dirty="0" err="1" smtClean="0">
                <a:sym typeface="Wingdings" pitchFamily="2" charset="2"/>
              </a:rPr>
              <a:t>Det</a:t>
            </a:r>
            <a:r>
              <a:rPr lang="en-US" altLang="ko-KR" sz="1200" dirty="0" smtClean="0">
                <a:sym typeface="Wingdings" pitchFamily="2" charset="2"/>
              </a:rPr>
              <a:t>        N        V             NP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the      child    foun</a:t>
            </a:r>
            <a:r>
              <a:rPr lang="en-US" altLang="ko-KR" sz="1200" dirty="0">
                <a:sym typeface="Wingdings" pitchFamily="2" charset="2"/>
              </a:rPr>
              <a:t>d</a:t>
            </a:r>
            <a:r>
              <a:rPr lang="en-US" altLang="ko-KR" sz="1200" dirty="0" smtClean="0">
                <a:sym typeface="Wingdings" pitchFamily="2" charset="2"/>
              </a:rPr>
              <a:t>      </a:t>
            </a:r>
            <a:r>
              <a:rPr lang="en-US" altLang="ko-KR" sz="1200" dirty="0" err="1" smtClean="0">
                <a:sym typeface="Wingdings" pitchFamily="2" charset="2"/>
              </a:rPr>
              <a:t>Det</a:t>
            </a:r>
            <a:r>
              <a:rPr lang="en-US" altLang="ko-KR" sz="1200" dirty="0" smtClean="0">
                <a:sym typeface="Wingdings" pitchFamily="2" charset="2"/>
              </a:rPr>
              <a:t>       N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                a      puppy</a:t>
            </a:r>
          </a:p>
          <a:p>
            <a:pPr>
              <a:lnSpc>
                <a:spcPct val="120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</a:t>
            </a:r>
          </a:p>
          <a:p>
            <a:pPr>
              <a:lnSpc>
                <a:spcPct val="120000"/>
              </a:lnSpc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                                                                                    4&lt;1&gt;</a:t>
            </a:r>
            <a:endParaRPr lang="ko-KR" altLang="en-US" sz="1200" dirty="0"/>
          </a:p>
        </p:txBody>
      </p:sp>
      <p:cxnSp>
        <p:nvCxnSpPr>
          <p:cNvPr id="5" name="직선 연결선 4"/>
          <p:cNvCxnSpPr/>
          <p:nvPr/>
        </p:nvCxnSpPr>
        <p:spPr>
          <a:xfrm flipV="1">
            <a:off x="3286116" y="350043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786182" y="350043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3143240" y="3786190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4429124" y="3786190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10800000" flipV="1">
            <a:off x="4000496" y="3786190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5400000">
            <a:off x="2715406" y="421402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5400000">
            <a:off x="3358348" y="421402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rot="5400000">
            <a:off x="3858414" y="421402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4643438" y="4143380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16200000" flipH="1">
            <a:off x="4929190" y="4143380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5400000">
            <a:off x="5037141" y="453549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rot="5400000">
            <a:off x="4465637" y="460693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10800000" flipV="1">
            <a:off x="2786050" y="3786190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300" dirty="0" smtClean="0"/>
              <a:t> </a:t>
            </a:r>
            <a:r>
              <a:rPr lang="en-US" altLang="ko-KR" sz="1300" b="1" dirty="0" smtClean="0"/>
              <a:t>-  Constituents and Constituency Tests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- The natural groupings or parts of a sentence are called constituents. Various linguistic tests reveal the </a:t>
            </a:r>
          </a:p>
          <a:p>
            <a:pPr>
              <a:buNone/>
            </a:pPr>
            <a:r>
              <a:rPr lang="en-US" altLang="ko-KR" sz="1200" dirty="0" smtClean="0"/>
              <a:t>     constituents of a sentence.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Test 1:  </a:t>
            </a:r>
            <a:r>
              <a:rPr lang="en-US" altLang="ko-KR" sz="1200" dirty="0" smtClean="0">
                <a:solidFill>
                  <a:srgbClr val="FF0000"/>
                </a:solidFill>
              </a:rPr>
              <a:t>“stand alone” test </a:t>
            </a:r>
            <a:r>
              <a:rPr lang="en-US" altLang="ko-KR" sz="1200" dirty="0" smtClean="0"/>
              <a:t>– if a group of words can stand alone as an answer to a question, they form a </a:t>
            </a:r>
          </a:p>
          <a:p>
            <a:pPr>
              <a:buNone/>
            </a:pPr>
            <a:r>
              <a:rPr lang="en-US" altLang="ko-KR" sz="1200" dirty="0" smtClean="0"/>
              <a:t>                constituent.</a:t>
            </a:r>
          </a:p>
          <a:p>
            <a:pPr>
              <a:buNone/>
            </a:pPr>
            <a:r>
              <a:rPr lang="en-US" altLang="ko-KR" sz="1200" dirty="0" smtClean="0"/>
              <a:t>                e.g.) In response to the question “What did you find?” a speaker might answer </a:t>
            </a:r>
            <a:r>
              <a:rPr lang="en-US" altLang="ko-KR" sz="1200" i="1" dirty="0" smtClean="0"/>
              <a:t>a puppy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but not </a:t>
            </a:r>
            <a:r>
              <a:rPr lang="en-US" altLang="ko-KR" sz="1200" i="1" dirty="0" smtClean="0"/>
              <a:t>found a</a:t>
            </a:r>
            <a:r>
              <a:rPr lang="en-US" altLang="ko-KR" sz="1200" dirty="0" smtClean="0"/>
              <a:t>. </a:t>
            </a:r>
            <a:r>
              <a:rPr lang="en-US" altLang="ko-KR" sz="1200" i="1" u="sng" dirty="0" smtClean="0"/>
              <a:t>A puppy </a:t>
            </a:r>
            <a:r>
              <a:rPr lang="en-US" altLang="ko-KR" sz="1200" dirty="0" smtClean="0"/>
              <a:t>can stand alone as a </a:t>
            </a:r>
            <a:r>
              <a:rPr lang="en-US" altLang="ko-KR" sz="1200" u="sng" dirty="0" smtClean="0">
                <a:solidFill>
                  <a:srgbClr val="FF0000"/>
                </a:solidFill>
              </a:rPr>
              <a:t>meaningful unit.</a:t>
            </a:r>
          </a:p>
          <a:p>
            <a:pPr>
              <a:buNone/>
            </a:pPr>
            <a:r>
              <a:rPr lang="en-US" altLang="ko-KR" sz="1200" dirty="0" smtClean="0"/>
              <a:t>    </a:t>
            </a:r>
          </a:p>
          <a:p>
            <a:pPr>
              <a:buNone/>
            </a:pPr>
            <a:r>
              <a:rPr lang="en-US" altLang="ko-KR" sz="1200" dirty="0" smtClean="0"/>
              <a:t>      Test 2:  </a:t>
            </a:r>
            <a:r>
              <a:rPr lang="en-US" altLang="ko-KR" sz="1200" dirty="0" smtClean="0">
                <a:solidFill>
                  <a:srgbClr val="FF0000"/>
                </a:solidFill>
              </a:rPr>
              <a:t>“replacement by a pronoun” test </a:t>
            </a:r>
            <a:r>
              <a:rPr lang="en-US" altLang="ko-KR" sz="1200" dirty="0" smtClean="0"/>
              <a:t>– pronouns can substitute for natural groups. </a:t>
            </a:r>
          </a:p>
          <a:p>
            <a:pPr>
              <a:buNone/>
            </a:pPr>
            <a:r>
              <a:rPr lang="en-US" altLang="ko-KR" sz="1200" dirty="0" smtClean="0"/>
              <a:t>                 e.g.) In answer to the question “Where did you find </a:t>
            </a:r>
            <a:r>
              <a:rPr lang="en-US" altLang="ko-KR" sz="1200" i="1" dirty="0" smtClean="0"/>
              <a:t>a puppy</a:t>
            </a:r>
            <a:r>
              <a:rPr lang="en-US" altLang="ko-KR" sz="1200" dirty="0" smtClean="0"/>
              <a:t>?” a speaker can say,  </a:t>
            </a:r>
          </a:p>
          <a:p>
            <a:pPr>
              <a:buNone/>
            </a:pPr>
            <a:r>
              <a:rPr lang="en-US" altLang="ko-KR" sz="1200" dirty="0" smtClean="0"/>
              <a:t>                       “I found </a:t>
            </a:r>
            <a:r>
              <a:rPr lang="en-US" altLang="ko-KR" sz="1200" i="1" u="sng" dirty="0" smtClean="0"/>
              <a:t>him</a:t>
            </a:r>
            <a:r>
              <a:rPr lang="en-US" altLang="ko-KR" sz="1200" dirty="0" smtClean="0"/>
              <a:t> in the park.”    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Test 3:  </a:t>
            </a:r>
            <a:r>
              <a:rPr lang="en-US" altLang="ko-KR" sz="1200" dirty="0" smtClean="0">
                <a:solidFill>
                  <a:srgbClr val="FF0000"/>
                </a:solidFill>
              </a:rPr>
              <a:t>“move as a unit” test</a:t>
            </a:r>
            <a:r>
              <a:rPr lang="en-US" altLang="ko-KR" sz="1200" dirty="0" smtClean="0"/>
              <a:t> – if a group of words can be moved, they form a constituent.  </a:t>
            </a:r>
          </a:p>
          <a:p>
            <a:pPr>
              <a:buNone/>
            </a:pPr>
            <a:r>
              <a:rPr lang="en-US" altLang="ko-KR" sz="1200" dirty="0" smtClean="0"/>
              <a:t>                 e.g.)  It was </a:t>
            </a:r>
            <a:r>
              <a:rPr lang="en-US" altLang="ko-KR" sz="1200" i="1" u="sng" dirty="0" smtClean="0"/>
              <a:t>a puppy </a:t>
            </a:r>
            <a:r>
              <a:rPr lang="en-US" altLang="ko-KR" sz="1200" dirty="0" smtClean="0"/>
              <a:t>that </a:t>
            </a:r>
            <a:r>
              <a:rPr lang="en-US" altLang="ko-KR" sz="1200" i="1" u="sng" dirty="0" smtClean="0"/>
              <a:t>the child</a:t>
            </a:r>
            <a:r>
              <a:rPr lang="en-US" altLang="ko-KR" sz="1200" dirty="0" smtClean="0"/>
              <a:t> found.</a:t>
            </a:r>
          </a:p>
          <a:p>
            <a:pPr>
              <a:buNone/>
            </a:pPr>
            <a:r>
              <a:rPr lang="en-US" altLang="ko-KR" sz="1200" dirty="0" smtClean="0"/>
              <a:t>                        </a:t>
            </a:r>
            <a:r>
              <a:rPr lang="en-US" altLang="ko-KR" sz="1200" i="1" u="sng" dirty="0" smtClean="0"/>
              <a:t>A puppy</a:t>
            </a:r>
            <a:r>
              <a:rPr lang="en-US" altLang="ko-KR" sz="1200" dirty="0" smtClean="0"/>
              <a:t>  was found by </a:t>
            </a:r>
            <a:r>
              <a:rPr lang="en-US" altLang="ko-KR" sz="1200" i="1" u="sng" dirty="0" smtClean="0"/>
              <a:t>the child</a:t>
            </a:r>
            <a:r>
              <a:rPr lang="en-US" altLang="ko-KR" sz="1200" dirty="0" smtClean="0"/>
              <a:t>.   </a:t>
            </a:r>
          </a:p>
          <a:p>
            <a:pPr>
              <a:buNone/>
            </a:pPr>
            <a:r>
              <a:rPr lang="en-US" altLang="ko-KR" sz="1200" dirty="0" smtClean="0"/>
              <a:t>                   In “</a:t>
            </a:r>
            <a:r>
              <a:rPr lang="en-US" altLang="ko-KR" sz="1200" b="1" i="1" dirty="0" smtClean="0"/>
              <a:t>The child found a puppy</a:t>
            </a:r>
            <a:r>
              <a:rPr lang="en-US" altLang="ko-KR" sz="1200" dirty="0" smtClean="0"/>
              <a:t>”, the natural groupings or constituents are the subject </a:t>
            </a:r>
            <a:r>
              <a:rPr lang="en-US" altLang="ko-KR" sz="1200" i="1" u="sng" dirty="0" smtClean="0"/>
              <a:t>the child</a:t>
            </a:r>
            <a:r>
              <a:rPr lang="en-US" altLang="ko-KR" sz="1200" dirty="0" smtClean="0"/>
              <a:t>,</a:t>
            </a:r>
          </a:p>
          <a:p>
            <a:pPr>
              <a:buNone/>
            </a:pPr>
            <a:r>
              <a:rPr lang="en-US" altLang="ko-KR" sz="1200" dirty="0" smtClean="0"/>
              <a:t>                   the predicate </a:t>
            </a:r>
            <a:r>
              <a:rPr lang="en-US" altLang="ko-KR" sz="1200" i="1" u="sng" dirty="0" smtClean="0"/>
              <a:t>found a puppy</a:t>
            </a:r>
            <a:r>
              <a:rPr lang="en-US" altLang="ko-KR" sz="1200" dirty="0" smtClean="0"/>
              <a:t>, and the direct object </a:t>
            </a:r>
            <a:r>
              <a:rPr lang="en-US" altLang="ko-KR" sz="1200" i="1" u="sng" dirty="0" smtClean="0"/>
              <a:t>a puppy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# </a:t>
            </a:r>
            <a:r>
              <a:rPr lang="en-US" altLang="ko-KR" sz="1200" i="1" dirty="0" smtClean="0"/>
              <a:t>in the garden </a:t>
            </a:r>
            <a:r>
              <a:rPr lang="en-US" altLang="ko-KR" sz="1200" dirty="0" smtClean="0"/>
              <a:t>as a constituent:   </a:t>
            </a:r>
          </a:p>
          <a:p>
            <a:pPr>
              <a:buNone/>
            </a:pPr>
            <a:r>
              <a:rPr lang="en-US" altLang="ko-KR" sz="1200" dirty="0" smtClean="0"/>
              <a:t>                Where did the puppy play?  </a:t>
            </a:r>
            <a:r>
              <a:rPr lang="en-US" altLang="ko-KR" sz="1200" b="1" i="1" dirty="0" smtClean="0">
                <a:solidFill>
                  <a:schemeClr val="bg2">
                    <a:lumMod val="50000"/>
                  </a:schemeClr>
                </a:solidFill>
              </a:rPr>
              <a:t>In the garden</a:t>
            </a:r>
            <a:r>
              <a:rPr lang="en-US" altLang="ko-KR" sz="12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ko-KR" sz="1200" dirty="0" smtClean="0"/>
              <a:t>(stand alone)</a:t>
            </a:r>
          </a:p>
          <a:p>
            <a:pPr>
              <a:buNone/>
            </a:pPr>
            <a:r>
              <a:rPr lang="en-US" altLang="ko-KR" sz="1200" dirty="0" smtClean="0"/>
              <a:t>                The puppy played </a:t>
            </a:r>
            <a:r>
              <a:rPr lang="en-US" altLang="ko-KR" sz="1200" b="1" i="1" dirty="0" smtClean="0">
                <a:solidFill>
                  <a:schemeClr val="bg2">
                    <a:lumMod val="50000"/>
                  </a:schemeClr>
                </a:solidFill>
              </a:rPr>
              <a:t>there</a:t>
            </a:r>
            <a:r>
              <a:rPr lang="en-US" altLang="ko-KR" sz="1200" dirty="0" smtClean="0"/>
              <a:t>. (replacement by a pronoun-like word)</a:t>
            </a:r>
          </a:p>
          <a:p>
            <a:pPr>
              <a:buNone/>
            </a:pPr>
            <a:r>
              <a:rPr lang="en-US" altLang="ko-KR" sz="1200" dirty="0" smtClean="0"/>
              <a:t>                </a:t>
            </a:r>
            <a:r>
              <a:rPr lang="en-US" altLang="ko-KR" sz="1200" b="1" i="1" dirty="0" smtClean="0">
                <a:solidFill>
                  <a:schemeClr val="bg2">
                    <a:lumMod val="50000"/>
                  </a:schemeClr>
                </a:solidFill>
              </a:rPr>
              <a:t>In the garden</a:t>
            </a:r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ko-KR" sz="1200" dirty="0" smtClean="0"/>
              <a:t>is where the puppy played. (move as a unit)</a:t>
            </a:r>
          </a:p>
          <a:p>
            <a:pPr>
              <a:buNone/>
            </a:pPr>
            <a:r>
              <a:rPr lang="en-US" altLang="ko-KR" sz="1200" dirty="0" smtClean="0"/>
              <a:t>                It was </a:t>
            </a:r>
            <a:r>
              <a:rPr lang="en-US" altLang="ko-KR" sz="1200" b="1" i="1" dirty="0" smtClean="0">
                <a:solidFill>
                  <a:schemeClr val="bg2">
                    <a:lumMod val="50000"/>
                  </a:schemeClr>
                </a:solidFill>
              </a:rPr>
              <a:t>in the garden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that the puppy played. (move as a unit)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r>
              <a:rPr lang="en-US" altLang="ko-KR" sz="1200" b="1" dirty="0" smtClean="0"/>
              <a:t>-  </a:t>
            </a:r>
            <a:r>
              <a:rPr lang="en-US" altLang="ko-KR" sz="1300" b="1" dirty="0" smtClean="0"/>
              <a:t>Syntactic Categories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A family of expressions that can substitute for one another without loss of grammaticality is called a 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b="1" u="sng" dirty="0" smtClean="0">
                <a:solidFill>
                  <a:srgbClr val="FF0000"/>
                </a:solidFill>
              </a:rPr>
              <a:t>syntactic category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i="1" dirty="0" smtClean="0"/>
              <a:t>The child, a police officer, John</a:t>
            </a:r>
            <a:r>
              <a:rPr lang="en-US" altLang="ko-KR" sz="1200" dirty="0" smtClean="0"/>
              <a:t>, and so on belong to the syntactic category </a:t>
            </a:r>
            <a:r>
              <a:rPr lang="en-US" altLang="ko-KR" sz="1200" b="1" dirty="0" smtClean="0"/>
              <a:t>noun phrase(NP).</a:t>
            </a:r>
          </a:p>
          <a:p>
            <a:pPr>
              <a:buNone/>
            </a:pPr>
            <a:r>
              <a:rPr lang="en-US" altLang="ko-KR" sz="1200" dirty="0" smtClean="0"/>
              <a:t>      NPs may function as subjects or as objects in sentences. 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An NP often contains a </a:t>
            </a:r>
            <a:r>
              <a:rPr lang="en-US" altLang="ko-KR" sz="1200" b="1" dirty="0" smtClean="0"/>
              <a:t>determiner</a:t>
            </a:r>
            <a:r>
              <a:rPr lang="en-US" altLang="ko-KR" sz="1200" dirty="0" smtClean="0"/>
              <a:t>(like </a:t>
            </a:r>
            <a:r>
              <a:rPr lang="en-US" altLang="ko-KR" sz="1200" i="1" dirty="0" smtClean="0"/>
              <a:t>a</a:t>
            </a:r>
            <a:r>
              <a:rPr lang="en-US" altLang="ko-KR" sz="1200" dirty="0" smtClean="0"/>
              <a:t> or </a:t>
            </a:r>
            <a:r>
              <a:rPr lang="en-US" altLang="ko-KR" sz="1200" i="1" dirty="0" smtClean="0"/>
              <a:t>the</a:t>
            </a:r>
            <a:r>
              <a:rPr lang="en-US" altLang="ko-KR" sz="1200" dirty="0" smtClean="0"/>
              <a:t>) </a:t>
            </a:r>
          </a:p>
          <a:p>
            <a:pPr>
              <a:buNone/>
            </a:pPr>
            <a:r>
              <a:rPr lang="en-US" altLang="ko-KR" sz="1200" dirty="0" smtClean="0"/>
              <a:t>      and </a:t>
            </a:r>
            <a:r>
              <a:rPr lang="en-US" altLang="ko-KR" sz="1200" u="sng" dirty="0" smtClean="0"/>
              <a:t>a noun</a:t>
            </a:r>
            <a:r>
              <a:rPr lang="en-US" altLang="ko-KR" sz="1200" dirty="0" smtClean="0"/>
              <a:t>, but it may also consist of </a:t>
            </a:r>
            <a:r>
              <a:rPr lang="en-US" altLang="ko-KR" sz="1200" u="sng" dirty="0" smtClean="0"/>
              <a:t>a proper name</a:t>
            </a:r>
            <a:r>
              <a:rPr lang="en-US" altLang="ko-KR" sz="1200" dirty="0" smtClean="0"/>
              <a:t>, </a:t>
            </a:r>
            <a:r>
              <a:rPr lang="en-US" altLang="ko-KR" sz="1200" u="sng" dirty="0" smtClean="0"/>
              <a:t>a pronoun</a:t>
            </a:r>
            <a:r>
              <a:rPr lang="en-US" altLang="ko-KR" sz="1200" dirty="0" smtClean="0"/>
              <a:t>, </a:t>
            </a:r>
            <a:r>
              <a:rPr lang="en-US" altLang="ko-KR" sz="1200" u="sng" dirty="0" smtClean="0"/>
              <a:t>a noun without a determiner</a:t>
            </a:r>
            <a:r>
              <a:rPr lang="en-US" altLang="ko-KR" sz="1200" dirty="0" smtClean="0"/>
              <a:t>, or even</a:t>
            </a:r>
          </a:p>
          <a:p>
            <a:pPr>
              <a:buNone/>
            </a:pPr>
            <a:r>
              <a:rPr lang="en-US" altLang="ko-KR" sz="1200" dirty="0" smtClean="0"/>
              <a:t>      a </a:t>
            </a:r>
            <a:r>
              <a:rPr lang="en-US" altLang="ko-KR" sz="1200" u="sng" dirty="0" smtClean="0"/>
              <a:t>clause</a:t>
            </a:r>
            <a:r>
              <a:rPr lang="en-US" altLang="ko-KR" sz="1200" dirty="0" smtClean="0"/>
              <a:t> or a </a:t>
            </a:r>
            <a:r>
              <a:rPr lang="en-US" altLang="ko-KR" sz="1200" u="sng" dirty="0" smtClean="0"/>
              <a:t>sentence</a:t>
            </a:r>
            <a:r>
              <a:rPr lang="en-US" altLang="ko-KR" sz="1200" dirty="0" smtClean="0"/>
              <a:t>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# The underlined parts are all nouns :  </a:t>
            </a:r>
            <a:r>
              <a:rPr lang="en-US" altLang="ko-KR" sz="1200" u="sng" dirty="0" smtClean="0"/>
              <a:t>John</a:t>
            </a:r>
            <a:r>
              <a:rPr lang="en-US" altLang="ko-KR" sz="1200" dirty="0" smtClean="0"/>
              <a:t> found </a:t>
            </a:r>
            <a:r>
              <a:rPr lang="en-US" altLang="ko-KR" sz="1200" u="sng" dirty="0" smtClean="0"/>
              <a:t>the puppy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</a:t>
            </a:r>
            <a:r>
              <a:rPr lang="en-US" altLang="ko-KR" sz="1200" u="sng" dirty="0" smtClean="0"/>
              <a:t>Boys</a:t>
            </a:r>
            <a:r>
              <a:rPr lang="en-US" altLang="ko-KR" sz="1200" dirty="0" smtClean="0"/>
              <a:t> love </a:t>
            </a:r>
            <a:r>
              <a:rPr lang="en-US" altLang="ko-KR" sz="1200" u="sng" dirty="0" smtClean="0"/>
              <a:t>puppies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</a:t>
            </a:r>
            <a:r>
              <a:rPr lang="en-US" altLang="ko-KR" sz="1200" u="sng" dirty="0" smtClean="0"/>
              <a:t>The puppy</a:t>
            </a:r>
            <a:r>
              <a:rPr lang="en-US" altLang="ko-KR" sz="1200" dirty="0" smtClean="0"/>
              <a:t> loved </a:t>
            </a:r>
            <a:r>
              <a:rPr lang="en-US" altLang="ko-KR" sz="1200" u="sng" dirty="0" smtClean="0"/>
              <a:t>him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</a:t>
            </a:r>
            <a:r>
              <a:rPr lang="en-US" altLang="ko-KR" sz="1200" u="sng" dirty="0" smtClean="0"/>
              <a:t>The girl that Professor </a:t>
            </a:r>
            <a:r>
              <a:rPr lang="en-US" altLang="ko-KR" sz="1200" u="sng" dirty="0" err="1" smtClean="0"/>
              <a:t>Snape</a:t>
            </a:r>
            <a:r>
              <a:rPr lang="en-US" altLang="ko-KR" sz="1200" u="sng" dirty="0" smtClean="0"/>
              <a:t> loved </a:t>
            </a:r>
            <a:r>
              <a:rPr lang="en-US" altLang="ko-KR" sz="1200" dirty="0" smtClean="0"/>
              <a:t>married </a:t>
            </a:r>
            <a:r>
              <a:rPr lang="en-US" altLang="ko-KR" sz="1200" u="sng" dirty="0" smtClean="0"/>
              <a:t>the man of her dreams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Another syntactic category is a </a:t>
            </a:r>
            <a:r>
              <a:rPr lang="en-US" altLang="ko-KR" sz="1200" b="1" dirty="0" smtClean="0"/>
              <a:t>verb phrase(VP) </a:t>
            </a:r>
            <a:r>
              <a:rPr lang="en-US" altLang="ko-KR" sz="1200" dirty="0" smtClean="0"/>
              <a:t>that contains a </a:t>
            </a:r>
            <a:r>
              <a:rPr lang="en-US" altLang="ko-KR" sz="1200" b="1" dirty="0" smtClean="0"/>
              <a:t>verb(V)</a:t>
            </a:r>
            <a:r>
              <a:rPr lang="en-US" altLang="ko-KR" sz="1200" dirty="0" smtClean="0"/>
              <a:t>, and may contain a </a:t>
            </a:r>
            <a:r>
              <a:rPr lang="en-US" altLang="ko-KR" sz="1200" b="1" dirty="0" smtClean="0"/>
              <a:t>noun phrase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b="1" dirty="0" smtClean="0"/>
              <a:t>or prepositional phrase(PP)</a:t>
            </a:r>
            <a:r>
              <a:rPr lang="en-US" altLang="ko-KR" sz="1200" dirty="0" smtClean="0"/>
              <a:t>.  The prepositional phrase is a preposition followed by an NP, such as 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i="1" u="sng" dirty="0" smtClean="0"/>
              <a:t>in the park</a:t>
            </a:r>
            <a:r>
              <a:rPr lang="en-US" altLang="ko-KR" sz="1200" i="1" dirty="0" smtClean="0"/>
              <a:t>, </a:t>
            </a:r>
            <a:r>
              <a:rPr lang="en-US" altLang="ko-KR" sz="1200" i="1" u="sng" dirty="0" smtClean="0"/>
              <a:t>on the roof</a:t>
            </a:r>
            <a:r>
              <a:rPr lang="en-US" altLang="ko-KR" sz="1200" i="1" dirty="0" smtClean="0"/>
              <a:t>, </a:t>
            </a:r>
            <a:r>
              <a:rPr lang="en-US" altLang="ko-KR" sz="1200" i="1" u="sng" dirty="0" smtClean="0"/>
              <a:t>with a balloon</a:t>
            </a:r>
            <a:r>
              <a:rPr lang="en-US" altLang="ko-KR" sz="1200" dirty="0" smtClean="0"/>
              <a:t>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- </a:t>
            </a:r>
            <a:r>
              <a:rPr lang="en-US" altLang="ko-KR" sz="1200" b="1" dirty="0" smtClean="0"/>
              <a:t>Question</a:t>
            </a:r>
            <a:r>
              <a:rPr lang="en-US" altLang="ko-KR" sz="1200" dirty="0" smtClean="0"/>
              <a:t>:  What are the possible VPs that can complete the sentence “The child (              ).” </a:t>
            </a:r>
          </a:p>
          <a:p>
            <a:pPr>
              <a:buNone/>
            </a:pPr>
            <a:r>
              <a:rPr lang="en-US" altLang="ko-KR" sz="1200" dirty="0" smtClean="0"/>
              <a:t>                         (a)  saw a clown</a:t>
            </a:r>
          </a:p>
          <a:p>
            <a:pPr>
              <a:buNone/>
            </a:pPr>
            <a:r>
              <a:rPr lang="en-US" altLang="ko-KR" sz="1200" dirty="0" smtClean="0"/>
              <a:t>                         (b)  a bird</a:t>
            </a:r>
          </a:p>
          <a:p>
            <a:pPr>
              <a:buNone/>
            </a:pPr>
            <a:r>
              <a:rPr lang="en-US" altLang="ko-KR" sz="1200" dirty="0" smtClean="0"/>
              <a:t>                         (c)  slept</a:t>
            </a:r>
          </a:p>
          <a:p>
            <a:pPr>
              <a:buNone/>
            </a:pPr>
            <a:r>
              <a:rPr lang="en-US" altLang="ko-KR" sz="1200" dirty="0" smtClean="0"/>
              <a:t>                         (d)  smart</a:t>
            </a:r>
          </a:p>
          <a:p>
            <a:pPr>
              <a:buNone/>
            </a:pPr>
            <a:r>
              <a:rPr lang="en-US" altLang="ko-KR" sz="1200" dirty="0" smtClean="0"/>
              <a:t>                         (e)  ate the cake</a:t>
            </a:r>
          </a:p>
          <a:p>
            <a:pPr>
              <a:buNone/>
            </a:pPr>
            <a:r>
              <a:rPr lang="en-US" altLang="ko-KR" sz="1200" dirty="0" smtClean="0"/>
              <a:t>                         (f)  found the cake in the cupboard</a:t>
            </a:r>
          </a:p>
          <a:p>
            <a:pPr>
              <a:buNone/>
            </a:pPr>
            <a:r>
              <a:rPr lang="en-US" altLang="ko-KR" sz="1200" dirty="0" smtClean="0"/>
              <a:t>                         (g)  realized that the Earth was round                                                                   4&lt;2&gt;            </a:t>
            </a:r>
            <a:r>
              <a:rPr lang="en-US" altLang="ko-KR" sz="1200" u="sng" dirty="0" smtClean="0"/>
              <a:t> 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3213</Words>
  <Application>Microsoft Office PowerPoint</Application>
  <PresentationFormat>화면 슬라이드 쇼(4:3)</PresentationFormat>
  <Paragraphs>417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Office 테마</vt:lpstr>
      <vt:lpstr>영어학개론</vt:lpstr>
      <vt:lpstr>3. Syntax(통사론): The Sentence Patterns of Language</vt:lpstr>
      <vt:lpstr>      </vt:lpstr>
      <vt:lpstr>PowerPoint 프레젠테이션</vt:lpstr>
      <vt:lpstr>PowerPoint 프레젠테이션</vt:lpstr>
      <vt:lpstr>2. What Grammaticality Is Not Based On</vt:lpstr>
      <vt:lpstr>PowerPoint 프레젠테이션</vt:lpstr>
      <vt:lpstr> -  Constituents and Constituency Tests</vt:lpstr>
      <vt:lpstr> -  Syntactic Categories</vt:lpstr>
      <vt:lpstr> -  Syntactic categories includes phrasal categories, lexical categories, and functional categories. </vt:lpstr>
      <vt:lpstr> -  Phrase Structure Trees</vt:lpstr>
      <vt:lpstr>PowerPoint 프레젠테이션</vt:lpstr>
      <vt:lpstr>  -  X-bar(X’) schema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영어학개론</dc:title>
  <dc:creator>수진</dc:creator>
  <cp:lastModifiedBy>지윤</cp:lastModifiedBy>
  <cp:revision>149</cp:revision>
  <dcterms:created xsi:type="dcterms:W3CDTF">2016-07-23T15:43:21Z</dcterms:created>
  <dcterms:modified xsi:type="dcterms:W3CDTF">2017-04-12T04:08:47Z</dcterms:modified>
</cp:coreProperties>
</file>