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71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05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9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64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20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10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105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0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0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31D9-C2BB-419A-B297-3564E5597A5D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3D35-B19B-4749-B711-035E48C930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87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75333"/>
            <a:ext cx="10515600" cy="59131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altLang="ko-KR" sz="2800" dirty="0" smtClean="0"/>
              <a:t>  </a:t>
            </a:r>
            <a:r>
              <a:rPr lang="en-US" altLang="ko-KR" sz="2800" b="1" dirty="0" smtClean="0"/>
              <a:t>Summary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66344"/>
            <a:ext cx="10515600" cy="505547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b="1" dirty="0" smtClean="0"/>
              <a:t>1. Binding Condition might obviate the need for constraints like Tensed S Condition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and Specified Subject Condition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(a)  *Mary thinks that herself will win (TSC)  -&gt; violates BC (A)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(b)  </a:t>
            </a:r>
            <a:r>
              <a:rPr lang="en-US" altLang="ko-KR" sz="1800" dirty="0" smtClean="0"/>
              <a:t>*Mary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wants [</a:t>
            </a:r>
            <a:r>
              <a:rPr lang="en-US" altLang="ko-KR" sz="1400" dirty="0" smtClean="0"/>
              <a:t>S</a:t>
            </a:r>
            <a:r>
              <a:rPr lang="en-US" altLang="ko-KR" sz="1800" dirty="0" smtClean="0"/>
              <a:t> John to help herself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]  (SSC)   -&gt; violates BC(A)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</a:t>
            </a:r>
            <a:r>
              <a:rPr lang="en-US" altLang="ko-KR" sz="1800" b="1" dirty="0" smtClean="0"/>
              <a:t>2. </a:t>
            </a:r>
            <a:r>
              <a:rPr lang="en-US" altLang="ko-KR" sz="1800" b="1" dirty="0" err="1" smtClean="0"/>
              <a:t>Subjacency</a:t>
            </a:r>
            <a:r>
              <a:rPr lang="en-US" altLang="ko-KR" sz="1800" b="1" dirty="0" smtClean="0"/>
              <a:t> Condition obviates Complex Noun Phrase Constraint, Sentential Subject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Constraint and WH-Island Constraint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(a) *Who are you reading a book that criticizes </a:t>
            </a:r>
            <a:r>
              <a:rPr lang="en-US" altLang="ko-KR" sz="1800" u="sng" dirty="0" smtClean="0"/>
              <a:t>    </a:t>
            </a:r>
            <a:r>
              <a:rPr lang="en-US" altLang="ko-KR" sz="1800" dirty="0" smtClean="0"/>
              <a:t>? </a:t>
            </a:r>
            <a:r>
              <a:rPr lang="en-US" altLang="ko-KR" sz="1200" dirty="0" smtClean="0"/>
              <a:t>(p.232)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(b) </a:t>
            </a:r>
            <a:r>
              <a:rPr lang="en-US" altLang="ko-KR" sz="1800" dirty="0" smtClean="0"/>
              <a:t>*What </a:t>
            </a:r>
            <a:r>
              <a:rPr lang="en-US" altLang="ko-KR" sz="1800" dirty="0" smtClean="0"/>
              <a:t>would for me to do </a:t>
            </a:r>
            <a:r>
              <a:rPr lang="en-US" altLang="ko-KR" sz="1800" u="sng" dirty="0" smtClean="0"/>
              <a:t>    </a:t>
            </a:r>
            <a:r>
              <a:rPr lang="en-US" altLang="ko-KR" sz="1800" dirty="0" smtClean="0"/>
              <a:t> annoy you? </a:t>
            </a:r>
            <a:r>
              <a:rPr lang="en-US" altLang="ko-KR" sz="1200" dirty="0" smtClean="0"/>
              <a:t>(p. 233)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(c) *What might he ask whether I hid </a:t>
            </a:r>
            <a:r>
              <a:rPr lang="en-US" altLang="ko-KR" sz="1800" u="sng" dirty="0" smtClean="0"/>
              <a:t>    </a:t>
            </a:r>
            <a:r>
              <a:rPr lang="en-US" altLang="ko-KR" sz="1800" dirty="0" smtClean="0"/>
              <a:t> ? </a:t>
            </a:r>
            <a:r>
              <a:rPr lang="en-US" altLang="ko-KR" sz="1200" dirty="0" smtClean="0"/>
              <a:t>(p. 234)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698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48710" y="595914"/>
            <a:ext cx="10515600" cy="575233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3. Complement and Adjunct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(1)  a student of physics at Cambridge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NP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DET                  N’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</a:t>
            </a:r>
            <a:r>
              <a:rPr lang="en-US" altLang="ko-KR" sz="1600" dirty="0" smtClean="0"/>
              <a:t>a</a:t>
            </a:r>
            <a:r>
              <a:rPr lang="en-US" altLang="ko-KR" sz="1800" dirty="0" smtClean="0"/>
              <a:t>         N’                     PP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N            PP        </a:t>
            </a:r>
            <a:r>
              <a:rPr lang="en-US" altLang="ko-KR" sz="1600" dirty="0" smtClean="0"/>
              <a:t>at Cambridge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student     of physics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(a)  a Cambridge </a:t>
            </a:r>
            <a:r>
              <a:rPr lang="en-US" altLang="ko-KR" sz="1600" dirty="0"/>
              <a:t>p</a:t>
            </a:r>
            <a:r>
              <a:rPr lang="en-US" altLang="ko-KR" sz="1600" dirty="0" smtClean="0"/>
              <a:t>hysics student                         </a:t>
            </a:r>
            <a:r>
              <a:rPr lang="en-US" altLang="ko-KR" sz="1800" dirty="0" smtClean="0"/>
              <a:t>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(b) *a physics Cambridge student</a:t>
            </a:r>
            <a:r>
              <a:rPr lang="en-US" altLang="ko-KR" sz="1800" dirty="0" smtClean="0"/>
              <a:t>             DET            N’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                       </a:t>
            </a:r>
            <a:r>
              <a:rPr lang="en-US" altLang="ko-KR" sz="1600" dirty="0" smtClean="0"/>
              <a:t>a</a:t>
            </a:r>
            <a:r>
              <a:rPr lang="en-US" altLang="ko-KR" sz="1800" dirty="0" smtClean="0"/>
              <a:t>     NP             N’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                         </a:t>
            </a:r>
            <a:r>
              <a:rPr lang="en-US" altLang="ko-KR" sz="1600" dirty="0" smtClean="0"/>
              <a:t>Cambridge</a:t>
            </a:r>
            <a:r>
              <a:rPr lang="en-US" altLang="ko-KR" sz="1800" dirty="0" smtClean="0"/>
              <a:t>   NP           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physics        student</a:t>
            </a: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2249214" y="1933903"/>
            <a:ext cx="609600" cy="157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153103" y="1933903"/>
            <a:ext cx="588580" cy="157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2249214" y="2385848"/>
            <a:ext cx="0" cy="189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5917324" y="4151586"/>
            <a:ext cx="515007" cy="168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663559" y="4151586"/>
            <a:ext cx="420413" cy="168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917324" y="4529959"/>
            <a:ext cx="0" cy="231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6505903" y="4529959"/>
            <a:ext cx="578069" cy="231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7241628" y="4529959"/>
            <a:ext cx="525517" cy="231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7430814" y="4897821"/>
            <a:ext cx="336331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924800" y="4897821"/>
            <a:ext cx="451945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505903" y="4897821"/>
            <a:ext cx="0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7430814" y="5265683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8607972" y="5265683"/>
            <a:ext cx="10511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4099034" y="2301766"/>
            <a:ext cx="693683" cy="17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V="1">
            <a:off x="2554014" y="2669628"/>
            <a:ext cx="420414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226676" y="2669628"/>
            <a:ext cx="367862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3226676" y="2301766"/>
            <a:ext cx="515007" cy="17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477407" y="2869324"/>
            <a:ext cx="1198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V="1">
            <a:off x="4477407" y="2669628"/>
            <a:ext cx="60960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5087007" y="2669628"/>
            <a:ext cx="588579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3226676" y="3216166"/>
            <a:ext cx="1008993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3226676" y="3079531"/>
            <a:ext cx="515007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3741683" y="3079531"/>
            <a:ext cx="493986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>
            <a:off x="2469931" y="3079531"/>
            <a:ext cx="0" cy="25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9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67710"/>
            <a:ext cx="10515600" cy="581222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(2)  (a)  He will work [at the job] (complement)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(b)  He will work [at the office] (adjunct)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(3)  (a)  John will buy [</a:t>
            </a:r>
            <a:r>
              <a:rPr lang="en-US" altLang="ko-KR" sz="1200" b="1" dirty="0" smtClean="0"/>
              <a:t>NP</a:t>
            </a:r>
            <a:r>
              <a:rPr lang="en-US" altLang="ko-KR" sz="1600" dirty="0" smtClean="0"/>
              <a:t> the book] [</a:t>
            </a:r>
            <a:r>
              <a:rPr lang="en-US" altLang="ko-KR" sz="1200" b="1" dirty="0" smtClean="0"/>
              <a:t>PP</a:t>
            </a:r>
            <a:r>
              <a:rPr lang="en-US" altLang="ko-KR" sz="1600" dirty="0" smtClean="0"/>
              <a:t> on Tuesday]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(b)  John will put [</a:t>
            </a:r>
            <a:r>
              <a:rPr lang="en-US" altLang="ko-KR" sz="1200" b="1" dirty="0" smtClean="0"/>
              <a:t>NP</a:t>
            </a:r>
            <a:r>
              <a:rPr lang="en-US" altLang="ko-KR" sz="1600" dirty="0" smtClean="0"/>
              <a:t> the book] [</a:t>
            </a:r>
            <a:r>
              <a:rPr lang="en-US" altLang="ko-KR" sz="1200" b="1" dirty="0" smtClean="0"/>
              <a:t>PP</a:t>
            </a:r>
            <a:r>
              <a:rPr lang="en-US" altLang="ko-KR" sz="1600" dirty="0" smtClean="0"/>
              <a:t> on the table]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VP                                                           </a:t>
            </a:r>
            <a:r>
              <a:rPr lang="en-US" altLang="ko-KR" sz="1600" dirty="0" err="1" smtClean="0"/>
              <a:t>VP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V’                                                             V’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V’                  PP                                  V            NP               PP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V          NP      on Tuesday            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buy      the book                                          put        the book    on the table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endParaRPr lang="ko-KR" altLang="en-US" sz="16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2837793" y="3121572"/>
            <a:ext cx="0" cy="25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378262" y="3121572"/>
            <a:ext cx="10510" cy="25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2228193" y="3478924"/>
            <a:ext cx="525517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921876" y="3478924"/>
            <a:ext cx="525517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1765738" y="3857297"/>
            <a:ext cx="346841" cy="16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228193" y="3857297"/>
            <a:ext cx="367862" cy="16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765738" y="4172607"/>
            <a:ext cx="0" cy="25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7378262" y="3478924"/>
            <a:ext cx="10510" cy="262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6379779" y="3478924"/>
            <a:ext cx="872359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7493876" y="3478924"/>
            <a:ext cx="1019503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354317" y="4319752"/>
            <a:ext cx="788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2354317" y="4172607"/>
            <a:ext cx="399393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2753710" y="4172607"/>
            <a:ext cx="388883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289737" y="3983420"/>
            <a:ext cx="966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V="1">
            <a:off x="3281856" y="3815255"/>
            <a:ext cx="493986" cy="16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3773213" y="3815255"/>
            <a:ext cx="472966" cy="16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6306207" y="3857297"/>
            <a:ext cx="0" cy="462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073462" y="4319752"/>
            <a:ext cx="777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8198069" y="4319752"/>
            <a:ext cx="1082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7073462" y="3941379"/>
            <a:ext cx="315310" cy="378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7388772" y="3941379"/>
            <a:ext cx="462456" cy="378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flipV="1">
            <a:off x="8198069" y="3899338"/>
            <a:ext cx="525517" cy="42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8739351" y="3899338"/>
            <a:ext cx="541283" cy="42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0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96607"/>
          </a:xfrm>
          <a:solidFill>
            <a:schemeClr val="bg2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b="1" dirty="0" smtClean="0"/>
              <a:t>4. Structural Ambiguity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</a:t>
            </a:r>
            <a:r>
              <a:rPr lang="en-US" altLang="ko-KR" sz="1800" dirty="0" smtClean="0"/>
              <a:t> (1)  He may decide [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PP</a:t>
            </a:r>
            <a:r>
              <a:rPr lang="en-US" altLang="ko-KR" sz="1800" dirty="0" smtClean="0"/>
              <a:t> on the boat]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  </a:t>
            </a:r>
            <a:r>
              <a:rPr lang="en-US" altLang="ko-KR" sz="1800" dirty="0" smtClean="0"/>
              <a:t>(2)  He couldn’t explain [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NP </a:t>
            </a:r>
            <a:r>
              <a:rPr lang="en-US" altLang="ko-KR" sz="1800" dirty="0" smtClean="0"/>
              <a:t>last night]</a:t>
            </a:r>
          </a:p>
          <a:p>
            <a:pPr marL="0" indent="0">
              <a:buNone/>
            </a:pPr>
            <a:endParaRPr lang="en-US" altLang="ko-KR" sz="1800" b="1" dirty="0"/>
          </a:p>
          <a:p>
            <a:pPr marL="0" indent="0">
              <a:buNone/>
            </a:pPr>
            <a:r>
              <a:rPr lang="en-US" altLang="ko-KR" sz="1800" b="1" dirty="0" smtClean="0"/>
              <a:t>                      </a:t>
            </a:r>
            <a:r>
              <a:rPr lang="en-US" altLang="ko-KR" sz="1800" dirty="0" smtClean="0"/>
              <a:t>VP                                            </a:t>
            </a:r>
            <a:r>
              <a:rPr lang="en-US" altLang="ko-KR" sz="1800" dirty="0" err="1" smtClean="0"/>
              <a:t>VP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b="1" dirty="0" smtClean="0"/>
              <a:t>                       </a:t>
            </a:r>
            <a:r>
              <a:rPr lang="en-US" altLang="ko-KR" sz="1800" dirty="0" smtClean="0"/>
              <a:t>V’                                             V’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V                      PP                      V’                   PP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decide           on the boat                 V              on the boat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                   decide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# Structural Ambiguity can be determined by semantic interpretation of PP or NP.</a:t>
            </a:r>
            <a:endParaRPr lang="ko-KR" altLang="en-US" sz="18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2827283" y="2690648"/>
            <a:ext cx="0" cy="262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6705600" y="2690648"/>
            <a:ext cx="0" cy="262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1933903" y="3026979"/>
            <a:ext cx="819807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953407" y="3026979"/>
            <a:ext cx="767255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5885793" y="3026979"/>
            <a:ext cx="693683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800193" y="3026979"/>
            <a:ext cx="725214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885793" y="3447393"/>
            <a:ext cx="0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5885793" y="3783724"/>
            <a:ext cx="0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7052441" y="3657600"/>
            <a:ext cx="1166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7052441" y="3447393"/>
            <a:ext cx="630621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683062" y="3447393"/>
            <a:ext cx="536028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3174124" y="3657600"/>
            <a:ext cx="1177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3174124" y="3447393"/>
            <a:ext cx="683173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857297" y="3447393"/>
            <a:ext cx="493986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1860331" y="3447393"/>
            <a:ext cx="0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382</Words>
  <Application>Microsoft Office PowerPoint</Application>
  <PresentationFormat>와이드스크린</PresentationFormat>
  <Paragraphs>53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  Summary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USER</dc:creator>
  <cp:lastModifiedBy>user</cp:lastModifiedBy>
  <cp:revision>11</cp:revision>
  <dcterms:created xsi:type="dcterms:W3CDTF">2023-02-08T10:21:33Z</dcterms:created>
  <dcterms:modified xsi:type="dcterms:W3CDTF">2023-02-09T05:44:18Z</dcterms:modified>
</cp:coreProperties>
</file>