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6" d="100"/>
          <a:sy n="106" d="100"/>
        </p:scale>
        <p:origin x="-336" y="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C889A-0E4D-4A26-9A2C-C9ABAA113717}" type="datetimeFigureOut">
              <a:rPr lang="ko-KR" altLang="en-US" smtClean="0"/>
              <a:pPr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CD3E4-E887-44C1-9530-9763DF65C0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47248" cy="36004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1400" b="1" dirty="0" smtClean="0"/>
              <a:t>(3)  Diphthongs(</a:t>
            </a:r>
            <a:r>
              <a:rPr lang="ko-KR" altLang="en-US" sz="1400" b="1" dirty="0" smtClean="0"/>
              <a:t>이중모음</a:t>
            </a:r>
            <a:r>
              <a:rPr lang="en-US" altLang="ko-KR" sz="1400" b="1" dirty="0" smtClean="0"/>
              <a:t>)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147248" cy="47133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(a) The vowels we have studied so far are simple vowels, called </a:t>
            </a:r>
            <a:r>
              <a:rPr lang="en-US" altLang="ko-KR" sz="1200" b="1" dirty="0" err="1" smtClean="0"/>
              <a:t>monophthong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</a:t>
            </a:r>
            <a:r>
              <a:rPr lang="en-US" altLang="ko-KR" sz="1200" dirty="0" err="1" smtClean="0"/>
              <a:t>Monophthong</a:t>
            </a:r>
            <a:r>
              <a:rPr lang="en-US" altLang="ko-KR" sz="1200" dirty="0" smtClean="0"/>
              <a:t> means the sound that has no change of a sound value.</a:t>
            </a:r>
          </a:p>
          <a:p>
            <a:pPr>
              <a:buNone/>
            </a:pPr>
            <a:r>
              <a:rPr lang="en-US" altLang="ko-KR" sz="1200" dirty="0" smtClean="0"/>
              <a:t>            e.g.)    c</a:t>
            </a:r>
            <a:r>
              <a:rPr lang="en-US" altLang="ko-KR" sz="1200" b="1" dirty="0" smtClean="0"/>
              <a:t>a</a:t>
            </a:r>
            <a:r>
              <a:rPr lang="en-US" altLang="ko-KR" sz="1200" dirty="0" smtClean="0"/>
              <a:t>lm,   p</a:t>
            </a:r>
            <a:r>
              <a:rPr lang="en-US" altLang="ko-KR" sz="1200" b="1" dirty="0" smtClean="0"/>
              <a:t>o</a:t>
            </a:r>
            <a:r>
              <a:rPr lang="en-US" altLang="ko-KR" sz="1200" dirty="0" smtClean="0"/>
              <a:t>t,   p</a:t>
            </a:r>
            <a:r>
              <a:rPr lang="en-US" altLang="ko-KR" sz="1200" b="1" dirty="0" smtClean="0"/>
              <a:t>oo</a:t>
            </a:r>
            <a:r>
              <a:rPr lang="en-US" altLang="ko-KR" sz="1200" dirty="0" smtClean="0"/>
              <a:t>l,   b</a:t>
            </a:r>
            <a:r>
              <a:rPr lang="en-US" altLang="ko-KR" sz="1200" b="1" dirty="0" smtClean="0"/>
              <a:t>u</a:t>
            </a:r>
            <a:r>
              <a:rPr lang="en-US" altLang="ko-KR" sz="1200" dirty="0" smtClean="0"/>
              <a:t>t</a:t>
            </a:r>
          </a:p>
          <a:p>
            <a:pPr>
              <a:buNone/>
            </a:pPr>
            <a:r>
              <a:rPr lang="en-US" altLang="ko-KR" sz="1200" dirty="0" smtClean="0"/>
              <a:t>                      [a:]      [a]      [u:]    [ʌ]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(b) A </a:t>
            </a:r>
            <a:r>
              <a:rPr lang="en-US" altLang="ko-KR" sz="1200" b="1" dirty="0" smtClean="0"/>
              <a:t>diphthong</a:t>
            </a:r>
            <a:r>
              <a:rPr lang="en-US" altLang="ko-KR" sz="1200" dirty="0" smtClean="0"/>
              <a:t> is a sequence of two vowel sounds “squashed” together.</a:t>
            </a:r>
          </a:p>
          <a:p>
            <a:pPr>
              <a:buNone/>
            </a:pPr>
            <a:r>
              <a:rPr lang="en-US" altLang="ko-KR" sz="1200" dirty="0" smtClean="0"/>
              <a:t>          The vowel sound in the word bite[</a:t>
            </a:r>
            <a:r>
              <a:rPr lang="en-US" altLang="ko-KR" sz="1200" dirty="0" err="1" smtClean="0"/>
              <a:t>baɪt</a:t>
            </a:r>
            <a:r>
              <a:rPr lang="en-US" altLang="ko-KR" sz="1200" dirty="0" smtClean="0"/>
              <a:t>] is the [a] followed by the [ɪ], resulting in the diphthong [</a:t>
            </a:r>
            <a:r>
              <a:rPr lang="en-US" altLang="ko-KR" sz="1200" dirty="0" err="1" smtClean="0"/>
              <a:t>aɪ</a:t>
            </a:r>
            <a:r>
              <a:rPr lang="en-US" altLang="ko-KR" sz="1200" dirty="0" smtClean="0"/>
              <a:t>].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bout[</a:t>
            </a:r>
            <a:r>
              <a:rPr lang="en-US" altLang="ko-KR" sz="1200" dirty="0" err="1" smtClean="0"/>
              <a:t>baʊt</a:t>
            </a:r>
            <a:r>
              <a:rPr lang="en-US" altLang="ko-KR" sz="1200" dirty="0" smtClean="0"/>
              <a:t>] is the [a] followed by the [ʊ], resulting in the diphthong [</a:t>
            </a:r>
            <a:r>
              <a:rPr lang="en-US" altLang="ko-KR" sz="1200" dirty="0" err="1" smtClean="0"/>
              <a:t>aʊ</a:t>
            </a:r>
            <a:r>
              <a:rPr lang="en-US" altLang="ko-KR" sz="1200" dirty="0" smtClean="0"/>
              <a:t>].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boy[</a:t>
            </a:r>
            <a:r>
              <a:rPr lang="en-US" altLang="ko-KR" sz="1200" dirty="0" err="1" smtClean="0"/>
              <a:t>bɔɪ</a:t>
            </a:r>
            <a:r>
              <a:rPr lang="en-US" altLang="ko-KR" sz="1200" dirty="0" smtClean="0"/>
              <a:t>] is the [ɔ] followed by the [ɪ], resulting in the diphthong [</a:t>
            </a:r>
            <a:r>
              <a:rPr lang="en-US" altLang="ko-KR" sz="1200" dirty="0" err="1" smtClean="0"/>
              <a:t>ɔɪ</a:t>
            </a:r>
            <a:r>
              <a:rPr lang="en-US" altLang="ko-KR" sz="1200" dirty="0" smtClean="0"/>
              <a:t>].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dirty="0" smtClean="0"/>
              <a:t>(</a:t>
            </a:r>
            <a:r>
              <a:rPr lang="en-US" altLang="ko-KR" sz="1200" dirty="0" smtClean="0"/>
              <a:t>c) </a:t>
            </a:r>
            <a:r>
              <a:rPr lang="en-US" altLang="ko-KR" sz="1200" dirty="0" smtClean="0">
                <a:solidFill>
                  <a:srgbClr val="FF0000"/>
                </a:solidFill>
              </a:rPr>
              <a:t>A diphthong is a unit as a single vowel </a:t>
            </a:r>
            <a:r>
              <a:rPr lang="en-US" altLang="ko-KR" sz="1200" dirty="0" smtClean="0"/>
              <a:t>within a syllable, though it has two sound values.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</a:t>
            </a:r>
            <a:r>
              <a:rPr lang="en-US" altLang="ko-KR" sz="1200" dirty="0" smtClean="0"/>
              <a:t> </a:t>
            </a:r>
            <a:r>
              <a:rPr lang="en-US" altLang="ko-KR" sz="1200" dirty="0" smtClean="0"/>
              <a:t>(d) The mid vowels [e] and [o] may be diphthongized, especially in American English.</a:t>
            </a:r>
          </a:p>
          <a:p>
            <a:pPr>
              <a:buNone/>
            </a:pPr>
            <a:r>
              <a:rPr lang="en-US" altLang="ko-KR" sz="1200" dirty="0" smtClean="0"/>
              <a:t>    </a:t>
            </a:r>
            <a:r>
              <a:rPr lang="en-US" altLang="ko-KR" sz="1200" dirty="0" smtClean="0"/>
              <a:t>      </a:t>
            </a:r>
            <a:r>
              <a:rPr lang="en-US" altLang="ko-KR" sz="1200" dirty="0" smtClean="0"/>
              <a:t>These sounds denote [</a:t>
            </a:r>
            <a:r>
              <a:rPr lang="en-US" altLang="ko-KR" sz="1200" dirty="0" err="1" smtClean="0"/>
              <a:t>eɪ</a:t>
            </a:r>
            <a:r>
              <a:rPr lang="en-US" altLang="ko-KR" sz="1200" dirty="0" smtClean="0"/>
              <a:t>] and [</a:t>
            </a:r>
            <a:r>
              <a:rPr lang="en-US" altLang="ko-KR" sz="1200" dirty="0" err="1" smtClean="0"/>
              <a:t>oʊ</a:t>
            </a:r>
            <a:r>
              <a:rPr lang="en-US" altLang="ko-KR" sz="1200" dirty="0" smtClean="0"/>
              <a:t>] respectively.</a:t>
            </a:r>
          </a:p>
          <a:p>
            <a:pPr>
              <a:buNone/>
            </a:pPr>
            <a:r>
              <a:rPr lang="en-US" altLang="ko-KR" sz="1200" dirty="0" smtClean="0"/>
              <a:t>        </a:t>
            </a:r>
          </a:p>
          <a:p>
            <a:pPr>
              <a:buNone/>
            </a:pPr>
            <a:r>
              <a:rPr lang="en-US" altLang="ko-KR" sz="1200" dirty="0" smtClean="0"/>
              <a:t>   </a:t>
            </a:r>
            <a:r>
              <a:rPr lang="en-US" altLang="ko-KR" sz="1200" dirty="0" smtClean="0"/>
              <a:t>  </a:t>
            </a:r>
            <a:r>
              <a:rPr lang="en-US" altLang="ko-KR" sz="1200" dirty="0" smtClean="0"/>
              <a:t>(e) Diphthongs are always tense vowels.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</a:t>
            </a:r>
            <a:r>
              <a:rPr lang="en-US" altLang="ko-KR" sz="1200" dirty="0" smtClean="0"/>
              <a:t>   </a:t>
            </a:r>
            <a:r>
              <a:rPr lang="en-US" altLang="ko-KR" sz="1200" dirty="0" smtClean="0"/>
              <a:t>(f) The sound [ɪ] or [ʊ] within a diphthong can be described a glide [y] or [w]:</a:t>
            </a:r>
          </a:p>
          <a:p>
            <a:pPr>
              <a:buNone/>
            </a:pPr>
            <a:r>
              <a:rPr lang="en-US" altLang="ko-KR" sz="1200" dirty="0" smtClean="0"/>
              <a:t>             e.g.)      [ay],  [aw],  [</a:t>
            </a:r>
            <a:r>
              <a:rPr lang="en-US" altLang="ko-KR" sz="1200" dirty="0" err="1" smtClean="0"/>
              <a:t>ow</a:t>
            </a:r>
            <a:r>
              <a:rPr lang="en-US" altLang="ko-KR" sz="1200" dirty="0" smtClean="0"/>
              <a:t>],  [</a:t>
            </a:r>
            <a:r>
              <a:rPr lang="en-US" altLang="ko-KR" sz="1200" dirty="0" err="1" smtClean="0"/>
              <a:t>ey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ɔy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836712"/>
            <a:ext cx="8075240" cy="52894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(g)  According to where the place of articulation changes toward, </a:t>
            </a:r>
          </a:p>
          <a:p>
            <a:pPr>
              <a:buNone/>
            </a:pPr>
            <a:r>
              <a:rPr lang="en-US" altLang="ko-KR" sz="1200" dirty="0" smtClean="0"/>
              <a:t>           diphthongs can be classified by three types: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Fronting Diphthong(</a:t>
            </a:r>
            <a:r>
              <a:rPr lang="ko-KR" altLang="en-US" sz="1200" dirty="0" smtClean="0"/>
              <a:t>전향 이중모음</a:t>
            </a:r>
            <a:r>
              <a:rPr lang="en-US" altLang="ko-KR" sz="1200" dirty="0" smtClean="0"/>
              <a:t>):  [</a:t>
            </a:r>
            <a:r>
              <a:rPr lang="en-US" altLang="ko-KR" sz="1200" dirty="0" err="1" smtClean="0"/>
              <a:t>eɪ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aɪ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ɔɪ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           Backing Diphthong(</a:t>
            </a:r>
            <a:r>
              <a:rPr lang="ko-KR" altLang="en-US" sz="1200" dirty="0" err="1" smtClean="0"/>
              <a:t>후향</a:t>
            </a:r>
            <a:r>
              <a:rPr lang="ko-KR" altLang="en-US" sz="1200" dirty="0" smtClean="0"/>
              <a:t> 이중모음</a:t>
            </a:r>
            <a:r>
              <a:rPr lang="en-US" altLang="ko-KR" sz="1200" dirty="0" smtClean="0"/>
              <a:t>):  [</a:t>
            </a:r>
            <a:r>
              <a:rPr lang="en-US" altLang="ko-KR" sz="1200" dirty="0" err="1" smtClean="0"/>
              <a:t>aʊ</a:t>
            </a:r>
            <a:r>
              <a:rPr lang="en-US" altLang="ko-KR" sz="1200" dirty="0" smtClean="0"/>
              <a:t>],  [</a:t>
            </a:r>
            <a:r>
              <a:rPr lang="en-US" altLang="ko-KR" sz="1200" dirty="0" err="1" smtClean="0"/>
              <a:t>oʊ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           Centering Diphthong(</a:t>
            </a:r>
            <a:r>
              <a:rPr lang="ko-KR" altLang="en-US" sz="1200" dirty="0" err="1" smtClean="0"/>
              <a:t>중향</a:t>
            </a:r>
            <a:r>
              <a:rPr lang="ko-KR" altLang="en-US" sz="1200" dirty="0" smtClean="0"/>
              <a:t> 이중모음</a:t>
            </a:r>
            <a:r>
              <a:rPr lang="en-US" altLang="ko-KR" sz="1200" dirty="0" smtClean="0"/>
              <a:t>):  [</a:t>
            </a:r>
            <a:r>
              <a:rPr lang="en-US" altLang="ko-KR" sz="1200" dirty="0" err="1" smtClean="0"/>
              <a:t>ɪə</a:t>
            </a:r>
            <a:r>
              <a:rPr lang="en-US" altLang="ko-KR" sz="1200" dirty="0" smtClean="0"/>
              <a:t>],  [</a:t>
            </a:r>
            <a:r>
              <a:rPr lang="en-US" altLang="ko-KR" sz="1200" dirty="0" err="1" smtClean="0"/>
              <a:t>ɛə</a:t>
            </a:r>
            <a:r>
              <a:rPr lang="en-US" altLang="ko-KR" sz="1200" dirty="0" smtClean="0"/>
              <a:t>],  [</a:t>
            </a:r>
            <a:r>
              <a:rPr lang="en-US" altLang="ko-KR" sz="1200" dirty="0" err="1" smtClean="0"/>
              <a:t>ʊə</a:t>
            </a:r>
            <a:r>
              <a:rPr lang="en-US" altLang="ko-KR" sz="1200" dirty="0" smtClean="0"/>
              <a:t>],  [</a:t>
            </a:r>
            <a:r>
              <a:rPr lang="en-US" altLang="ko-KR" sz="1200" dirty="0" err="1" smtClean="0"/>
              <a:t>ɔə</a:t>
            </a:r>
            <a:r>
              <a:rPr lang="en-US" altLang="ko-KR" sz="1200" dirty="0" smtClean="0"/>
              <a:t>],  [</a:t>
            </a:r>
            <a:r>
              <a:rPr lang="en-US" altLang="ko-KR" sz="1200" dirty="0" err="1" smtClean="0"/>
              <a:t>aə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</a:t>
            </a:r>
            <a:r>
              <a:rPr lang="en-US" altLang="ko-KR" sz="1500" b="1" dirty="0" smtClean="0"/>
              <a:t>3. Major Phonetic Classes</a:t>
            </a:r>
          </a:p>
          <a:p>
            <a:pPr>
              <a:buNone/>
            </a:pPr>
            <a:endParaRPr lang="en-US" altLang="ko-KR" sz="1400" b="1" dirty="0" smtClean="0"/>
          </a:p>
          <a:p>
            <a:pPr>
              <a:buNone/>
            </a:pPr>
            <a:r>
              <a:rPr lang="en-US" altLang="ko-KR" sz="1200" b="1" dirty="0" smtClean="0"/>
              <a:t>   </a:t>
            </a:r>
            <a:r>
              <a:rPr lang="en-US" altLang="ko-KR" sz="1300" b="1" dirty="0" smtClean="0"/>
              <a:t>(1) </a:t>
            </a:r>
            <a:r>
              <a:rPr lang="en-US" altLang="ko-KR" sz="1300" b="1" dirty="0" err="1" smtClean="0"/>
              <a:t>Noncontinuants</a:t>
            </a:r>
            <a:r>
              <a:rPr lang="en-US" altLang="ko-KR" sz="1300" b="1" dirty="0" smtClean="0"/>
              <a:t> and Continuants(</a:t>
            </a:r>
            <a:r>
              <a:rPr lang="ko-KR" altLang="en-US" sz="1300" b="1" dirty="0" smtClean="0"/>
              <a:t>비계속음과</a:t>
            </a:r>
            <a:r>
              <a:rPr lang="en-US" altLang="ko-KR" sz="1300" b="1" dirty="0" smtClean="0"/>
              <a:t> </a:t>
            </a:r>
            <a:r>
              <a:rPr lang="ko-KR" altLang="en-US" sz="1300" b="1" dirty="0" err="1" smtClean="0"/>
              <a:t>계속음</a:t>
            </a:r>
            <a:r>
              <a:rPr lang="en-US" altLang="ko-KR" sz="1300" b="1" dirty="0" smtClean="0"/>
              <a:t>)</a:t>
            </a:r>
            <a:r>
              <a:rPr lang="en-US" altLang="ko-KR" sz="1300" dirty="0" smtClean="0"/>
              <a:t>:</a:t>
            </a:r>
          </a:p>
          <a:p>
            <a:pPr>
              <a:buNone/>
            </a:pPr>
            <a:r>
              <a:rPr lang="en-US" altLang="ko-KR" sz="1200" dirty="0" smtClean="0"/>
              <a:t>          When the stream of air flows continuously out of the mouth, continuants are produced.</a:t>
            </a:r>
          </a:p>
          <a:p>
            <a:pPr>
              <a:buNone/>
            </a:pPr>
            <a:r>
              <a:rPr lang="en-US" altLang="ko-KR" sz="1200" dirty="0" smtClean="0"/>
              <a:t>                 </a:t>
            </a:r>
            <a:r>
              <a:rPr lang="en-US" altLang="ko-KR" sz="1200" b="1" dirty="0" smtClean="0">
                <a:solidFill>
                  <a:schemeClr val="accent1">
                    <a:lumMod val="50000"/>
                  </a:schemeClr>
                </a:solidFill>
              </a:rPr>
              <a:t>[</a:t>
            </a:r>
            <a:r>
              <a:rPr lang="en-US" altLang="ko-KR" sz="1200" b="1" dirty="0" err="1" smtClean="0">
                <a:solidFill>
                  <a:schemeClr val="accent1">
                    <a:lumMod val="50000"/>
                  </a:schemeClr>
                </a:solidFill>
              </a:rPr>
              <a:t>noncontinuant</a:t>
            </a:r>
            <a:r>
              <a:rPr lang="en-US" altLang="ko-KR" sz="1200" b="1" dirty="0" smtClean="0">
                <a:solidFill>
                  <a:schemeClr val="accent1">
                    <a:lumMod val="50000"/>
                  </a:schemeClr>
                </a:solidFill>
              </a:rPr>
              <a:t>]: oral stops,  nasal stops,  affricates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1">
                    <a:lumMod val="50000"/>
                  </a:schemeClr>
                </a:solidFill>
              </a:rPr>
              <a:t>                 [continuant]:  all other consonants,  all vowels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</a:t>
            </a:r>
            <a:r>
              <a:rPr lang="en-US" altLang="ko-KR" sz="1300" b="1" dirty="0" smtClean="0"/>
              <a:t>(2) </a:t>
            </a:r>
            <a:r>
              <a:rPr lang="en-US" altLang="ko-KR" sz="1300" b="1" dirty="0" err="1" smtClean="0"/>
              <a:t>Obstruents</a:t>
            </a:r>
            <a:r>
              <a:rPr lang="en-US" altLang="ko-KR" sz="1300" b="1" dirty="0" smtClean="0"/>
              <a:t> and </a:t>
            </a:r>
            <a:r>
              <a:rPr lang="en-US" altLang="ko-KR" sz="1300" b="1" dirty="0" err="1" smtClean="0"/>
              <a:t>Sonorants</a:t>
            </a:r>
            <a:r>
              <a:rPr lang="en-US" altLang="ko-KR" sz="1300" b="1" dirty="0" smtClean="0"/>
              <a:t>(</a:t>
            </a:r>
            <a:r>
              <a:rPr lang="ko-KR" altLang="en-US" sz="1300" b="1" dirty="0" err="1" smtClean="0"/>
              <a:t>저해음과</a:t>
            </a:r>
            <a:r>
              <a:rPr lang="ko-KR" altLang="en-US" sz="1300" b="1" dirty="0" smtClean="0"/>
              <a:t> </a:t>
            </a:r>
            <a:r>
              <a:rPr lang="ko-KR" altLang="en-US" sz="1300" b="1" dirty="0" err="1" smtClean="0"/>
              <a:t>공명음</a:t>
            </a:r>
            <a:r>
              <a:rPr lang="en-US" altLang="ko-KR" sz="1300" b="1" dirty="0" smtClean="0"/>
              <a:t>):</a:t>
            </a:r>
          </a:p>
          <a:p>
            <a:pPr>
              <a:buNone/>
            </a:pPr>
            <a:r>
              <a:rPr lang="en-US" altLang="ko-KR" sz="1200" dirty="0" smtClean="0"/>
              <a:t>           When some sounds have much less obstruction to the flow of air than the </a:t>
            </a:r>
            <a:r>
              <a:rPr lang="en-US" altLang="ko-KR" sz="1200" dirty="0" err="1" smtClean="0"/>
              <a:t>obstruents</a:t>
            </a:r>
            <a:r>
              <a:rPr lang="en-US" altLang="ko-KR" sz="1200" dirty="0" smtClean="0"/>
              <a:t>,</a:t>
            </a:r>
          </a:p>
          <a:p>
            <a:pPr>
              <a:buNone/>
            </a:pPr>
            <a:r>
              <a:rPr lang="en-US" altLang="ko-KR" sz="1200" dirty="0" smtClean="0"/>
              <a:t>           which permits the air to resonate, the sounds are </a:t>
            </a:r>
            <a:r>
              <a:rPr lang="en-US" altLang="ko-KR" sz="1200" dirty="0" err="1" smtClean="0"/>
              <a:t>sonorants</a:t>
            </a:r>
            <a:r>
              <a:rPr lang="en-US" altLang="ko-KR" sz="1200" dirty="0" smtClean="0"/>
              <a:t>. With the obstruction of the</a:t>
            </a:r>
          </a:p>
          <a:p>
            <a:pPr>
              <a:buNone/>
            </a:pPr>
            <a:r>
              <a:rPr lang="en-US" altLang="ko-KR" sz="1200" dirty="0" smtClean="0"/>
              <a:t>           airstream, the sounds are called </a:t>
            </a:r>
            <a:r>
              <a:rPr lang="en-US" altLang="ko-KR" sz="1200" dirty="0" err="1" smtClean="0"/>
              <a:t>obstruents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1">
                    <a:lumMod val="50000"/>
                  </a:schemeClr>
                </a:solidFill>
              </a:rPr>
              <a:t>                  [sonorant]: nasals,  liquids,  glides,  vowels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1">
                    <a:lumMod val="50000"/>
                  </a:schemeClr>
                </a:solidFill>
              </a:rPr>
              <a:t>                  [obstruent]: non-nasal stops(oral stops),  fricatives,  affricates   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</a:t>
            </a:r>
            <a:r>
              <a:rPr lang="en-US" altLang="ko-KR" sz="1200" b="1" dirty="0" smtClean="0"/>
              <a:t>(3) Consonantal Sounds(</a:t>
            </a:r>
            <a:r>
              <a:rPr lang="ko-KR" altLang="en-US" sz="1200" b="1" dirty="0" smtClean="0"/>
              <a:t>자음의 특성을 가진 소리</a:t>
            </a:r>
            <a:r>
              <a:rPr lang="en-US" altLang="ko-KR" sz="1200" b="1" dirty="0" smtClean="0"/>
              <a:t>)</a:t>
            </a:r>
          </a:p>
          <a:p>
            <a:pPr>
              <a:buNone/>
            </a:pPr>
            <a:r>
              <a:rPr lang="en-US" altLang="ko-KR" sz="1200" dirty="0" smtClean="0"/>
              <a:t>          </a:t>
            </a:r>
          </a:p>
          <a:p>
            <a:pPr>
              <a:buNone/>
            </a:pPr>
            <a:r>
              <a:rPr lang="en-US" altLang="ko-KR" sz="1200" dirty="0" smtClean="0"/>
              <a:t>        (a) The </a:t>
            </a:r>
            <a:r>
              <a:rPr lang="en-US" altLang="ko-KR" sz="1200" b="1" dirty="0" err="1" smtClean="0"/>
              <a:t>obstruents</a:t>
            </a:r>
            <a:r>
              <a:rPr lang="en-US" altLang="ko-KR" sz="1200" b="1" dirty="0" smtClean="0"/>
              <a:t>, nasal stops, and liquids</a:t>
            </a:r>
            <a:r>
              <a:rPr lang="en-US" altLang="ko-KR" sz="1200" dirty="0" smtClean="0"/>
              <a:t> in a subclass of consonants called </a:t>
            </a:r>
            <a:r>
              <a:rPr lang="en-US" altLang="ko-KR" sz="1200" b="1" dirty="0" smtClean="0"/>
              <a:t>consonantal</a:t>
            </a:r>
            <a:r>
              <a:rPr lang="en-US" altLang="ko-KR" sz="1200" dirty="0" smtClean="0"/>
              <a:t>,</a:t>
            </a:r>
          </a:p>
          <a:p>
            <a:pPr>
              <a:buNone/>
            </a:pPr>
            <a:r>
              <a:rPr lang="en-US" altLang="ko-KR" sz="1200" dirty="0" smtClean="0"/>
              <a:t>             from which </a:t>
            </a:r>
            <a:r>
              <a:rPr lang="en-US" altLang="ko-KR" sz="1200" b="1" u="sng" dirty="0" smtClean="0"/>
              <a:t>the glides are excluded.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(b)  Glides are the most vowel-like, and the least consonant-like of the consonants.</a:t>
            </a:r>
          </a:p>
          <a:p>
            <a:pPr>
              <a:buNone/>
            </a:pPr>
            <a:r>
              <a:rPr lang="en-US" altLang="ko-KR" sz="1200" dirty="0" smtClean="0"/>
              <a:t>              </a:t>
            </a:r>
            <a:r>
              <a:rPr lang="en-US" altLang="ko-KR" sz="1200" u="sng" dirty="0" smtClean="0"/>
              <a:t>Glides may even be referred to as “semivowels” or “semi-consonants</a:t>
            </a:r>
            <a:r>
              <a:rPr lang="en-US" altLang="ko-KR" sz="1200" dirty="0" smtClean="0"/>
              <a:t>”.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(c)  </a:t>
            </a:r>
            <a:r>
              <a:rPr lang="en-US" altLang="ko-KR" sz="1200" b="1" dirty="0" smtClean="0"/>
              <a:t>Labials</a:t>
            </a:r>
            <a:r>
              <a:rPr lang="en-US" altLang="ko-KR" sz="1200" dirty="0" smtClean="0"/>
              <a:t>:  articulation with the involvement of the lips: [p], [b], [m], [f], [v], [w], [</a:t>
            </a:r>
            <a:r>
              <a:rPr lang="en-US" altLang="ko-KR" sz="1400" dirty="0" smtClean="0"/>
              <a:t>ʍ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r>
              <a:rPr lang="en-US" altLang="ko-KR" sz="1200" dirty="0" smtClean="0"/>
              <a:t>                        -- </a:t>
            </a:r>
            <a:r>
              <a:rPr lang="en-US" altLang="ko-KR" sz="1200" dirty="0" smtClean="0">
                <a:solidFill>
                  <a:srgbClr val="FF0000"/>
                </a:solidFill>
              </a:rPr>
              <a:t>bilabials, labiodentals,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labio</a:t>
            </a:r>
            <a:r>
              <a:rPr lang="en-US" altLang="ko-KR" sz="1200" dirty="0" smtClean="0">
                <a:solidFill>
                  <a:srgbClr val="FF0000"/>
                </a:solidFill>
              </a:rPr>
              <a:t>-velar glide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b="1" dirty="0" smtClean="0"/>
              <a:t>             Coronals</a:t>
            </a:r>
            <a:r>
              <a:rPr lang="en-US" altLang="ko-KR" sz="1200" dirty="0" smtClean="0"/>
              <a:t>:  articulated by raising the tongue blade: [</a:t>
            </a:r>
            <a:r>
              <a:rPr lang="en-US" altLang="ko-KR" sz="1400" dirty="0" smtClean="0"/>
              <a:t>ɵ</a:t>
            </a:r>
            <a:r>
              <a:rPr lang="en-US" altLang="ko-KR" sz="1200" dirty="0" smtClean="0"/>
              <a:t>], [ð], [t], [d], [n], [s], [z], [</a:t>
            </a:r>
            <a:r>
              <a:rPr lang="en-US" altLang="ko-KR" sz="1400" dirty="0" smtClean="0"/>
              <a:t>ʃ</a:t>
            </a:r>
            <a:r>
              <a:rPr lang="en-US" altLang="ko-KR" sz="1200" dirty="0" smtClean="0"/>
              <a:t>], [</a:t>
            </a:r>
            <a:r>
              <a:rPr lang="en-US" altLang="ko-KR" sz="1400" dirty="0" smtClean="0"/>
              <a:t>ʒ</a:t>
            </a:r>
            <a:r>
              <a:rPr lang="en-US" altLang="ko-KR" sz="1200" dirty="0" smtClean="0"/>
              <a:t>], [</a:t>
            </a:r>
            <a:r>
              <a:rPr lang="en-US" altLang="ko-KR" sz="1400" dirty="0" smtClean="0"/>
              <a:t>ʧ</a:t>
            </a:r>
            <a:r>
              <a:rPr lang="en-US" altLang="ko-KR" sz="1200" dirty="0" smtClean="0"/>
              <a:t>], [</a:t>
            </a:r>
            <a:r>
              <a:rPr lang="en-US" altLang="ko-KR" sz="1400" dirty="0" smtClean="0"/>
              <a:t>ʤ</a:t>
            </a:r>
            <a:r>
              <a:rPr lang="en-US" altLang="ko-KR" sz="1200" dirty="0" smtClean="0"/>
              <a:t>], [l], [r] </a:t>
            </a:r>
          </a:p>
          <a:p>
            <a:pPr>
              <a:buNone/>
            </a:pPr>
            <a:r>
              <a:rPr lang="en-US" altLang="ko-KR" sz="1200" dirty="0" smtClean="0"/>
              <a:t>                        --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interdentals</a:t>
            </a:r>
            <a:r>
              <a:rPr lang="en-US" altLang="ko-KR" sz="1200" dirty="0" smtClean="0">
                <a:solidFill>
                  <a:srgbClr val="FF0000"/>
                </a:solidFill>
              </a:rPr>
              <a:t>, 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alveolars</a:t>
            </a:r>
            <a:r>
              <a:rPr lang="en-US" altLang="ko-KR" sz="1200" dirty="0" smtClean="0">
                <a:solidFill>
                  <a:srgbClr val="FF0000"/>
                </a:solidFill>
              </a:rPr>
              <a:t>, 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alveopalatals</a:t>
            </a: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</a:t>
            </a:r>
            <a:r>
              <a:rPr lang="en-US" altLang="ko-KR" sz="1200" b="1" dirty="0" err="1" smtClean="0"/>
              <a:t>Anteriors</a:t>
            </a:r>
            <a:r>
              <a:rPr lang="en-US" altLang="ko-KR" sz="1200" dirty="0" smtClean="0"/>
              <a:t>:  produced in front part of the mouth, from the alveolar area forward:</a:t>
            </a:r>
          </a:p>
          <a:p>
            <a:pPr>
              <a:buNone/>
            </a:pPr>
            <a:r>
              <a:rPr lang="en-US" altLang="ko-KR" sz="1200" dirty="0" smtClean="0"/>
              <a:t>                            [p], [b], [m], [f], [v], [ɵ], [ð], [t], [d], [n], [s], [z]</a:t>
            </a:r>
          </a:p>
          <a:p>
            <a:pPr>
              <a:buNone/>
            </a:pPr>
            <a:r>
              <a:rPr lang="en-US" altLang="ko-KR" sz="1200" dirty="0" smtClean="0"/>
              <a:t>                        -- </a:t>
            </a:r>
            <a:r>
              <a:rPr lang="en-US" altLang="ko-KR" sz="1200" dirty="0" smtClean="0">
                <a:solidFill>
                  <a:srgbClr val="FF0000"/>
                </a:solidFill>
              </a:rPr>
              <a:t>bilabials,  labiodentals, 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interdentals</a:t>
            </a:r>
            <a:r>
              <a:rPr lang="en-US" altLang="ko-KR" sz="1200" dirty="0" smtClean="0">
                <a:solidFill>
                  <a:srgbClr val="FF0000"/>
                </a:solidFill>
              </a:rPr>
              <a:t>, 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alveolars</a:t>
            </a: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</a:t>
            </a:r>
            <a:r>
              <a:rPr lang="en-US" altLang="ko-KR" sz="1200" b="1" dirty="0" smtClean="0"/>
              <a:t>Sibilants</a:t>
            </a:r>
            <a:r>
              <a:rPr lang="en-US" altLang="ko-KR" sz="1200" dirty="0" smtClean="0"/>
              <a:t>: The friction created by sibilants produces a hissing sound, which is a mixture of </a:t>
            </a:r>
          </a:p>
          <a:p>
            <a:pPr>
              <a:buNone/>
            </a:pPr>
            <a:r>
              <a:rPr lang="en-US" altLang="ko-KR" sz="1200" dirty="0" smtClean="0"/>
              <a:t>                          high-frequency sounds acoustically: </a:t>
            </a:r>
            <a:r>
              <a:rPr lang="en-US" altLang="ko-KR" sz="1200" dirty="0" smtClean="0">
                <a:solidFill>
                  <a:srgbClr val="FF0000"/>
                </a:solidFill>
              </a:rPr>
              <a:t>[s], [z], [</a:t>
            </a:r>
            <a:r>
              <a:rPr lang="en-US" altLang="ko-KR" sz="1400" dirty="0" smtClean="0">
                <a:solidFill>
                  <a:srgbClr val="FF0000"/>
                </a:solidFill>
              </a:rPr>
              <a:t>ʃ</a:t>
            </a:r>
            <a:r>
              <a:rPr lang="en-US" altLang="ko-KR" sz="1200" dirty="0" smtClean="0">
                <a:solidFill>
                  <a:srgbClr val="FF0000"/>
                </a:solidFill>
              </a:rPr>
              <a:t>], [</a:t>
            </a:r>
            <a:r>
              <a:rPr lang="en-US" altLang="ko-KR" sz="1400" dirty="0" smtClean="0">
                <a:solidFill>
                  <a:srgbClr val="FF0000"/>
                </a:solidFill>
              </a:rPr>
              <a:t>ʒ</a:t>
            </a:r>
            <a:r>
              <a:rPr lang="en-US" altLang="ko-KR" sz="1200" dirty="0" smtClean="0">
                <a:solidFill>
                  <a:srgbClr val="FF0000"/>
                </a:solidFill>
              </a:rPr>
              <a:t>], [</a:t>
            </a:r>
            <a:r>
              <a:rPr lang="en-US" altLang="ko-KR" sz="1400" dirty="0" smtClean="0">
                <a:solidFill>
                  <a:srgbClr val="FF0000"/>
                </a:solidFill>
              </a:rPr>
              <a:t>ʧ</a:t>
            </a:r>
            <a:r>
              <a:rPr lang="en-US" altLang="ko-KR" sz="1200" dirty="0" smtClean="0">
                <a:solidFill>
                  <a:srgbClr val="FF0000"/>
                </a:solidFill>
              </a:rPr>
              <a:t>], [</a:t>
            </a:r>
            <a:r>
              <a:rPr lang="en-US" altLang="ko-KR" sz="1400" dirty="0" smtClean="0">
                <a:solidFill>
                  <a:srgbClr val="FF0000"/>
                </a:solidFill>
              </a:rPr>
              <a:t>ʤ</a:t>
            </a:r>
            <a:r>
              <a:rPr lang="en-US" altLang="ko-KR" sz="1200" dirty="0" smtClean="0">
                <a:solidFill>
                  <a:srgbClr val="FF0000"/>
                </a:solidFill>
              </a:rPr>
              <a:t>] </a:t>
            </a:r>
          </a:p>
          <a:p>
            <a:pPr>
              <a:buNone/>
            </a:pPr>
            <a:r>
              <a:rPr lang="en-US" altLang="ko-KR" sz="1200" dirty="0" smtClean="0"/>
              <a:t>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</a:t>
            </a:r>
            <a:r>
              <a:rPr lang="en-US" altLang="ko-KR" sz="1300" b="1" dirty="0" smtClean="0"/>
              <a:t>(4) Syllabic Sounds(</a:t>
            </a:r>
            <a:r>
              <a:rPr lang="ko-KR" altLang="en-US" sz="1300" b="1" dirty="0" smtClean="0"/>
              <a:t>음절의</a:t>
            </a:r>
            <a:r>
              <a:rPr lang="en-US" altLang="ko-KR" sz="1300" b="1" dirty="0" smtClean="0"/>
              <a:t> </a:t>
            </a:r>
            <a:r>
              <a:rPr lang="ko-KR" altLang="en-US" sz="1300" b="1" dirty="0" smtClean="0"/>
              <a:t>핵이 되는 소리</a:t>
            </a:r>
            <a:r>
              <a:rPr lang="en-US" altLang="ko-KR" sz="1300" b="1" dirty="0" smtClean="0"/>
              <a:t>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(a)  Sounds that may function as </a:t>
            </a:r>
            <a:r>
              <a:rPr lang="en-US" altLang="ko-KR" sz="1200" b="1" dirty="0" smtClean="0"/>
              <a:t>the core of a syllable </a:t>
            </a:r>
            <a:r>
              <a:rPr lang="en-US" altLang="ko-KR" sz="1200" dirty="0" smtClean="0"/>
              <a:t>possess the feature syllabic.</a:t>
            </a:r>
          </a:p>
          <a:p>
            <a:pPr>
              <a:buNone/>
            </a:pPr>
            <a:r>
              <a:rPr lang="en-US" altLang="ko-KR" sz="1200" dirty="0" smtClean="0"/>
              <a:t>             </a:t>
            </a:r>
            <a:r>
              <a:rPr lang="en-US" altLang="ko-KR" sz="1200" dirty="0" smtClean="0">
                <a:solidFill>
                  <a:srgbClr val="FF0000"/>
                </a:solidFill>
              </a:rPr>
              <a:t>Vowels are clearly syllabic</a:t>
            </a:r>
            <a:r>
              <a:rPr lang="en-US" altLang="ko-KR" sz="1200" dirty="0" smtClean="0"/>
              <a:t>, but they are not the only sound class that anchors syllables.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(b)  </a:t>
            </a:r>
            <a:r>
              <a:rPr lang="en-US" altLang="ko-KR" sz="1200" b="1" dirty="0" smtClean="0"/>
              <a:t>Liquids and nasals are syllabic consonants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(The diacritic mark under the </a:t>
            </a:r>
            <a:r>
              <a:rPr lang="en-US" altLang="ko-KR" sz="1200" b="1" dirty="0" smtClean="0"/>
              <a:t>[l], [r], [m], </a:t>
            </a:r>
            <a:r>
              <a:rPr lang="en-US" altLang="ko-KR" sz="1200" dirty="0" smtClean="0"/>
              <a:t>and </a:t>
            </a:r>
            <a:r>
              <a:rPr lang="en-US" altLang="ko-KR" sz="1200" b="1" dirty="0" smtClean="0"/>
              <a:t>[n]</a:t>
            </a:r>
            <a:r>
              <a:rPr lang="en-US" altLang="ko-KR" sz="1200" dirty="0" smtClean="0"/>
              <a:t> is the notation for syllabic.)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e.g.) dazzle,  faker,   rhythm,   wagon</a:t>
            </a:r>
          </a:p>
          <a:p>
            <a:pPr>
              <a:buNone/>
            </a:pPr>
            <a:r>
              <a:rPr lang="en-US" altLang="ko-KR" sz="1200" dirty="0" smtClean="0"/>
              <a:t>                        [</a:t>
            </a:r>
            <a:r>
              <a:rPr lang="en-US" altLang="ko-KR" sz="1200" dirty="0" err="1" smtClean="0"/>
              <a:t>dæz</a:t>
            </a:r>
            <a:r>
              <a:rPr lang="en-US" altLang="ko-KR" sz="1200" b="1" dirty="0" err="1" smtClean="0">
                <a:solidFill>
                  <a:srgbClr val="FF0000"/>
                </a:solidFill>
              </a:rPr>
              <a:t>l</a:t>
            </a:r>
            <a:r>
              <a:rPr lang="en-US" altLang="ko-KR" sz="1200" dirty="0" smtClean="0"/>
              <a:t>]   [</a:t>
            </a:r>
            <a:r>
              <a:rPr lang="en-US" altLang="ko-KR" sz="1200" dirty="0" err="1" smtClean="0"/>
              <a:t>fek</a:t>
            </a:r>
            <a:r>
              <a:rPr lang="en-US" altLang="ko-KR" sz="1200" b="1" dirty="0" err="1" smtClean="0">
                <a:solidFill>
                  <a:srgbClr val="FF0000"/>
                </a:solidFill>
              </a:rPr>
              <a:t>r</a:t>
            </a:r>
            <a:r>
              <a:rPr lang="en-US" altLang="ko-KR" sz="1200" dirty="0" smtClean="0"/>
              <a:t>]   [</a:t>
            </a:r>
            <a:r>
              <a:rPr lang="en-US" altLang="ko-KR" sz="1200" dirty="0" err="1" smtClean="0"/>
              <a:t>rɪð</a:t>
            </a:r>
            <a:r>
              <a:rPr lang="en-US" altLang="ko-KR" sz="1200" b="1" dirty="0" err="1" smtClean="0">
                <a:solidFill>
                  <a:srgbClr val="FF0000"/>
                </a:solidFill>
              </a:rPr>
              <a:t>m</a:t>
            </a:r>
            <a:r>
              <a:rPr lang="en-US" altLang="ko-KR" sz="1200" dirty="0" smtClean="0"/>
              <a:t>]    [</a:t>
            </a:r>
            <a:r>
              <a:rPr lang="en-US" altLang="ko-KR" sz="1200" dirty="0" err="1" smtClean="0"/>
              <a:t>wæg</a:t>
            </a:r>
            <a:r>
              <a:rPr lang="en-US" altLang="ko-KR" sz="1200" b="1" dirty="0" err="1" smtClean="0">
                <a:solidFill>
                  <a:srgbClr val="FF0000"/>
                </a:solidFill>
              </a:rPr>
              <a:t>n</a:t>
            </a:r>
            <a:r>
              <a:rPr lang="en-US" altLang="ko-KR" sz="1200" dirty="0" smtClean="0"/>
              <a:t>]    </a:t>
            </a:r>
            <a:r>
              <a:rPr lang="en-US" altLang="ko-KR" sz="1200" dirty="0" smtClean="0">
                <a:sym typeface="Wingdings" pitchFamily="2" charset="2"/>
              </a:rPr>
              <a:t> The red sounds are syllabic.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1"/>
                </a:solidFill>
                <a:sym typeface="Wingdings" pitchFamily="2" charset="2"/>
              </a:rPr>
              <a:t>           </a:t>
            </a:r>
            <a:r>
              <a:rPr lang="en-US" altLang="ko-KR" sz="1200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## </a:t>
            </a:r>
            <a:r>
              <a:rPr lang="en-US" altLang="ko-KR" sz="1200" b="1" u="sng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Syllable Structure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1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Syllable                                        </a:t>
            </a:r>
            <a:r>
              <a:rPr lang="en-US" altLang="ko-KR" sz="1200" dirty="0" err="1" smtClean="0">
                <a:sym typeface="Wingdings" pitchFamily="2" charset="2"/>
              </a:rPr>
              <a:t>Syllable</a:t>
            </a:r>
            <a:r>
              <a:rPr lang="en-US" altLang="ko-KR" sz="1200" dirty="0" smtClean="0">
                <a:sym typeface="Wingdings" pitchFamily="2" charset="2"/>
              </a:rPr>
              <a:t>                          </a:t>
            </a:r>
            <a:r>
              <a:rPr lang="en-US" altLang="ko-KR" sz="1200" dirty="0" err="1" smtClean="0">
                <a:sym typeface="Wingdings" pitchFamily="2" charset="2"/>
              </a:rPr>
              <a:t>Syllable</a:t>
            </a: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100"/>
              </a:lnSpc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1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Onset         Rhyme                         Onset        Rhyme           Onset        Rhyme</a:t>
            </a:r>
          </a:p>
          <a:p>
            <a:pPr>
              <a:lnSpc>
                <a:spcPts val="1100"/>
              </a:lnSpc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1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Nucleus      Coda                          Nucleus     Coda             </a:t>
            </a:r>
            <a:r>
              <a:rPr lang="en-US" altLang="ko-KR" sz="1200" b="1" dirty="0" smtClean="0">
                <a:sym typeface="Wingdings" pitchFamily="2" charset="2"/>
              </a:rPr>
              <a:t>Nucleus</a:t>
            </a:r>
            <a:r>
              <a:rPr lang="en-US" altLang="ko-KR" sz="1200" dirty="0" smtClean="0">
                <a:sym typeface="Wingdings" pitchFamily="2" charset="2"/>
              </a:rPr>
              <a:t>     Coda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[ 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t    r       </a:t>
            </a:r>
            <a:r>
              <a:rPr lang="en-US" altLang="ko-KR" sz="1200" dirty="0" err="1" smtClean="0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ko-KR" sz="1200" dirty="0" smtClean="0">
                <a:sym typeface="Wingdings" pitchFamily="2" charset="2"/>
              </a:rPr>
              <a:t> ]                                 [ 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d       </a:t>
            </a:r>
            <a:r>
              <a:rPr lang="en-US" altLang="ko-KR" sz="1200" dirty="0" smtClean="0">
                <a:solidFill>
                  <a:srgbClr val="FF0000"/>
                </a:solidFill>
              </a:rPr>
              <a:t>æ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                          z       </a:t>
            </a: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> l</a:t>
            </a:r>
            <a:r>
              <a:rPr lang="en-US" altLang="ko-KR" sz="1200" b="1" dirty="0" smtClean="0">
                <a:sym typeface="Wingdings" pitchFamily="2" charset="2"/>
              </a:rPr>
              <a:t>   </a:t>
            </a:r>
            <a:r>
              <a:rPr lang="en-US" altLang="ko-KR" sz="1200" dirty="0" smtClean="0">
                <a:sym typeface="Wingdings" pitchFamily="2" charset="2"/>
              </a:rPr>
              <a:t>]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“tree”                                                            “dazzle”  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================= 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</a:t>
            </a:r>
            <a:r>
              <a:rPr lang="en-US" altLang="ko-KR" sz="1400" b="1" dirty="0" smtClean="0">
                <a:sym typeface="Wingdings" pitchFamily="2" charset="2"/>
              </a:rPr>
              <a:t>- Questions</a:t>
            </a:r>
            <a:r>
              <a:rPr lang="en-US" altLang="ko-KR" sz="1200" dirty="0" smtClean="0">
                <a:sym typeface="Wingdings" pitchFamily="2" charset="2"/>
              </a:rPr>
              <a:t>: </a:t>
            </a:r>
            <a:r>
              <a:rPr lang="en-US" altLang="ko-KR" sz="1200" b="1" dirty="0" smtClean="0">
                <a:sym typeface="Wingdings" pitchFamily="2" charset="2"/>
              </a:rPr>
              <a:t>Answer the questions in Exercises on pages 218-223; Focus on the number 1,2,3,5,6,9,11,12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                                                                                           10&lt;2&gt;               </a:t>
            </a:r>
            <a:endParaRPr lang="en-US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  <p:cxnSp>
        <p:nvCxnSpPr>
          <p:cNvPr id="5" name="직선 연결선 4"/>
          <p:cNvCxnSpPr/>
          <p:nvPr/>
        </p:nvCxnSpPr>
        <p:spPr>
          <a:xfrm flipH="1">
            <a:off x="1835696" y="378904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195736" y="378904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>
            <a:off x="2339752" y="414908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2771800" y="414908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1619672" y="4149080"/>
            <a:ext cx="14401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763688" y="4149080"/>
            <a:ext cx="14401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2339752" y="443711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4572000" y="3789040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4932040" y="3789040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5436096" y="4149080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flipH="1">
            <a:off x="5148064" y="4149080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4932040" y="44371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6372200" y="414908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4427984" y="407707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 flipH="1">
            <a:off x="6372200" y="378904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6804248" y="3789040"/>
            <a:ext cx="28803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H="1">
            <a:off x="6876256" y="414908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7308304" y="414908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6876256" y="44371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932</Words>
  <Application>Microsoft Office PowerPoint</Application>
  <PresentationFormat>화면 슬라이드 쇼(4:3)</PresentationFormat>
  <Paragraphs>95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(3)  Diphthongs(이중모음)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수진</cp:lastModifiedBy>
  <cp:revision>23</cp:revision>
  <dcterms:created xsi:type="dcterms:W3CDTF">2016-08-13T09:34:26Z</dcterms:created>
  <dcterms:modified xsi:type="dcterms:W3CDTF">2016-08-15T06:24:00Z</dcterms:modified>
</cp:coreProperties>
</file>