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037-019B-4E1B-B9B6-8E48E2FE2F30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AD4C8-E474-4FE6-BD3D-0825FFD85E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9399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037-019B-4E1B-B9B6-8E48E2FE2F30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AD4C8-E474-4FE6-BD3D-0825FFD85E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1195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037-019B-4E1B-B9B6-8E48E2FE2F30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AD4C8-E474-4FE6-BD3D-0825FFD85E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1197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037-019B-4E1B-B9B6-8E48E2FE2F30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AD4C8-E474-4FE6-BD3D-0825FFD85E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9189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037-019B-4E1B-B9B6-8E48E2FE2F30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AD4C8-E474-4FE6-BD3D-0825FFD85E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9157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037-019B-4E1B-B9B6-8E48E2FE2F30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AD4C8-E474-4FE6-BD3D-0825FFD85E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818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037-019B-4E1B-B9B6-8E48E2FE2F30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AD4C8-E474-4FE6-BD3D-0825FFD85E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4544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037-019B-4E1B-B9B6-8E48E2FE2F30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AD4C8-E474-4FE6-BD3D-0825FFD85E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037-019B-4E1B-B9B6-8E48E2FE2F30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AD4C8-E474-4FE6-BD3D-0825FFD85E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7642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037-019B-4E1B-B9B6-8E48E2FE2F30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AD4C8-E474-4FE6-BD3D-0825FFD85E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677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037-019B-4E1B-B9B6-8E48E2FE2F30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AD4C8-E474-4FE6-BD3D-0825FFD85E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3716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67037-019B-4E1B-B9B6-8E48E2FE2F30}" type="datetimeFigureOut">
              <a:rPr lang="ko-KR" altLang="en-US" smtClean="0"/>
              <a:t>2023-02-07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AD4C8-E474-4FE6-BD3D-0825FFD85E2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522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672662"/>
            <a:ext cx="10515600" cy="683172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en-US" altLang="ko-KR" sz="2400" dirty="0" smtClean="0"/>
              <a:t> </a:t>
            </a:r>
            <a:r>
              <a:rPr lang="en-US" altLang="ko-KR" sz="2800" dirty="0" smtClean="0">
                <a:latin typeface="HY견고딕" panose="02030600000101010101" pitchFamily="18" charset="-127"/>
                <a:ea typeface="HY견고딕" panose="02030600000101010101" pitchFamily="18" charset="-127"/>
              </a:rPr>
              <a:t>11. Binding</a:t>
            </a:r>
            <a:endParaRPr lang="ko-KR" altLang="en-US" sz="2800" dirty="0"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573376"/>
            <a:ext cx="10515600" cy="4627727"/>
          </a:xfrm>
          <a:solidFill>
            <a:schemeClr val="accent6">
              <a:lumMod val="20000"/>
              <a:lumOff val="8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</a:t>
            </a:r>
            <a:r>
              <a:rPr lang="en-US" altLang="ko-KR" sz="1800" b="1" dirty="0" smtClean="0"/>
              <a:t>1. Semantic Interpretation Rule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Case-marked S-structures undergo semantic interpretation; that is, they are subject to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a set of rules which map them onto an initial representation of their meaning.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</a:t>
            </a:r>
            <a:r>
              <a:rPr lang="en-US" altLang="ko-KR" sz="1800" dirty="0" err="1" smtClean="0"/>
              <a:t>Semenatic</a:t>
            </a:r>
            <a:r>
              <a:rPr lang="en-US" altLang="ko-KR" sz="1800" dirty="0" smtClean="0"/>
              <a:t> interpretation is crucial to Syntax, relating with </a:t>
            </a:r>
            <a:r>
              <a:rPr lang="en-US" altLang="ko-KR" sz="1800" b="1" dirty="0" smtClean="0">
                <a:solidFill>
                  <a:srgbClr val="FF0000"/>
                </a:solidFill>
              </a:rPr>
              <a:t>anaphors, </a:t>
            </a:r>
            <a:r>
              <a:rPr lang="en-US" altLang="ko-KR" sz="1800" b="1" dirty="0" err="1" smtClean="0">
                <a:solidFill>
                  <a:srgbClr val="FF0000"/>
                </a:solidFill>
              </a:rPr>
              <a:t>pronominals</a:t>
            </a:r>
            <a:r>
              <a:rPr lang="en-US" altLang="ko-KR" sz="1800" b="1" dirty="0" smtClean="0">
                <a:solidFill>
                  <a:srgbClr val="FF0000"/>
                </a:solidFill>
              </a:rPr>
              <a:t>, </a:t>
            </a:r>
          </a:p>
          <a:p>
            <a:pPr marL="0" indent="0">
              <a:buNone/>
            </a:pPr>
            <a:r>
              <a:rPr lang="en-US" altLang="ko-KR" sz="1800" b="1" dirty="0">
                <a:solidFill>
                  <a:srgbClr val="FF0000"/>
                </a:solidFill>
              </a:rPr>
              <a:t> </a:t>
            </a:r>
            <a:r>
              <a:rPr lang="en-US" altLang="ko-KR" sz="1800" b="1" dirty="0" smtClean="0">
                <a:solidFill>
                  <a:srgbClr val="FF0000"/>
                </a:solidFill>
              </a:rPr>
              <a:t>      lexical NPs</a:t>
            </a:r>
            <a:r>
              <a:rPr lang="en-US" altLang="ko-KR" sz="1800" dirty="0" smtClean="0"/>
              <a:t>.</a:t>
            </a:r>
            <a:endParaRPr lang="en-US" altLang="ko-KR" sz="1600" dirty="0" smtClean="0"/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800" b="1" dirty="0" smtClean="0"/>
              <a:t>      (</a:t>
            </a:r>
            <a:r>
              <a:rPr lang="en-US" altLang="ko-KR" sz="1800" b="1" dirty="0" err="1" smtClean="0"/>
              <a:t>i</a:t>
            </a:r>
            <a:r>
              <a:rPr lang="en-US" altLang="ko-KR" sz="1800" b="1" dirty="0" smtClean="0"/>
              <a:t>)</a:t>
            </a:r>
            <a:r>
              <a:rPr lang="en-US" altLang="ko-KR" sz="1800" dirty="0" smtClean="0"/>
              <a:t> </a:t>
            </a:r>
            <a:r>
              <a:rPr lang="en-US" altLang="ko-KR" sz="1800" b="1" dirty="0" smtClean="0">
                <a:solidFill>
                  <a:srgbClr val="FF0000"/>
                </a:solidFill>
              </a:rPr>
              <a:t>Anaphor</a:t>
            </a:r>
            <a:r>
              <a:rPr lang="en-US" altLang="ko-KR" sz="1800" dirty="0" smtClean="0"/>
              <a:t>: </a:t>
            </a:r>
            <a:r>
              <a:rPr lang="en-US" altLang="ko-KR" sz="1800" b="1" dirty="0" smtClean="0"/>
              <a:t>reciprocal anaphor / reflexive anaphor</a:t>
            </a:r>
          </a:p>
          <a:p>
            <a:pPr marL="0" indent="0">
              <a:buNone/>
            </a:pPr>
            <a:r>
              <a:rPr lang="en-US" altLang="ko-KR" sz="1800" dirty="0" smtClean="0"/>
              <a:t>          </a:t>
            </a:r>
            <a:r>
              <a:rPr lang="en-US" altLang="ko-KR" sz="1600" dirty="0" smtClean="0"/>
              <a:t>An anaphor is an NP which takes its reference from some other expression in the sentence,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its </a:t>
            </a:r>
            <a:r>
              <a:rPr lang="en-US" altLang="ko-KR" sz="1600" b="1" i="1" dirty="0" smtClean="0"/>
              <a:t>antecedent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: </a:t>
            </a:r>
            <a:r>
              <a:rPr lang="en-US" altLang="ko-KR" sz="1600" b="1" i="1" dirty="0" smtClean="0"/>
              <a:t>each other, self-forms</a:t>
            </a:r>
            <a:r>
              <a:rPr lang="en-US" altLang="ko-KR" sz="1600" dirty="0" smtClean="0"/>
              <a:t>(myself, ourselves, yourself, yourselves, himself, themselves,                 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herself, itself, etc.)</a:t>
            </a:r>
          </a:p>
        </p:txBody>
      </p:sp>
    </p:spTree>
    <p:extLst>
      <p:ext uri="{BB962C8B-B14F-4D97-AF65-F5344CB8AC3E}">
        <p14:creationId xmlns:p14="http://schemas.microsoft.com/office/powerpoint/2010/main" val="3412302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  <a:ln>
            <a:solidFill>
              <a:schemeClr val="accent1">
                <a:lumMod val="7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(1) (a)  John and Mary like </a:t>
            </a:r>
            <a:r>
              <a:rPr lang="en-US" altLang="ko-KR" sz="1600" i="1" dirty="0" smtClean="0">
                <a:solidFill>
                  <a:srgbClr val="FF0000"/>
                </a:solidFill>
              </a:rPr>
              <a:t>each other</a:t>
            </a:r>
            <a:r>
              <a:rPr lang="en-US" altLang="ko-KR" sz="1600" dirty="0" smtClean="0">
                <a:solidFill>
                  <a:srgbClr val="FF0000"/>
                </a:solidFill>
              </a:rPr>
              <a:t>     reciprocal anaphor </a:t>
            </a:r>
            <a:r>
              <a:rPr lang="en-US" altLang="ko-KR" sz="1600" dirty="0" smtClean="0"/>
              <a:t>(</a:t>
            </a:r>
            <a:r>
              <a:rPr lang="en-US" altLang="ko-KR" sz="1600" b="1" i="1" dirty="0" smtClean="0"/>
              <a:t>John and Mary </a:t>
            </a:r>
            <a:r>
              <a:rPr lang="en-US" altLang="ko-KR" sz="1600" dirty="0" smtClean="0"/>
              <a:t>is an antecedent of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(b)  *Each other have left                                               </a:t>
            </a:r>
            <a:r>
              <a:rPr lang="en-US" altLang="ko-KR" sz="1600" b="1" i="1" dirty="0" smtClean="0"/>
              <a:t>each other</a:t>
            </a:r>
            <a:r>
              <a:rPr lang="en-US" altLang="ko-KR" sz="1600" dirty="0" smtClean="0"/>
              <a:t>)  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           (2) (a)  John cut </a:t>
            </a:r>
            <a:r>
              <a:rPr lang="en-US" altLang="ko-KR" sz="1600" i="1" dirty="0" smtClean="0">
                <a:solidFill>
                  <a:srgbClr val="FF0000"/>
                </a:solidFill>
              </a:rPr>
              <a:t>himself</a:t>
            </a:r>
            <a:r>
              <a:rPr lang="en-US" altLang="ko-KR" sz="1600" dirty="0" smtClean="0">
                <a:solidFill>
                  <a:srgbClr val="FF0000"/>
                </a:solidFill>
              </a:rPr>
              <a:t> </a:t>
            </a:r>
            <a:r>
              <a:rPr lang="en-US" altLang="ko-KR" sz="1600" dirty="0" smtClean="0"/>
              <a:t>       </a:t>
            </a:r>
            <a:r>
              <a:rPr lang="en-US" altLang="ko-KR" sz="1600" dirty="0" smtClean="0">
                <a:solidFill>
                  <a:srgbClr val="FF0000"/>
                </a:solidFill>
              </a:rPr>
              <a:t>reflexive anaphor </a:t>
            </a:r>
            <a:r>
              <a:rPr lang="en-US" altLang="ko-KR" sz="1600" dirty="0" smtClean="0"/>
              <a:t>(</a:t>
            </a:r>
            <a:r>
              <a:rPr lang="en-US" altLang="ko-KR" sz="1600" b="1" i="1" dirty="0" smtClean="0"/>
              <a:t>John</a:t>
            </a:r>
            <a:r>
              <a:rPr lang="en-US" altLang="ko-KR" sz="1600" dirty="0" smtClean="0"/>
              <a:t> is an antecedent of </a:t>
            </a:r>
            <a:r>
              <a:rPr lang="en-US" altLang="ko-KR" sz="1600" b="1" i="1" dirty="0" smtClean="0"/>
              <a:t>himself</a:t>
            </a:r>
            <a:r>
              <a:rPr lang="en-US" altLang="ko-KR" sz="1600" dirty="0" smtClean="0"/>
              <a:t>)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(b)  *Himself resigned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b="1" dirty="0" smtClean="0"/>
              <a:t>       </a:t>
            </a:r>
            <a:r>
              <a:rPr lang="en-US" altLang="ko-KR" sz="1800" b="1" dirty="0" smtClean="0"/>
              <a:t>(ii) Pronominal</a:t>
            </a:r>
            <a:r>
              <a:rPr lang="en-US" altLang="ko-KR" sz="1800" dirty="0" smtClean="0"/>
              <a:t>: </a:t>
            </a:r>
            <a:r>
              <a:rPr lang="en-US" altLang="ko-KR" sz="1800" b="1" dirty="0" smtClean="0"/>
              <a:t>personal pronouns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  Semantically speaking, </a:t>
            </a:r>
            <a:r>
              <a:rPr lang="en-US" altLang="ko-KR" sz="1800" dirty="0" err="1" smtClean="0"/>
              <a:t>pronominals</a:t>
            </a:r>
            <a:r>
              <a:rPr lang="en-US" altLang="ko-KR" sz="1800" dirty="0" smtClean="0"/>
              <a:t> can fulfil either of two functions in English;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   they can either take their reference from some other NP or they can refer independently.</a:t>
            </a:r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 smtClean="0"/>
              <a:t>          </a:t>
            </a:r>
            <a:r>
              <a:rPr lang="en-US" altLang="ko-KR" sz="1600" dirty="0" smtClean="0"/>
              <a:t>(3)  John thinks </a:t>
            </a:r>
            <a:r>
              <a:rPr lang="en-US" altLang="ko-KR" sz="1600" i="1" dirty="0" smtClean="0">
                <a:solidFill>
                  <a:srgbClr val="FF0000"/>
                </a:solidFill>
              </a:rPr>
              <a:t>he</a:t>
            </a:r>
            <a:r>
              <a:rPr lang="en-US" altLang="ko-KR" sz="1600" dirty="0" smtClean="0"/>
              <a:t> is clever      </a:t>
            </a:r>
            <a:r>
              <a:rPr lang="en-US" altLang="ko-KR" sz="1600" dirty="0" smtClean="0">
                <a:solidFill>
                  <a:srgbClr val="FF0000"/>
                </a:solidFill>
              </a:rPr>
              <a:t>pronominal</a:t>
            </a:r>
            <a:r>
              <a:rPr lang="en-US" altLang="ko-KR" sz="1600" dirty="0" smtClean="0"/>
              <a:t>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(The pronominal </a:t>
            </a:r>
            <a:r>
              <a:rPr lang="en-US" altLang="ko-KR" sz="1600" b="1" i="1" dirty="0" smtClean="0"/>
              <a:t>he</a:t>
            </a:r>
            <a:r>
              <a:rPr lang="en-US" altLang="ko-KR" sz="1600" dirty="0" smtClean="0"/>
              <a:t> could either be interpreted as referring back to </a:t>
            </a:r>
            <a:r>
              <a:rPr lang="en-US" altLang="ko-KR" sz="1600" b="1" i="1" dirty="0" smtClean="0"/>
              <a:t>John </a:t>
            </a:r>
          </a:p>
          <a:p>
            <a:pPr marL="0" indent="0">
              <a:buNone/>
            </a:pPr>
            <a:r>
              <a:rPr lang="en-US" altLang="ko-KR" sz="1600" b="1" i="1" dirty="0"/>
              <a:t> </a:t>
            </a:r>
            <a:r>
              <a:rPr lang="en-US" altLang="ko-KR" sz="1600" b="1" i="1" dirty="0" smtClean="0"/>
              <a:t>                 </a:t>
            </a:r>
            <a:r>
              <a:rPr lang="en-US" altLang="ko-KR" sz="1600" dirty="0" smtClean="0"/>
              <a:t>or as referring to someone other than </a:t>
            </a:r>
            <a:r>
              <a:rPr lang="en-US" altLang="ko-KR" sz="1600" b="1" i="1" dirty="0" smtClean="0"/>
              <a:t>John</a:t>
            </a:r>
            <a:r>
              <a:rPr lang="en-US" altLang="ko-KR" sz="1600" dirty="0" smtClean="0"/>
              <a:t>.)</a:t>
            </a:r>
            <a:endParaRPr lang="ko-KR" altLang="en-US" sz="1600" dirty="0"/>
          </a:p>
        </p:txBody>
      </p:sp>
      <p:sp>
        <p:nvSpPr>
          <p:cNvPr id="4" name="오른쪽 화살표 3"/>
          <p:cNvSpPr/>
          <p:nvPr/>
        </p:nvSpPr>
        <p:spPr>
          <a:xfrm>
            <a:off x="5297214" y="1093076"/>
            <a:ext cx="168165" cy="1261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오른쪽 화살표 4"/>
          <p:cNvSpPr/>
          <p:nvPr/>
        </p:nvSpPr>
        <p:spPr>
          <a:xfrm>
            <a:off x="4130566" y="2133600"/>
            <a:ext cx="210206" cy="1156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오른쪽 화살표 5"/>
          <p:cNvSpPr/>
          <p:nvPr/>
        </p:nvSpPr>
        <p:spPr>
          <a:xfrm>
            <a:off x="4466896" y="4645572"/>
            <a:ext cx="199696" cy="1471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6246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588578"/>
            <a:ext cx="10515600" cy="5896305"/>
          </a:xfrm>
          <a:ln>
            <a:solidFill>
              <a:srgbClr val="FF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</a:t>
            </a:r>
            <a:r>
              <a:rPr lang="en-US" altLang="ko-KR" sz="1800" b="1" dirty="0" smtClean="0"/>
              <a:t>(iii) Lexical NPs </a:t>
            </a:r>
            <a:r>
              <a:rPr lang="en-US" altLang="ko-KR" sz="1800" dirty="0" smtClean="0"/>
              <a:t>: </a:t>
            </a:r>
            <a:r>
              <a:rPr lang="en-US" altLang="ko-KR" sz="1800" b="1" dirty="0" smtClean="0"/>
              <a:t>overt NPs </a:t>
            </a:r>
            <a:r>
              <a:rPr lang="en-US" altLang="ko-KR" sz="1800" dirty="0" smtClean="0"/>
              <a:t>(</a:t>
            </a:r>
            <a:r>
              <a:rPr lang="en-US" altLang="ko-KR" sz="1800" dirty="0" err="1" smtClean="0"/>
              <a:t>Nim</a:t>
            </a:r>
            <a:r>
              <a:rPr lang="en-US" altLang="ko-KR" sz="1800" dirty="0" smtClean="0"/>
              <a:t> </a:t>
            </a:r>
            <a:r>
              <a:rPr lang="en-US" altLang="ko-KR" sz="1800" dirty="0" err="1" smtClean="0"/>
              <a:t>Chimsky</a:t>
            </a:r>
            <a:r>
              <a:rPr lang="en-US" altLang="ko-KR" sz="1800" dirty="0" smtClean="0"/>
              <a:t>, the man next door, Debbie Harry, etc.)</a:t>
            </a:r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r>
              <a:rPr lang="en-US" altLang="ko-KR" sz="1900" dirty="0" smtClean="0"/>
              <a:t>   </a:t>
            </a:r>
            <a:r>
              <a:rPr lang="en-US" altLang="ko-KR" sz="1900" b="1" dirty="0" smtClean="0"/>
              <a:t>2. </a:t>
            </a:r>
            <a:r>
              <a:rPr lang="en-US" altLang="ko-KR" sz="1900" b="1" dirty="0" err="1" smtClean="0"/>
              <a:t>Coreferential</a:t>
            </a:r>
            <a:r>
              <a:rPr lang="en-US" altLang="ko-KR" sz="1900" b="1" dirty="0" smtClean="0"/>
              <a:t> Interpretation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</a:t>
            </a:r>
            <a:r>
              <a:rPr lang="en-US" altLang="ko-KR" sz="1600" dirty="0" smtClean="0"/>
              <a:t>One important task for any theory of semantic interpretation is to determine whether or not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any given pair of NPs in a sentence can be interpreted as </a:t>
            </a:r>
            <a:r>
              <a:rPr lang="en-US" altLang="ko-KR" sz="1600" b="1" i="1" dirty="0" err="1" smtClean="0">
                <a:solidFill>
                  <a:srgbClr val="FF0000"/>
                </a:solidFill>
              </a:rPr>
              <a:t>coreferential</a:t>
            </a:r>
            <a:r>
              <a:rPr lang="en-US" altLang="ko-KR" sz="1600" dirty="0" smtClean="0"/>
              <a:t>.</a:t>
            </a:r>
          </a:p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 smtClean="0"/>
              <a:t>       The </a:t>
            </a:r>
            <a:r>
              <a:rPr lang="en-US" altLang="ko-KR" sz="1600" dirty="0" smtClean="0">
                <a:solidFill>
                  <a:srgbClr val="FF0000"/>
                </a:solidFill>
              </a:rPr>
              <a:t>reciprocal anaphor </a:t>
            </a:r>
            <a:r>
              <a:rPr lang="en-US" altLang="ko-KR" sz="1600" b="1" i="1" dirty="0" smtClean="0"/>
              <a:t>each other </a:t>
            </a:r>
            <a:r>
              <a:rPr lang="en-US" altLang="ko-KR" sz="1600" dirty="0" smtClean="0"/>
              <a:t>can be anaphoric to either the NP they or the NP the arrows.</a:t>
            </a: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         (4)  They shot the arrows at </a:t>
            </a:r>
            <a:r>
              <a:rPr lang="en-US" altLang="ko-KR" sz="1600" b="1" i="1" dirty="0" smtClean="0"/>
              <a:t>each other     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(5) (a)  They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200" dirty="0" smtClean="0"/>
              <a:t> </a:t>
            </a:r>
            <a:r>
              <a:rPr lang="en-US" altLang="ko-KR" sz="1600" dirty="0" smtClean="0"/>
              <a:t>shot the arrows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3</a:t>
            </a:r>
            <a:r>
              <a:rPr lang="en-US" altLang="ko-KR" sz="1600" dirty="0" smtClean="0"/>
              <a:t> at each other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600" dirty="0" smtClean="0"/>
              <a:t> </a:t>
            </a:r>
          </a:p>
          <a:p>
            <a:pPr marL="0" indent="0">
              <a:buNone/>
            </a:pPr>
            <a:r>
              <a:rPr lang="en-US" altLang="ko-KR" sz="1600" dirty="0" smtClean="0"/>
              <a:t>             (b)  They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600" dirty="0" smtClean="0"/>
              <a:t> shot the arrows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3</a:t>
            </a:r>
            <a:r>
              <a:rPr lang="en-US" altLang="ko-KR" sz="1600" dirty="0" smtClean="0"/>
              <a:t> at each other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3</a:t>
            </a:r>
            <a:r>
              <a:rPr lang="en-US" altLang="ko-KR" sz="1600" dirty="0" smtClean="0"/>
              <a:t> </a:t>
            </a:r>
          </a:p>
          <a:p>
            <a:pPr marL="0" indent="0">
              <a:buNone/>
            </a:pPr>
            <a:r>
              <a:rPr lang="en-US" altLang="ko-KR" sz="1600" dirty="0" smtClean="0"/>
              <a:t> </a:t>
            </a: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       (4) has two interpretations of (5a) and (5b) ambiguously. </a:t>
            </a:r>
            <a:r>
              <a:rPr lang="en-US" altLang="ko-KR" sz="1600" dirty="0" err="1" smtClean="0"/>
              <a:t>Coreference</a:t>
            </a:r>
            <a:r>
              <a:rPr lang="en-US" altLang="ko-KR" sz="1600" dirty="0" smtClean="0"/>
              <a:t> relations can be shown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by using indices.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(6) (a)  John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600" dirty="0" smtClean="0"/>
              <a:t> thinks he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600" dirty="0" smtClean="0"/>
              <a:t> is clever  (= proximate interpretation for </a:t>
            </a:r>
            <a:r>
              <a:rPr lang="en-US" altLang="ko-KR" sz="1600" b="1" i="1" dirty="0" smtClean="0"/>
              <a:t>he</a:t>
            </a:r>
            <a:r>
              <a:rPr lang="en-US" altLang="ko-KR" sz="1600" dirty="0" smtClean="0"/>
              <a:t>)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(b)  </a:t>
            </a:r>
            <a:r>
              <a:rPr lang="en-US" altLang="ko-KR" sz="1600" dirty="0" smtClean="0"/>
              <a:t>John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600" dirty="0" smtClean="0"/>
              <a:t> </a:t>
            </a:r>
            <a:r>
              <a:rPr lang="en-US" altLang="ko-KR" sz="1600" dirty="0" smtClean="0"/>
              <a:t>thinks he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3</a:t>
            </a:r>
            <a:r>
              <a:rPr lang="en-US" altLang="ko-KR" sz="1600" dirty="0" smtClean="0"/>
              <a:t> is clever  (= </a:t>
            </a:r>
            <a:r>
              <a:rPr lang="en-US" altLang="ko-KR" sz="1600" dirty="0" err="1" smtClean="0"/>
              <a:t>obviative</a:t>
            </a:r>
            <a:r>
              <a:rPr lang="en-US" altLang="ko-KR" sz="1600" dirty="0" smtClean="0"/>
              <a:t> interpretation for </a:t>
            </a:r>
            <a:r>
              <a:rPr lang="en-US" altLang="ko-KR" sz="1600" b="1" i="1" dirty="0" smtClean="0"/>
              <a:t>he</a:t>
            </a:r>
            <a:r>
              <a:rPr lang="en-US" altLang="ko-KR" sz="1600" dirty="0" smtClean="0"/>
              <a:t>)    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75273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578069"/>
            <a:ext cx="10515600" cy="5598894"/>
          </a:xfr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# Indexing Rule will assign appropriate indices to all the NPs in a sentence, thereby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representing all the relevant </a:t>
            </a:r>
            <a:r>
              <a:rPr lang="en-US" altLang="ko-KR" sz="1800" dirty="0" err="1" smtClean="0"/>
              <a:t>coreference</a:t>
            </a:r>
            <a:r>
              <a:rPr lang="en-US" altLang="ko-KR" sz="1800" dirty="0" smtClean="0"/>
              <a:t> relations.</a:t>
            </a:r>
          </a:p>
          <a:p>
            <a:pPr marL="0" indent="0">
              <a:buNone/>
            </a:pPr>
            <a:r>
              <a:rPr lang="en-US" altLang="ko-KR" sz="1800" dirty="0" smtClean="0"/>
              <a:t> </a:t>
            </a: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 smtClean="0"/>
              <a:t>        (11)  </a:t>
            </a:r>
            <a:r>
              <a:rPr lang="en-US" altLang="ko-KR" sz="1800" b="1" dirty="0" smtClean="0"/>
              <a:t>INDEXING RULE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      Assign every NP in a sentence an index (where the index is a random integer)</a:t>
            </a:r>
          </a:p>
          <a:p>
            <a:pPr marL="0" indent="0">
              <a:buNone/>
            </a:pPr>
            <a:r>
              <a:rPr lang="en-US" altLang="ko-KR" sz="1800" dirty="0"/>
              <a:t>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The rule (11) makes the prediction (12).</a:t>
            </a:r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 smtClean="0"/>
              <a:t>        (12) Any random pair of NPs in a sentence can either be interpreted as </a:t>
            </a:r>
            <a:r>
              <a:rPr lang="en-US" altLang="ko-KR" sz="1800" dirty="0" err="1" smtClean="0"/>
              <a:t>coreferential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        or as </a:t>
            </a:r>
            <a:r>
              <a:rPr lang="en-US" altLang="ko-KR" sz="1800" dirty="0" err="1" smtClean="0"/>
              <a:t>noncoreferential</a:t>
            </a:r>
            <a:endParaRPr lang="en-US" altLang="ko-KR" sz="1800" dirty="0" smtClean="0"/>
          </a:p>
          <a:p>
            <a:pPr marL="0" indent="0">
              <a:buNone/>
            </a:pP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 smtClean="0"/>
              <a:t>        (13)   I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800" dirty="0" smtClean="0"/>
              <a:t> like yourself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2</a:t>
            </a:r>
            <a:r>
              <a:rPr lang="en-US" altLang="ko-KR" sz="1800" dirty="0" smtClean="0"/>
              <a:t>      </a:t>
            </a:r>
            <a:r>
              <a:rPr lang="en-US" altLang="ko-KR" sz="1600" b="1" i="1" dirty="0" smtClean="0"/>
              <a:t>I</a:t>
            </a:r>
            <a:r>
              <a:rPr lang="en-US" altLang="ko-KR" sz="1600" dirty="0" smtClean="0"/>
              <a:t> and </a:t>
            </a:r>
            <a:r>
              <a:rPr lang="en-US" altLang="ko-KR" sz="1600" b="1" i="1" dirty="0" smtClean="0"/>
              <a:t>yourself</a:t>
            </a:r>
            <a:r>
              <a:rPr lang="en-US" altLang="ko-KR" sz="1600" dirty="0" smtClean="0"/>
              <a:t> are </a:t>
            </a:r>
            <a:r>
              <a:rPr lang="en-US" altLang="ko-KR" sz="1600" dirty="0" err="1" smtClean="0">
                <a:solidFill>
                  <a:srgbClr val="FF0000"/>
                </a:solidFill>
              </a:rPr>
              <a:t>coindexed</a:t>
            </a:r>
            <a:r>
              <a:rPr lang="en-US" altLang="ko-KR" sz="1600" dirty="0" smtClean="0"/>
              <a:t> and therefore wrongly predicted to be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                                interpretable as </a:t>
            </a:r>
            <a:r>
              <a:rPr lang="en-US" altLang="ko-KR" sz="1600" dirty="0" err="1" smtClean="0"/>
              <a:t>coreferential</a:t>
            </a:r>
            <a:r>
              <a:rPr lang="en-US" altLang="ko-KR" sz="1600" dirty="0" smtClean="0"/>
              <a:t>.</a:t>
            </a:r>
            <a:endParaRPr lang="ko-KR" altLang="en-US" sz="1800" dirty="0"/>
          </a:p>
        </p:txBody>
      </p:sp>
      <p:sp>
        <p:nvSpPr>
          <p:cNvPr id="4" name="오른쪽 화살표 3"/>
          <p:cNvSpPr/>
          <p:nvPr/>
        </p:nvSpPr>
        <p:spPr>
          <a:xfrm>
            <a:off x="3920359" y="5171090"/>
            <a:ext cx="262758" cy="1366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8660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644055"/>
          </a:xfr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We could rule out ‘impossible’ interpretations like (13) by </a:t>
            </a:r>
            <a:r>
              <a:rPr lang="en-US" altLang="ko-KR" sz="1600" b="1" dirty="0" smtClean="0"/>
              <a:t>Matching Condition </a:t>
            </a:r>
            <a:r>
              <a:rPr lang="en-US" altLang="ko-KR" sz="1600" dirty="0" smtClean="0"/>
              <a:t>of (14),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which would be a kind of ‘</a:t>
            </a:r>
            <a:r>
              <a:rPr lang="en-US" altLang="ko-KR" sz="1600" dirty="0" smtClean="0">
                <a:solidFill>
                  <a:srgbClr val="FF0000"/>
                </a:solidFill>
              </a:rPr>
              <a:t>semantic filter</a:t>
            </a:r>
            <a:r>
              <a:rPr lang="en-US" altLang="ko-KR" sz="1600" dirty="0" smtClean="0"/>
              <a:t>’ ━ a filter which rules out some interpretations as ill-formed: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       (14)   </a:t>
            </a:r>
            <a:r>
              <a:rPr lang="en-US" altLang="ko-KR" sz="1600" b="1" dirty="0" smtClean="0"/>
              <a:t>MATCHING CONDITION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If two NPs are assigned the same index, they must ‘match’ in feature 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  (e.g.  Number, gender, person, etc.)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      # Indexing Rule and Matching Condition will help to account for the impossible interpretations as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follows: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(15) (a)   *John2 hurt himself3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(b)   *John2 hurt him2</a:t>
            </a:r>
          </a:p>
          <a:p>
            <a:pPr marL="0" indent="0">
              <a:buNone/>
            </a:pPr>
            <a:r>
              <a:rPr lang="en-US" altLang="ko-KR" sz="1600" dirty="0"/>
              <a:t> </a:t>
            </a:r>
            <a:r>
              <a:rPr lang="en-US" altLang="ko-KR" sz="1600" dirty="0" smtClean="0"/>
              <a:t>            (c)   *John2 hurt Fred2  </a:t>
            </a:r>
          </a:p>
          <a:p>
            <a:pPr marL="0" indent="0">
              <a:buNone/>
            </a:pP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 smtClean="0"/>
              <a:t>         </a:t>
            </a:r>
            <a:r>
              <a:rPr lang="en-US" altLang="ko-KR" sz="1800" b="1" dirty="0" smtClean="0">
                <a:solidFill>
                  <a:srgbClr val="FF0000"/>
                </a:solidFill>
              </a:rPr>
              <a:t>Binding Conditions </a:t>
            </a:r>
            <a:r>
              <a:rPr lang="en-US" altLang="ko-KR" sz="1600" dirty="0" smtClean="0">
                <a:solidFill>
                  <a:srgbClr val="FF0000"/>
                </a:solidFill>
              </a:rPr>
              <a:t>should be applied to rule out </a:t>
            </a:r>
            <a:r>
              <a:rPr lang="en-US" altLang="ko-KR" sz="1600" dirty="0" err="1" smtClean="0">
                <a:solidFill>
                  <a:srgbClr val="FF0000"/>
                </a:solidFill>
              </a:rPr>
              <a:t>overgenerated</a:t>
            </a:r>
            <a:r>
              <a:rPr lang="en-US" altLang="ko-KR" sz="1600" dirty="0" smtClean="0">
                <a:solidFill>
                  <a:srgbClr val="FF0000"/>
                </a:solidFill>
              </a:rPr>
              <a:t> interpretations like (15)(a), (b), (c).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  <p:sp>
        <p:nvSpPr>
          <p:cNvPr id="4" name="오른쪽 화살표 3"/>
          <p:cNvSpPr/>
          <p:nvPr/>
        </p:nvSpPr>
        <p:spPr>
          <a:xfrm>
            <a:off x="1135117" y="5549462"/>
            <a:ext cx="315311" cy="2102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1653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678</Words>
  <Application>Microsoft Office PowerPoint</Application>
  <PresentationFormat>와이드스크린</PresentationFormat>
  <Paragraphs>71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9" baseType="lpstr">
      <vt:lpstr>HY견고딕</vt:lpstr>
      <vt:lpstr>맑은 고딕</vt:lpstr>
      <vt:lpstr>Arial</vt:lpstr>
      <vt:lpstr>Office 테마</vt:lpstr>
      <vt:lpstr> 11. Binding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16</cp:revision>
  <dcterms:created xsi:type="dcterms:W3CDTF">2022-12-22T08:36:20Z</dcterms:created>
  <dcterms:modified xsi:type="dcterms:W3CDTF">2023-02-07T15:06:24Z</dcterms:modified>
</cp:coreProperties>
</file>