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60" autoAdjust="0"/>
    <p:restoredTop sz="94660"/>
  </p:normalViewPr>
  <p:slideViewPr>
    <p:cSldViewPr>
      <p:cViewPr>
        <p:scale>
          <a:sx n="124" d="100"/>
          <a:sy n="124" d="100"/>
        </p:scale>
        <p:origin x="-396" y="15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B75-42B6-45F7-A4B1-B80B9F097AE5}" type="datetimeFigureOut">
              <a:rPr lang="ko-KR" altLang="en-US" smtClean="0"/>
              <a:pPr/>
              <a:t>2017-09-07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C8A7-3178-496D-AD8F-3B5BE48762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B75-42B6-45F7-A4B1-B80B9F097AE5}" type="datetimeFigureOut">
              <a:rPr lang="ko-KR" altLang="en-US" smtClean="0"/>
              <a:pPr/>
              <a:t>2017-09-07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C8A7-3178-496D-AD8F-3B5BE48762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B75-42B6-45F7-A4B1-B80B9F097AE5}" type="datetimeFigureOut">
              <a:rPr lang="ko-KR" altLang="en-US" smtClean="0"/>
              <a:pPr/>
              <a:t>2017-09-07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C8A7-3178-496D-AD8F-3B5BE48762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B75-42B6-45F7-A4B1-B80B9F097AE5}" type="datetimeFigureOut">
              <a:rPr lang="ko-KR" altLang="en-US" smtClean="0"/>
              <a:pPr/>
              <a:t>2017-09-07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C8A7-3178-496D-AD8F-3B5BE48762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B75-42B6-45F7-A4B1-B80B9F097AE5}" type="datetimeFigureOut">
              <a:rPr lang="ko-KR" altLang="en-US" smtClean="0"/>
              <a:pPr/>
              <a:t>2017-09-07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C8A7-3178-496D-AD8F-3B5BE48762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B75-42B6-45F7-A4B1-B80B9F097AE5}" type="datetimeFigureOut">
              <a:rPr lang="ko-KR" altLang="en-US" smtClean="0"/>
              <a:pPr/>
              <a:t>2017-09-07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C8A7-3178-496D-AD8F-3B5BE48762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B75-42B6-45F7-A4B1-B80B9F097AE5}" type="datetimeFigureOut">
              <a:rPr lang="ko-KR" altLang="en-US" smtClean="0"/>
              <a:pPr/>
              <a:t>2017-09-07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C8A7-3178-496D-AD8F-3B5BE48762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B75-42B6-45F7-A4B1-B80B9F097AE5}" type="datetimeFigureOut">
              <a:rPr lang="ko-KR" altLang="en-US" smtClean="0"/>
              <a:pPr/>
              <a:t>2017-09-07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C8A7-3178-496D-AD8F-3B5BE48762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B75-42B6-45F7-A4B1-B80B9F097AE5}" type="datetimeFigureOut">
              <a:rPr lang="ko-KR" altLang="en-US" smtClean="0"/>
              <a:pPr/>
              <a:t>2017-09-07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C8A7-3178-496D-AD8F-3B5BE48762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B75-42B6-45F7-A4B1-B80B9F097AE5}" type="datetimeFigureOut">
              <a:rPr lang="ko-KR" altLang="en-US" smtClean="0"/>
              <a:pPr/>
              <a:t>2017-09-07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C8A7-3178-496D-AD8F-3B5BE48762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B75-42B6-45F7-A4B1-B80B9F097AE5}" type="datetimeFigureOut">
              <a:rPr lang="ko-KR" altLang="en-US" smtClean="0"/>
              <a:pPr/>
              <a:t>2017-09-07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C8A7-3178-496D-AD8F-3B5BE48762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1CB75-42B6-45F7-A4B1-B80B9F097AE5}" type="datetimeFigureOut">
              <a:rPr lang="ko-KR" altLang="en-US" smtClean="0"/>
              <a:pPr/>
              <a:t>2017-09-07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1C8A7-3178-496D-AD8F-3B5BE48762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1560" y="908721"/>
            <a:ext cx="7992888" cy="468052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- </a:t>
            </a:r>
            <a:r>
              <a:rPr lang="en-US" altLang="ko-KR" sz="1600" b="1" dirty="0" err="1"/>
              <a:t>Velarization</a:t>
            </a:r>
            <a:r>
              <a:rPr lang="en-US" altLang="ko-KR" sz="1600" dirty="0"/>
              <a:t>: This term refers to the raising of the back of the tongue toward, 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but not </a:t>
            </a:r>
            <a:r>
              <a:rPr lang="en-US" altLang="ko-KR" sz="1600" dirty="0"/>
              <a:t>touching, the velum, as for the vowel [u] without the lip rounding. 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</a:t>
            </a:r>
            <a:r>
              <a:rPr lang="en-US" altLang="ko-KR" sz="1600" dirty="0"/>
              <a:t>In English, there is a </a:t>
            </a:r>
            <a:r>
              <a:rPr lang="en-US" altLang="ko-KR" sz="1600" dirty="0" err="1"/>
              <a:t>velarized</a:t>
            </a:r>
            <a:r>
              <a:rPr lang="en-US" altLang="ko-KR" sz="1600" dirty="0"/>
              <a:t> </a:t>
            </a:r>
            <a:r>
              <a:rPr lang="en-US" altLang="ko-KR" sz="1600" dirty="0" smtClean="0"/>
              <a:t>lateral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[ɫ</a:t>
            </a:r>
            <a:r>
              <a:rPr lang="en-US" altLang="ko-KR" sz="1600" b="1" dirty="0">
                <a:solidFill>
                  <a:srgbClr val="FF0000"/>
                </a:solidFill>
              </a:rPr>
              <a:t>]</a:t>
            </a:r>
            <a:r>
              <a:rPr lang="en-US" altLang="ko-KR" sz="1600" dirty="0"/>
              <a:t>, which occurs in the </a:t>
            </a:r>
            <a:r>
              <a:rPr lang="en-US" altLang="ko-KR" sz="1600" u="sng" dirty="0"/>
              <a:t>syllable-final </a:t>
            </a:r>
            <a:r>
              <a:rPr lang="en-US" altLang="ko-KR" sz="1600" u="sng" dirty="0" smtClean="0"/>
              <a:t>                 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</a:t>
            </a:r>
            <a:r>
              <a:rPr lang="en-US" altLang="ko-KR" sz="1600" u="sng" dirty="0" smtClean="0"/>
              <a:t>position </a:t>
            </a:r>
            <a:r>
              <a:rPr lang="en-US" altLang="ko-KR" sz="1600" u="sng" dirty="0"/>
              <a:t>and before a consonant</a:t>
            </a:r>
            <a:r>
              <a:rPr lang="en-US" altLang="ko-KR" sz="1600" dirty="0"/>
              <a:t>.</a:t>
            </a:r>
          </a:p>
          <a:p>
            <a:pPr>
              <a:buNone/>
            </a:pPr>
            <a:r>
              <a:rPr lang="en-US" altLang="ko-KR" sz="1600" dirty="0" smtClean="0"/>
              <a:t>                       e.g</a:t>
            </a:r>
            <a:r>
              <a:rPr lang="en-US" altLang="ko-KR" sz="1600" dirty="0"/>
              <a:t>.) </a:t>
            </a:r>
            <a:r>
              <a:rPr lang="en-US" altLang="ko-KR" sz="1600" dirty="0" smtClean="0"/>
              <a:t>  ball,    milk,    almost,    oil</a:t>
            </a: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                          [</a:t>
            </a:r>
            <a:r>
              <a:rPr lang="en-US" altLang="ko-KR" sz="1600" dirty="0" err="1"/>
              <a:t>bɔ</a:t>
            </a:r>
            <a:r>
              <a:rPr lang="en-US" altLang="ko-KR" sz="1600" b="1" dirty="0" err="1"/>
              <a:t>ɫ</a:t>
            </a:r>
            <a:r>
              <a:rPr lang="en-US" altLang="ko-KR" sz="1600" dirty="0" smtClean="0"/>
              <a:t>]   </a:t>
            </a:r>
            <a:r>
              <a:rPr lang="en-US" altLang="ko-KR" sz="1600" dirty="0"/>
              <a:t>[</a:t>
            </a:r>
            <a:r>
              <a:rPr lang="en-US" altLang="ko-KR" sz="1600" dirty="0" err="1"/>
              <a:t>mɪ</a:t>
            </a:r>
            <a:r>
              <a:rPr lang="en-US" altLang="ko-KR" sz="1600" b="1" dirty="0" err="1"/>
              <a:t>ɫ</a:t>
            </a:r>
            <a:r>
              <a:rPr lang="en-US" altLang="ko-KR" sz="1600" dirty="0" err="1"/>
              <a:t>k</a:t>
            </a:r>
            <a:r>
              <a:rPr lang="en-US" altLang="ko-KR" sz="1600" dirty="0"/>
              <a:t>] </a:t>
            </a:r>
            <a:r>
              <a:rPr lang="en-US" altLang="ko-KR" sz="1600" dirty="0" smtClean="0"/>
              <a:t> [</a:t>
            </a:r>
            <a:r>
              <a:rPr lang="en-US" altLang="ko-KR" sz="1600" dirty="0"/>
              <a:t>ɔ:</a:t>
            </a:r>
            <a:r>
              <a:rPr lang="en-US" altLang="ko-KR" sz="1600" b="1" dirty="0"/>
              <a:t>ɫ</a:t>
            </a:r>
            <a:r>
              <a:rPr lang="en-US" altLang="ko-KR" sz="1600" dirty="0"/>
              <a:t>most] </a:t>
            </a:r>
            <a:r>
              <a:rPr lang="en-US" altLang="ko-KR" sz="1600" dirty="0" smtClean="0"/>
              <a:t> [</a:t>
            </a:r>
            <a:r>
              <a:rPr lang="en-US" altLang="ko-KR" sz="1600" dirty="0" err="1"/>
              <a:t>ɔɪ</a:t>
            </a:r>
            <a:r>
              <a:rPr lang="en-US" altLang="ko-KR" sz="1600" b="1" dirty="0" err="1"/>
              <a:t>ɫ</a:t>
            </a:r>
            <a:r>
              <a:rPr lang="en-US" altLang="ko-KR" sz="1600" dirty="0" smtClean="0"/>
              <a:t>]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-</a:t>
            </a:r>
            <a:r>
              <a:rPr lang="en-US" altLang="ko-KR" sz="1600" b="1" dirty="0" smtClean="0"/>
              <a:t> </a:t>
            </a:r>
            <a:r>
              <a:rPr lang="en-US" altLang="ko-KR" sz="1600" b="1" dirty="0" err="1"/>
              <a:t>Pharyngealization</a:t>
            </a:r>
            <a:r>
              <a:rPr lang="en-US" altLang="ko-KR" sz="1600" dirty="0"/>
              <a:t>: This refers to the lowering of the back of the tongue and 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a </a:t>
            </a:r>
            <a:r>
              <a:rPr lang="en-US" altLang="ko-KR" sz="1600" dirty="0"/>
              <a:t>retraction of the root toward the pharynx wall, resulting in a </a:t>
            </a:r>
            <a:r>
              <a:rPr lang="en-US" altLang="ko-KR" sz="1600" dirty="0" smtClean="0"/>
              <a:t>narrowing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</a:t>
            </a:r>
            <a:r>
              <a:rPr lang="en-US" altLang="ko-KR" sz="1600" dirty="0"/>
              <a:t>of the pharynx. The diacritic for </a:t>
            </a:r>
            <a:r>
              <a:rPr lang="en-US" altLang="ko-KR" sz="1600" dirty="0" err="1"/>
              <a:t>pharyngealization</a:t>
            </a:r>
            <a:r>
              <a:rPr lang="en-US" altLang="ko-KR" sz="1600" dirty="0"/>
              <a:t> is the same as it </a:t>
            </a:r>
            <a:r>
              <a:rPr lang="en-US" altLang="ko-KR" sz="1600" dirty="0" smtClean="0"/>
              <a:t>for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</a:t>
            </a:r>
            <a:r>
              <a:rPr lang="en-US" altLang="ko-KR" sz="1600" dirty="0" err="1"/>
              <a:t>velarization</a:t>
            </a:r>
            <a:r>
              <a:rPr lang="en-US" altLang="ko-KR" sz="1600" dirty="0"/>
              <a:t>.</a:t>
            </a:r>
          </a:p>
          <a:p>
            <a:pPr>
              <a:buNone/>
            </a:pPr>
            <a:r>
              <a:rPr lang="en-US" altLang="ko-KR" sz="1600" dirty="0" smtClean="0"/>
              <a:t>                       e.g.)   </a:t>
            </a:r>
            <a:r>
              <a:rPr lang="en-US" altLang="ko-KR" sz="1600" dirty="0"/>
              <a:t>roar[</a:t>
            </a:r>
            <a:r>
              <a:rPr lang="en-US" altLang="ko-KR" sz="1600" dirty="0" err="1"/>
              <a:t>rɔ:r</a:t>
            </a:r>
            <a:r>
              <a:rPr lang="en-US" altLang="ko-KR" sz="1600" dirty="0"/>
              <a:t>]</a:t>
            </a:r>
          </a:p>
          <a:p>
            <a:endParaRPr lang="ko-KR" alt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980729"/>
            <a:ext cx="8229600" cy="4176463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※</a:t>
            </a:r>
            <a:r>
              <a:rPr lang="en-US" altLang="ko-KR" sz="1600" dirty="0"/>
              <a:t>Other Secondary Articulation</a:t>
            </a:r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- </a:t>
            </a:r>
            <a:r>
              <a:rPr lang="en-US" altLang="ko-KR" sz="1600" b="1" dirty="0" err="1"/>
              <a:t>dentalization</a:t>
            </a:r>
            <a:r>
              <a:rPr lang="en-US" altLang="ko-KR" sz="1600" dirty="0"/>
              <a:t>: A consonant before and after the dental sound can be </a:t>
            </a:r>
            <a:r>
              <a:rPr lang="en-US" altLang="ko-KR" sz="1600" dirty="0" err="1"/>
              <a:t>dentalized</a:t>
            </a:r>
            <a:r>
              <a:rPr lang="en-US" altLang="ko-KR" sz="1600" dirty="0" smtClean="0"/>
              <a:t>.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       </a:t>
            </a:r>
            <a:r>
              <a:rPr lang="en-US" altLang="ko-KR" sz="1600" dirty="0"/>
              <a:t>This sound is described as </a:t>
            </a:r>
            <a:r>
              <a:rPr lang="en-US" altLang="ko-KR" sz="1600" b="1" dirty="0">
                <a:solidFill>
                  <a:srgbClr val="FF0000"/>
                </a:solidFill>
              </a:rPr>
              <a:t>[ ̪]</a:t>
            </a:r>
            <a:r>
              <a:rPr lang="en-US" altLang="ko-KR" sz="1600" dirty="0"/>
              <a:t>. </a:t>
            </a:r>
          </a:p>
          <a:p>
            <a:pPr>
              <a:buNone/>
            </a:pPr>
            <a:r>
              <a:rPr lang="en-US" altLang="ko-KR" sz="1600" dirty="0" smtClean="0"/>
              <a:t>                         e.g.)    </a:t>
            </a:r>
            <a:r>
              <a:rPr lang="en-US" altLang="ko-KR" sz="1600" dirty="0"/>
              <a:t>both </a:t>
            </a:r>
            <a:r>
              <a:rPr lang="en-US" altLang="ko-KR" sz="1600" dirty="0" smtClean="0"/>
              <a:t>t</a:t>
            </a:r>
            <a:r>
              <a:rPr lang="en-US" altLang="ko-KR" sz="1600" dirty="0"/>
              <a:t>u</a:t>
            </a:r>
            <a:r>
              <a:rPr lang="en-US" altLang="ko-KR" sz="1600" dirty="0" smtClean="0"/>
              <a:t>b</a:t>
            </a:r>
            <a:r>
              <a:rPr lang="en-US" altLang="ko-KR" sz="1600" dirty="0"/>
              <a:t>, </a:t>
            </a:r>
            <a:r>
              <a:rPr lang="en-US" altLang="ko-KR" sz="1600" dirty="0" smtClean="0"/>
              <a:t>       tenth</a:t>
            </a: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                              [</a:t>
            </a:r>
            <a:r>
              <a:rPr lang="en-US" altLang="ko-KR" sz="1600" dirty="0" err="1"/>
              <a:t>bo</a:t>
            </a:r>
            <a:r>
              <a:rPr lang="en-US" altLang="ko-KR" sz="1600" b="1" dirty="0" err="1"/>
              <a:t>ɵ</a:t>
            </a:r>
            <a:r>
              <a:rPr lang="en-US" altLang="ko-KR" sz="1600" b="1" dirty="0"/>
              <a:t> </a:t>
            </a:r>
            <a:r>
              <a:rPr lang="en-US" altLang="ko-KR" sz="1600" b="1" dirty="0" err="1">
                <a:solidFill>
                  <a:srgbClr val="FF0000"/>
                </a:solidFill>
              </a:rPr>
              <a:t>t</a:t>
            </a:r>
            <a:r>
              <a:rPr lang="en-US" altLang="ko-KR" sz="1600" dirty="0" err="1"/>
              <a:t>ʌb</a:t>
            </a:r>
            <a:r>
              <a:rPr lang="en-US" altLang="ko-KR" sz="1600" dirty="0"/>
              <a:t>] </a:t>
            </a:r>
            <a:r>
              <a:rPr lang="en-US" altLang="ko-KR" sz="1600" dirty="0" smtClean="0"/>
              <a:t>       [</a:t>
            </a:r>
            <a:r>
              <a:rPr lang="en-US" altLang="ko-KR" sz="1600" dirty="0" err="1"/>
              <a:t>tɛ</a:t>
            </a:r>
            <a:r>
              <a:rPr lang="en-US" altLang="ko-KR" sz="1600" b="1" dirty="0" err="1">
                <a:solidFill>
                  <a:srgbClr val="FF0000"/>
                </a:solidFill>
              </a:rPr>
              <a:t>n</a:t>
            </a:r>
            <a:r>
              <a:rPr lang="en-US" altLang="ko-KR" sz="1600" b="1" dirty="0" err="1"/>
              <a:t>ɵ</a:t>
            </a:r>
            <a:r>
              <a:rPr lang="en-US" altLang="ko-KR" sz="1600" dirty="0"/>
              <a:t>] </a:t>
            </a:r>
          </a:p>
          <a:p>
            <a:pPr>
              <a:buNone/>
            </a:pPr>
            <a:r>
              <a:rPr lang="en-US" altLang="ko-KR" sz="1600" dirty="0" smtClean="0"/>
              <a:t>  - </a:t>
            </a:r>
            <a:r>
              <a:rPr lang="en-US" altLang="ko-KR" sz="1600" b="1" dirty="0"/>
              <a:t>nasalization</a:t>
            </a:r>
            <a:r>
              <a:rPr lang="en-US" altLang="ko-KR" sz="1600" dirty="0"/>
              <a:t>: The vowels before a nasal sound can be nasalized, described as </a:t>
            </a:r>
          </a:p>
          <a:p>
            <a:pPr>
              <a:buNone/>
            </a:pPr>
            <a:r>
              <a:rPr lang="en-US" altLang="ko-KR" sz="1600" b="1" dirty="0" smtClean="0"/>
              <a:t>                     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[ </a:t>
            </a:r>
            <a:r>
              <a:rPr lang="en-US" altLang="ko-KR" sz="1600" b="1" dirty="0">
                <a:solidFill>
                  <a:srgbClr val="FF0000"/>
                </a:solidFill>
              </a:rPr>
              <a:t>̃]</a:t>
            </a:r>
            <a:r>
              <a:rPr lang="en-US" altLang="ko-KR" sz="1600" dirty="0"/>
              <a:t>. </a:t>
            </a:r>
          </a:p>
          <a:p>
            <a:pPr>
              <a:buNone/>
            </a:pPr>
            <a:r>
              <a:rPr lang="en-US" altLang="ko-KR" sz="1600" dirty="0" smtClean="0"/>
              <a:t>                         e.g.)    </a:t>
            </a:r>
            <a:r>
              <a:rPr lang="en-US" altLang="ko-KR" sz="1600" dirty="0"/>
              <a:t>man </a:t>
            </a:r>
            <a:r>
              <a:rPr lang="en-US" altLang="ko-KR" sz="1600" dirty="0" smtClean="0"/>
              <a:t>       bend</a:t>
            </a: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                              [</a:t>
            </a:r>
            <a:r>
              <a:rPr lang="en-US" altLang="ko-KR" sz="1600" dirty="0" err="1"/>
              <a:t>m</a:t>
            </a:r>
            <a:r>
              <a:rPr lang="en-US" altLang="ko-KR" sz="1600" b="1" dirty="0" err="1">
                <a:solidFill>
                  <a:srgbClr val="FF0000"/>
                </a:solidFill>
              </a:rPr>
              <a:t>æ</a:t>
            </a:r>
            <a:r>
              <a:rPr lang="en-US" altLang="ko-KR" sz="1600" dirty="0" err="1"/>
              <a:t>n</a:t>
            </a:r>
            <a:r>
              <a:rPr lang="en-US" altLang="ko-KR" sz="1600" dirty="0"/>
              <a:t>] </a:t>
            </a:r>
            <a:r>
              <a:rPr lang="en-US" altLang="ko-KR" sz="1600" dirty="0" smtClean="0"/>
              <a:t>    [</a:t>
            </a:r>
            <a:r>
              <a:rPr lang="en-US" altLang="ko-KR" sz="1600" dirty="0" err="1"/>
              <a:t>b</a:t>
            </a:r>
            <a:r>
              <a:rPr lang="en-US" altLang="ko-KR" sz="1600" b="1" dirty="0" err="1">
                <a:solidFill>
                  <a:srgbClr val="FF0000"/>
                </a:solidFill>
              </a:rPr>
              <a:t>ɛ</a:t>
            </a:r>
            <a:r>
              <a:rPr lang="en-US" altLang="ko-KR" sz="1600" dirty="0" err="1"/>
              <a:t>nd</a:t>
            </a:r>
            <a:r>
              <a:rPr lang="en-US" altLang="ko-KR" sz="1600" dirty="0" smtClean="0"/>
              <a:t>]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endParaRPr lang="en-US" altLang="ko-KR" sz="1600" dirty="0"/>
          </a:p>
          <a:p>
            <a:endParaRPr lang="ko-KR" alt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1560" y="980728"/>
            <a:ext cx="7920880" cy="3600400"/>
          </a:xfrm>
          <a:solidFill>
            <a:schemeClr val="bg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</a:t>
            </a:r>
            <a:r>
              <a:rPr lang="en-US" altLang="ko-KR" sz="1800" b="1" dirty="0" smtClean="0"/>
              <a:t>1.4.4 </a:t>
            </a:r>
            <a:r>
              <a:rPr lang="en-US" altLang="ko-KR" sz="1800" b="1" dirty="0"/>
              <a:t>Consonants made with non-</a:t>
            </a:r>
            <a:r>
              <a:rPr lang="en-US" altLang="ko-KR" sz="1800" b="1" dirty="0" err="1"/>
              <a:t>pulmonic</a:t>
            </a:r>
            <a:r>
              <a:rPr lang="en-US" altLang="ko-KR" sz="1800" b="1" dirty="0"/>
              <a:t> airstream </a:t>
            </a:r>
            <a:r>
              <a:rPr lang="en-US" altLang="ko-KR" sz="1800" b="1" dirty="0" smtClean="0"/>
              <a:t>mechanisms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-  All </a:t>
            </a:r>
            <a:r>
              <a:rPr lang="en-US" altLang="ko-KR" sz="1600" dirty="0"/>
              <a:t>of the sounds produced in many languages use the air from the lungs </a:t>
            </a:r>
            <a:r>
              <a:rPr lang="en-US" altLang="ko-KR" sz="1600" dirty="0" smtClean="0"/>
              <a:t>and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</a:t>
            </a:r>
            <a:r>
              <a:rPr lang="en-US" altLang="ko-KR" sz="1600" dirty="0"/>
              <a:t>exclusively made with this </a:t>
            </a:r>
            <a:r>
              <a:rPr lang="en-US" altLang="ko-KR" sz="1600" b="1" dirty="0" err="1"/>
              <a:t>pulmonic</a:t>
            </a:r>
            <a:r>
              <a:rPr lang="en-US" altLang="ko-KR" sz="1600" b="1" dirty="0"/>
              <a:t> </a:t>
            </a:r>
            <a:r>
              <a:rPr lang="en-US" altLang="ko-KR" sz="1600" b="1" dirty="0" err="1"/>
              <a:t>egressive</a:t>
            </a:r>
            <a:r>
              <a:rPr lang="en-US" altLang="ko-KR" sz="1600" b="1" dirty="0"/>
              <a:t>(outgoing airflow) airstream.</a:t>
            </a: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- </a:t>
            </a:r>
            <a:r>
              <a:rPr lang="en-US" altLang="ko-KR" sz="1600" b="1" dirty="0"/>
              <a:t>Clicks</a:t>
            </a:r>
            <a:r>
              <a:rPr lang="en-US" altLang="ko-KR" sz="1600" dirty="0"/>
              <a:t>: Clicks are known as sounds made with </a:t>
            </a:r>
            <a:r>
              <a:rPr lang="en-US" altLang="ko-KR" sz="1600" dirty="0" err="1"/>
              <a:t>velaric</a:t>
            </a:r>
            <a:r>
              <a:rPr lang="en-US" altLang="ko-KR" sz="1600" dirty="0"/>
              <a:t> ingressive </a:t>
            </a:r>
            <a:r>
              <a:rPr lang="en-US" altLang="ko-KR" sz="1600" dirty="0" smtClean="0"/>
              <a:t>airstream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</a:t>
            </a:r>
            <a:r>
              <a:rPr lang="en-US" altLang="ko-KR" sz="1600" dirty="0"/>
              <a:t>mechanism. The lowering of the body of the tongue rarefies the air, 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and </a:t>
            </a:r>
            <a:r>
              <a:rPr lang="en-US" altLang="ko-KR" sz="1600" dirty="0"/>
              <a:t>when the front closure is removed, the air is sucked into the mouth</a:t>
            </a:r>
            <a:r>
              <a:rPr lang="en-US" altLang="ko-KR" sz="1600" dirty="0" smtClean="0"/>
              <a:t>.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</a:t>
            </a:r>
            <a:r>
              <a:rPr lang="en-US" altLang="ko-KR" sz="1600" dirty="0"/>
              <a:t>The result is a clicking sound like "</a:t>
            </a:r>
            <a:r>
              <a:rPr lang="en-US" altLang="ko-KR" sz="1600" dirty="0" err="1"/>
              <a:t>tsk-tsk</a:t>
            </a:r>
            <a:r>
              <a:rPr lang="en-US" altLang="ko-KR" sz="1600" dirty="0" smtClean="0"/>
              <a:t>".</a:t>
            </a:r>
          </a:p>
          <a:p>
            <a:pPr>
              <a:buNone/>
            </a:pPr>
            <a:endParaRPr lang="en-US" altLang="ko-KR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7920880" cy="562074"/>
          </a:xfrm>
          <a:solidFill>
            <a:schemeClr val="accent6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altLang="ko-KR" sz="2000" b="1" dirty="0" smtClean="0"/>
              <a:t>1.6. Syllables and </a:t>
            </a:r>
            <a:r>
              <a:rPr lang="en-US" altLang="ko-KR" sz="2000" b="1" dirty="0" err="1" smtClean="0"/>
              <a:t>Suprasegmentals</a:t>
            </a:r>
            <a:endParaRPr lang="ko-KR" altLang="en-US" sz="20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1560" y="1268760"/>
            <a:ext cx="7920880" cy="4896544"/>
          </a:xfrm>
          <a:ln>
            <a:solidFill>
              <a:srgbClr val="FF0000"/>
            </a:solidFill>
          </a:ln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altLang="ko-KR" sz="1600" dirty="0" smtClean="0"/>
              <a:t>   </a:t>
            </a:r>
            <a:r>
              <a:rPr lang="en-US" altLang="ko-KR" sz="1600" b="1" dirty="0" smtClean="0"/>
              <a:t>(1) Syllables</a:t>
            </a:r>
          </a:p>
          <a:p>
            <a:pPr>
              <a:buNone/>
            </a:pPr>
            <a:r>
              <a:rPr lang="en-US" altLang="ko-KR" sz="1600" dirty="0" smtClean="0"/>
              <a:t>       The syllable is a phonological unit consisting of segments around the pivotal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vowel or vowel-like (diphthong) sound, which is known as the </a:t>
            </a:r>
            <a:r>
              <a:rPr lang="en-US" altLang="ko-KR" sz="1600" b="1" dirty="0" smtClean="0"/>
              <a:t>nucleus</a:t>
            </a:r>
            <a:r>
              <a:rPr lang="en-US" altLang="ko-KR" sz="1600" dirty="0" smtClean="0"/>
              <a:t>. The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nucleus is the element that every syllable contains, and the other elements are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defined in relation to it; the consonant(s) before the nucleus are called the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</a:t>
            </a:r>
            <a:r>
              <a:rPr lang="en-US" altLang="ko-KR" sz="1600" b="1" dirty="0" smtClean="0"/>
              <a:t>onset</a:t>
            </a:r>
            <a:r>
              <a:rPr lang="en-US" altLang="ko-KR" sz="1600" dirty="0" smtClean="0"/>
              <a:t>, and the consonant(s) after it the </a:t>
            </a:r>
            <a:r>
              <a:rPr lang="en-US" altLang="ko-KR" sz="1600" b="1" dirty="0" smtClean="0"/>
              <a:t>coda</a:t>
            </a:r>
            <a:r>
              <a:rPr lang="en-US" altLang="ko-KR" sz="1600" dirty="0" smtClean="0"/>
              <a:t>. Nucleus and coda together are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known as the </a:t>
            </a:r>
            <a:r>
              <a:rPr lang="en-US" altLang="ko-KR" sz="1600" b="1" dirty="0" smtClean="0"/>
              <a:t>rhyme</a:t>
            </a:r>
            <a:r>
              <a:rPr lang="en-US" altLang="ko-KR" sz="1600" dirty="0" smtClean="0"/>
              <a:t>(or rime). </a:t>
            </a:r>
          </a:p>
          <a:p>
            <a:pPr>
              <a:lnSpc>
                <a:spcPct val="110000"/>
              </a:lnSpc>
              <a:buNone/>
            </a:pPr>
            <a:r>
              <a:rPr lang="en-US" altLang="ko-KR" sz="1600" dirty="0" smtClean="0"/>
              <a:t>                                            dog[</a:t>
            </a:r>
            <a:r>
              <a:rPr lang="en-US" altLang="ko-KR" sz="1600" dirty="0" err="1" smtClean="0"/>
              <a:t>dɔg</a:t>
            </a:r>
            <a:r>
              <a:rPr lang="en-US" altLang="ko-KR" sz="1600" dirty="0" smtClean="0"/>
              <a:t>]</a:t>
            </a:r>
          </a:p>
          <a:p>
            <a:pPr>
              <a:lnSpc>
                <a:spcPct val="110000"/>
              </a:lnSpc>
              <a:buNone/>
            </a:pPr>
            <a:endParaRPr lang="en-US" altLang="ko-KR" sz="1600" dirty="0" smtClean="0"/>
          </a:p>
          <a:p>
            <a:pPr>
              <a:lnSpc>
                <a:spcPct val="110000"/>
              </a:lnSpc>
              <a:buNone/>
            </a:pPr>
            <a:r>
              <a:rPr lang="en-US" altLang="ko-KR" sz="1600" dirty="0" smtClean="0"/>
              <a:t>                                        onset     rhyme</a:t>
            </a:r>
          </a:p>
          <a:p>
            <a:pPr>
              <a:lnSpc>
                <a:spcPct val="110000"/>
              </a:lnSpc>
              <a:buNone/>
            </a:pPr>
            <a:r>
              <a:rPr lang="en-US" altLang="ko-KR" sz="1600" dirty="0" smtClean="0"/>
              <a:t>∖ </a:t>
            </a:r>
          </a:p>
          <a:p>
            <a:pPr>
              <a:lnSpc>
                <a:spcPct val="110000"/>
              </a:lnSpc>
              <a:buNone/>
            </a:pPr>
            <a:r>
              <a:rPr lang="en-US" altLang="ko-KR" sz="1600" dirty="0" smtClean="0"/>
              <a:t>                                               nucleus   coda</a:t>
            </a:r>
          </a:p>
          <a:p>
            <a:pPr>
              <a:lnSpc>
                <a:spcPct val="110000"/>
              </a:lnSpc>
              <a:buNone/>
            </a:pPr>
            <a:r>
              <a:rPr lang="en-US" altLang="ko-KR" sz="1600" dirty="0" smtClean="0"/>
              <a:t>                                                              </a:t>
            </a:r>
          </a:p>
          <a:p>
            <a:pPr>
              <a:lnSpc>
                <a:spcPct val="110000"/>
              </a:lnSpc>
              <a:buNone/>
            </a:pPr>
            <a:r>
              <a:rPr lang="en-US" altLang="ko-KR" sz="1600" dirty="0" smtClean="0"/>
              <a:t>                                          d        </a:t>
            </a:r>
            <a:r>
              <a:rPr lang="en-US" altLang="ko-KR" sz="1600" smtClean="0"/>
              <a:t>ɔ         </a:t>
            </a:r>
            <a:r>
              <a:rPr lang="en-US" altLang="ko-KR" sz="1600" dirty="0" smtClean="0"/>
              <a:t>g</a:t>
            </a:r>
          </a:p>
          <a:p>
            <a:pPr>
              <a:buNone/>
            </a:pPr>
            <a:r>
              <a:rPr lang="en-US" altLang="ko-KR" sz="1600" dirty="0" smtClean="0"/>
              <a:t>   - Syllables are classified as </a:t>
            </a:r>
            <a:r>
              <a:rPr lang="en-US" altLang="ko-KR" sz="1600" b="1" dirty="0" smtClean="0"/>
              <a:t>closed</a:t>
            </a:r>
            <a:r>
              <a:rPr lang="en-US" altLang="ko-KR" sz="1600" dirty="0" smtClean="0"/>
              <a:t>(with cods(s)) and </a:t>
            </a:r>
            <a:r>
              <a:rPr lang="en-US" altLang="ko-KR" sz="1600" b="1" dirty="0" smtClean="0"/>
              <a:t>open</a:t>
            </a:r>
            <a:r>
              <a:rPr lang="en-US" altLang="ko-KR" sz="1600" dirty="0" smtClean="0"/>
              <a:t> (lacking coda(s)). </a:t>
            </a:r>
          </a:p>
          <a:p>
            <a:pPr>
              <a:buNone/>
            </a:pPr>
            <a:r>
              <a:rPr lang="en-US" altLang="ko-KR" sz="1600" b="1" dirty="0" smtClean="0"/>
              <a:t>         closed syllables</a:t>
            </a:r>
            <a:r>
              <a:rPr lang="en-US" altLang="ko-KR" sz="1600" dirty="0" smtClean="0"/>
              <a:t>: hand, dog, pitch, up, rough, ...</a:t>
            </a:r>
          </a:p>
          <a:p>
            <a:pPr>
              <a:buNone/>
            </a:pPr>
            <a:r>
              <a:rPr lang="en-US" altLang="ko-KR" sz="1600" b="1" dirty="0" smtClean="0"/>
              <a:t>         open syllables</a:t>
            </a:r>
            <a:r>
              <a:rPr lang="en-US" altLang="ko-KR" sz="1600" dirty="0" smtClean="0"/>
              <a:t>: through, play, die, low, </a:t>
            </a:r>
          </a:p>
          <a:p>
            <a:pPr>
              <a:buNone/>
            </a:pPr>
            <a:endParaRPr lang="ko-KR" altLang="en-US" sz="1600" dirty="0"/>
          </a:p>
        </p:txBody>
      </p:sp>
      <p:cxnSp>
        <p:nvCxnSpPr>
          <p:cNvPr id="5" name="직선 연결선 4"/>
          <p:cNvCxnSpPr/>
          <p:nvPr/>
        </p:nvCxnSpPr>
        <p:spPr>
          <a:xfrm flipH="1">
            <a:off x="3563888" y="3501008"/>
            <a:ext cx="2880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3995936" y="3501008"/>
            <a:ext cx="2880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3635896" y="3501008"/>
            <a:ext cx="792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3563888" y="4149080"/>
            <a:ext cx="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4499992" y="4077072"/>
            <a:ext cx="2880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 flipH="1">
            <a:off x="4211960" y="4077072"/>
            <a:ext cx="216024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>
            <a:off x="4860032" y="465313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>
            <a:off x="4211960" y="465313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462</Words>
  <Application>Microsoft Office PowerPoint</Application>
  <PresentationFormat>화면 슬라이드 쇼(4:3)</PresentationFormat>
  <Paragraphs>55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PowerPoint 프레젠테이션</vt:lpstr>
      <vt:lpstr>PowerPoint 프레젠테이션</vt:lpstr>
      <vt:lpstr>PowerPoint 프레젠테이션</vt:lpstr>
      <vt:lpstr>1.6. Syllables and Suprasegmentals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지윤</cp:lastModifiedBy>
  <cp:revision>16</cp:revision>
  <dcterms:created xsi:type="dcterms:W3CDTF">2017-06-23T12:18:36Z</dcterms:created>
  <dcterms:modified xsi:type="dcterms:W3CDTF">2017-09-07T04:44:45Z</dcterms:modified>
</cp:coreProperties>
</file>