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12" d="100"/>
          <a:sy n="112" d="100"/>
        </p:scale>
        <p:origin x="-156" y="6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2B12E-3C48-43A1-B9ED-8584BB9D748C}" type="datetimeFigureOut">
              <a:rPr lang="ko-KR" altLang="en-US" smtClean="0"/>
              <a:pPr/>
              <a:t>2017-08-01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BF7D6-BBC4-4268-911F-26B8DB9DDC4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2B12E-3C48-43A1-B9ED-8584BB9D748C}" type="datetimeFigureOut">
              <a:rPr lang="ko-KR" altLang="en-US" smtClean="0"/>
              <a:pPr/>
              <a:t>2017-08-01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BF7D6-BBC4-4268-911F-26B8DB9DDC4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2B12E-3C48-43A1-B9ED-8584BB9D748C}" type="datetimeFigureOut">
              <a:rPr lang="ko-KR" altLang="en-US" smtClean="0"/>
              <a:pPr/>
              <a:t>2017-08-01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BF7D6-BBC4-4268-911F-26B8DB9DDC4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2B12E-3C48-43A1-B9ED-8584BB9D748C}" type="datetimeFigureOut">
              <a:rPr lang="ko-KR" altLang="en-US" smtClean="0"/>
              <a:pPr/>
              <a:t>2017-08-01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BF7D6-BBC4-4268-911F-26B8DB9DDC4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2B12E-3C48-43A1-B9ED-8584BB9D748C}" type="datetimeFigureOut">
              <a:rPr lang="ko-KR" altLang="en-US" smtClean="0"/>
              <a:pPr/>
              <a:t>2017-08-01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BF7D6-BBC4-4268-911F-26B8DB9DDC4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2B12E-3C48-43A1-B9ED-8584BB9D748C}" type="datetimeFigureOut">
              <a:rPr lang="ko-KR" altLang="en-US" smtClean="0"/>
              <a:pPr/>
              <a:t>2017-08-01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BF7D6-BBC4-4268-911F-26B8DB9DDC4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2B12E-3C48-43A1-B9ED-8584BB9D748C}" type="datetimeFigureOut">
              <a:rPr lang="ko-KR" altLang="en-US" smtClean="0"/>
              <a:pPr/>
              <a:t>2017-08-01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BF7D6-BBC4-4268-911F-26B8DB9DDC4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2B12E-3C48-43A1-B9ED-8584BB9D748C}" type="datetimeFigureOut">
              <a:rPr lang="ko-KR" altLang="en-US" smtClean="0"/>
              <a:pPr/>
              <a:t>2017-08-01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BF7D6-BBC4-4268-911F-26B8DB9DDC4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2B12E-3C48-43A1-B9ED-8584BB9D748C}" type="datetimeFigureOut">
              <a:rPr lang="ko-KR" altLang="en-US" smtClean="0"/>
              <a:pPr/>
              <a:t>2017-08-01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BF7D6-BBC4-4268-911F-26B8DB9DDC4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2B12E-3C48-43A1-B9ED-8584BB9D748C}" type="datetimeFigureOut">
              <a:rPr lang="ko-KR" altLang="en-US" smtClean="0"/>
              <a:pPr/>
              <a:t>2017-08-01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BF7D6-BBC4-4268-911F-26B8DB9DDC4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2B12E-3C48-43A1-B9ED-8584BB9D748C}" type="datetimeFigureOut">
              <a:rPr lang="ko-KR" altLang="en-US" smtClean="0"/>
              <a:pPr/>
              <a:t>2017-08-01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BF7D6-BBC4-4268-911F-26B8DB9DDC4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C2B12E-3C48-43A1-B9ED-8584BB9D748C}" type="datetimeFigureOut">
              <a:rPr lang="ko-KR" altLang="en-US" smtClean="0"/>
              <a:pPr/>
              <a:t>2017-08-01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3BF7D6-BBC4-4268-911F-26B8DB9DDC4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39552" y="620688"/>
            <a:ext cx="8064896" cy="648072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altLang="ko-KR" sz="2800" b="1" dirty="0" smtClean="0"/>
              <a:t>6.  Syllables</a:t>
            </a:r>
            <a:endParaRPr lang="ko-KR" altLang="en-US" sz="2800" b="1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39552" y="1484784"/>
            <a:ext cx="8064896" cy="4641379"/>
          </a:xfr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altLang="ko-KR" sz="2000" dirty="0" smtClean="0"/>
              <a:t>   </a:t>
            </a:r>
            <a:r>
              <a:rPr lang="en-US" altLang="ko-KR" sz="2000" b="1" dirty="0" smtClean="0"/>
              <a:t>6.1  Introduction</a:t>
            </a:r>
          </a:p>
          <a:p>
            <a:pPr>
              <a:buNone/>
            </a:pPr>
            <a:endParaRPr lang="en-US" altLang="ko-KR" sz="1600" dirty="0" smtClean="0"/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</a:t>
            </a:r>
            <a:r>
              <a:rPr lang="en-US" altLang="ko-KR" sz="1600" b="1" dirty="0" smtClean="0"/>
              <a:t>-</a:t>
            </a:r>
            <a:r>
              <a:rPr lang="en-US" altLang="ko-KR" sz="1600" dirty="0" smtClean="0"/>
              <a:t>  Syllables has an important role with respect to the </a:t>
            </a:r>
            <a:r>
              <a:rPr lang="en-US" altLang="ko-KR" sz="1600" b="1" dirty="0" err="1" smtClean="0">
                <a:solidFill>
                  <a:srgbClr val="FF0000"/>
                </a:solidFill>
              </a:rPr>
              <a:t>phonotactic</a:t>
            </a:r>
            <a:r>
              <a:rPr lang="en-US" altLang="ko-KR" sz="1600" b="1" dirty="0" smtClean="0">
                <a:solidFill>
                  <a:srgbClr val="FF0000"/>
                </a:solidFill>
              </a:rPr>
              <a:t> constraints </a:t>
            </a:r>
          </a:p>
          <a:p>
            <a:pPr>
              <a:buNone/>
            </a:pPr>
            <a:r>
              <a:rPr lang="en-US" altLang="ko-KR" sz="1600" dirty="0" smtClean="0"/>
              <a:t>         in Languages. This refers to the system of </a:t>
            </a:r>
            <a:r>
              <a:rPr lang="en-US" altLang="ko-KR" sz="1600" dirty="0" smtClean="0"/>
              <a:t>sound </a:t>
            </a:r>
            <a:r>
              <a:rPr lang="en-US" altLang="ko-KR" sz="1600" dirty="0" smtClean="0"/>
              <a:t>sequences. </a:t>
            </a:r>
            <a:r>
              <a:rPr lang="en-US" altLang="ko-KR" sz="1600" dirty="0" smtClean="0"/>
              <a:t>It </a:t>
            </a:r>
            <a:r>
              <a:rPr lang="en-US" altLang="ko-KR" sz="1600" dirty="0" smtClean="0"/>
              <a:t>is on the </a:t>
            </a:r>
            <a:r>
              <a:rPr lang="en-US" altLang="ko-KR" sz="1600" dirty="0" smtClean="0"/>
              <a:t>basis</a:t>
            </a:r>
          </a:p>
          <a:p>
            <a:pPr>
              <a:buNone/>
            </a:pPr>
            <a:r>
              <a:rPr lang="en-US" altLang="ko-KR" sz="1600" dirty="0" smtClean="0"/>
              <a:t> </a:t>
            </a:r>
            <a:r>
              <a:rPr lang="en-US" altLang="ko-KR" sz="1600" dirty="0" smtClean="0"/>
              <a:t>       </a:t>
            </a:r>
            <a:r>
              <a:rPr lang="en-US" altLang="ko-KR" sz="1600" dirty="0" smtClean="0"/>
              <a:t> </a:t>
            </a:r>
            <a:r>
              <a:rPr lang="en-US" altLang="ko-KR" sz="1600" dirty="0" smtClean="0"/>
              <a:t>that a speaker of English can judge some </a:t>
            </a:r>
            <a:r>
              <a:rPr lang="en-US" altLang="ko-KR" sz="1600" dirty="0" smtClean="0"/>
              <a:t>new </a:t>
            </a:r>
            <a:r>
              <a:rPr lang="en-US" altLang="ko-KR" sz="1600" dirty="0" smtClean="0"/>
              <a:t>form as a possible </a:t>
            </a:r>
            <a:r>
              <a:rPr lang="en-US" altLang="ko-KR" sz="1600" dirty="0" smtClean="0"/>
              <a:t>or</a:t>
            </a:r>
          </a:p>
          <a:p>
            <a:pPr>
              <a:buNone/>
            </a:pPr>
            <a:r>
              <a:rPr lang="en-US" altLang="ko-KR" sz="1600" dirty="0" smtClean="0"/>
              <a:t> </a:t>
            </a:r>
            <a:r>
              <a:rPr lang="en-US" altLang="ko-KR" sz="1600" dirty="0" smtClean="0"/>
              <a:t>       </a:t>
            </a:r>
            <a:r>
              <a:rPr lang="en-US" altLang="ko-KR" sz="1600" dirty="0" smtClean="0"/>
              <a:t> </a:t>
            </a:r>
            <a:r>
              <a:rPr lang="en-US" altLang="ko-KR" sz="1600" dirty="0" smtClean="0"/>
              <a:t>impossible word:</a:t>
            </a:r>
          </a:p>
          <a:p>
            <a:pPr>
              <a:buNone/>
            </a:pPr>
            <a:endParaRPr lang="en-US" altLang="ko-KR" sz="1600" dirty="0" smtClean="0"/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   ◈ Both [</a:t>
            </a:r>
            <a:r>
              <a:rPr lang="en-US" altLang="ko-KR" sz="1600" dirty="0" err="1" smtClean="0"/>
              <a:t>blɪt</a:t>
            </a:r>
            <a:r>
              <a:rPr lang="en-US" altLang="ko-KR" sz="1600" dirty="0" smtClean="0"/>
              <a:t>] and [</a:t>
            </a:r>
            <a:r>
              <a:rPr lang="en-US" altLang="ko-KR" sz="1600" dirty="0" err="1" smtClean="0"/>
              <a:t>bmɪt</a:t>
            </a:r>
            <a:r>
              <a:rPr lang="en-US" altLang="ko-KR" sz="1600" dirty="0" smtClean="0"/>
              <a:t>] are non-existent as English words, but English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       speakers choose the former is an English words because [</a:t>
            </a:r>
            <a:r>
              <a:rPr lang="en-US" altLang="ko-KR" sz="1600" dirty="0" err="1" smtClean="0"/>
              <a:t>bl</a:t>
            </a:r>
            <a:r>
              <a:rPr lang="en-US" altLang="ko-KR" sz="1600" dirty="0" smtClean="0"/>
              <a:t>] is a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       possible onset cluster in English, not [</a:t>
            </a:r>
            <a:r>
              <a:rPr lang="en-US" altLang="ko-KR" sz="1600" dirty="0" err="1" smtClean="0"/>
              <a:t>bm</a:t>
            </a:r>
            <a:r>
              <a:rPr lang="en-US" altLang="ko-KR" sz="1600" dirty="0" smtClean="0"/>
              <a:t>]. </a:t>
            </a:r>
          </a:p>
          <a:p>
            <a:pPr>
              <a:buNone/>
            </a:pPr>
            <a:r>
              <a:rPr lang="en-US" altLang="ko-KR" sz="1600" dirty="0" smtClean="0"/>
              <a:t>           ◈ However, the sequence [</a:t>
            </a:r>
            <a:r>
              <a:rPr lang="en-US" altLang="ko-KR" sz="1600" dirty="0" err="1" smtClean="0"/>
              <a:t>bm</a:t>
            </a:r>
            <a:r>
              <a:rPr lang="en-US" altLang="ko-KR" sz="1600" dirty="0" smtClean="0"/>
              <a:t>] is possible in a word only if these sounds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       are in different syllables:  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          e.g.)   </a:t>
            </a:r>
            <a:r>
              <a:rPr lang="en-US" altLang="ko-KR" sz="1600" i="1" dirty="0" smtClean="0"/>
              <a:t>submarine</a:t>
            </a:r>
            <a:r>
              <a:rPr lang="en-US" altLang="ko-KR" sz="1600" dirty="0" smtClean="0"/>
              <a:t> [</a:t>
            </a:r>
            <a:r>
              <a:rPr lang="en-US" altLang="ko-KR" sz="1600" dirty="0" err="1" smtClean="0"/>
              <a:t>sʌ</a:t>
            </a:r>
            <a:r>
              <a:rPr lang="en-US" altLang="ko-KR" sz="1600" b="1" dirty="0" err="1" smtClean="0"/>
              <a:t>b.m</a:t>
            </a:r>
            <a:r>
              <a:rPr lang="en-US" altLang="ko-KR" sz="1600" dirty="0" err="1" smtClean="0"/>
              <a:t>ə.rin</a:t>
            </a:r>
            <a:r>
              <a:rPr lang="en-US" altLang="ko-KR" sz="1600" dirty="0" smtClean="0"/>
              <a:t>],   </a:t>
            </a:r>
            <a:r>
              <a:rPr lang="en-US" altLang="ko-KR" sz="1600" i="1" dirty="0" smtClean="0"/>
              <a:t>submission</a:t>
            </a:r>
            <a:r>
              <a:rPr lang="en-US" altLang="ko-KR" sz="1600" dirty="0" smtClean="0"/>
              <a:t> </a:t>
            </a:r>
            <a:r>
              <a:rPr lang="en-US" altLang="ko-KR" sz="1600" dirty="0"/>
              <a:t>[</a:t>
            </a:r>
            <a:r>
              <a:rPr lang="en-US" altLang="ko-KR" sz="1600" dirty="0" err="1" smtClean="0"/>
              <a:t>sʌ</a:t>
            </a:r>
            <a:r>
              <a:rPr lang="en-US" altLang="ko-KR" sz="1600" b="1" dirty="0" err="1" smtClean="0"/>
              <a:t>b.m</a:t>
            </a:r>
            <a:r>
              <a:rPr lang="en-US" altLang="ko-KR" sz="1600" dirty="0" err="1" smtClean="0"/>
              <a:t>ɪ.ʃən</a:t>
            </a:r>
            <a:r>
              <a:rPr lang="en-US" altLang="ko-KR" sz="1600" dirty="0"/>
              <a:t>]</a:t>
            </a:r>
          </a:p>
          <a:p>
            <a:pPr>
              <a:buNone/>
            </a:pPr>
            <a:endParaRPr lang="en-US" altLang="ko-KR" sz="1600" dirty="0"/>
          </a:p>
          <a:p>
            <a:pPr>
              <a:buNone/>
            </a:pPr>
            <a:r>
              <a:rPr lang="en-US" altLang="ko-KR" sz="1600" dirty="0" smtClean="0"/>
              <a:t>           </a:t>
            </a:r>
            <a:r>
              <a:rPr lang="en-US" altLang="ko-KR" sz="1600" dirty="0" smtClean="0">
                <a:solidFill>
                  <a:srgbClr val="FF0000"/>
                </a:solidFill>
              </a:rPr>
              <a:t>◈</a:t>
            </a:r>
            <a:r>
              <a:rPr lang="en-US" altLang="ko-KR" sz="1600" dirty="0" smtClean="0"/>
              <a:t>  Therefore, the rejection of a word such as [</a:t>
            </a:r>
            <a:r>
              <a:rPr lang="en-US" altLang="ko-KR" sz="1600" dirty="0" err="1" smtClean="0"/>
              <a:t>bmɪt</a:t>
            </a:r>
            <a:r>
              <a:rPr lang="en-US" altLang="ko-KR" sz="1600" dirty="0" smtClean="0"/>
              <a:t>] is strictly based on a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        syllable-related generalization.</a:t>
            </a:r>
          </a:p>
          <a:p>
            <a:pPr>
              <a:buNone/>
            </a:pPr>
            <a:endParaRPr lang="ko-KR" alt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39552" y="836712"/>
            <a:ext cx="8064896" cy="5289451"/>
          </a:xfr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</a:t>
            </a:r>
          </a:p>
          <a:p>
            <a:pPr>
              <a:buNone/>
            </a:pPr>
            <a:r>
              <a:rPr lang="en-US" altLang="ko-KR" sz="1600" b="1" dirty="0"/>
              <a:t> </a:t>
            </a:r>
            <a:r>
              <a:rPr lang="en-US" altLang="ko-KR" sz="1600" b="1" dirty="0" smtClean="0"/>
              <a:t>     -  In several languages (English included) in which the stress is sensitive </a:t>
            </a:r>
          </a:p>
          <a:p>
            <a:pPr>
              <a:buNone/>
            </a:pPr>
            <a:r>
              <a:rPr lang="en-US" altLang="ko-KR" sz="1600" b="1" dirty="0"/>
              <a:t> </a:t>
            </a:r>
            <a:r>
              <a:rPr lang="en-US" altLang="ko-KR" sz="1600" b="1" dirty="0" smtClean="0"/>
              <a:t>        to the structure of syllables, the structure of the </a:t>
            </a:r>
            <a:r>
              <a:rPr lang="en-US" altLang="ko-KR" sz="1600" b="1" u="sng" dirty="0" smtClean="0">
                <a:solidFill>
                  <a:srgbClr val="FF0000"/>
                </a:solidFill>
              </a:rPr>
              <a:t>rhyme</a:t>
            </a:r>
            <a:r>
              <a:rPr lang="en-US" altLang="ko-KR" sz="1600" b="1" dirty="0" smtClean="0"/>
              <a:t> is the</a:t>
            </a:r>
          </a:p>
          <a:p>
            <a:pPr>
              <a:buNone/>
            </a:pPr>
            <a:r>
              <a:rPr lang="en-US" altLang="ko-KR" sz="1600" b="1" dirty="0"/>
              <a:t> </a:t>
            </a:r>
            <a:r>
              <a:rPr lang="en-US" altLang="ko-KR" sz="1600" b="1" dirty="0" smtClean="0"/>
              <a:t>        determining factor; onset do not count.  </a:t>
            </a:r>
          </a:p>
          <a:p>
            <a:pPr>
              <a:buNone/>
            </a:pPr>
            <a:endParaRPr lang="en-US" altLang="ko-KR" sz="1600" b="1" dirty="0"/>
          </a:p>
          <a:p>
            <a:pPr>
              <a:buNone/>
            </a:pPr>
            <a:r>
              <a:rPr lang="en-US" altLang="ko-KR" sz="1600" b="1" dirty="0" smtClean="0"/>
              <a:t>      - The restriction in the </a:t>
            </a:r>
            <a:r>
              <a:rPr lang="en-US" altLang="ko-KR" sz="1600" b="1" u="sng" dirty="0" smtClean="0"/>
              <a:t>onset</a:t>
            </a:r>
            <a:r>
              <a:rPr lang="en-US" altLang="ko-KR" sz="1600" b="1" dirty="0" smtClean="0"/>
              <a:t> is that a stop cannot be followed by a nasal:</a:t>
            </a:r>
            <a:endParaRPr lang="en-US" altLang="ko-KR" sz="1600" dirty="0" smtClean="0"/>
          </a:p>
          <a:p>
            <a:pPr>
              <a:buNone/>
            </a:pPr>
            <a:r>
              <a:rPr lang="en-US" altLang="ko-KR" sz="1600" b="1" dirty="0"/>
              <a:t> </a:t>
            </a:r>
            <a:r>
              <a:rPr lang="en-US" altLang="ko-KR" sz="1600" b="1" dirty="0" smtClean="0"/>
              <a:t>            </a:t>
            </a:r>
            <a:r>
              <a:rPr lang="en-US" altLang="ko-KR" sz="1600" dirty="0" smtClean="0"/>
              <a:t>e.g.)  ba</a:t>
            </a:r>
            <a:r>
              <a:rPr lang="en-US" altLang="ko-KR" sz="1600" b="1" dirty="0" smtClean="0"/>
              <a:t>tm</a:t>
            </a:r>
            <a:r>
              <a:rPr lang="en-US" altLang="ko-KR" sz="1600" dirty="0" smtClean="0"/>
              <a:t>an,   a</a:t>
            </a:r>
            <a:r>
              <a:rPr lang="en-US" altLang="ko-KR" sz="1600" b="1" dirty="0" smtClean="0"/>
              <a:t>dm</a:t>
            </a:r>
            <a:r>
              <a:rPr lang="en-US" altLang="ko-KR" sz="1600" dirty="0" smtClean="0"/>
              <a:t>onish</a:t>
            </a:r>
          </a:p>
          <a:p>
            <a:pPr>
              <a:buNone/>
            </a:pPr>
            <a:r>
              <a:rPr lang="en-US" altLang="ko-KR" sz="1600" b="1" dirty="0"/>
              <a:t> </a:t>
            </a:r>
            <a:r>
              <a:rPr lang="en-US" altLang="ko-KR" sz="1600" b="1" dirty="0" smtClean="0"/>
              <a:t>        </a:t>
            </a:r>
            <a:r>
              <a:rPr lang="en-US" altLang="ko-KR" sz="1600" dirty="0" smtClean="0"/>
              <a:t>Similarly, non-homorganic nasal + stop cannot be </a:t>
            </a:r>
            <a:r>
              <a:rPr lang="en-US" altLang="ko-KR" sz="1600" u="sng" dirty="0" smtClean="0"/>
              <a:t>coda</a:t>
            </a:r>
            <a:r>
              <a:rPr lang="en-US" altLang="ko-KR" sz="1600" dirty="0" smtClean="0"/>
              <a:t> clusters:</a:t>
            </a:r>
          </a:p>
          <a:p>
            <a:pPr>
              <a:buNone/>
            </a:pPr>
            <a:r>
              <a:rPr lang="en-US" altLang="ko-KR" sz="1600" b="1" dirty="0"/>
              <a:t> </a:t>
            </a:r>
            <a:r>
              <a:rPr lang="en-US" altLang="ko-KR" sz="1600" b="1" dirty="0" smtClean="0"/>
              <a:t>            </a:t>
            </a:r>
            <a:r>
              <a:rPr lang="en-US" altLang="ko-KR" sz="1600" dirty="0" smtClean="0"/>
              <a:t>  [</a:t>
            </a:r>
            <a:r>
              <a:rPr lang="en-US" altLang="ko-KR" sz="1600" dirty="0" err="1" smtClean="0"/>
              <a:t>lɪ</a:t>
            </a:r>
            <a:r>
              <a:rPr lang="en-US" altLang="ko-KR" sz="1600" b="1" dirty="0" err="1" smtClean="0"/>
              <a:t>mk</a:t>
            </a:r>
            <a:r>
              <a:rPr lang="en-US" altLang="ko-KR" sz="1600" dirty="0" smtClean="0"/>
              <a:t>] is impossible.</a:t>
            </a:r>
          </a:p>
          <a:p>
            <a:pPr>
              <a:buNone/>
            </a:pPr>
            <a:r>
              <a:rPr lang="en-US" altLang="ko-KR" sz="1600" b="1" dirty="0" smtClean="0"/>
              <a:t>         </a:t>
            </a:r>
            <a:r>
              <a:rPr lang="en-US" altLang="ko-KR" sz="1600" dirty="0" smtClean="0"/>
              <a:t>Non-homorganic sequences across syllables are possible:</a:t>
            </a:r>
          </a:p>
          <a:p>
            <a:pPr>
              <a:buNone/>
            </a:pPr>
            <a:r>
              <a:rPr lang="en-US" altLang="ko-KR" sz="1600" b="1" dirty="0"/>
              <a:t> </a:t>
            </a:r>
            <a:r>
              <a:rPr lang="en-US" altLang="ko-KR" sz="1600" b="1" dirty="0" smtClean="0"/>
              <a:t>              </a:t>
            </a:r>
            <a:r>
              <a:rPr lang="en-US" altLang="ko-KR" sz="1600" dirty="0" smtClean="0"/>
              <a:t>kumquat [</a:t>
            </a:r>
            <a:r>
              <a:rPr lang="en-US" altLang="ko-KR" sz="1600" dirty="0" err="1" smtClean="0"/>
              <a:t>kʌ</a:t>
            </a:r>
            <a:r>
              <a:rPr lang="en-US" altLang="ko-KR" sz="1600" b="1" dirty="0" err="1" smtClean="0"/>
              <a:t>m.k</a:t>
            </a:r>
            <a:r>
              <a:rPr lang="en-US" altLang="ko-KR" sz="1600" dirty="0" err="1" smtClean="0"/>
              <a:t>wat</a:t>
            </a:r>
            <a:r>
              <a:rPr lang="en-US" altLang="ko-KR" sz="1600" dirty="0"/>
              <a:t>] </a:t>
            </a:r>
            <a:r>
              <a:rPr lang="en-US" altLang="ko-KR" sz="1600" dirty="0" smtClean="0"/>
              <a:t>    pumpkin [</a:t>
            </a:r>
            <a:r>
              <a:rPr lang="en-US" altLang="ko-KR" sz="1600" dirty="0" err="1" smtClean="0"/>
              <a:t>pʌ</a:t>
            </a:r>
            <a:r>
              <a:rPr lang="en-US" altLang="ko-KR" sz="1600" b="1" dirty="0" err="1" smtClean="0"/>
              <a:t>mp.k</a:t>
            </a:r>
            <a:r>
              <a:rPr lang="en-US" altLang="ko-KR" sz="1600" dirty="0" err="1" smtClean="0"/>
              <a:t>ɪn</a:t>
            </a:r>
            <a:r>
              <a:rPr lang="en-US" altLang="ko-KR" sz="1600" dirty="0" smtClean="0"/>
              <a:t>] </a:t>
            </a:r>
          </a:p>
          <a:p>
            <a:pPr>
              <a:buNone/>
            </a:pPr>
            <a:r>
              <a:rPr lang="en-US" altLang="ko-KR" sz="1600" dirty="0" smtClean="0"/>
              <a:t>  </a:t>
            </a:r>
          </a:p>
          <a:p>
            <a:pPr>
              <a:buNone/>
            </a:pPr>
            <a:r>
              <a:rPr lang="en-US" altLang="ko-KR" sz="1600" b="1" dirty="0" smtClean="0"/>
              <a:t>      - Voicing agreement in the sequences of two </a:t>
            </a:r>
            <a:r>
              <a:rPr lang="en-US" altLang="ko-KR" sz="1600" b="1" dirty="0" err="1" smtClean="0"/>
              <a:t>obstruents</a:t>
            </a:r>
            <a:r>
              <a:rPr lang="en-US" altLang="ko-KR" sz="1600" b="1" dirty="0" smtClean="0"/>
              <a:t>:</a:t>
            </a:r>
            <a:endParaRPr lang="en-US" altLang="ko-KR" sz="1600" dirty="0" smtClean="0"/>
          </a:p>
          <a:p>
            <a:pPr>
              <a:buNone/>
            </a:pPr>
            <a:r>
              <a:rPr lang="en-US" altLang="ko-KR" sz="1600" b="1" dirty="0"/>
              <a:t> </a:t>
            </a:r>
            <a:r>
              <a:rPr lang="en-US" altLang="ko-KR" sz="1600" b="1" dirty="0" smtClean="0"/>
              <a:t>        </a:t>
            </a:r>
            <a:r>
              <a:rPr lang="en-US" altLang="ko-KR" sz="1600" dirty="0" smtClean="0"/>
              <a:t>The sequences of </a:t>
            </a:r>
            <a:r>
              <a:rPr lang="en-US" altLang="ko-KR" sz="1600" u="sng" dirty="0" smtClean="0"/>
              <a:t>bilabial stops and alveolar fricatives </a:t>
            </a:r>
            <a:r>
              <a:rPr lang="en-US" altLang="ko-KR" sz="1600" dirty="0" smtClean="0"/>
              <a:t>agree in voicing in 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 the </a:t>
            </a:r>
            <a:r>
              <a:rPr lang="en-US" altLang="ko-KR" sz="1600" dirty="0" err="1" smtClean="0"/>
              <a:t>tautosyllabic</a:t>
            </a:r>
            <a:r>
              <a:rPr lang="en-US" altLang="ko-KR" sz="1600" dirty="0" smtClean="0"/>
              <a:t> structures:   </a:t>
            </a:r>
            <a:r>
              <a:rPr lang="en-US" altLang="ko-KR" sz="1600" i="1" dirty="0" smtClean="0"/>
              <a:t>cubs</a:t>
            </a:r>
            <a:r>
              <a:rPr lang="en-US" altLang="ko-KR" sz="1600" dirty="0" smtClean="0"/>
              <a:t> [</a:t>
            </a:r>
            <a:r>
              <a:rPr lang="en-US" altLang="ko-KR" sz="1600" dirty="0" err="1"/>
              <a:t>kʌ</a:t>
            </a:r>
            <a:r>
              <a:rPr lang="en-US" altLang="ko-KR" sz="1600" b="1" dirty="0" err="1"/>
              <a:t>bz</a:t>
            </a:r>
            <a:r>
              <a:rPr lang="en-US" altLang="ko-KR" sz="1600" dirty="0" smtClean="0"/>
              <a:t>],   </a:t>
            </a:r>
            <a:r>
              <a:rPr lang="en-US" altLang="ko-KR" sz="1600" i="1" dirty="0" smtClean="0"/>
              <a:t>cups</a:t>
            </a:r>
            <a:r>
              <a:rPr lang="en-US" altLang="ko-KR" sz="1600" dirty="0" smtClean="0"/>
              <a:t> </a:t>
            </a:r>
            <a:r>
              <a:rPr lang="en-US" altLang="ko-KR" sz="1600" dirty="0"/>
              <a:t>[</a:t>
            </a:r>
            <a:r>
              <a:rPr lang="en-US" altLang="ko-KR" sz="1600" dirty="0" err="1" smtClean="0"/>
              <a:t>kʌ</a:t>
            </a:r>
            <a:r>
              <a:rPr lang="en-US" altLang="ko-KR" sz="1600" b="1" dirty="0" err="1" smtClean="0"/>
              <a:t>ps</a:t>
            </a:r>
            <a:r>
              <a:rPr lang="en-US" altLang="ko-KR" sz="1600" dirty="0" smtClean="0"/>
              <a:t>]</a:t>
            </a:r>
          </a:p>
          <a:p>
            <a:pPr>
              <a:buNone/>
            </a:pPr>
            <a:r>
              <a:rPr lang="en-US" altLang="ko-KR" sz="1600" b="1" dirty="0"/>
              <a:t> </a:t>
            </a:r>
            <a:r>
              <a:rPr lang="en-US" altLang="ko-KR" sz="1600" b="1" dirty="0" smtClean="0"/>
              <a:t>        </a:t>
            </a:r>
            <a:r>
              <a:rPr lang="en-US" altLang="ko-KR" sz="1600" dirty="0" smtClean="0"/>
              <a:t>But when the sequences can be </a:t>
            </a:r>
            <a:r>
              <a:rPr lang="en-US" altLang="ko-KR" sz="1600" dirty="0" err="1" smtClean="0"/>
              <a:t>splitted</a:t>
            </a:r>
            <a:r>
              <a:rPr lang="en-US" altLang="ko-KR" sz="1600" dirty="0" smtClean="0"/>
              <a:t> by a syllable boundary, voicing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 agreement does not appear:      absurd </a:t>
            </a:r>
            <a:r>
              <a:rPr lang="en-US" altLang="ko-KR" sz="1600" dirty="0"/>
              <a:t>[</a:t>
            </a:r>
            <a:r>
              <a:rPr lang="en-US" altLang="ko-KR" sz="1600" dirty="0" err="1" smtClean="0"/>
              <a:t>æ</a:t>
            </a:r>
            <a:r>
              <a:rPr lang="en-US" altLang="ko-KR" sz="1600" b="1" dirty="0" err="1" smtClean="0"/>
              <a:t>b.s</a:t>
            </a:r>
            <a:r>
              <a:rPr lang="en-US" altLang="ko-KR" sz="1800" dirty="0" err="1" smtClean="0"/>
              <a:t>ɚ</a:t>
            </a:r>
            <a:r>
              <a:rPr lang="en-US" altLang="ko-KR" sz="1600" dirty="0" err="1" smtClean="0"/>
              <a:t>d</a:t>
            </a:r>
            <a:r>
              <a:rPr lang="en-US" altLang="ko-KR" sz="1600" dirty="0" smtClean="0"/>
              <a:t>],   obsolete </a:t>
            </a:r>
            <a:r>
              <a:rPr lang="en-US" altLang="ko-KR" sz="1600" dirty="0"/>
              <a:t>[</a:t>
            </a:r>
            <a:r>
              <a:rPr lang="en-US" altLang="ko-KR" sz="1600" dirty="0" err="1" smtClean="0"/>
              <a:t>a</a:t>
            </a:r>
            <a:r>
              <a:rPr lang="en-US" altLang="ko-KR" sz="1600" b="1" dirty="0" err="1" smtClean="0"/>
              <a:t>b.s</a:t>
            </a:r>
            <a:r>
              <a:rPr lang="en-US" altLang="ko-KR" sz="1600" dirty="0" err="1" smtClean="0"/>
              <a:t>ə.lit</a:t>
            </a:r>
            <a:r>
              <a:rPr lang="en-US" altLang="ko-KR" sz="1600" dirty="0" smtClean="0"/>
              <a:t>]</a:t>
            </a:r>
            <a:endParaRPr lang="en-US" altLang="ko-KR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688632"/>
          </a:xfrm>
          <a:ln>
            <a:solidFill>
              <a:srgbClr val="0070C0"/>
            </a:solidFill>
          </a:ln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altLang="ko-KR" sz="1500" b="1" dirty="0" smtClean="0"/>
              <a:t>      -  Syllable Structure</a:t>
            </a:r>
            <a:r>
              <a:rPr lang="en-US" altLang="ko-KR" sz="1500" dirty="0" smtClean="0"/>
              <a:t>:</a:t>
            </a:r>
          </a:p>
          <a:p>
            <a:pPr>
              <a:buNone/>
            </a:pPr>
            <a:r>
              <a:rPr lang="en-US" altLang="ko-KR" sz="1500" dirty="0"/>
              <a:t> </a:t>
            </a:r>
            <a:r>
              <a:rPr lang="en-US" altLang="ko-KR" sz="1500" dirty="0" smtClean="0"/>
              <a:t>                    blue                     side                     wind</a:t>
            </a:r>
          </a:p>
          <a:p>
            <a:pPr>
              <a:buNone/>
            </a:pPr>
            <a:r>
              <a:rPr lang="en-US" altLang="ko-KR" sz="1500" dirty="0"/>
              <a:t> </a:t>
            </a:r>
            <a:r>
              <a:rPr lang="en-US" altLang="ko-KR" sz="1500" dirty="0" smtClean="0"/>
              <a:t>           </a:t>
            </a:r>
          </a:p>
          <a:p>
            <a:pPr>
              <a:buNone/>
            </a:pPr>
            <a:r>
              <a:rPr lang="en-US" altLang="ko-KR" sz="1500" dirty="0"/>
              <a:t> </a:t>
            </a:r>
            <a:r>
              <a:rPr lang="en-US" altLang="ko-KR" sz="1500" dirty="0" smtClean="0"/>
              <a:t>                 O        R              O        R               O       R</a:t>
            </a:r>
          </a:p>
          <a:p>
            <a:pPr>
              <a:buNone/>
            </a:pPr>
            <a:r>
              <a:rPr lang="en-US" altLang="ko-KR" sz="1500" dirty="0"/>
              <a:t> </a:t>
            </a:r>
            <a:r>
              <a:rPr lang="en-US" altLang="ko-KR" sz="1500" dirty="0" smtClean="0"/>
              <a:t>          </a:t>
            </a:r>
          </a:p>
          <a:p>
            <a:pPr>
              <a:buNone/>
            </a:pPr>
            <a:r>
              <a:rPr lang="en-US" altLang="ko-KR" sz="1500" dirty="0"/>
              <a:t> </a:t>
            </a:r>
            <a:r>
              <a:rPr lang="en-US" altLang="ko-KR" sz="1500" dirty="0" smtClean="0"/>
              <a:t>                           N                   </a:t>
            </a:r>
            <a:r>
              <a:rPr lang="en-US" altLang="ko-KR" sz="1500" dirty="0" err="1" smtClean="0"/>
              <a:t>N</a:t>
            </a:r>
            <a:r>
              <a:rPr lang="en-US" altLang="ko-KR" sz="1500" dirty="0" smtClean="0"/>
              <a:t>        C                N      C</a:t>
            </a:r>
          </a:p>
          <a:p>
            <a:pPr>
              <a:buNone/>
            </a:pPr>
            <a:r>
              <a:rPr lang="en-US" altLang="ko-KR" sz="1500" dirty="0"/>
              <a:t> </a:t>
            </a:r>
            <a:r>
              <a:rPr lang="en-US" altLang="ko-KR" sz="1500" dirty="0" smtClean="0"/>
              <a:t>          </a:t>
            </a:r>
          </a:p>
          <a:p>
            <a:pPr>
              <a:buNone/>
            </a:pPr>
            <a:r>
              <a:rPr lang="en-US" altLang="ko-KR" sz="1500" dirty="0"/>
              <a:t> </a:t>
            </a:r>
            <a:r>
              <a:rPr lang="en-US" altLang="ko-KR" sz="1500" dirty="0" smtClean="0"/>
              <a:t>                 </a:t>
            </a:r>
            <a:r>
              <a:rPr lang="en-US" altLang="ko-KR" sz="1500" dirty="0" err="1" smtClean="0"/>
              <a:t>bl</a:t>
            </a:r>
            <a:r>
              <a:rPr lang="en-US" altLang="ko-KR" sz="1500" dirty="0" smtClean="0"/>
              <a:t>        u              s    </a:t>
            </a:r>
            <a:r>
              <a:rPr lang="en-US" altLang="ko-KR" sz="1600" dirty="0" err="1" smtClean="0"/>
              <a:t>aɪ</a:t>
            </a:r>
            <a:r>
              <a:rPr lang="ko-KR" altLang="en-US" sz="1500" dirty="0" smtClean="0"/>
              <a:t>       </a:t>
            </a:r>
            <a:r>
              <a:rPr lang="en-US" altLang="ko-KR" sz="1500" dirty="0" smtClean="0"/>
              <a:t>d          w     </a:t>
            </a:r>
            <a:r>
              <a:rPr lang="en-US" altLang="ko-KR" sz="1600" dirty="0" smtClean="0"/>
              <a:t>ɪ     </a:t>
            </a:r>
            <a:r>
              <a:rPr lang="en-US" altLang="ko-KR" sz="1600" dirty="0" err="1" smtClean="0"/>
              <a:t>nd</a:t>
            </a:r>
            <a:endParaRPr lang="en-US" altLang="ko-KR" sz="1600" dirty="0"/>
          </a:p>
          <a:p>
            <a:pPr>
              <a:buNone/>
            </a:pPr>
            <a:endParaRPr lang="en-US" altLang="ko-KR" sz="1600" dirty="0"/>
          </a:p>
          <a:p>
            <a:pPr>
              <a:buNone/>
            </a:pPr>
            <a:r>
              <a:rPr lang="en-US" altLang="ko-KR" sz="1600" dirty="0" smtClean="0"/>
              <a:t>      </a:t>
            </a:r>
            <a:r>
              <a:rPr lang="en-US" altLang="ko-KR" sz="1600" b="1" dirty="0" smtClean="0"/>
              <a:t>-</a:t>
            </a:r>
            <a:r>
              <a:rPr lang="en-US" altLang="ko-KR" sz="1600" dirty="0" smtClean="0"/>
              <a:t>  This structure is not sufficient to make any distinction between the nucleus </a:t>
            </a:r>
          </a:p>
          <a:p>
            <a:pPr>
              <a:buNone/>
            </a:pPr>
            <a:r>
              <a:rPr lang="en-US" altLang="ko-KR" sz="1600" dirty="0" smtClean="0"/>
              <a:t>         of a long vowel and a short vowel. To remedy this situation, we introduce a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 </a:t>
            </a:r>
            <a:r>
              <a:rPr lang="en-US" altLang="ko-KR" sz="1600" b="1" dirty="0" smtClean="0">
                <a:solidFill>
                  <a:srgbClr val="FF0000"/>
                </a:solidFill>
              </a:rPr>
              <a:t>skeletal tier </a:t>
            </a:r>
            <a:r>
              <a:rPr lang="en-US" altLang="ko-KR" sz="1600" dirty="0" smtClean="0"/>
              <a:t>(“</a:t>
            </a:r>
            <a:r>
              <a:rPr lang="en-US" altLang="ko-KR" sz="1600" b="1" dirty="0" smtClean="0"/>
              <a:t>x</a:t>
            </a:r>
            <a:r>
              <a:rPr lang="en-US" altLang="ko-KR" sz="1600" dirty="0" smtClean="0"/>
              <a:t>”) that reveals the </a:t>
            </a:r>
            <a:r>
              <a:rPr lang="en-US" altLang="ko-KR" sz="1600" b="1" dirty="0" smtClean="0">
                <a:solidFill>
                  <a:srgbClr val="FF0000"/>
                </a:solidFill>
              </a:rPr>
              <a:t>timing slot </a:t>
            </a:r>
            <a:r>
              <a:rPr lang="en-US" altLang="ko-KR" sz="1600" dirty="0" smtClean="0"/>
              <a:t>for each unit.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              blue                  side                  wind</a:t>
            </a:r>
            <a:endParaRPr lang="en-US" altLang="ko-KR" sz="1400" dirty="0" smtClean="0"/>
          </a:p>
          <a:p>
            <a:pPr>
              <a:buNone/>
            </a:pPr>
            <a:r>
              <a:rPr lang="en-US" altLang="ko-KR" sz="1400" dirty="0" smtClean="0"/>
              <a:t>            </a:t>
            </a:r>
          </a:p>
          <a:p>
            <a:pPr>
              <a:buNone/>
            </a:pPr>
            <a:r>
              <a:rPr lang="en-US" altLang="ko-KR" sz="1400" dirty="0" smtClean="0"/>
              <a:t>                       O        R              O        R                O        R</a:t>
            </a:r>
          </a:p>
          <a:p>
            <a:pPr>
              <a:buNone/>
            </a:pPr>
            <a:r>
              <a:rPr lang="en-US" altLang="ko-KR" sz="1400" dirty="0" smtClean="0"/>
              <a:t>           </a:t>
            </a:r>
          </a:p>
          <a:p>
            <a:pPr>
              <a:buNone/>
            </a:pPr>
            <a:r>
              <a:rPr lang="en-US" altLang="ko-KR" sz="1100" dirty="0" smtClean="0"/>
              <a:t>                                         </a:t>
            </a:r>
            <a:r>
              <a:rPr lang="en-US" altLang="ko-KR" sz="1400" dirty="0" smtClean="0"/>
              <a:t>N                    </a:t>
            </a:r>
            <a:r>
              <a:rPr lang="en-US" altLang="ko-KR" sz="1400" dirty="0" err="1" smtClean="0"/>
              <a:t>N</a:t>
            </a:r>
            <a:r>
              <a:rPr lang="en-US" altLang="ko-KR" sz="1400" dirty="0" smtClean="0"/>
              <a:t>       C                   N      C</a:t>
            </a:r>
          </a:p>
          <a:p>
            <a:pPr>
              <a:buNone/>
            </a:pPr>
            <a:endParaRPr lang="en-US" altLang="ko-KR" sz="1400" dirty="0" smtClean="0"/>
          </a:p>
          <a:p>
            <a:pPr>
              <a:buNone/>
            </a:pPr>
            <a:r>
              <a:rPr lang="en-US" altLang="ko-KR" sz="1400" dirty="0"/>
              <a:t> </a:t>
            </a:r>
            <a:r>
              <a:rPr lang="en-US" altLang="ko-KR" sz="1400" dirty="0" smtClean="0"/>
              <a:t>                    x   </a:t>
            </a:r>
            <a:r>
              <a:rPr lang="en-US" altLang="ko-KR" sz="1400" dirty="0" err="1" smtClean="0"/>
              <a:t>x</a:t>
            </a:r>
            <a:r>
              <a:rPr lang="en-US" altLang="ko-KR" sz="1400" dirty="0" smtClean="0"/>
              <a:t>     </a:t>
            </a:r>
            <a:r>
              <a:rPr lang="en-US" altLang="ko-KR" sz="1400" dirty="0" err="1" smtClean="0"/>
              <a:t>x</a:t>
            </a:r>
            <a:r>
              <a:rPr lang="en-US" altLang="ko-KR" sz="1400" dirty="0" smtClean="0"/>
              <a:t>  </a:t>
            </a:r>
            <a:r>
              <a:rPr lang="en-US" altLang="ko-KR" sz="1400" dirty="0" err="1" smtClean="0"/>
              <a:t>x</a:t>
            </a:r>
            <a:r>
              <a:rPr lang="en-US" altLang="ko-KR" sz="1400" dirty="0" smtClean="0"/>
              <a:t>             </a:t>
            </a:r>
            <a:r>
              <a:rPr lang="en-US" altLang="ko-KR" sz="1400" dirty="0" err="1" smtClean="0"/>
              <a:t>x</a:t>
            </a:r>
            <a:r>
              <a:rPr lang="en-US" altLang="ko-KR" sz="1400" dirty="0" smtClean="0"/>
              <a:t>   </a:t>
            </a:r>
            <a:r>
              <a:rPr lang="en-US" altLang="ko-KR" sz="1400" dirty="0" err="1" smtClean="0"/>
              <a:t>x</a:t>
            </a:r>
            <a:r>
              <a:rPr lang="en-US" altLang="ko-KR" sz="1400" dirty="0" smtClean="0"/>
              <a:t>   </a:t>
            </a:r>
            <a:r>
              <a:rPr lang="en-US" altLang="ko-KR" sz="1400" dirty="0" err="1" smtClean="0"/>
              <a:t>x</a:t>
            </a:r>
            <a:r>
              <a:rPr lang="en-US" altLang="ko-KR" sz="1400" dirty="0" smtClean="0"/>
              <a:t>     </a:t>
            </a:r>
            <a:r>
              <a:rPr lang="en-US" altLang="ko-KR" sz="1400" dirty="0" err="1" smtClean="0"/>
              <a:t>x</a:t>
            </a:r>
            <a:r>
              <a:rPr lang="en-US" altLang="ko-KR" sz="1400" dirty="0" smtClean="0"/>
              <a:t>            </a:t>
            </a:r>
            <a:r>
              <a:rPr lang="en-US" altLang="ko-KR" sz="1400" dirty="0" err="1" smtClean="0"/>
              <a:t>x</a:t>
            </a:r>
            <a:r>
              <a:rPr lang="en-US" altLang="ko-KR" sz="1400" dirty="0" smtClean="0"/>
              <a:t>      </a:t>
            </a:r>
            <a:r>
              <a:rPr lang="en-US" altLang="ko-KR" sz="1400" dirty="0" err="1" smtClean="0"/>
              <a:t>x</a:t>
            </a:r>
            <a:r>
              <a:rPr lang="en-US" altLang="ko-KR" sz="1400" dirty="0" smtClean="0"/>
              <a:t>     </a:t>
            </a:r>
            <a:r>
              <a:rPr lang="en-US" altLang="ko-KR" sz="1400" dirty="0" err="1" smtClean="0"/>
              <a:t>x</a:t>
            </a:r>
            <a:r>
              <a:rPr lang="en-US" altLang="ko-KR" sz="1400" dirty="0" smtClean="0"/>
              <a:t>    </a:t>
            </a:r>
            <a:r>
              <a:rPr lang="en-US" altLang="ko-KR" sz="1400" dirty="0" err="1" smtClean="0"/>
              <a:t>x</a:t>
            </a:r>
            <a:r>
              <a:rPr lang="en-US" altLang="ko-KR" sz="1400" dirty="0" smtClean="0"/>
              <a:t>    </a:t>
            </a:r>
          </a:p>
          <a:p>
            <a:pPr>
              <a:buNone/>
            </a:pPr>
            <a:r>
              <a:rPr lang="en-US" altLang="ko-KR" sz="1400" dirty="0" smtClean="0"/>
              <a:t>           </a:t>
            </a:r>
          </a:p>
          <a:p>
            <a:pPr>
              <a:buNone/>
            </a:pPr>
            <a:r>
              <a:rPr lang="en-US" altLang="ko-KR" sz="1400" dirty="0" smtClean="0"/>
              <a:t>                     b   l      u               s    a   ɪ</a:t>
            </a:r>
            <a:r>
              <a:rPr lang="ko-KR" altLang="en-US" sz="1400" dirty="0" smtClean="0"/>
              <a:t>    </a:t>
            </a:r>
            <a:r>
              <a:rPr lang="en-US" altLang="ko-KR" sz="1400" dirty="0" smtClean="0"/>
              <a:t>d            w     ɪ     n   d         </a:t>
            </a:r>
            <a:endParaRPr lang="en-US" altLang="ko-KR" sz="1400" dirty="0"/>
          </a:p>
        </p:txBody>
      </p:sp>
      <p:cxnSp>
        <p:nvCxnSpPr>
          <p:cNvPr id="5" name="직선 연결선 4"/>
          <p:cNvCxnSpPr/>
          <p:nvPr/>
        </p:nvCxnSpPr>
        <p:spPr>
          <a:xfrm flipH="1">
            <a:off x="1835696" y="1196752"/>
            <a:ext cx="288032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7"/>
          <p:cNvCxnSpPr/>
          <p:nvPr/>
        </p:nvCxnSpPr>
        <p:spPr>
          <a:xfrm>
            <a:off x="2123728" y="1196752"/>
            <a:ext cx="288032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직선 연결선 21"/>
          <p:cNvCxnSpPr/>
          <p:nvPr/>
        </p:nvCxnSpPr>
        <p:spPr>
          <a:xfrm flipH="1">
            <a:off x="3563888" y="1196752"/>
            <a:ext cx="288032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직선 연결선 23"/>
          <p:cNvCxnSpPr/>
          <p:nvPr/>
        </p:nvCxnSpPr>
        <p:spPr>
          <a:xfrm>
            <a:off x="3851920" y="1196752"/>
            <a:ext cx="36004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직선 연결선 25"/>
          <p:cNvCxnSpPr/>
          <p:nvPr/>
        </p:nvCxnSpPr>
        <p:spPr>
          <a:xfrm flipH="1">
            <a:off x="5364088" y="1196752"/>
            <a:ext cx="288032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직선 연결선 27"/>
          <p:cNvCxnSpPr/>
          <p:nvPr/>
        </p:nvCxnSpPr>
        <p:spPr>
          <a:xfrm>
            <a:off x="5652120" y="1196752"/>
            <a:ext cx="288032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직선 연결선 29"/>
          <p:cNvCxnSpPr/>
          <p:nvPr/>
        </p:nvCxnSpPr>
        <p:spPr>
          <a:xfrm>
            <a:off x="1835696" y="1628800"/>
            <a:ext cx="0" cy="792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직선 연결선 31"/>
          <p:cNvCxnSpPr/>
          <p:nvPr/>
        </p:nvCxnSpPr>
        <p:spPr>
          <a:xfrm>
            <a:off x="2483768" y="1556792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직선 연결선 33"/>
          <p:cNvCxnSpPr/>
          <p:nvPr/>
        </p:nvCxnSpPr>
        <p:spPr>
          <a:xfrm>
            <a:off x="2483768" y="2132856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직선 연결선 35"/>
          <p:cNvCxnSpPr/>
          <p:nvPr/>
        </p:nvCxnSpPr>
        <p:spPr>
          <a:xfrm flipH="1">
            <a:off x="3923928" y="1628800"/>
            <a:ext cx="288032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직선 연결선 37"/>
          <p:cNvCxnSpPr/>
          <p:nvPr/>
        </p:nvCxnSpPr>
        <p:spPr>
          <a:xfrm>
            <a:off x="4211960" y="1628800"/>
            <a:ext cx="288032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직선 연결선 39"/>
          <p:cNvCxnSpPr/>
          <p:nvPr/>
        </p:nvCxnSpPr>
        <p:spPr>
          <a:xfrm flipH="1">
            <a:off x="5724128" y="1700808"/>
            <a:ext cx="216024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직선 연결선 41"/>
          <p:cNvCxnSpPr/>
          <p:nvPr/>
        </p:nvCxnSpPr>
        <p:spPr>
          <a:xfrm>
            <a:off x="5940152" y="1700808"/>
            <a:ext cx="288032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직선 연결선 45"/>
          <p:cNvCxnSpPr/>
          <p:nvPr/>
        </p:nvCxnSpPr>
        <p:spPr>
          <a:xfrm>
            <a:off x="3923928" y="2132856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직선 연결선 47"/>
          <p:cNvCxnSpPr/>
          <p:nvPr/>
        </p:nvCxnSpPr>
        <p:spPr>
          <a:xfrm>
            <a:off x="4572000" y="2132856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직선 연결선 53"/>
          <p:cNvCxnSpPr/>
          <p:nvPr/>
        </p:nvCxnSpPr>
        <p:spPr>
          <a:xfrm>
            <a:off x="5364088" y="1628800"/>
            <a:ext cx="0" cy="792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직선 연결선 55"/>
          <p:cNvCxnSpPr/>
          <p:nvPr/>
        </p:nvCxnSpPr>
        <p:spPr>
          <a:xfrm>
            <a:off x="5796136" y="2132856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직선 연결선 57"/>
          <p:cNvCxnSpPr/>
          <p:nvPr/>
        </p:nvCxnSpPr>
        <p:spPr>
          <a:xfrm>
            <a:off x="6300192" y="2132856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직선 연결선 63"/>
          <p:cNvCxnSpPr/>
          <p:nvPr/>
        </p:nvCxnSpPr>
        <p:spPr>
          <a:xfrm>
            <a:off x="3491880" y="1628800"/>
            <a:ext cx="0" cy="792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직선 연결선 67"/>
          <p:cNvCxnSpPr/>
          <p:nvPr/>
        </p:nvCxnSpPr>
        <p:spPr>
          <a:xfrm flipH="1">
            <a:off x="2123728" y="4005064"/>
            <a:ext cx="216024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직선 연결선 69"/>
          <p:cNvCxnSpPr/>
          <p:nvPr/>
        </p:nvCxnSpPr>
        <p:spPr>
          <a:xfrm>
            <a:off x="2339752" y="4005064"/>
            <a:ext cx="216024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직선 연결선 71"/>
          <p:cNvCxnSpPr/>
          <p:nvPr/>
        </p:nvCxnSpPr>
        <p:spPr>
          <a:xfrm flipH="1">
            <a:off x="3707904" y="4005064"/>
            <a:ext cx="216024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직선 연결선 73"/>
          <p:cNvCxnSpPr/>
          <p:nvPr/>
        </p:nvCxnSpPr>
        <p:spPr>
          <a:xfrm>
            <a:off x="3923928" y="4005064"/>
            <a:ext cx="288032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직선 연결선 75"/>
          <p:cNvCxnSpPr/>
          <p:nvPr/>
        </p:nvCxnSpPr>
        <p:spPr>
          <a:xfrm flipH="1">
            <a:off x="5436096" y="4005064"/>
            <a:ext cx="216024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직선 연결선 77"/>
          <p:cNvCxnSpPr/>
          <p:nvPr/>
        </p:nvCxnSpPr>
        <p:spPr>
          <a:xfrm>
            <a:off x="5652120" y="4005064"/>
            <a:ext cx="216024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직선 연결선 79"/>
          <p:cNvCxnSpPr/>
          <p:nvPr/>
        </p:nvCxnSpPr>
        <p:spPr>
          <a:xfrm flipH="1">
            <a:off x="1907704" y="4437112"/>
            <a:ext cx="72008" cy="7200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직선 연결선 83"/>
          <p:cNvCxnSpPr/>
          <p:nvPr/>
        </p:nvCxnSpPr>
        <p:spPr>
          <a:xfrm>
            <a:off x="1979712" y="4437112"/>
            <a:ext cx="144016" cy="7200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직선 연결선 86"/>
          <p:cNvCxnSpPr/>
          <p:nvPr/>
        </p:nvCxnSpPr>
        <p:spPr>
          <a:xfrm>
            <a:off x="2627784" y="4437112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직선 연결선 90"/>
          <p:cNvCxnSpPr/>
          <p:nvPr/>
        </p:nvCxnSpPr>
        <p:spPr>
          <a:xfrm flipH="1">
            <a:off x="2555776" y="4941168"/>
            <a:ext cx="72008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직선 연결선 92"/>
          <p:cNvCxnSpPr/>
          <p:nvPr/>
        </p:nvCxnSpPr>
        <p:spPr>
          <a:xfrm>
            <a:off x="2627784" y="4941168"/>
            <a:ext cx="72008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직선 연결선 100"/>
          <p:cNvCxnSpPr/>
          <p:nvPr/>
        </p:nvCxnSpPr>
        <p:spPr>
          <a:xfrm>
            <a:off x="1907704" y="5373216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직선 연결선 102"/>
          <p:cNvCxnSpPr/>
          <p:nvPr/>
        </p:nvCxnSpPr>
        <p:spPr>
          <a:xfrm>
            <a:off x="2123728" y="5373216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직선 연결선 104"/>
          <p:cNvCxnSpPr/>
          <p:nvPr/>
        </p:nvCxnSpPr>
        <p:spPr>
          <a:xfrm>
            <a:off x="2555776" y="5445224"/>
            <a:ext cx="72008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직선 연결선 106"/>
          <p:cNvCxnSpPr/>
          <p:nvPr/>
        </p:nvCxnSpPr>
        <p:spPr>
          <a:xfrm flipH="1">
            <a:off x="2627784" y="5445224"/>
            <a:ext cx="72008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직선 연결선 108"/>
          <p:cNvCxnSpPr/>
          <p:nvPr/>
        </p:nvCxnSpPr>
        <p:spPr>
          <a:xfrm flipH="1">
            <a:off x="3995936" y="4437112"/>
            <a:ext cx="288032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직선 연결선 110"/>
          <p:cNvCxnSpPr/>
          <p:nvPr/>
        </p:nvCxnSpPr>
        <p:spPr>
          <a:xfrm>
            <a:off x="4283968" y="4437112"/>
            <a:ext cx="288032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직선 연결선 112"/>
          <p:cNvCxnSpPr/>
          <p:nvPr/>
        </p:nvCxnSpPr>
        <p:spPr>
          <a:xfrm flipH="1">
            <a:off x="5868144" y="4437112"/>
            <a:ext cx="144016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직선 연결선 114"/>
          <p:cNvCxnSpPr/>
          <p:nvPr/>
        </p:nvCxnSpPr>
        <p:spPr>
          <a:xfrm>
            <a:off x="6012160" y="4437112"/>
            <a:ext cx="288032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직선 연결선 116"/>
          <p:cNvCxnSpPr/>
          <p:nvPr/>
        </p:nvCxnSpPr>
        <p:spPr>
          <a:xfrm>
            <a:off x="3635896" y="4437112"/>
            <a:ext cx="0" cy="7200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직선 연결선 120"/>
          <p:cNvCxnSpPr/>
          <p:nvPr/>
        </p:nvCxnSpPr>
        <p:spPr>
          <a:xfrm flipH="1">
            <a:off x="3923928" y="4941168"/>
            <a:ext cx="72008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직선 연결선 122"/>
          <p:cNvCxnSpPr/>
          <p:nvPr/>
        </p:nvCxnSpPr>
        <p:spPr>
          <a:xfrm>
            <a:off x="3995936" y="4941168"/>
            <a:ext cx="144016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직선 연결선 128"/>
          <p:cNvCxnSpPr/>
          <p:nvPr/>
        </p:nvCxnSpPr>
        <p:spPr>
          <a:xfrm>
            <a:off x="4211960" y="5373216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직선 연결선 130"/>
          <p:cNvCxnSpPr/>
          <p:nvPr/>
        </p:nvCxnSpPr>
        <p:spPr>
          <a:xfrm>
            <a:off x="3923928" y="5373216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직선 연결선 132"/>
          <p:cNvCxnSpPr/>
          <p:nvPr/>
        </p:nvCxnSpPr>
        <p:spPr>
          <a:xfrm>
            <a:off x="4572000" y="4941168"/>
            <a:ext cx="0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직선 연결선 134"/>
          <p:cNvCxnSpPr/>
          <p:nvPr/>
        </p:nvCxnSpPr>
        <p:spPr>
          <a:xfrm>
            <a:off x="4572000" y="5373216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직선 연결선 136"/>
          <p:cNvCxnSpPr/>
          <p:nvPr/>
        </p:nvCxnSpPr>
        <p:spPr>
          <a:xfrm>
            <a:off x="5364088" y="4437112"/>
            <a:ext cx="0" cy="7200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직선 연결선 138"/>
          <p:cNvCxnSpPr/>
          <p:nvPr/>
        </p:nvCxnSpPr>
        <p:spPr>
          <a:xfrm>
            <a:off x="5868144" y="4941168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직선 연결선 140"/>
          <p:cNvCxnSpPr/>
          <p:nvPr/>
        </p:nvCxnSpPr>
        <p:spPr>
          <a:xfrm>
            <a:off x="5364088" y="5373216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직선 연결선 144"/>
          <p:cNvCxnSpPr/>
          <p:nvPr/>
        </p:nvCxnSpPr>
        <p:spPr>
          <a:xfrm flipH="1">
            <a:off x="6228184" y="4941168"/>
            <a:ext cx="144016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직선 연결선 146"/>
          <p:cNvCxnSpPr/>
          <p:nvPr/>
        </p:nvCxnSpPr>
        <p:spPr>
          <a:xfrm>
            <a:off x="6372200" y="4941168"/>
            <a:ext cx="144016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직선 연결선 148"/>
          <p:cNvCxnSpPr/>
          <p:nvPr/>
        </p:nvCxnSpPr>
        <p:spPr>
          <a:xfrm>
            <a:off x="5868144" y="5373216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직선 연결선 58"/>
          <p:cNvCxnSpPr/>
          <p:nvPr/>
        </p:nvCxnSpPr>
        <p:spPr>
          <a:xfrm rot="5400000">
            <a:off x="3500430" y="5500702"/>
            <a:ext cx="28575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직선 연결선 60"/>
          <p:cNvCxnSpPr/>
          <p:nvPr/>
        </p:nvCxnSpPr>
        <p:spPr>
          <a:xfrm rot="5400000">
            <a:off x="6072198" y="5500702"/>
            <a:ext cx="28575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직선 연결선 62"/>
          <p:cNvCxnSpPr/>
          <p:nvPr/>
        </p:nvCxnSpPr>
        <p:spPr>
          <a:xfrm rot="5400000">
            <a:off x="6429388" y="5500702"/>
            <a:ext cx="28575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39552" y="980728"/>
            <a:ext cx="8064896" cy="4176463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n-US" altLang="ko-KR" sz="1600" dirty="0" smtClean="0"/>
              <a:t>    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</a:t>
            </a:r>
            <a:r>
              <a:rPr lang="en-US" altLang="ko-KR" sz="1600" b="1" dirty="0" smtClean="0"/>
              <a:t>-</a:t>
            </a:r>
            <a:r>
              <a:rPr lang="en-US" altLang="ko-KR" sz="1600" dirty="0" smtClean="0"/>
              <a:t>  Long vowels and diphthongs will have two timing slots (branching), 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 whereas short vowels will have one (non-branching). Multiple onsets or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 codas will also be branching.</a:t>
            </a:r>
          </a:p>
          <a:p>
            <a:pPr>
              <a:buNone/>
            </a:pPr>
            <a:r>
              <a:rPr lang="en-US" altLang="ko-KR" sz="1600" dirty="0"/>
              <a:t> </a:t>
            </a:r>
            <a:endParaRPr lang="en-US" altLang="ko-KR" sz="1600" dirty="0" smtClean="0"/>
          </a:p>
          <a:p>
            <a:pPr>
              <a:buNone/>
            </a:pPr>
            <a:r>
              <a:rPr lang="en-US" altLang="ko-KR" sz="1600"/>
              <a:t> </a:t>
            </a:r>
            <a:r>
              <a:rPr lang="en-US" altLang="ko-KR" sz="1600" smtClean="0"/>
              <a:t>     </a:t>
            </a:r>
            <a:r>
              <a:rPr lang="en-US" altLang="ko-KR" sz="1600" b="1" smtClean="0"/>
              <a:t>- </a:t>
            </a:r>
            <a:r>
              <a:rPr lang="en-US" altLang="ko-KR" sz="1600" smtClean="0"/>
              <a:t> </a:t>
            </a:r>
            <a:r>
              <a:rPr lang="en-US" altLang="ko-KR" sz="1600" dirty="0" smtClean="0"/>
              <a:t>Draw the syllable structure with timing slots of these words: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          dog,       chart,       drench   --(see page 157)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509</Words>
  <Application>Microsoft Office PowerPoint</Application>
  <PresentationFormat>화면 슬라이드 쇼(4:3)</PresentationFormat>
  <Paragraphs>62</Paragraphs>
  <Slides>4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5" baseType="lpstr">
      <vt:lpstr>Office 테마</vt:lpstr>
      <vt:lpstr>6.  Syllables</vt:lpstr>
      <vt:lpstr>슬라이드 2</vt:lpstr>
      <vt:lpstr>슬라이드 3</vt:lpstr>
      <vt:lpstr>슬라이드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수진</cp:lastModifiedBy>
  <cp:revision>22</cp:revision>
  <dcterms:created xsi:type="dcterms:W3CDTF">2017-06-30T01:50:43Z</dcterms:created>
  <dcterms:modified xsi:type="dcterms:W3CDTF">2017-07-31T22:40:22Z</dcterms:modified>
</cp:coreProperties>
</file>