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4DD9-2D3B-44F8-B759-51E0F51CF99F}" type="datetimeFigureOut">
              <a:rPr lang="ko-KR" altLang="en-US" smtClean="0"/>
              <a:pPr/>
              <a:t>2017-07-24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A3B49-2A74-479C-A3B3-1E11A3E4CF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548680"/>
            <a:ext cx="7992888" cy="561662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 </a:t>
            </a:r>
            <a:r>
              <a:rPr lang="en-US" altLang="ko-KR" sz="1800" b="1" dirty="0" smtClean="0"/>
              <a:t>1.3.5 </a:t>
            </a:r>
            <a:r>
              <a:rPr lang="en-US" altLang="ko-KR" sz="1800" b="1" dirty="0"/>
              <a:t>Voice onset </a:t>
            </a:r>
            <a:r>
              <a:rPr lang="en-US" altLang="ko-KR" sz="1800" b="1" dirty="0" smtClean="0"/>
              <a:t>time</a:t>
            </a:r>
          </a:p>
          <a:p>
            <a:pPr>
              <a:buNone/>
            </a:pPr>
            <a:r>
              <a:rPr lang="en-US" altLang="ko-KR" sz="1600" b="1" dirty="0"/>
              <a:t> </a:t>
            </a:r>
            <a:r>
              <a:rPr lang="en-US" altLang="ko-KR" sz="1600" b="1" dirty="0" smtClean="0"/>
              <a:t>     - </a:t>
            </a:r>
            <a:r>
              <a:rPr lang="en-US" altLang="ko-KR" sz="1500" dirty="0" smtClean="0"/>
              <a:t>Refer to Figure 1.5 on page 10</a:t>
            </a:r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600" b="1" dirty="0" smtClean="0"/>
              <a:t>  </a:t>
            </a:r>
            <a:r>
              <a:rPr lang="en-US" altLang="ko-KR" sz="1800" b="1" dirty="0" smtClean="0"/>
              <a:t>1.3.6 </a:t>
            </a:r>
            <a:r>
              <a:rPr lang="en-US" altLang="ko-KR" sz="1800" b="1" dirty="0"/>
              <a:t>Vowels and </a:t>
            </a:r>
            <a:r>
              <a:rPr lang="en-US" altLang="ko-KR" sz="1800" b="1" dirty="0" smtClean="0"/>
              <a:t>diphthongs</a:t>
            </a:r>
          </a:p>
          <a:p>
            <a:pPr>
              <a:buNone/>
            </a:pPr>
            <a:r>
              <a:rPr lang="en-US" altLang="ko-KR" sz="1600" b="1" dirty="0" smtClean="0"/>
              <a:t>  </a:t>
            </a:r>
            <a:r>
              <a:rPr lang="en-US" altLang="ko-KR" sz="1600" dirty="0"/>
              <a:t>- </a:t>
            </a:r>
            <a:r>
              <a:rPr lang="en-US" altLang="ko-KR" sz="1600" dirty="0" err="1"/>
              <a:t>monophthongs</a:t>
            </a:r>
            <a:r>
              <a:rPr lang="en-US" altLang="ko-KR" sz="1600" dirty="0"/>
              <a:t>: The vowels having a single unchanging quality</a:t>
            </a:r>
          </a:p>
          <a:p>
            <a:pPr>
              <a:buNone/>
            </a:pPr>
            <a:r>
              <a:rPr lang="en-US" altLang="ko-KR" sz="1600" dirty="0" smtClean="0"/>
              <a:t>                          e.g.)    /</a:t>
            </a:r>
            <a:r>
              <a:rPr lang="en-US" altLang="ko-KR" sz="1600" dirty="0" err="1"/>
              <a:t>i</a:t>
            </a:r>
            <a:r>
              <a:rPr lang="en-US" altLang="ko-KR" sz="1600" dirty="0"/>
              <a:t>, ɪ, u, ʊ, </a:t>
            </a:r>
            <a:r>
              <a:rPr lang="en-US" altLang="ko-KR" sz="1600" dirty="0" smtClean="0"/>
              <a:t>..../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- </a:t>
            </a:r>
            <a:r>
              <a:rPr lang="en-US" altLang="ko-KR" sz="1600" dirty="0"/>
              <a:t>diphthongs: The vowels moving from one vowel to another</a:t>
            </a:r>
          </a:p>
          <a:p>
            <a:pPr>
              <a:buNone/>
            </a:pPr>
            <a:r>
              <a:rPr lang="en-US" altLang="ko-KR" sz="1600" dirty="0" smtClean="0"/>
              <a:t>                          e.g.)   </a:t>
            </a:r>
            <a:r>
              <a:rPr lang="en-US" altLang="ko-KR" sz="1600" dirty="0"/>
              <a:t>/</a:t>
            </a:r>
            <a:r>
              <a:rPr lang="en-US" altLang="ko-KR" sz="1600" dirty="0" err="1"/>
              <a:t>aɪ</a:t>
            </a:r>
            <a:r>
              <a:rPr lang="en-US" altLang="ko-KR" sz="1600" dirty="0"/>
              <a:t>, </a:t>
            </a:r>
            <a:r>
              <a:rPr lang="en-US" altLang="ko-KR" sz="1600" dirty="0" err="1"/>
              <a:t>aʊ</a:t>
            </a:r>
            <a:r>
              <a:rPr lang="en-US" altLang="ko-KR" sz="1600" dirty="0"/>
              <a:t>, </a:t>
            </a:r>
            <a:r>
              <a:rPr lang="en-US" altLang="ko-KR" sz="1600" dirty="0" err="1"/>
              <a:t>ɔɪ</a:t>
            </a:r>
            <a:r>
              <a:rPr lang="en-US" altLang="ko-KR" sz="1600" dirty="0" smtClean="0"/>
              <a:t>,.../</a:t>
            </a:r>
            <a:endParaRPr lang="en-US" altLang="ko-KR" sz="1600" dirty="0"/>
          </a:p>
          <a:p>
            <a:pPr>
              <a:buNone/>
            </a:pPr>
            <a:endParaRPr lang="en-US" altLang="ko-KR" sz="1600" b="1" dirty="0" smtClean="0"/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400" dirty="0" smtClean="0"/>
              <a:t>                                  Note: Circled vowels are rounded           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endParaRPr lang="ko-KR" altLang="en-US" sz="1600" dirty="0"/>
          </a:p>
        </p:txBody>
      </p:sp>
      <p:pic>
        <p:nvPicPr>
          <p:cNvPr id="1026" name="Picture 2" descr="C:\Users\user\Documents\Scan0019.jpg"/>
          <p:cNvPicPr>
            <a:picLocks noChangeAspect="1" noChangeArrowheads="1"/>
          </p:cNvPicPr>
          <p:nvPr/>
        </p:nvPicPr>
        <p:blipFill>
          <a:blip r:embed="rId2" cstate="print"/>
          <a:srcRect l="29807" t="13648" r="31901" b="69949"/>
          <a:stretch>
            <a:fillRect/>
          </a:stretch>
        </p:blipFill>
        <p:spPr bwMode="auto">
          <a:xfrm>
            <a:off x="2339752" y="2996952"/>
            <a:ext cx="3816424" cy="26642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702527"/>
            <a:ext cx="7992888" cy="5423636"/>
          </a:xfrm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dirty="0" smtClean="0"/>
              <a:t> </a:t>
            </a:r>
            <a:r>
              <a:rPr lang="en-US" altLang="ko-KR" sz="1500" dirty="0" smtClean="0"/>
              <a:t>- </a:t>
            </a:r>
            <a:r>
              <a:rPr lang="en-US" altLang="ko-KR" sz="1500" dirty="0"/>
              <a:t>Vowels, which are all voiced, are characterized by the position of the tongue and the lips.</a:t>
            </a:r>
          </a:p>
          <a:p>
            <a:pPr>
              <a:buNone/>
            </a:pPr>
            <a:r>
              <a:rPr lang="en-US" altLang="ko-KR" sz="1500" dirty="0" smtClean="0"/>
              <a:t>     height</a:t>
            </a:r>
            <a:r>
              <a:rPr lang="en-US" altLang="ko-KR" sz="1500" dirty="0"/>
              <a:t>: high, mid, </a:t>
            </a:r>
            <a:r>
              <a:rPr lang="en-US" altLang="ko-KR" sz="1500" dirty="0" smtClean="0"/>
              <a:t>low</a:t>
            </a:r>
          </a:p>
          <a:p>
            <a:pPr>
              <a:buNone/>
            </a:pPr>
            <a:r>
              <a:rPr lang="en-US" altLang="ko-KR" sz="1500" dirty="0" smtClean="0"/>
              <a:t>     </a:t>
            </a:r>
            <a:r>
              <a:rPr lang="en-US" altLang="ko-KR" sz="1500" dirty="0" err="1" smtClean="0"/>
              <a:t>backness</a:t>
            </a:r>
            <a:r>
              <a:rPr lang="en-US" altLang="ko-KR" sz="1500" dirty="0"/>
              <a:t>: front, central, back</a:t>
            </a:r>
          </a:p>
          <a:p>
            <a:pPr>
              <a:buNone/>
            </a:pPr>
            <a:r>
              <a:rPr lang="en-US" altLang="ko-KR" sz="1500" dirty="0" smtClean="0"/>
              <a:t>     rounding</a:t>
            </a:r>
            <a:r>
              <a:rPr lang="en-US" altLang="ko-KR" sz="1500" dirty="0"/>
              <a:t>: </a:t>
            </a:r>
            <a:r>
              <a:rPr lang="en-US" altLang="ko-KR" sz="1500" dirty="0" smtClean="0"/>
              <a:t>rounded / unrounded sound </a:t>
            </a:r>
            <a:endParaRPr lang="en-US" altLang="ko-KR" sz="1500" dirty="0"/>
          </a:p>
          <a:p>
            <a:pPr>
              <a:buNone/>
            </a:pPr>
            <a:r>
              <a:rPr lang="en-US" altLang="ko-KR" sz="1500" dirty="0" smtClean="0"/>
              <a:t>     tenseness</a:t>
            </a:r>
            <a:r>
              <a:rPr lang="en-US" altLang="ko-KR" sz="1500" dirty="0"/>
              <a:t>: tense </a:t>
            </a:r>
            <a:r>
              <a:rPr lang="en-US" altLang="ko-KR" sz="1500" dirty="0" smtClean="0"/>
              <a:t>/ lax</a:t>
            </a:r>
          </a:p>
          <a:p>
            <a:pPr>
              <a:buNone/>
            </a:pPr>
            <a:endParaRPr lang="en-US" altLang="ko-KR" sz="1500" dirty="0" smtClean="0"/>
          </a:p>
          <a:p>
            <a:r>
              <a:rPr lang="en-US" altLang="ko-KR" sz="1600" dirty="0"/>
              <a:t>tense vowel: [</a:t>
            </a:r>
            <a:r>
              <a:rPr lang="en-US" altLang="ko-KR" sz="1600" dirty="0" err="1"/>
              <a:t>i</a:t>
            </a:r>
            <a:r>
              <a:rPr lang="en-US" altLang="ko-KR" sz="1600" dirty="0"/>
              <a:t>], [e], [u], [o], [ɔ:], [a:], [ɝ]</a:t>
            </a:r>
          </a:p>
          <a:p>
            <a:r>
              <a:rPr lang="en-US" altLang="ko-KR" sz="1600" dirty="0"/>
              <a:t>lax vowel: [ɪ], [ɛ], [æ], [ʊ], [ə], [ʌ], [ɔ], [a]</a:t>
            </a:r>
          </a:p>
          <a:p>
            <a:r>
              <a:rPr lang="en-US" altLang="ko-KR" sz="1600" dirty="0"/>
              <a:t>rounded vowel: [u], [ʊ], [o], [ɔ] -- 'boot, put, boat, bore'</a:t>
            </a:r>
          </a:p>
          <a:p>
            <a:r>
              <a:rPr lang="en-US" altLang="ko-KR" sz="1600" dirty="0"/>
              <a:t>stressed lax vowel: [ʌ] -- 'bus, mother, hut, cut, tough, cover, flood'</a:t>
            </a:r>
          </a:p>
          <a:p>
            <a:r>
              <a:rPr lang="en-US" altLang="ko-KR" sz="1600" dirty="0"/>
              <a:t>stressed tense schwa: [ɝ] -- 'firm, urge, burn, murk, heard, earn'</a:t>
            </a:r>
          </a:p>
          <a:p>
            <a:r>
              <a:rPr lang="en-US" altLang="ko-KR" sz="1600" dirty="0"/>
              <a:t>unstressed lax schwa: [ə], [ɚ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# Vowel Description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[ɝ]: mid central unrounded r-colored stressed tense</a:t>
            </a:r>
          </a:p>
          <a:p>
            <a:pPr>
              <a:buNone/>
            </a:pPr>
            <a:r>
              <a:rPr lang="en-US" altLang="ko-KR" sz="1600" dirty="0" smtClean="0"/>
              <a:t>        [ə]: mid central unrounded unstressed lax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     [ɚ]: mid central unrounded r-colored unstressed lax</a:t>
            </a:r>
          </a:p>
          <a:p>
            <a:pPr>
              <a:buNone/>
            </a:pPr>
            <a:r>
              <a:rPr lang="en-US" altLang="ko-KR" sz="1600" dirty="0" smtClean="0"/>
              <a:t>        [ʌ]: low central unrounded stressed lax</a:t>
            </a:r>
            <a:endParaRPr lang="en-US" altLang="ko-KR" sz="1600" dirty="0"/>
          </a:p>
          <a:p>
            <a:endParaRPr lang="en-US" altLang="ko-KR" sz="1600" dirty="0"/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endParaRPr lang="ko-KR" alt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064896" cy="576064"/>
          </a:xfr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altLang="ko-KR" sz="2000" b="1" dirty="0"/>
              <a:t>1.4 Additional </a:t>
            </a:r>
            <a:r>
              <a:rPr lang="en-US" altLang="ko-KR" sz="2000" b="1" dirty="0" smtClean="0"/>
              <a:t>Sounds</a:t>
            </a:r>
            <a:endParaRPr lang="ko-KR" altLang="en-US" sz="2000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4857403"/>
          </a:xfrm>
          <a:solidFill>
            <a:schemeClr val="accent3">
              <a:lumMod val="40000"/>
              <a:lumOff val="6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sz="1600" b="1" dirty="0" smtClean="0"/>
              <a:t> </a:t>
            </a:r>
            <a:r>
              <a:rPr lang="en-US" altLang="ko-KR" sz="1800" b="1" dirty="0" smtClean="0"/>
              <a:t>1.4.2 </a:t>
            </a:r>
            <a:r>
              <a:rPr lang="en-US" altLang="ko-KR" sz="1800" b="1" dirty="0"/>
              <a:t>Places and manners of </a:t>
            </a:r>
            <a:r>
              <a:rPr lang="en-US" altLang="ko-KR" sz="1800" b="1" dirty="0" smtClean="0"/>
              <a:t>articulation</a:t>
            </a:r>
          </a:p>
          <a:p>
            <a:endParaRPr lang="en-US" altLang="ko-KR" sz="1600" b="1" dirty="0"/>
          </a:p>
          <a:p>
            <a:pPr>
              <a:buNone/>
            </a:pPr>
            <a:r>
              <a:rPr lang="en-US" altLang="ko-KR" sz="1500" dirty="0" smtClean="0"/>
              <a:t>   - </a:t>
            </a:r>
            <a:r>
              <a:rPr lang="en-US" altLang="ko-KR" sz="1500" dirty="0"/>
              <a:t>Liquids: R-sounds belongs to one of the 'interrupted' types (taps, flaps, trills).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   Both </a:t>
            </a:r>
            <a:r>
              <a:rPr lang="en-US" altLang="ko-KR" sz="1500" dirty="0"/>
              <a:t>taps and flaps involve a momentary contact between the articulators. </a:t>
            </a:r>
            <a:endParaRPr lang="en-US" altLang="ko-KR" sz="1500" dirty="0" smtClean="0"/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500" b="1" dirty="0" smtClean="0"/>
              <a:t>   - Taps</a:t>
            </a:r>
            <a:r>
              <a:rPr lang="en-US" altLang="ko-KR" sz="1500" dirty="0"/>
              <a:t>: The Spanish </a:t>
            </a:r>
            <a:r>
              <a:rPr lang="en-US" altLang="ko-KR" sz="1500" b="1" dirty="0">
                <a:solidFill>
                  <a:srgbClr val="FF0000"/>
                </a:solidFill>
              </a:rPr>
              <a:t>[ɾ]</a:t>
            </a:r>
            <a:r>
              <a:rPr lang="en-US" altLang="ko-KR" sz="1500" dirty="0"/>
              <a:t>, in </a:t>
            </a:r>
            <a:r>
              <a:rPr lang="en-US" altLang="ko-KR" sz="1500" dirty="0" err="1"/>
              <a:t>caro</a:t>
            </a:r>
            <a:r>
              <a:rPr lang="en-US" altLang="ko-KR" sz="1500" dirty="0"/>
              <a:t>[</a:t>
            </a:r>
            <a:r>
              <a:rPr lang="en-US" altLang="ko-KR" sz="1500" dirty="0" err="1"/>
              <a:t>kaɾo</a:t>
            </a:r>
            <a:r>
              <a:rPr lang="en-US" altLang="ko-KR" sz="1500" dirty="0"/>
              <a:t>] "expensive"(or the American English intervocalic </a:t>
            </a:r>
            <a:r>
              <a:rPr lang="en-US" altLang="ko-KR" sz="1500" dirty="0" smtClean="0"/>
              <a:t> 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/</a:t>
            </a:r>
            <a:r>
              <a:rPr lang="en-US" altLang="ko-KR" sz="1500" dirty="0"/>
              <a:t>t</a:t>
            </a:r>
            <a:r>
              <a:rPr lang="en-US" altLang="ko-KR" sz="1500" dirty="0" smtClean="0"/>
              <a:t>/, as </a:t>
            </a:r>
            <a:r>
              <a:rPr lang="en-US" altLang="ko-KR" sz="1500" dirty="0"/>
              <a:t>in writer), is made with a flicking movement of the tip of the tongue </a:t>
            </a:r>
            <a:endParaRPr lang="en-US" altLang="ko-KR" sz="1500" dirty="0" smtClean="0"/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against the </a:t>
            </a:r>
            <a:r>
              <a:rPr lang="en-US" altLang="ko-KR" sz="1500" dirty="0"/>
              <a:t>upper articulator</a:t>
            </a:r>
            <a:r>
              <a:rPr lang="en-US" altLang="ko-KR" sz="1500" dirty="0" smtClean="0"/>
              <a:t>.</a:t>
            </a:r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500" dirty="0" smtClean="0"/>
              <a:t>    # </a:t>
            </a:r>
            <a:r>
              <a:rPr lang="en-US" altLang="ko-KR" sz="1500" u="sng" dirty="0"/>
              <a:t>Taps</a:t>
            </a:r>
            <a:r>
              <a:rPr lang="en-US" altLang="ko-KR" sz="1500" dirty="0"/>
              <a:t> are sometimes equated with </a:t>
            </a:r>
            <a:r>
              <a:rPr lang="en-US" altLang="ko-KR" sz="1500" u="sng" dirty="0"/>
              <a:t>flaps</a:t>
            </a:r>
            <a:r>
              <a:rPr lang="en-US" altLang="ko-KR" sz="1500" dirty="0"/>
              <a:t>, which is not accurate. First, taps are mostly dental/alveolar(a movement from up to down) while flaps are retroflex(a movement from back to front</a:t>
            </a:r>
            <a:r>
              <a:rPr lang="en-US" altLang="ko-KR" sz="1500" dirty="0" smtClean="0"/>
              <a:t>).</a:t>
            </a:r>
          </a:p>
          <a:p>
            <a:pPr>
              <a:buNone/>
            </a:pPr>
            <a:endParaRPr lang="en-US" altLang="ko-KR" sz="1500" dirty="0"/>
          </a:p>
          <a:p>
            <a:pPr>
              <a:buNone/>
            </a:pPr>
            <a:r>
              <a:rPr lang="en-US" altLang="ko-KR" sz="1500" b="1" dirty="0" smtClean="0"/>
              <a:t>   - Trills</a:t>
            </a:r>
            <a:r>
              <a:rPr lang="en-US" altLang="ko-KR" sz="1500" dirty="0"/>
              <a:t>: Trills are produced by the repeated tapping of one flexible articulator </a:t>
            </a:r>
            <a:r>
              <a:rPr lang="en-US" altLang="ko-KR" sz="1500" dirty="0" smtClean="0"/>
              <a:t>against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</a:t>
            </a:r>
            <a:r>
              <a:rPr lang="en-US" altLang="ko-KR" sz="1500" dirty="0"/>
              <a:t>the other. The dental/alveolar trill, </a:t>
            </a:r>
            <a:r>
              <a:rPr lang="en-US" altLang="ko-KR" sz="1500" b="1" dirty="0"/>
              <a:t>[r</a:t>
            </a:r>
            <a:r>
              <a:rPr lang="en-US" altLang="ko-KR" sz="1500" b="1" dirty="0" smtClean="0"/>
              <a:t>] </a:t>
            </a:r>
            <a:r>
              <a:rPr lang="en-US" altLang="ko-KR" sz="1500" dirty="0"/>
              <a:t>(e.g. Spanish </a:t>
            </a:r>
            <a:r>
              <a:rPr lang="en-US" altLang="ko-KR" sz="1500" dirty="0" err="1"/>
              <a:t>perro</a:t>
            </a:r>
            <a:r>
              <a:rPr lang="en-US" altLang="ko-KR" sz="1500" dirty="0"/>
              <a:t>[</a:t>
            </a:r>
            <a:r>
              <a:rPr lang="en-US" altLang="ko-KR" sz="1500" dirty="0" err="1"/>
              <a:t>pero</a:t>
            </a:r>
            <a:r>
              <a:rPr lang="en-US" altLang="ko-KR" sz="1500" dirty="0"/>
              <a:t>] "dog") is </a:t>
            </a:r>
            <a:r>
              <a:rPr lang="en-US" altLang="ko-KR" sz="1500" dirty="0" smtClean="0"/>
              <a:t>one</a:t>
            </a:r>
          </a:p>
          <a:p>
            <a:pPr>
              <a:buNone/>
            </a:pPr>
            <a:r>
              <a:rPr lang="en-US" altLang="ko-KR" sz="1500" dirty="0"/>
              <a:t> </a:t>
            </a:r>
            <a:r>
              <a:rPr lang="en-US" altLang="ko-KR" sz="1500" dirty="0" smtClean="0"/>
              <a:t>            of </a:t>
            </a:r>
            <a:r>
              <a:rPr lang="en-US" altLang="ko-KR" sz="1500" dirty="0"/>
              <a:t>the most common in languages of the world</a:t>
            </a:r>
            <a:r>
              <a:rPr lang="en-US" altLang="ko-KR" sz="1500" dirty="0" smtClean="0"/>
              <a:t>. 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>
                <a:solidFill>
                  <a:schemeClr val="tx2"/>
                </a:solidFill>
              </a:rPr>
              <a:t>    </a:t>
            </a:r>
            <a:r>
              <a:rPr lang="en-US" altLang="ko-KR" sz="1400" b="1" dirty="0" smtClean="0">
                <a:solidFill>
                  <a:schemeClr val="tx2"/>
                </a:solidFill>
              </a:rPr>
              <a:t># In this book, the retroflex( r-sound) is represented as [ɹ] and trills as [r].  However,  the retroflex can be commonly described as [r] and trills as [r] with diacritic mark [</a:t>
            </a:r>
            <a:r>
              <a:rPr lang="ko-KR" altLang="en-US" sz="1400" b="1" dirty="0" smtClean="0">
                <a:solidFill>
                  <a:schemeClr val="tx2"/>
                </a:solidFill>
              </a:rPr>
              <a:t>̃</a:t>
            </a:r>
            <a:r>
              <a:rPr lang="en-US" altLang="ko-KR" sz="1400" b="1" dirty="0" smtClean="0">
                <a:solidFill>
                  <a:schemeClr val="tx2"/>
                </a:solidFill>
              </a:rPr>
              <a:t>].</a:t>
            </a:r>
            <a:endParaRPr lang="ko-KR" altLang="en-US" sz="1400" b="1" dirty="0">
              <a:solidFill>
                <a:schemeClr val="tx2"/>
              </a:solidFill>
            </a:endParaRPr>
          </a:p>
          <a:p>
            <a:pPr>
              <a:buNone/>
            </a:pPr>
            <a:endParaRPr lang="en-US" altLang="ko-KR" sz="1400" b="1" dirty="0"/>
          </a:p>
          <a:p>
            <a:pPr>
              <a:buNone/>
            </a:pPr>
            <a:endParaRPr lang="en-US" altLang="ko-KR" sz="1400" dirty="0"/>
          </a:p>
          <a:p>
            <a:pPr>
              <a:buNone/>
            </a:pPr>
            <a:endParaRPr lang="en-US" altLang="ko-KR" sz="1500" dirty="0"/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92696"/>
            <a:ext cx="8064896" cy="5433467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600" b="1" dirty="0" smtClean="0"/>
              <a:t>   </a:t>
            </a:r>
            <a:r>
              <a:rPr lang="en-US" altLang="ko-KR" sz="1800" b="1" dirty="0" smtClean="0"/>
              <a:t>1.4.3 </a:t>
            </a:r>
            <a:r>
              <a:rPr lang="en-US" altLang="ko-KR" sz="1800" b="1" dirty="0"/>
              <a:t>Secondary </a:t>
            </a:r>
            <a:r>
              <a:rPr lang="en-US" altLang="ko-KR" sz="1800" b="1" dirty="0" smtClean="0"/>
              <a:t>articulation</a:t>
            </a:r>
          </a:p>
          <a:p>
            <a:pPr>
              <a:buNone/>
            </a:pPr>
            <a:endParaRPr lang="en-US" altLang="ko-KR" sz="1600" b="1" dirty="0"/>
          </a:p>
          <a:p>
            <a:pPr>
              <a:buNone/>
            </a:pPr>
            <a:r>
              <a:rPr lang="en-US" altLang="ko-KR" sz="1600" dirty="0" smtClean="0"/>
              <a:t>  -  The </a:t>
            </a:r>
            <a:r>
              <a:rPr lang="en-US" altLang="ko-KR" sz="1600" dirty="0"/>
              <a:t>distinct sound that is superimposed on the primary articulation creates the secondary articulation, resulting in the </a:t>
            </a:r>
            <a:r>
              <a:rPr lang="en-US" altLang="ko-KR" sz="1600" dirty="0" err="1"/>
              <a:t>coarticulation</a:t>
            </a:r>
            <a:r>
              <a:rPr lang="en-US" altLang="ko-KR" sz="1600" dirty="0"/>
              <a:t> which represents merged articulation</a:t>
            </a:r>
            <a:r>
              <a:rPr lang="en-US" altLang="ko-KR" sz="1600" dirty="0" smtClean="0"/>
              <a:t>.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(1) </a:t>
            </a:r>
            <a:r>
              <a:rPr lang="en-US" altLang="ko-KR" sz="1600" b="1" dirty="0"/>
              <a:t>Labialization</a:t>
            </a:r>
            <a:r>
              <a:rPr lang="en-US" altLang="ko-KR" sz="1600" dirty="0"/>
              <a:t>: This term refers to the addition of lip rounding. A </a:t>
            </a:r>
            <a:r>
              <a:rPr lang="en-US" altLang="ko-KR" sz="1600" dirty="0" smtClean="0"/>
              <a:t>rounded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vowel </a:t>
            </a:r>
            <a:r>
              <a:rPr lang="en-US" altLang="ko-KR" sz="1600" dirty="0"/>
              <a:t>quality is added to an adjacent consonant, resulting in a </a:t>
            </a:r>
            <a:r>
              <a:rPr lang="en-US" altLang="ko-KR" sz="1600" dirty="0" smtClean="0"/>
              <a:t>labialized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/>
              <a:t>consonant. The diacritic for labialization is a raised </a:t>
            </a:r>
            <a:r>
              <a:rPr lang="en-US" altLang="ko-KR" sz="1600" b="1" dirty="0">
                <a:solidFill>
                  <a:srgbClr val="FF0000"/>
                </a:solidFill>
              </a:rPr>
              <a:t>[</a:t>
            </a:r>
            <a:r>
              <a:rPr lang="en-US" altLang="ko-KR" sz="1600" b="1" baseline="30000" dirty="0">
                <a:solidFill>
                  <a:srgbClr val="FF0000"/>
                </a:solidFill>
              </a:rPr>
              <a:t>w</a:t>
            </a:r>
            <a:r>
              <a:rPr lang="en-US" altLang="ko-KR" sz="1600" b="1" dirty="0">
                <a:solidFill>
                  <a:srgbClr val="FF0000"/>
                </a:solidFill>
              </a:rPr>
              <a:t>]</a:t>
            </a:r>
            <a:r>
              <a:rPr lang="en-US" altLang="ko-KR" sz="1600" dirty="0"/>
              <a:t> because it is </a:t>
            </a:r>
            <a:r>
              <a:rPr lang="en-US" altLang="ko-KR" sz="1600" dirty="0" smtClean="0"/>
              <a:t>often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/>
              <a:t>accompanied by raising the back of the tongue.</a:t>
            </a:r>
          </a:p>
          <a:p>
            <a:pPr>
              <a:buNone/>
            </a:pPr>
            <a:r>
              <a:rPr lang="en-US" altLang="ko-KR" sz="1600" dirty="0" smtClean="0"/>
              <a:t>               e.g</a:t>
            </a:r>
            <a:r>
              <a:rPr lang="en-US" altLang="ko-KR" sz="1600" dirty="0"/>
              <a:t>.) boot </a:t>
            </a:r>
            <a:r>
              <a:rPr lang="en-US" altLang="ko-KR" sz="1600" dirty="0" smtClean="0"/>
              <a:t>    quick    room    queen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b</a:t>
            </a:r>
            <a:r>
              <a:rPr lang="en-US" altLang="ko-KR" sz="1600" baseline="30000" dirty="0" err="1"/>
              <a:t>w</a:t>
            </a:r>
            <a:r>
              <a:rPr lang="en-US" altLang="ko-KR" sz="1600" dirty="0" err="1"/>
              <a:t>ut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 [</a:t>
            </a:r>
            <a:r>
              <a:rPr lang="en-US" altLang="ko-KR" sz="1600" dirty="0" err="1"/>
              <a:t>k</a:t>
            </a:r>
            <a:r>
              <a:rPr lang="en-US" altLang="ko-KR" sz="1600" baseline="30000" dirty="0" err="1"/>
              <a:t>w</a:t>
            </a:r>
            <a:r>
              <a:rPr lang="en-US" altLang="ko-KR" sz="1600" dirty="0" err="1"/>
              <a:t>ɪk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[</a:t>
            </a:r>
            <a:r>
              <a:rPr lang="en-US" altLang="ko-KR" sz="1600" dirty="0" err="1"/>
              <a:t>r</a:t>
            </a:r>
            <a:r>
              <a:rPr lang="en-US" altLang="ko-KR" sz="1600" baseline="30000" dirty="0" err="1"/>
              <a:t>w</a:t>
            </a:r>
            <a:r>
              <a:rPr lang="en-US" altLang="ko-KR" sz="1600" dirty="0" err="1"/>
              <a:t>um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  [</a:t>
            </a:r>
            <a:r>
              <a:rPr lang="en-US" altLang="ko-KR" sz="1600" dirty="0" err="1"/>
              <a:t>k</a:t>
            </a:r>
            <a:r>
              <a:rPr lang="en-US" altLang="ko-KR" sz="1600" baseline="30000" dirty="0" err="1"/>
              <a:t>w</a:t>
            </a:r>
            <a:r>
              <a:rPr lang="en-US" altLang="ko-KR" sz="1600" dirty="0" err="1"/>
              <a:t>in</a:t>
            </a:r>
            <a:r>
              <a:rPr lang="en-US" altLang="ko-KR" sz="1600" dirty="0" smtClean="0"/>
              <a:t>]</a:t>
            </a:r>
          </a:p>
          <a:p>
            <a:pPr>
              <a:buNone/>
            </a:pPr>
            <a:endParaRPr lang="en-US" altLang="ko-KR" sz="1600" dirty="0"/>
          </a:p>
          <a:p>
            <a:pPr>
              <a:buNone/>
            </a:pPr>
            <a:r>
              <a:rPr lang="en-US" altLang="ko-KR" sz="1600" dirty="0" smtClean="0"/>
              <a:t>   (2) </a:t>
            </a:r>
            <a:r>
              <a:rPr lang="en-US" altLang="ko-KR" sz="1600" b="1" dirty="0" err="1"/>
              <a:t>Palatalization</a:t>
            </a:r>
            <a:r>
              <a:rPr lang="en-US" altLang="ko-KR" sz="1600" dirty="0"/>
              <a:t>: This is the raising of the blade of the tongue toward the </a:t>
            </a:r>
            <a:r>
              <a:rPr lang="en-US" altLang="ko-KR" sz="1600" dirty="0" smtClean="0"/>
              <a:t>hard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/>
              <a:t>palate without touching the roof of the mouth. It can be considered as </a:t>
            </a:r>
            <a:r>
              <a:rPr lang="en-US" altLang="ko-KR" sz="1600" dirty="0" smtClean="0"/>
              <a:t>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/>
              <a:t>addition of a [j] quality to the primary </a:t>
            </a:r>
            <a:r>
              <a:rPr lang="en-US" altLang="ko-KR" sz="1600" dirty="0" smtClean="0"/>
              <a:t>articulation</a:t>
            </a:r>
            <a:r>
              <a:rPr lang="en-US" altLang="ko-KR" sz="1600" dirty="0"/>
              <a:t>, and the diacritic </a:t>
            </a:r>
            <a:r>
              <a:rPr lang="en-US" altLang="ko-KR" sz="1600" dirty="0" smtClean="0"/>
              <a:t>for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/>
              <a:t>palatalized consonants is a raised </a:t>
            </a:r>
            <a:r>
              <a:rPr lang="en-US" altLang="ko-KR" sz="1600" b="1" dirty="0">
                <a:solidFill>
                  <a:srgbClr val="FF0000"/>
                </a:solidFill>
              </a:rPr>
              <a:t>[</a:t>
            </a:r>
            <a:r>
              <a:rPr lang="en-US" altLang="ko-KR" sz="1600" b="1" baseline="30000" dirty="0">
                <a:solidFill>
                  <a:srgbClr val="FF0000"/>
                </a:solidFill>
              </a:rPr>
              <a:t>j</a:t>
            </a:r>
            <a:r>
              <a:rPr lang="en-US" altLang="ko-KR" sz="1600" b="1" dirty="0">
                <a:solidFill>
                  <a:srgbClr val="FF0000"/>
                </a:solidFill>
              </a:rPr>
              <a:t>]</a:t>
            </a:r>
            <a:r>
              <a:rPr lang="en-US" altLang="ko-KR" sz="1600" dirty="0"/>
              <a:t>. </a:t>
            </a:r>
          </a:p>
          <a:p>
            <a:pPr>
              <a:buNone/>
            </a:pPr>
            <a:endParaRPr lang="en-US" altLang="ko-KR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e</a:t>
            </a:r>
            <a:r>
              <a:rPr lang="en-US" altLang="ko-KR" sz="1600" dirty="0"/>
              <a:t>. g</a:t>
            </a:r>
            <a:r>
              <a:rPr lang="en-US" altLang="ko-KR" sz="1600" dirty="0" smtClean="0"/>
              <a:t>.)    </a:t>
            </a:r>
            <a:r>
              <a:rPr lang="en-US" altLang="ko-KR" sz="1600" dirty="0"/>
              <a:t>Russian, other Slavic language: </a:t>
            </a:r>
            <a:r>
              <a:rPr lang="en-US" altLang="ko-KR" sz="1600" dirty="0" smtClean="0"/>
              <a:t> [</a:t>
            </a:r>
            <a:r>
              <a:rPr lang="en-US" altLang="ko-KR" sz="1600" dirty="0"/>
              <a:t>brat] "brother"</a:t>
            </a:r>
          </a:p>
          <a:p>
            <a:pPr>
              <a:buNone/>
            </a:pPr>
            <a:r>
              <a:rPr lang="en-US" altLang="ko-KR" sz="1600" dirty="0" smtClean="0"/>
              <a:t>                                                          [</a:t>
            </a:r>
            <a:r>
              <a:rPr lang="en-US" altLang="ko-KR" sz="1600" dirty="0" err="1"/>
              <a:t>brat</a:t>
            </a:r>
            <a:r>
              <a:rPr lang="en-US" altLang="ko-KR" sz="1600" baseline="30000" dirty="0" err="1"/>
              <a:t>j</a:t>
            </a:r>
            <a:r>
              <a:rPr lang="en-US" altLang="ko-KR" sz="1600" dirty="0"/>
              <a:t>] "to take"</a:t>
            </a:r>
          </a:p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English:   </a:t>
            </a:r>
            <a:r>
              <a:rPr lang="en-US" altLang="ko-KR" sz="1600" u="sng" dirty="0" smtClean="0"/>
              <a:t>p</a:t>
            </a:r>
            <a:r>
              <a:rPr lang="en-US" altLang="ko-KR" sz="1600" dirty="0" smtClean="0"/>
              <a:t>ure    </a:t>
            </a:r>
            <a:r>
              <a:rPr lang="en-US" altLang="ko-KR" sz="1600" u="sng" dirty="0" smtClean="0"/>
              <a:t>c</a:t>
            </a:r>
            <a:r>
              <a:rPr lang="en-US" altLang="ko-KR" sz="1600" dirty="0" smtClean="0"/>
              <a:t>ute    </a:t>
            </a:r>
            <a:r>
              <a:rPr lang="en-US" altLang="ko-KR" sz="1600" u="sng" dirty="0"/>
              <a:t>f</a:t>
            </a:r>
            <a:r>
              <a:rPr lang="en-US" altLang="ko-KR" sz="1600" dirty="0"/>
              <a:t>ew </a:t>
            </a:r>
          </a:p>
          <a:p>
            <a:pPr>
              <a:buNone/>
            </a:pPr>
            <a:r>
              <a:rPr lang="en-US" altLang="ko-KR" sz="1600" dirty="0" smtClean="0"/>
              <a:t>                             [</a:t>
            </a:r>
            <a:r>
              <a:rPr lang="en-US" altLang="ko-KR" sz="1600" dirty="0" err="1"/>
              <a:t>p</a:t>
            </a:r>
            <a:r>
              <a:rPr lang="en-US" altLang="ko-KR" sz="1600" baseline="30000" dirty="0" err="1"/>
              <a:t>j</a:t>
            </a:r>
            <a:r>
              <a:rPr lang="en-US" altLang="ko-KR" sz="1600" dirty="0" smtClean="0"/>
              <a:t>]     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k</a:t>
            </a:r>
            <a:r>
              <a:rPr lang="en-US" altLang="ko-KR" sz="1600" baseline="30000" dirty="0" err="1"/>
              <a:t>j</a:t>
            </a:r>
            <a:r>
              <a:rPr lang="en-US" altLang="ko-KR" sz="1600" dirty="0" smtClean="0"/>
              <a:t>]      </a:t>
            </a:r>
            <a:r>
              <a:rPr lang="en-US" altLang="ko-KR" sz="1600" dirty="0"/>
              <a:t>[</a:t>
            </a:r>
            <a:r>
              <a:rPr lang="en-US" altLang="ko-KR" sz="1600" dirty="0" err="1"/>
              <a:t>f</a:t>
            </a:r>
            <a:r>
              <a:rPr lang="en-US" altLang="ko-KR" sz="1600" baseline="30000" dirty="0" err="1"/>
              <a:t>j</a:t>
            </a:r>
            <a:r>
              <a:rPr lang="en-US" altLang="ko-KR" sz="1600" dirty="0"/>
              <a:t>] </a:t>
            </a:r>
          </a:p>
          <a:p>
            <a:pPr>
              <a:buNone/>
            </a:pPr>
            <a:r>
              <a:rPr lang="en-US" altLang="ko-KR" sz="1600" dirty="0" smtClean="0"/>
              <a:t>                             'decide </a:t>
            </a:r>
            <a:r>
              <a:rPr lang="en-US" altLang="ko-KR" sz="1600" dirty="0"/>
              <a:t>+ ion'</a:t>
            </a:r>
          </a:p>
          <a:p>
            <a:pPr>
              <a:buNone/>
            </a:pPr>
            <a:r>
              <a:rPr lang="en-US" altLang="ko-KR" sz="1600" dirty="0" smtClean="0"/>
              <a:t>                             [</a:t>
            </a:r>
            <a:r>
              <a:rPr lang="en-US" altLang="ko-KR" sz="1600" dirty="0" err="1"/>
              <a:t>dɪsaɪ</a:t>
            </a:r>
            <a:r>
              <a:rPr lang="en-US" altLang="ko-KR" sz="1600" b="1" dirty="0" err="1">
                <a:solidFill>
                  <a:srgbClr val="FF0000"/>
                </a:solidFill>
              </a:rPr>
              <a:t>d</a:t>
            </a:r>
            <a:r>
              <a:rPr lang="en-US" altLang="ko-KR" sz="1600" dirty="0"/>
              <a:t>] + [</a:t>
            </a:r>
            <a:r>
              <a:rPr lang="en-US" altLang="ko-KR" sz="1600" b="1" dirty="0" err="1">
                <a:solidFill>
                  <a:srgbClr val="FF0000"/>
                </a:solidFill>
              </a:rPr>
              <a:t>ɪ</a:t>
            </a:r>
            <a:r>
              <a:rPr lang="en-US" altLang="ko-KR" sz="1600" dirty="0" err="1"/>
              <a:t>ən</a:t>
            </a:r>
            <a:r>
              <a:rPr lang="en-US" altLang="ko-KR" sz="1600" dirty="0"/>
              <a:t>] = [</a:t>
            </a:r>
            <a:r>
              <a:rPr lang="en-US" altLang="ko-KR" sz="1600" dirty="0" err="1"/>
              <a:t>dɪsɪ</a:t>
            </a:r>
            <a:r>
              <a:rPr lang="en-US" altLang="ko-KR" sz="1600" b="1" dirty="0" err="1">
                <a:solidFill>
                  <a:srgbClr val="FF0000"/>
                </a:solidFill>
              </a:rPr>
              <a:t>ʒ</a:t>
            </a:r>
            <a:r>
              <a:rPr lang="en-US" altLang="ko-KR" sz="1600" dirty="0" err="1"/>
              <a:t>ən</a:t>
            </a:r>
            <a:r>
              <a:rPr lang="en-US" altLang="ko-KR" sz="1600" dirty="0"/>
              <a:t>]</a:t>
            </a:r>
          </a:p>
          <a:p>
            <a:pPr>
              <a:buNone/>
            </a:pPr>
            <a:r>
              <a:rPr lang="en-US" altLang="ko-KR" sz="1600" dirty="0" smtClean="0"/>
              <a:t>                             'quest </a:t>
            </a:r>
            <a:r>
              <a:rPr lang="en-US" altLang="ko-KR" sz="1600" dirty="0"/>
              <a:t>+ ion'</a:t>
            </a:r>
          </a:p>
          <a:p>
            <a:pPr>
              <a:buNone/>
            </a:pPr>
            <a:r>
              <a:rPr lang="en-US" altLang="ko-KR" sz="1600" dirty="0" smtClean="0"/>
              <a:t>                             [</a:t>
            </a:r>
            <a:r>
              <a:rPr lang="en-US" altLang="ko-KR" sz="1600" dirty="0" err="1"/>
              <a:t>kwɛs</a:t>
            </a:r>
            <a:r>
              <a:rPr lang="en-US" altLang="ko-KR" sz="1600" b="1" dirty="0" err="1">
                <a:solidFill>
                  <a:srgbClr val="FF0000"/>
                </a:solidFill>
              </a:rPr>
              <a:t>t</a:t>
            </a:r>
            <a:r>
              <a:rPr lang="en-US" altLang="ko-KR" sz="1600" dirty="0"/>
              <a:t>] + [</a:t>
            </a:r>
            <a:r>
              <a:rPr lang="en-US" altLang="ko-KR" sz="1600" b="1" dirty="0" err="1">
                <a:solidFill>
                  <a:srgbClr val="FF0000"/>
                </a:solidFill>
              </a:rPr>
              <a:t>ɪ</a:t>
            </a:r>
            <a:r>
              <a:rPr lang="en-US" altLang="ko-KR" sz="1600" dirty="0" err="1"/>
              <a:t>ən</a:t>
            </a:r>
            <a:r>
              <a:rPr lang="en-US" altLang="ko-KR" sz="1600" dirty="0"/>
              <a:t>] = [</a:t>
            </a:r>
            <a:r>
              <a:rPr lang="en-US" altLang="ko-KR" sz="1600" dirty="0" err="1"/>
              <a:t>kwɛs</a:t>
            </a:r>
            <a:r>
              <a:rPr lang="en-US" altLang="ko-KR" sz="1600" b="1" dirty="0" err="1">
                <a:solidFill>
                  <a:srgbClr val="FF0000"/>
                </a:solidFill>
              </a:rPr>
              <a:t>ʧ</a:t>
            </a:r>
            <a:r>
              <a:rPr lang="en-US" altLang="ko-KR" sz="1600" dirty="0" err="1"/>
              <a:t>ən</a:t>
            </a:r>
            <a:r>
              <a:rPr lang="en-US" altLang="ko-KR" sz="1600" dirty="0"/>
              <a:t>] </a:t>
            </a:r>
          </a:p>
          <a:p>
            <a:endParaRPr lang="ko-KR" alt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757</Words>
  <Application>Microsoft Office PowerPoint</Application>
  <PresentationFormat>화면 슬라이드 쇼(4:3)</PresentationFormat>
  <Paragraphs>82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Office 테마</vt:lpstr>
      <vt:lpstr>슬라이드 1</vt:lpstr>
      <vt:lpstr>슬라이드 2</vt:lpstr>
      <vt:lpstr>1.4 Additional Sounds</vt:lpstr>
      <vt:lpstr>슬라이드 4</vt:lpstr>
      <vt:lpstr>슬라이드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수진</cp:lastModifiedBy>
  <cp:revision>18</cp:revision>
  <dcterms:created xsi:type="dcterms:W3CDTF">2017-06-23T11:09:23Z</dcterms:created>
  <dcterms:modified xsi:type="dcterms:W3CDTF">2017-07-24T14:31:49Z</dcterms:modified>
</cp:coreProperties>
</file>