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83" r:id="rId2"/>
    <p:sldId id="284" r:id="rId3"/>
    <p:sldId id="285" r:id="rId4"/>
    <p:sldId id="286" r:id="rId5"/>
    <p:sldId id="258" r:id="rId6"/>
    <p:sldId id="274" r:id="rId7"/>
    <p:sldId id="259" r:id="rId8"/>
    <p:sldId id="260" r:id="rId9"/>
    <p:sldId id="275" r:id="rId10"/>
    <p:sldId id="261" r:id="rId11"/>
    <p:sldId id="262" r:id="rId12"/>
    <p:sldId id="263" r:id="rId13"/>
    <p:sldId id="276" r:id="rId14"/>
    <p:sldId id="264" r:id="rId15"/>
    <p:sldId id="265" r:id="rId16"/>
    <p:sldId id="266" r:id="rId17"/>
    <p:sldId id="267" r:id="rId18"/>
    <p:sldId id="269" r:id="rId19"/>
    <p:sldId id="268" r:id="rId20"/>
    <p:sldId id="277" r:id="rId21"/>
    <p:sldId id="270" r:id="rId22"/>
    <p:sldId id="282" r:id="rId23"/>
    <p:sldId id="271" r:id="rId24"/>
    <p:sldId id="279" r:id="rId25"/>
    <p:sldId id="280" r:id="rId26"/>
    <p:sldId id="281" r:id="rId27"/>
    <p:sldId id="272" r:id="rId2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>
        <p:scale>
          <a:sx n="100" d="100"/>
          <a:sy n="100" d="100"/>
        </p:scale>
        <p:origin x="-11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6318F-6795-464D-AEEA-F079B2C4618A}" type="datetimeFigureOut">
              <a:rPr lang="ko-KR" altLang="en-US" smtClean="0"/>
              <a:pPr/>
              <a:t>2018-09-11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3AD08-E716-4733-8DC2-E3962CBAD0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9313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1400" b="1" dirty="0" smtClean="0"/>
              <a:t>5. What is Grammar?</a:t>
            </a:r>
          </a:p>
          <a:p>
            <a:pPr>
              <a:buNone/>
            </a:pPr>
            <a:r>
              <a:rPr lang="en-US" altLang="ko-KR" sz="1050" dirty="0" smtClean="0"/>
              <a:t>    </a:t>
            </a:r>
            <a:r>
              <a:rPr lang="en-US" altLang="ko-KR" sz="1200" dirty="0" smtClean="0"/>
              <a:t>- The grammar is the knowledge speakers have about the units and rules of their language :  rules for combining sounds into words (called </a:t>
            </a:r>
            <a:r>
              <a:rPr lang="en-US" altLang="ko-KR" sz="1200" b="1" dirty="0" smtClean="0"/>
              <a:t>phonology:</a:t>
            </a:r>
            <a:r>
              <a:rPr lang="ko-KR" altLang="en-US" sz="1200" b="1" dirty="0" smtClean="0"/>
              <a:t>음운론</a:t>
            </a:r>
            <a:r>
              <a:rPr lang="en-US" altLang="ko-KR" sz="1200" dirty="0" smtClean="0"/>
              <a:t>), rules of word formation (called </a:t>
            </a:r>
            <a:r>
              <a:rPr lang="en-US" altLang="ko-KR" sz="1200" b="1" dirty="0" smtClean="0"/>
              <a:t>morphology:</a:t>
            </a:r>
            <a:r>
              <a:rPr lang="ko-KR" altLang="en-US" sz="1200" b="1" dirty="0" smtClean="0"/>
              <a:t>형태론</a:t>
            </a:r>
            <a:r>
              <a:rPr lang="en-US" altLang="ko-KR" sz="1200" dirty="0" smtClean="0"/>
              <a:t>), rules for combining words into phrases and phrases into sentences (called syntax:</a:t>
            </a:r>
            <a:r>
              <a:rPr lang="ko-KR" altLang="en-US" sz="1200" dirty="0" smtClean="0"/>
              <a:t>통사론</a:t>
            </a:r>
            <a:r>
              <a:rPr lang="en-US" altLang="ko-KR" sz="1200" dirty="0" smtClean="0"/>
              <a:t>), as well as the rules for assigning  meaning (called </a:t>
            </a:r>
            <a:r>
              <a:rPr lang="en-US" altLang="ko-KR" sz="1200" b="1" dirty="0" smtClean="0"/>
              <a:t>semantics:</a:t>
            </a:r>
            <a:r>
              <a:rPr lang="ko-KR" altLang="en-US" sz="1200" b="1" dirty="0" smtClean="0"/>
              <a:t>의미론</a:t>
            </a:r>
            <a:r>
              <a:rPr lang="en-US" altLang="ko-KR" sz="1200" dirty="0" smtClean="0"/>
              <a:t>)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- The grammar, together with a mental dictionary (called a lexicon:</a:t>
            </a:r>
            <a:r>
              <a:rPr lang="ko-KR" altLang="en-US" sz="1200" dirty="0" smtClean="0"/>
              <a:t>어휘목록</a:t>
            </a:r>
            <a:r>
              <a:rPr lang="en-US" altLang="ko-KR" sz="1200" dirty="0" smtClean="0"/>
              <a:t>) that lists the words of the language, represents our linguistic competence.</a:t>
            </a:r>
          </a:p>
          <a:p>
            <a:pPr>
              <a:buNone/>
            </a:pPr>
            <a:r>
              <a:rPr lang="en-US" altLang="ko-KR" sz="1200" dirty="0" smtClean="0"/>
              <a:t>    - To understand the nature of language we must understand the nature of grammar.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3AD08-E716-4733-8DC2-E3962CBAD05D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3AD08-E716-4733-8DC2-E3962CBAD05D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4F9CC-5C8B-4AD1-8D62-15751E7345A6}" type="datetimeFigureOut">
              <a:rPr lang="ko-KR" altLang="en-US" smtClean="0"/>
              <a:pPr/>
              <a:t>2018-09-11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EAEF-506D-426B-9F38-EE3D10D88B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4F9CC-5C8B-4AD1-8D62-15751E7345A6}" type="datetimeFigureOut">
              <a:rPr lang="ko-KR" altLang="en-US" smtClean="0"/>
              <a:pPr/>
              <a:t>2018-09-11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EAEF-506D-426B-9F38-EE3D10D88B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4F9CC-5C8B-4AD1-8D62-15751E7345A6}" type="datetimeFigureOut">
              <a:rPr lang="ko-KR" altLang="en-US" smtClean="0"/>
              <a:pPr/>
              <a:t>2018-09-11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EAEF-506D-426B-9F38-EE3D10D88B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4F9CC-5C8B-4AD1-8D62-15751E7345A6}" type="datetimeFigureOut">
              <a:rPr lang="ko-KR" altLang="en-US" smtClean="0"/>
              <a:pPr/>
              <a:t>2018-09-11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EAEF-506D-426B-9F38-EE3D10D88B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4F9CC-5C8B-4AD1-8D62-15751E7345A6}" type="datetimeFigureOut">
              <a:rPr lang="ko-KR" altLang="en-US" smtClean="0"/>
              <a:pPr/>
              <a:t>2018-09-11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EAEF-506D-426B-9F38-EE3D10D88B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4F9CC-5C8B-4AD1-8D62-15751E7345A6}" type="datetimeFigureOut">
              <a:rPr lang="ko-KR" altLang="en-US" smtClean="0"/>
              <a:pPr/>
              <a:t>2018-09-11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EAEF-506D-426B-9F38-EE3D10D88B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4F9CC-5C8B-4AD1-8D62-15751E7345A6}" type="datetimeFigureOut">
              <a:rPr lang="ko-KR" altLang="en-US" smtClean="0"/>
              <a:pPr/>
              <a:t>2018-09-11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EAEF-506D-426B-9F38-EE3D10D88B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4F9CC-5C8B-4AD1-8D62-15751E7345A6}" type="datetimeFigureOut">
              <a:rPr lang="ko-KR" altLang="en-US" smtClean="0"/>
              <a:pPr/>
              <a:t>2018-09-11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EAEF-506D-426B-9F38-EE3D10D88B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4F9CC-5C8B-4AD1-8D62-15751E7345A6}" type="datetimeFigureOut">
              <a:rPr lang="ko-KR" altLang="en-US" smtClean="0"/>
              <a:pPr/>
              <a:t>2018-09-11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EAEF-506D-426B-9F38-EE3D10D88B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4F9CC-5C8B-4AD1-8D62-15751E7345A6}" type="datetimeFigureOut">
              <a:rPr lang="ko-KR" altLang="en-US" smtClean="0"/>
              <a:pPr/>
              <a:t>2018-09-11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EAEF-506D-426B-9F38-EE3D10D88B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4F9CC-5C8B-4AD1-8D62-15751E7345A6}" type="datetimeFigureOut">
              <a:rPr lang="ko-KR" altLang="en-US" smtClean="0"/>
              <a:pPr/>
              <a:t>2018-09-11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EAEF-506D-426B-9F38-EE3D10D88B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4F9CC-5C8B-4AD1-8D62-15751E7345A6}" type="datetimeFigureOut">
              <a:rPr lang="ko-KR" altLang="en-US" smtClean="0"/>
              <a:pPr/>
              <a:t>2018-09-11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3EAEF-506D-426B-9F38-EE3D10D88B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1285860"/>
            <a:ext cx="7772400" cy="2286016"/>
          </a:xfrm>
          <a:solidFill>
            <a:srgbClr val="FFC000"/>
          </a:solidFill>
        </p:spPr>
        <p:txBody>
          <a:bodyPr/>
          <a:lstStyle/>
          <a:p>
            <a:r>
              <a:rPr lang="ko-KR" altLang="en-US" b="1" dirty="0" err="1" smtClean="0">
                <a:latin typeface="HY수평선M" pitchFamily="18" charset="-127"/>
                <a:ea typeface="HY수평선M" pitchFamily="18" charset="-127"/>
              </a:rPr>
              <a:t>영어학개론</a:t>
            </a:r>
            <a:endParaRPr lang="ko-KR" altLang="en-US" b="1" dirty="0">
              <a:latin typeface="HY수평선M" pitchFamily="18" charset="-127"/>
              <a:ea typeface="HY수평선M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14348" y="4143380"/>
            <a:ext cx="7786742" cy="1285884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ko-KR" altLang="en-US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언어</a:t>
            </a:r>
            <a:r>
              <a:rPr lang="en-US" altLang="ko-KR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(Language),</a:t>
            </a:r>
          </a:p>
          <a:p>
            <a:r>
              <a:rPr lang="ko-KR" altLang="en-US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형태론</a:t>
            </a:r>
            <a:r>
              <a:rPr lang="en-US" altLang="ko-KR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(Morphology)</a:t>
            </a:r>
          </a:p>
          <a:p>
            <a:endParaRPr lang="en-US" altLang="ko-KR" dirty="0" smtClean="0"/>
          </a:p>
          <a:p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642919"/>
            <a:ext cx="8229600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     </a:t>
            </a:r>
          </a:p>
          <a:p>
            <a:pPr>
              <a:buNone/>
            </a:pPr>
            <a:r>
              <a:rPr lang="en-US" altLang="ko-KR" sz="1200" dirty="0" smtClean="0"/>
              <a:t>  </a:t>
            </a:r>
            <a:r>
              <a:rPr lang="en-US" altLang="ko-KR" sz="1300" b="1" dirty="0" smtClean="0"/>
              <a:t>-  Bound Roots(</a:t>
            </a:r>
            <a:r>
              <a:rPr lang="ko-KR" altLang="en-US" sz="1300" b="1" dirty="0" smtClean="0"/>
              <a:t>의존어근</a:t>
            </a:r>
            <a:r>
              <a:rPr lang="en-US" altLang="ko-KR" sz="1300" b="1" dirty="0" smtClean="0"/>
              <a:t>)</a:t>
            </a:r>
          </a:p>
          <a:p>
            <a:pPr>
              <a:buNone/>
            </a:pPr>
            <a:endParaRPr lang="en-US" altLang="ko-KR" sz="1300" b="1" dirty="0" smtClean="0"/>
          </a:p>
          <a:p>
            <a:pPr>
              <a:buNone/>
            </a:pPr>
            <a:r>
              <a:rPr lang="en-US" altLang="ko-KR" sz="1200" dirty="0" smtClean="0"/>
              <a:t>    1. Bound roots do not occur in isolation and they acquire meaning only in combination with other morphemes.</a:t>
            </a:r>
          </a:p>
          <a:p>
            <a:pPr>
              <a:buNone/>
            </a:pPr>
            <a:r>
              <a:rPr lang="en-US" altLang="ko-KR" sz="1200" dirty="0" smtClean="0"/>
              <a:t>       For example, words of </a:t>
            </a:r>
            <a:r>
              <a:rPr lang="en-US" altLang="ko-KR" sz="1200" u="sng" dirty="0" smtClean="0"/>
              <a:t>Latin</a:t>
            </a:r>
            <a:r>
              <a:rPr lang="en-US" altLang="ko-KR" sz="1200" dirty="0" smtClean="0"/>
              <a:t> origin such as </a:t>
            </a:r>
            <a:r>
              <a:rPr lang="en-US" altLang="ko-KR" sz="1200" b="1" i="1" dirty="0" smtClean="0">
                <a:solidFill>
                  <a:srgbClr val="FF0000"/>
                </a:solidFill>
              </a:rPr>
              <a:t>receive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, </a:t>
            </a:r>
            <a:r>
              <a:rPr lang="en-US" altLang="ko-KR" sz="1200" b="1" i="1" dirty="0" smtClean="0">
                <a:solidFill>
                  <a:srgbClr val="FF0000"/>
                </a:solidFill>
              </a:rPr>
              <a:t>conceive, perceive,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and </a:t>
            </a:r>
            <a:r>
              <a:rPr lang="en-US" altLang="ko-KR" sz="1200" b="1" i="1" dirty="0" smtClean="0">
                <a:solidFill>
                  <a:srgbClr val="FF0000"/>
                </a:solidFill>
              </a:rPr>
              <a:t>deceive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 </a:t>
            </a:r>
            <a:r>
              <a:rPr lang="en-US" altLang="ko-KR" sz="1200" dirty="0" smtClean="0"/>
              <a:t>share a common root, </a:t>
            </a:r>
          </a:p>
          <a:p>
            <a:pPr>
              <a:buNone/>
            </a:pPr>
            <a:r>
              <a:rPr lang="en-US" altLang="ko-KR" sz="1200" dirty="0" smtClean="0"/>
              <a:t>       -</a:t>
            </a:r>
            <a:r>
              <a:rPr lang="en-US" altLang="ko-KR" sz="1200" b="1" i="1" dirty="0" err="1" smtClean="0">
                <a:solidFill>
                  <a:srgbClr val="FF0000"/>
                </a:solidFill>
              </a:rPr>
              <a:t>ceive</a:t>
            </a:r>
            <a:r>
              <a:rPr lang="en-US" altLang="ko-KR" sz="1200" dirty="0" smtClean="0"/>
              <a:t>; and the words </a:t>
            </a:r>
            <a:r>
              <a:rPr lang="en-US" altLang="ko-KR" sz="1200" b="1" i="1" dirty="0" smtClean="0"/>
              <a:t>remit, permit, commit, submit, transmit</a:t>
            </a:r>
            <a:r>
              <a:rPr lang="en-US" altLang="ko-KR" sz="1200" b="1" dirty="0" smtClean="0"/>
              <a:t>, and </a:t>
            </a:r>
            <a:r>
              <a:rPr lang="en-US" altLang="ko-KR" sz="1200" b="1" i="1" dirty="0" smtClean="0"/>
              <a:t>admit</a:t>
            </a:r>
            <a:r>
              <a:rPr lang="en-US" altLang="ko-KR" sz="1200" b="1" dirty="0" smtClean="0"/>
              <a:t> </a:t>
            </a:r>
            <a:r>
              <a:rPr lang="en-US" altLang="ko-KR" sz="1200" dirty="0" smtClean="0"/>
              <a:t>share the root -</a:t>
            </a:r>
            <a:r>
              <a:rPr lang="en-US" altLang="ko-KR" sz="1200" b="1" i="1" dirty="0" err="1" smtClean="0">
                <a:solidFill>
                  <a:srgbClr val="FF0000"/>
                </a:solidFill>
              </a:rPr>
              <a:t>mit</a:t>
            </a:r>
            <a:r>
              <a:rPr lang="en-US" altLang="ko-KR" sz="1200" dirty="0" smtClean="0"/>
              <a:t>. 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2. For the original Latin speakers, the morphemes corresponding to </a:t>
            </a:r>
            <a:r>
              <a:rPr lang="en-US" altLang="ko-KR" sz="1200" i="1" u="sng" dirty="0" err="1" smtClean="0"/>
              <a:t>ceive</a:t>
            </a:r>
            <a:r>
              <a:rPr lang="en-US" altLang="ko-KR" sz="1200" dirty="0" smtClean="0"/>
              <a:t> an </a:t>
            </a:r>
            <a:r>
              <a:rPr lang="en-US" altLang="ko-KR" sz="1200" i="1" u="sng" dirty="0" err="1" smtClean="0"/>
              <a:t>mit</a:t>
            </a:r>
            <a:r>
              <a:rPr lang="en-US" altLang="ko-KR" sz="1200" dirty="0" smtClean="0"/>
              <a:t> had clear meanings, but for modern English speakers, Latinate morphemes such as </a:t>
            </a:r>
            <a:r>
              <a:rPr lang="en-US" altLang="ko-KR" sz="1200" i="1" u="sng" dirty="0" err="1" smtClean="0"/>
              <a:t>ceive</a:t>
            </a:r>
            <a:r>
              <a:rPr lang="en-US" altLang="ko-KR" sz="1200" u="sng" dirty="0" smtClean="0"/>
              <a:t> </a:t>
            </a:r>
            <a:r>
              <a:rPr lang="en-US" altLang="ko-KR" sz="1200" dirty="0" smtClean="0"/>
              <a:t>and </a:t>
            </a:r>
            <a:r>
              <a:rPr lang="en-US" altLang="ko-KR" sz="1200" i="1" u="sng" dirty="0" err="1" smtClean="0"/>
              <a:t>mit</a:t>
            </a:r>
            <a:r>
              <a:rPr lang="en-US" altLang="ko-KR" sz="1200" dirty="0" smtClean="0"/>
              <a:t> have no independent meaning. </a:t>
            </a:r>
            <a:r>
              <a:rPr lang="en-US" altLang="ko-KR" sz="1200" u="sng" dirty="0" smtClean="0"/>
              <a:t>Their</a:t>
            </a:r>
            <a:r>
              <a:rPr lang="en-US" altLang="ko-KR" sz="1200" dirty="0" smtClean="0"/>
              <a:t> </a:t>
            </a:r>
            <a:r>
              <a:rPr lang="en-US" altLang="ko-KR" sz="1200" u="sng" dirty="0" smtClean="0"/>
              <a:t>meaning depends on the entire word in which they occur.</a:t>
            </a:r>
            <a:r>
              <a:rPr lang="en-US" altLang="ko-KR" sz="1200" dirty="0" smtClean="0"/>
              <a:t> 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3. A similar class of words is composed of a prefix affixed to a bound root morpheme. </a:t>
            </a:r>
          </a:p>
          <a:p>
            <a:pPr>
              <a:buNone/>
            </a:pPr>
            <a:r>
              <a:rPr lang="en-US" altLang="ko-KR" sz="1200" dirty="0" smtClean="0"/>
              <a:t>       In the words such as un</a:t>
            </a:r>
            <a:r>
              <a:rPr lang="en-US" altLang="ko-KR" sz="1200" u="sng" dirty="0" smtClean="0"/>
              <a:t>gainly</a:t>
            </a:r>
            <a:r>
              <a:rPr lang="en-US" altLang="ko-KR" sz="1200" dirty="0" smtClean="0"/>
              <a:t>, dis</a:t>
            </a:r>
            <a:r>
              <a:rPr lang="en-US" altLang="ko-KR" sz="1200" u="sng" dirty="0" smtClean="0"/>
              <a:t>cern</a:t>
            </a:r>
            <a:r>
              <a:rPr lang="en-US" altLang="ko-KR" sz="1200" dirty="0" smtClean="0"/>
              <a:t>, non</a:t>
            </a:r>
            <a:r>
              <a:rPr lang="en-US" altLang="ko-KR" sz="1200" u="sng" dirty="0" smtClean="0"/>
              <a:t>plussed</a:t>
            </a:r>
            <a:r>
              <a:rPr lang="en-US" altLang="ko-KR" sz="1200" dirty="0" smtClean="0"/>
              <a:t>, down</a:t>
            </a:r>
            <a:r>
              <a:rPr lang="en-US" altLang="ko-KR" sz="1200" u="sng" dirty="0" smtClean="0"/>
              <a:t>hearted</a:t>
            </a:r>
            <a:r>
              <a:rPr lang="en-US" altLang="ko-KR" sz="1200" dirty="0" smtClean="0"/>
              <a:t>, the underlined parts are </a:t>
            </a:r>
            <a:r>
              <a:rPr lang="en-US" altLang="ko-KR" sz="1200" b="1" dirty="0" smtClean="0"/>
              <a:t>bound roots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These bound roots cannot be independent words but stand as the words  only when prefixes are added to   </a:t>
            </a:r>
          </a:p>
          <a:p>
            <a:pPr>
              <a:buNone/>
            </a:pPr>
            <a:r>
              <a:rPr lang="en-US" altLang="ko-KR" sz="1200" dirty="0" smtClean="0"/>
              <a:t>       the bound roots</a:t>
            </a:r>
          </a:p>
          <a:p>
            <a:pPr>
              <a:buNone/>
            </a:pPr>
            <a:endParaRPr lang="en-US" altLang="ko-KR" sz="1200" u="sng" dirty="0" smtClean="0"/>
          </a:p>
          <a:p>
            <a:pPr>
              <a:buNone/>
            </a:pPr>
            <a:r>
              <a:rPr lang="en-US" altLang="ko-KR" sz="1200" dirty="0" smtClean="0"/>
              <a:t>================</a:t>
            </a:r>
          </a:p>
          <a:p>
            <a:pPr>
              <a:buNone/>
            </a:pPr>
            <a:r>
              <a:rPr lang="en-US" altLang="ko-KR" sz="1400" b="1" dirty="0" smtClean="0"/>
              <a:t>  -  Question</a:t>
            </a:r>
            <a:r>
              <a:rPr lang="en-US" altLang="ko-KR" sz="1200" dirty="0" smtClean="0"/>
              <a:t>:</a:t>
            </a:r>
          </a:p>
          <a:p>
            <a:pPr>
              <a:buNone/>
            </a:pPr>
            <a:r>
              <a:rPr lang="en-US" altLang="ko-KR" sz="1200" dirty="0" smtClean="0"/>
              <a:t>  </a:t>
            </a:r>
          </a:p>
          <a:p>
            <a:pPr>
              <a:buNone/>
            </a:pPr>
            <a:r>
              <a:rPr lang="en-US" altLang="ko-KR" sz="1200" dirty="0" smtClean="0"/>
              <a:t>        1.  What are the bound roots in the words </a:t>
            </a:r>
            <a:r>
              <a:rPr lang="en-US" altLang="ko-KR" sz="1200" i="1" dirty="0" smtClean="0"/>
              <a:t>huckleberry</a:t>
            </a:r>
            <a:r>
              <a:rPr lang="en-US" altLang="ko-KR" sz="1200" dirty="0" smtClean="0"/>
              <a:t> and </a:t>
            </a:r>
            <a:r>
              <a:rPr lang="en-US" altLang="ko-KR" sz="1200" i="1" dirty="0" smtClean="0"/>
              <a:t>lukewarm</a:t>
            </a:r>
            <a:r>
              <a:rPr lang="en-US" altLang="ko-KR" sz="1200" dirty="0" smtClean="0"/>
              <a:t>?</a:t>
            </a:r>
          </a:p>
          <a:p>
            <a:pPr>
              <a:buNone/>
            </a:pPr>
            <a:r>
              <a:rPr lang="en-US" altLang="ko-KR" sz="1200" dirty="0" smtClean="0"/>
              <a:t>        2.  Explain the process of the word formation of a word </a:t>
            </a:r>
            <a:r>
              <a:rPr lang="en-US" altLang="ko-KR" sz="1200" i="1" dirty="0" err="1" smtClean="0"/>
              <a:t>unrewritable</a:t>
            </a:r>
            <a:r>
              <a:rPr lang="en-US" altLang="ko-KR" sz="1200" i="1" dirty="0" smtClean="0"/>
              <a:t>.                                         </a:t>
            </a:r>
            <a:r>
              <a:rPr lang="en-US" altLang="ko-KR" sz="1200" dirty="0" smtClean="0"/>
              <a:t>1&lt;3&gt;</a:t>
            </a:r>
            <a:r>
              <a:rPr lang="en-US" altLang="ko-KR" sz="1200" i="1" dirty="0" smtClean="0"/>
              <a:t>                                        </a:t>
            </a:r>
            <a:endParaRPr lang="ko-KR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296842"/>
          </a:xfrm>
        </p:spPr>
        <p:txBody>
          <a:bodyPr>
            <a:noAutofit/>
          </a:bodyPr>
          <a:lstStyle/>
          <a:p>
            <a:pPr algn="l"/>
            <a:r>
              <a:rPr lang="en-US" altLang="ko-KR" sz="1400" b="1" dirty="0" smtClean="0"/>
              <a:t>6. Rules of Word Formation(</a:t>
            </a:r>
            <a:r>
              <a:rPr lang="ko-KR" altLang="en-US" sz="1400" b="1" dirty="0" smtClean="0"/>
              <a:t>단어형성규칙</a:t>
            </a:r>
            <a:r>
              <a:rPr lang="en-US" altLang="ko-KR" sz="1400" b="1" dirty="0" smtClean="0"/>
              <a:t>)</a:t>
            </a:r>
            <a:endParaRPr lang="ko-KR" altLang="en-US" sz="14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928671"/>
            <a:ext cx="8229600" cy="5143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-  Most English speakers would immediately know the meaning of </a:t>
            </a:r>
            <a:r>
              <a:rPr lang="en-US" altLang="ko-KR" sz="1200" b="1" i="1" dirty="0" err="1" smtClean="0"/>
              <a:t>uglification</a:t>
            </a:r>
            <a:r>
              <a:rPr lang="en-US" altLang="ko-KR" sz="1200" dirty="0" smtClean="0"/>
              <a:t> because they would know the</a:t>
            </a:r>
          </a:p>
          <a:p>
            <a:pPr>
              <a:buNone/>
            </a:pPr>
            <a:r>
              <a:rPr lang="en-US" altLang="ko-KR" sz="1200" dirty="0" smtClean="0"/>
              <a:t>     meaning of its individual parts – the root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ugly </a:t>
            </a:r>
            <a:r>
              <a:rPr lang="en-US" altLang="ko-KR" sz="1200" dirty="0" smtClean="0"/>
              <a:t>and the affixes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–</a:t>
            </a:r>
            <a:r>
              <a:rPr lang="en-US" altLang="ko-KR" sz="1200" i="1" dirty="0" err="1" smtClean="0">
                <a:solidFill>
                  <a:srgbClr val="FF0000"/>
                </a:solidFill>
              </a:rPr>
              <a:t>ify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 </a:t>
            </a:r>
            <a:r>
              <a:rPr lang="en-US" altLang="ko-KR" sz="1200" dirty="0" smtClean="0"/>
              <a:t>and</a:t>
            </a:r>
            <a:r>
              <a:rPr lang="en-US" altLang="ko-KR" sz="1200" dirty="0" smtClean="0">
                <a:solidFill>
                  <a:srgbClr val="FF0000"/>
                </a:solidFill>
              </a:rPr>
              <a:t>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–</a:t>
            </a:r>
            <a:r>
              <a:rPr lang="en-US" altLang="ko-KR" sz="1200" i="1" dirty="0" err="1" smtClean="0">
                <a:solidFill>
                  <a:srgbClr val="FF0000"/>
                </a:solidFill>
              </a:rPr>
              <a:t>cation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en-US" altLang="ko-KR" sz="1200" i="1" dirty="0" smtClean="0"/>
          </a:p>
          <a:p>
            <a:pPr>
              <a:buNone/>
            </a:pPr>
            <a:r>
              <a:rPr lang="en-US" altLang="ko-KR" sz="1200" i="1" dirty="0" smtClean="0"/>
              <a:t>  </a:t>
            </a:r>
            <a:r>
              <a:rPr lang="en-US" altLang="ko-KR" sz="1200" dirty="0" smtClean="0"/>
              <a:t>-</a:t>
            </a:r>
            <a:r>
              <a:rPr lang="en-US" altLang="ko-KR" sz="1200" i="1" dirty="0" smtClean="0"/>
              <a:t>  </a:t>
            </a:r>
            <a:r>
              <a:rPr lang="en-US" altLang="ko-KR" sz="1200" dirty="0" smtClean="0"/>
              <a:t>Knowledge of morphology includes knowledge of individual morphemes, their pronunciation, and their meaning, and knowledge of the rules for combining morphemes into complex words.</a:t>
            </a:r>
          </a:p>
          <a:p>
            <a:pPr>
              <a:buNone/>
            </a:pPr>
            <a:r>
              <a:rPr lang="en-US" altLang="ko-KR" sz="1200" i="1" dirty="0" smtClean="0"/>
              <a:t>  </a:t>
            </a:r>
          </a:p>
          <a:p>
            <a:pPr>
              <a:buNone/>
            </a:pPr>
            <a:r>
              <a:rPr lang="en-US" altLang="ko-KR" sz="1200" i="1" dirty="0" smtClean="0"/>
              <a:t>  </a:t>
            </a:r>
            <a:r>
              <a:rPr lang="en-US" altLang="ko-KR" sz="1200" dirty="0" smtClean="0"/>
              <a:t>-</a:t>
            </a:r>
            <a:r>
              <a:rPr lang="en-US" altLang="ko-KR" sz="1200" i="1" dirty="0" smtClean="0"/>
              <a:t>  </a:t>
            </a:r>
            <a:r>
              <a:rPr lang="en-US" altLang="ko-KR" sz="1200" dirty="0" smtClean="0">
                <a:solidFill>
                  <a:srgbClr val="FF0000"/>
                </a:solidFill>
              </a:rPr>
              <a:t>Morphological rules</a:t>
            </a:r>
            <a:r>
              <a:rPr lang="en-US" altLang="ko-KR" sz="1200" dirty="0" smtClean="0"/>
              <a:t> of English, a new word can be created: </a:t>
            </a:r>
          </a:p>
          <a:p>
            <a:pPr>
              <a:buNone/>
            </a:pPr>
            <a:r>
              <a:rPr lang="en-US" altLang="ko-KR" sz="1200" i="1" dirty="0" smtClean="0"/>
              <a:t>           </a:t>
            </a:r>
            <a:r>
              <a:rPr lang="en-US" altLang="ko-KR" sz="1200" u="sng" dirty="0" smtClean="0"/>
              <a:t>Adjective  +  </a:t>
            </a:r>
            <a:r>
              <a:rPr lang="en-US" altLang="ko-KR" sz="1200" u="sng" dirty="0" err="1" smtClean="0"/>
              <a:t>ify</a:t>
            </a:r>
            <a:r>
              <a:rPr lang="en-US" altLang="ko-KR" sz="1200" u="sng" dirty="0" smtClean="0"/>
              <a:t>  -&gt;  Verb</a:t>
            </a:r>
            <a:r>
              <a:rPr lang="en-US" altLang="ko-KR" sz="1200" dirty="0" smtClean="0"/>
              <a:t>    </a:t>
            </a:r>
          </a:p>
          <a:p>
            <a:pPr>
              <a:buNone/>
            </a:pPr>
            <a:r>
              <a:rPr lang="en-US" altLang="ko-KR" sz="1200" dirty="0" smtClean="0"/>
              <a:t>              ugly     +  </a:t>
            </a:r>
            <a:r>
              <a:rPr lang="en-US" altLang="ko-KR" sz="1200" dirty="0" err="1" smtClean="0"/>
              <a:t>ify</a:t>
            </a:r>
            <a:r>
              <a:rPr lang="en-US" altLang="ko-KR" sz="1200" dirty="0" smtClean="0"/>
              <a:t>  -&gt;  </a:t>
            </a:r>
            <a:r>
              <a:rPr lang="en-US" altLang="ko-KR" sz="1200" dirty="0" err="1" smtClean="0"/>
              <a:t>uglify</a:t>
            </a: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pure     +  </a:t>
            </a:r>
            <a:r>
              <a:rPr lang="en-US" altLang="ko-KR" sz="1200" dirty="0" err="1" smtClean="0"/>
              <a:t>ify</a:t>
            </a:r>
            <a:r>
              <a:rPr lang="en-US" altLang="ko-KR" sz="1200" dirty="0" smtClean="0"/>
              <a:t>  -&gt;  purify</a:t>
            </a:r>
          </a:p>
          <a:p>
            <a:pPr>
              <a:buNone/>
            </a:pPr>
            <a:r>
              <a:rPr lang="en-US" altLang="ko-KR" sz="1200" dirty="0" smtClean="0"/>
              <a:t>              ample   +  </a:t>
            </a:r>
            <a:r>
              <a:rPr lang="en-US" altLang="ko-KR" sz="1200" dirty="0" err="1" smtClean="0"/>
              <a:t>ify</a:t>
            </a:r>
            <a:r>
              <a:rPr lang="en-US" altLang="ko-KR" sz="1200" dirty="0" smtClean="0"/>
              <a:t>  -&gt;  amplify</a:t>
            </a:r>
          </a:p>
          <a:p>
            <a:pPr>
              <a:buNone/>
            </a:pPr>
            <a:r>
              <a:rPr lang="en-US" altLang="ko-KR" sz="1200" dirty="0" smtClean="0"/>
              <a:t>              simple   +  </a:t>
            </a:r>
            <a:r>
              <a:rPr lang="en-US" altLang="ko-KR" sz="1200" dirty="0" err="1" smtClean="0"/>
              <a:t>ify</a:t>
            </a:r>
            <a:r>
              <a:rPr lang="en-US" altLang="ko-KR" sz="1200" dirty="0" smtClean="0"/>
              <a:t>  -&gt;  simplify</a:t>
            </a:r>
          </a:p>
          <a:p>
            <a:pPr>
              <a:buNone/>
            </a:pPr>
            <a:r>
              <a:rPr lang="en-US" altLang="ko-KR" sz="1200" dirty="0" smtClean="0"/>
              <a:t>              false     +  </a:t>
            </a:r>
            <a:r>
              <a:rPr lang="en-US" altLang="ko-KR" sz="1200" dirty="0" err="1" smtClean="0"/>
              <a:t>ify</a:t>
            </a:r>
            <a:r>
              <a:rPr lang="en-US" altLang="ko-KR" sz="1200" dirty="0" smtClean="0"/>
              <a:t>  -&gt;  falsify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i="1" dirty="0" smtClean="0"/>
              <a:t>           </a:t>
            </a:r>
            <a:r>
              <a:rPr lang="en-US" altLang="ko-KR" sz="1200" u="sng" dirty="0" smtClean="0"/>
              <a:t>Verb   +  cation   -&gt;  Noun</a:t>
            </a:r>
            <a:r>
              <a:rPr lang="en-US" altLang="ko-KR" sz="1200" dirty="0" smtClean="0"/>
              <a:t>   </a:t>
            </a:r>
            <a:r>
              <a:rPr lang="en-US" altLang="ko-KR" sz="1200" i="1" dirty="0" smtClean="0"/>
              <a:t>  </a:t>
            </a:r>
          </a:p>
          <a:p>
            <a:pPr>
              <a:buNone/>
            </a:pPr>
            <a:r>
              <a:rPr lang="en-US" altLang="ko-KR" sz="1200" i="1" dirty="0" smtClean="0"/>
              <a:t>             </a:t>
            </a:r>
            <a:r>
              <a:rPr lang="en-US" altLang="ko-KR" sz="1200" dirty="0" err="1" smtClean="0"/>
              <a:t>uglify</a:t>
            </a:r>
            <a:r>
              <a:rPr lang="en-US" altLang="ko-KR" sz="1200" dirty="0" smtClean="0"/>
              <a:t>   + </a:t>
            </a:r>
            <a:r>
              <a:rPr lang="en-US" altLang="ko-KR" sz="1200" dirty="0" err="1" smtClean="0"/>
              <a:t>cation</a:t>
            </a:r>
            <a:r>
              <a:rPr lang="en-US" altLang="ko-KR" sz="1200" dirty="0" smtClean="0"/>
              <a:t>   -&gt;  </a:t>
            </a:r>
            <a:r>
              <a:rPr lang="en-US" altLang="ko-KR" sz="1200" dirty="0" err="1" smtClean="0"/>
              <a:t>uglification</a:t>
            </a:r>
            <a:r>
              <a:rPr lang="en-US" altLang="ko-KR" sz="1200" i="1" dirty="0" smtClean="0"/>
              <a:t>  </a:t>
            </a:r>
          </a:p>
          <a:p>
            <a:pPr>
              <a:buNone/>
            </a:pPr>
            <a:r>
              <a:rPr lang="en-US" altLang="ko-KR" sz="1200" i="1" dirty="0" smtClean="0"/>
              <a:t>             </a:t>
            </a:r>
            <a:r>
              <a:rPr lang="en-US" altLang="ko-KR" sz="1200" dirty="0" smtClean="0"/>
              <a:t>glorify  + </a:t>
            </a:r>
            <a:r>
              <a:rPr lang="en-US" altLang="ko-KR" sz="1200" dirty="0" err="1" smtClean="0"/>
              <a:t>cation</a:t>
            </a:r>
            <a:r>
              <a:rPr lang="en-US" altLang="ko-KR" sz="1200" dirty="0" smtClean="0"/>
              <a:t>   -&gt;  glorification</a:t>
            </a:r>
          </a:p>
          <a:p>
            <a:pPr>
              <a:buNone/>
            </a:pPr>
            <a:r>
              <a:rPr lang="en-US" altLang="ko-KR" sz="1200" i="1" dirty="0" smtClean="0"/>
              <a:t>             </a:t>
            </a:r>
            <a:r>
              <a:rPr lang="en-US" altLang="ko-KR" sz="1200" dirty="0" smtClean="0"/>
              <a:t>simplify + </a:t>
            </a:r>
            <a:r>
              <a:rPr lang="en-US" altLang="ko-KR" sz="1200" dirty="0" err="1" smtClean="0"/>
              <a:t>cation</a:t>
            </a:r>
            <a:r>
              <a:rPr lang="en-US" altLang="ko-KR" sz="1200" dirty="0" smtClean="0"/>
              <a:t>   -&gt;  simplification</a:t>
            </a:r>
          </a:p>
          <a:p>
            <a:pPr>
              <a:buNone/>
            </a:pPr>
            <a:r>
              <a:rPr lang="en-US" altLang="ko-KR" sz="1200" i="1" dirty="0" smtClean="0"/>
              <a:t>             </a:t>
            </a:r>
            <a:r>
              <a:rPr lang="en-US" altLang="ko-KR" sz="1200" dirty="0" smtClean="0"/>
              <a:t>falsify   + </a:t>
            </a:r>
            <a:r>
              <a:rPr lang="en-US" altLang="ko-KR" sz="1200" dirty="0" err="1" smtClean="0"/>
              <a:t>cation</a:t>
            </a:r>
            <a:r>
              <a:rPr lang="en-US" altLang="ko-KR" sz="1200" dirty="0" smtClean="0"/>
              <a:t>   -&gt;  falsification</a:t>
            </a:r>
            <a:r>
              <a:rPr lang="en-US" altLang="ko-KR" sz="1200" i="1" dirty="0" smtClean="0"/>
              <a:t> </a:t>
            </a:r>
          </a:p>
          <a:p>
            <a:pPr>
              <a:buNone/>
            </a:pPr>
            <a:r>
              <a:rPr lang="en-US" altLang="ko-KR" sz="1200" i="1" dirty="0" smtClean="0"/>
              <a:t>             </a:t>
            </a:r>
            <a:r>
              <a:rPr lang="en-US" altLang="ko-KR" sz="1200" dirty="0" smtClean="0"/>
              <a:t>purify   + </a:t>
            </a:r>
            <a:r>
              <a:rPr lang="en-US" altLang="ko-KR" sz="1200" dirty="0" err="1" smtClean="0"/>
              <a:t>cation</a:t>
            </a:r>
            <a:r>
              <a:rPr lang="en-US" altLang="ko-KR" sz="1200" dirty="0" smtClean="0"/>
              <a:t>   -&gt;  purification</a:t>
            </a:r>
          </a:p>
          <a:p>
            <a:pPr>
              <a:buNone/>
            </a:pPr>
            <a:endParaRPr lang="en-US" altLang="ko-KR" sz="1200" i="1" dirty="0" smtClean="0"/>
          </a:p>
          <a:p>
            <a:pPr>
              <a:buNone/>
            </a:pPr>
            <a:r>
              <a:rPr lang="en-US" altLang="ko-KR" sz="1200" i="1" dirty="0" smtClean="0"/>
              <a:t>       </a:t>
            </a:r>
            <a:r>
              <a:rPr lang="en-US" altLang="ko-KR" sz="1200" dirty="0" err="1" smtClean="0"/>
              <a:t>cf</a:t>
            </a:r>
            <a:r>
              <a:rPr lang="en-US" altLang="ko-KR" sz="1200" dirty="0" smtClean="0"/>
              <a:t>)  </a:t>
            </a:r>
            <a:r>
              <a:rPr lang="en-US" altLang="ko-KR" sz="1200" i="1" dirty="0" smtClean="0"/>
              <a:t>-</a:t>
            </a:r>
            <a:r>
              <a:rPr lang="en-US" altLang="ko-KR" sz="1200" i="1" dirty="0" err="1" smtClean="0"/>
              <a:t>ify</a:t>
            </a:r>
            <a:r>
              <a:rPr lang="en-US" altLang="ko-KR" sz="1200" i="1" dirty="0" smtClean="0"/>
              <a:t> </a:t>
            </a:r>
            <a:r>
              <a:rPr lang="en-US" altLang="ko-KR" sz="1200" dirty="0" smtClean="0"/>
              <a:t>can be conjoined with </a:t>
            </a:r>
            <a:r>
              <a:rPr lang="en-US" altLang="ko-KR" sz="1200" dirty="0" smtClean="0">
                <a:solidFill>
                  <a:srgbClr val="FF0000"/>
                </a:solidFill>
              </a:rPr>
              <a:t>nouns</a:t>
            </a:r>
            <a:r>
              <a:rPr lang="en-US" altLang="ko-KR" sz="1200" dirty="0" smtClean="0"/>
              <a:t> and form </a:t>
            </a:r>
            <a:r>
              <a:rPr lang="en-US" altLang="ko-KR" sz="1200" dirty="0" smtClean="0">
                <a:solidFill>
                  <a:srgbClr val="FF0000"/>
                </a:solidFill>
              </a:rPr>
              <a:t>verbs</a:t>
            </a:r>
            <a:r>
              <a:rPr lang="en-US" altLang="ko-KR" sz="1200" dirty="0" smtClean="0"/>
              <a:t>: </a:t>
            </a:r>
            <a:r>
              <a:rPr lang="en-US" altLang="ko-KR" sz="1200" u="sng" dirty="0" smtClean="0"/>
              <a:t>object</a:t>
            </a:r>
            <a:r>
              <a:rPr lang="en-US" altLang="ko-KR" sz="1200" dirty="0" smtClean="0"/>
              <a:t>ify, </a:t>
            </a:r>
            <a:r>
              <a:rPr lang="en-US" altLang="ko-KR" sz="1200" u="sng" dirty="0" smtClean="0"/>
              <a:t>glori</a:t>
            </a:r>
            <a:r>
              <a:rPr lang="en-US" altLang="ko-KR" sz="1200" dirty="0" smtClean="0"/>
              <a:t>fy, </a:t>
            </a:r>
            <a:r>
              <a:rPr lang="en-US" altLang="ko-KR" sz="1200" u="sng" dirty="0" smtClean="0"/>
              <a:t>person</a:t>
            </a:r>
            <a:r>
              <a:rPr lang="en-US" altLang="ko-KR" sz="1200" dirty="0" smtClean="0"/>
              <a:t>ify</a:t>
            </a:r>
            <a:endParaRPr lang="ko-KR" altLang="en-US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29684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l"/>
            <a:r>
              <a:rPr lang="en-US" altLang="ko-KR" sz="1400" b="1" dirty="0" smtClean="0"/>
              <a:t>7. Derivational Morphology(</a:t>
            </a:r>
            <a:r>
              <a:rPr lang="ko-KR" altLang="en-US" sz="1400" b="1" dirty="0" smtClean="0"/>
              <a:t>파생형태론</a:t>
            </a:r>
            <a:r>
              <a:rPr lang="en-US" altLang="ko-KR" sz="1400" b="1" dirty="0" smtClean="0"/>
              <a:t>)</a:t>
            </a:r>
            <a:endParaRPr lang="ko-KR" altLang="en-US" sz="14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374755"/>
            <a:ext cx="8229600" cy="4197385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1200" dirty="0" smtClean="0"/>
              <a:t>  -  Bound morphemes like </a:t>
            </a:r>
            <a:r>
              <a:rPr lang="en-US" altLang="ko-KR" sz="1200" i="1" dirty="0" smtClean="0"/>
              <a:t>–</a:t>
            </a:r>
            <a:r>
              <a:rPr lang="en-US" altLang="ko-KR" sz="1200" i="1" dirty="0" err="1" smtClean="0"/>
              <a:t>ify</a:t>
            </a:r>
            <a:r>
              <a:rPr lang="en-US" altLang="ko-KR" sz="1200" i="1" dirty="0" smtClean="0"/>
              <a:t>, -</a:t>
            </a:r>
            <a:r>
              <a:rPr lang="en-US" altLang="ko-KR" sz="1200" i="1" dirty="0" err="1" smtClean="0"/>
              <a:t>cation</a:t>
            </a:r>
            <a:r>
              <a:rPr lang="en-US" altLang="ko-KR" sz="1200" i="1" dirty="0" smtClean="0"/>
              <a:t> </a:t>
            </a:r>
            <a:r>
              <a:rPr lang="en-US" altLang="ko-KR" sz="1200" dirty="0" smtClean="0"/>
              <a:t>and </a:t>
            </a:r>
            <a:r>
              <a:rPr lang="en-US" altLang="ko-KR" sz="1200" i="1" dirty="0" smtClean="0"/>
              <a:t>–</a:t>
            </a:r>
            <a:r>
              <a:rPr lang="en-US" altLang="ko-KR" sz="1200" i="1" dirty="0" err="1" smtClean="0"/>
              <a:t>arian</a:t>
            </a:r>
            <a:r>
              <a:rPr lang="en-US" altLang="ko-KR" sz="1200" i="1" dirty="0" smtClean="0"/>
              <a:t> </a:t>
            </a:r>
            <a:r>
              <a:rPr lang="en-US" altLang="ko-KR" sz="1200" dirty="0" smtClean="0"/>
              <a:t>are called </a:t>
            </a:r>
            <a:r>
              <a:rPr lang="en-US" altLang="ko-KR" sz="1200" b="1" dirty="0" smtClean="0"/>
              <a:t>derivational morphemes(</a:t>
            </a:r>
            <a:r>
              <a:rPr lang="ko-KR" altLang="en-US" sz="1200" b="1" dirty="0" smtClean="0"/>
              <a:t>파생형태소</a:t>
            </a:r>
            <a:r>
              <a:rPr lang="en-US" altLang="ko-KR" sz="1200" b="1" dirty="0" smtClean="0"/>
              <a:t>):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When they are added to a base, a new word with a new meaning is derived. The addition of </a:t>
            </a:r>
            <a:r>
              <a:rPr lang="en-US" altLang="ko-KR" sz="1200" i="1" dirty="0" smtClean="0"/>
              <a:t>–</a:t>
            </a:r>
            <a:r>
              <a:rPr lang="en-US" altLang="ko-KR" sz="1200" i="1" dirty="0" err="1" smtClean="0"/>
              <a:t>ify</a:t>
            </a:r>
            <a:r>
              <a:rPr lang="en-US" altLang="ko-KR" sz="1200" i="1" dirty="0" smtClean="0"/>
              <a:t> </a:t>
            </a:r>
            <a:r>
              <a:rPr lang="en-US" altLang="ko-KR" sz="1200" dirty="0" smtClean="0"/>
              <a:t>to pure</a:t>
            </a:r>
          </a:p>
          <a:p>
            <a:pPr>
              <a:buNone/>
            </a:pPr>
            <a:r>
              <a:rPr lang="en-US" altLang="ko-KR" sz="1200" dirty="0" smtClean="0"/>
              <a:t>      --</a:t>
            </a:r>
            <a:r>
              <a:rPr lang="en-US" altLang="ko-KR" sz="1200" i="1" dirty="0" smtClean="0"/>
              <a:t>purify</a:t>
            </a:r>
            <a:r>
              <a:rPr lang="en-US" altLang="ko-KR" sz="1200" dirty="0" smtClean="0"/>
              <a:t>—means ‘to make pure,’ and the addition of </a:t>
            </a:r>
            <a:r>
              <a:rPr lang="en-US" altLang="ko-KR" sz="1200" i="1" dirty="0" smtClean="0"/>
              <a:t>–</a:t>
            </a:r>
            <a:r>
              <a:rPr lang="en-US" altLang="ko-KR" sz="1200" i="1" dirty="0" err="1" smtClean="0"/>
              <a:t>cation</a:t>
            </a:r>
            <a:r>
              <a:rPr lang="en-US" altLang="ko-KR" sz="1200" dirty="0" smtClean="0"/>
              <a:t>—</a:t>
            </a:r>
            <a:r>
              <a:rPr lang="en-US" altLang="ko-KR" sz="1200" i="1" dirty="0" smtClean="0"/>
              <a:t>purification</a:t>
            </a:r>
            <a:r>
              <a:rPr lang="en-US" altLang="ko-KR" sz="1200" dirty="0" smtClean="0"/>
              <a:t>—means ‘the process of making pure.’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The form that results from the addition of a derivational morpheme is called a </a:t>
            </a:r>
            <a:r>
              <a:rPr lang="en-US" altLang="ko-KR" sz="1200" b="1" dirty="0" smtClean="0"/>
              <a:t>derived word(</a:t>
            </a:r>
            <a:r>
              <a:rPr lang="ko-KR" altLang="en-US" sz="1200" b="1" dirty="0" smtClean="0"/>
              <a:t>파생어</a:t>
            </a:r>
            <a:r>
              <a:rPr lang="en-US" altLang="ko-KR" sz="1200" b="1" dirty="0" smtClean="0"/>
              <a:t>)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When a derivational morpheme is added to a base, it </a:t>
            </a:r>
            <a:r>
              <a:rPr lang="en-US" altLang="ko-KR" sz="1200" dirty="0" smtClean="0">
                <a:solidFill>
                  <a:srgbClr val="FF0000"/>
                </a:solidFill>
              </a:rPr>
              <a:t>adds</a:t>
            </a:r>
            <a:r>
              <a:rPr lang="en-US" altLang="ko-KR" sz="1200" dirty="0" smtClean="0"/>
              <a:t> </a:t>
            </a:r>
            <a:r>
              <a:rPr lang="en-US" altLang="ko-KR" sz="1200" dirty="0" smtClean="0">
                <a:solidFill>
                  <a:srgbClr val="FF0000"/>
                </a:solidFill>
              </a:rPr>
              <a:t>meaning</a:t>
            </a:r>
            <a:r>
              <a:rPr lang="en-US" altLang="ko-KR" sz="1200" dirty="0" smtClean="0"/>
              <a:t>. The derived word may also be of a </a:t>
            </a:r>
          </a:p>
          <a:p>
            <a:pPr>
              <a:buNone/>
            </a:pPr>
            <a:r>
              <a:rPr lang="en-US" altLang="ko-KR" sz="1200" dirty="0" smtClean="0"/>
              <a:t>      </a:t>
            </a:r>
            <a:r>
              <a:rPr lang="en-US" altLang="ko-KR" sz="1200" dirty="0" smtClean="0">
                <a:solidFill>
                  <a:srgbClr val="FF0000"/>
                </a:solidFill>
              </a:rPr>
              <a:t>different grammatical class </a:t>
            </a:r>
            <a:r>
              <a:rPr lang="en-US" altLang="ko-KR" sz="1200" dirty="0" smtClean="0"/>
              <a:t>than the original word. 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e.g.) When a verb is suffixed with </a:t>
            </a:r>
            <a:r>
              <a:rPr lang="en-US" altLang="ko-KR" sz="1200" i="1" dirty="0" smtClean="0"/>
              <a:t>–able</a:t>
            </a:r>
            <a:r>
              <a:rPr lang="en-US" altLang="ko-KR" sz="1200" dirty="0" smtClean="0"/>
              <a:t>, the result is an adjective.  -&gt; desire(v)+able=desirable(a).</a:t>
            </a:r>
          </a:p>
          <a:p>
            <a:pPr>
              <a:buNone/>
            </a:pPr>
            <a:r>
              <a:rPr lang="en-US" altLang="ko-KR" sz="1200" dirty="0" smtClean="0"/>
              <a:t>             When the suffix </a:t>
            </a:r>
            <a:r>
              <a:rPr lang="en-US" altLang="ko-KR" sz="1200" i="1" dirty="0" smtClean="0"/>
              <a:t>–en</a:t>
            </a:r>
            <a:r>
              <a:rPr lang="en-US" altLang="ko-KR" sz="1200" dirty="0" smtClean="0"/>
              <a:t> is added to an adjective,  a verb is derived.  -&gt; dark(a)+en=darken(v).</a:t>
            </a:r>
          </a:p>
          <a:p>
            <a:pPr>
              <a:buNone/>
            </a:pPr>
            <a:r>
              <a:rPr lang="en-US" altLang="ko-KR" sz="1200" dirty="0" smtClean="0"/>
              <a:t>             A noun is formed from an adjective.  -&gt; sweet(</a:t>
            </a:r>
            <a:r>
              <a:rPr lang="en-US" altLang="ko-KR" sz="1200" dirty="0" err="1" smtClean="0"/>
              <a:t>adj</a:t>
            </a:r>
            <a:r>
              <a:rPr lang="en-US" altLang="ko-KR" sz="1200" dirty="0" smtClean="0"/>
              <a:t>)+</a:t>
            </a:r>
            <a:r>
              <a:rPr lang="en-US" altLang="ko-KR" sz="1200" dirty="0" err="1" smtClean="0"/>
              <a:t>ie</a:t>
            </a:r>
            <a:r>
              <a:rPr lang="en-US" altLang="ko-KR" sz="1200" dirty="0" smtClean="0"/>
              <a:t>=sweetie(n).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- Refer to other examples in p. 45</a:t>
            </a:r>
          </a:p>
          <a:p>
            <a:pPr>
              <a:buNone/>
            </a:pPr>
            <a:r>
              <a:rPr lang="en-US" altLang="ko-KR" sz="1200" dirty="0" smtClean="0"/>
              <a:t>               (Some derivational affixes do not cause a change in grammatical class.  --see p. </a:t>
            </a:r>
            <a:r>
              <a:rPr lang="en-US" altLang="ko-KR" sz="1200" smtClean="0"/>
              <a:t>45</a:t>
            </a: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</a:t>
            </a:r>
            <a:endParaRPr lang="en-US" altLang="ko-KR" sz="1200" dirty="0" smtClean="0">
              <a:solidFill>
                <a:srgbClr val="FF0000"/>
              </a:solidFill>
              <a:sym typeface="Wingdings" pitchFamily="2" charset="2"/>
            </a:endParaRPr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>
                <a:solidFill>
                  <a:srgbClr val="FF0000"/>
                </a:solidFill>
                <a:sym typeface="Wingdings" pitchFamily="2" charset="2"/>
              </a:rPr>
              <a:t>    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-  </a:t>
            </a:r>
            <a:r>
              <a:rPr lang="en-US" altLang="ko-KR" sz="1200" b="1" dirty="0" smtClean="0"/>
              <a:t>Derivational affixes appear to come in two classes</a:t>
            </a:r>
            <a:r>
              <a:rPr lang="en-US" altLang="ko-KR" sz="1200" dirty="0" smtClean="0"/>
              <a:t>: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Class I :  -</a:t>
            </a:r>
            <a:r>
              <a:rPr lang="en-US" altLang="ko-KR" sz="1200" dirty="0" err="1" smtClean="0"/>
              <a:t>ous</a:t>
            </a:r>
            <a:r>
              <a:rPr lang="en-US" altLang="ko-KR" sz="1200" dirty="0" smtClean="0"/>
              <a:t>, -</a:t>
            </a:r>
            <a:r>
              <a:rPr lang="en-US" altLang="ko-KR" sz="1200" dirty="0" err="1" smtClean="0"/>
              <a:t>ity</a:t>
            </a:r>
            <a:r>
              <a:rPr lang="en-US" altLang="ko-KR" sz="1200" dirty="0" smtClean="0"/>
              <a:t>, -</a:t>
            </a:r>
            <a:r>
              <a:rPr lang="en-US" altLang="ko-KR" sz="1200" dirty="0" err="1" smtClean="0"/>
              <a:t>ive</a:t>
            </a:r>
            <a:r>
              <a:rPr lang="en-US" altLang="ko-KR" sz="1200" dirty="0" smtClean="0"/>
              <a:t>, -able, -</a:t>
            </a:r>
            <a:r>
              <a:rPr lang="en-US" altLang="ko-KR" sz="1200" dirty="0" err="1" smtClean="0"/>
              <a:t>ible</a:t>
            </a:r>
            <a:r>
              <a:rPr lang="en-US" altLang="ko-KR" sz="1200" dirty="0" smtClean="0"/>
              <a:t>, -y, -</a:t>
            </a:r>
            <a:r>
              <a:rPr lang="en-US" altLang="ko-KR" sz="1200" dirty="0" err="1" smtClean="0"/>
              <a:t>ize</a:t>
            </a:r>
            <a:r>
              <a:rPr lang="en-US" altLang="ko-KR" sz="1200" dirty="0" smtClean="0"/>
              <a:t>, -ion, -an, …</a:t>
            </a:r>
          </a:p>
          <a:p>
            <a:pPr>
              <a:buNone/>
            </a:pPr>
            <a:r>
              <a:rPr lang="en-US" altLang="ko-KR" sz="1200" dirty="0" smtClean="0"/>
              <a:t>       Class II :  -</a:t>
            </a:r>
            <a:r>
              <a:rPr lang="en-US" altLang="ko-KR" sz="1200" dirty="0" err="1" smtClean="0"/>
              <a:t>er</a:t>
            </a:r>
            <a:r>
              <a:rPr lang="en-US" altLang="ko-KR" sz="1200" dirty="0" smtClean="0"/>
              <a:t>, -</a:t>
            </a:r>
            <a:r>
              <a:rPr lang="en-US" altLang="ko-KR" sz="1200" dirty="0" err="1" smtClean="0"/>
              <a:t>ful</a:t>
            </a:r>
            <a:r>
              <a:rPr lang="en-US" altLang="ko-KR" sz="1200" dirty="0" smtClean="0"/>
              <a:t>, -</a:t>
            </a:r>
            <a:r>
              <a:rPr lang="en-US" altLang="ko-KR" sz="1200" dirty="0" err="1" smtClean="0"/>
              <a:t>ish</a:t>
            </a:r>
            <a:r>
              <a:rPr lang="en-US" altLang="ko-KR" sz="1200" dirty="0" smtClean="0"/>
              <a:t>, -less, -</a:t>
            </a:r>
            <a:r>
              <a:rPr lang="en-US" altLang="ko-KR" sz="1200" dirty="0" err="1" smtClean="0"/>
              <a:t>ly</a:t>
            </a:r>
            <a:r>
              <a:rPr lang="en-US" altLang="ko-KR" sz="1200" dirty="0" smtClean="0"/>
              <a:t>, -</a:t>
            </a:r>
            <a:r>
              <a:rPr lang="en-US" altLang="ko-KR" sz="1200" dirty="0" err="1" smtClean="0"/>
              <a:t>ness</a:t>
            </a:r>
            <a:r>
              <a:rPr lang="en-US" altLang="ko-KR" sz="1200" dirty="0" smtClean="0"/>
              <a:t>, -ism, -</a:t>
            </a:r>
            <a:r>
              <a:rPr lang="en-US" altLang="ko-KR" sz="1200" dirty="0" err="1" smtClean="0"/>
              <a:t>ist</a:t>
            </a:r>
            <a:r>
              <a:rPr lang="en-US" altLang="ko-KR" sz="1200" dirty="0" smtClean="0"/>
              <a:t>, …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</a:t>
            </a:r>
            <a:r>
              <a:rPr lang="en-US" altLang="ko-KR" sz="1200" u="sng" dirty="0" smtClean="0"/>
              <a:t>The addition of an </a:t>
            </a:r>
            <a:r>
              <a:rPr lang="en-US" altLang="ko-KR" sz="1200" b="1" u="sng" dirty="0" smtClean="0"/>
              <a:t>affix class I </a:t>
            </a:r>
            <a:r>
              <a:rPr lang="en-US" altLang="ko-KR" sz="1200" u="sng" dirty="0" smtClean="0"/>
              <a:t>triggers subtle changes in pronunciation.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               specifi</a:t>
            </a:r>
            <a:r>
              <a:rPr lang="en-US" altLang="ko-KR" sz="1200" b="1" u="sng" dirty="0" smtClean="0"/>
              <a:t>c</a:t>
            </a:r>
            <a:r>
              <a:rPr lang="en-US" altLang="ko-KR" sz="1200" dirty="0" smtClean="0"/>
              <a:t>   </a:t>
            </a:r>
            <a:r>
              <a:rPr lang="en-US" altLang="ko-KR" sz="1200" dirty="0" smtClean="0">
                <a:sym typeface="Wingdings" pitchFamily="2" charset="2"/>
              </a:rPr>
              <a:t>  specifi</a:t>
            </a:r>
            <a:r>
              <a:rPr lang="en-US" altLang="ko-KR" sz="1200" b="1" u="sng" dirty="0" smtClean="0">
                <a:sym typeface="Wingdings" pitchFamily="2" charset="2"/>
              </a:rPr>
              <a:t>c</a:t>
            </a:r>
            <a:r>
              <a:rPr lang="en-US" altLang="ko-KR" sz="1200" dirty="0" smtClean="0">
                <a:solidFill>
                  <a:srgbClr val="FF0000"/>
                </a:solidFill>
                <a:sym typeface="Wingdings" pitchFamily="2" charset="2"/>
              </a:rPr>
              <a:t>ity                </a:t>
            </a:r>
            <a:r>
              <a:rPr lang="en-US" altLang="ko-KR" sz="1200" dirty="0" smtClean="0">
                <a:sym typeface="Wingdings" pitchFamily="2" charset="2"/>
              </a:rPr>
              <a:t>Elizab</a:t>
            </a:r>
            <a:r>
              <a:rPr lang="en-US" altLang="ko-KR" sz="1200" b="1" u="sng" dirty="0" smtClean="0">
                <a:sym typeface="Wingdings" pitchFamily="2" charset="2"/>
              </a:rPr>
              <a:t>e</a:t>
            </a:r>
            <a:r>
              <a:rPr lang="en-US" altLang="ko-KR" sz="1200" dirty="0" smtClean="0">
                <a:sym typeface="Wingdings" pitchFamily="2" charset="2"/>
              </a:rPr>
              <a:t>th     Elizab</a:t>
            </a:r>
            <a:r>
              <a:rPr lang="en-US" altLang="ko-KR" sz="1200" b="1" u="sng" dirty="0" smtClean="0">
                <a:sym typeface="Wingdings" pitchFamily="2" charset="2"/>
              </a:rPr>
              <a:t>e</a:t>
            </a:r>
            <a:r>
              <a:rPr lang="en-US" altLang="ko-KR" sz="1200" dirty="0" smtClean="0">
                <a:sym typeface="Wingdings" pitchFamily="2" charset="2"/>
              </a:rPr>
              <a:t>th</a:t>
            </a:r>
            <a:r>
              <a:rPr lang="en-US" altLang="ko-KR" sz="1200" dirty="0" smtClean="0">
                <a:solidFill>
                  <a:srgbClr val="FF0000"/>
                </a:solidFill>
                <a:sym typeface="Wingdings" pitchFamily="2" charset="2"/>
              </a:rPr>
              <a:t>an</a:t>
            </a:r>
            <a:r>
              <a:rPr lang="en-US" altLang="ko-KR" sz="1200" dirty="0" smtClean="0">
                <a:sym typeface="Wingdings" pitchFamily="2" charset="2"/>
              </a:rPr>
              <a:t> </a:t>
            </a:r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>
                <a:solidFill>
                  <a:srgbClr val="FF0000"/>
                </a:solidFill>
                <a:sym typeface="Wingdings" pitchFamily="2" charset="2"/>
              </a:rPr>
              <a:t>                           /k/              /s/                        </a:t>
            </a:r>
            <a:r>
              <a:rPr lang="en-US" sz="1200" dirty="0" smtClean="0">
                <a:solidFill>
                  <a:srgbClr val="FF0000"/>
                </a:solidFill>
              </a:rPr>
              <a:t>/ɛ/</a:t>
            </a:r>
            <a:r>
              <a:rPr lang="en-US" sz="1200" dirty="0" smtClean="0"/>
              <a:t>               </a:t>
            </a:r>
            <a:r>
              <a:rPr lang="en-US" sz="1200" dirty="0" smtClean="0">
                <a:solidFill>
                  <a:srgbClr val="FF0000"/>
                </a:solidFill>
              </a:rPr>
              <a:t> /</a:t>
            </a:r>
            <a:r>
              <a:rPr lang="en-US" sz="1200" dirty="0" err="1" smtClean="0">
                <a:solidFill>
                  <a:srgbClr val="FF0000"/>
                </a:solidFill>
              </a:rPr>
              <a:t>i</a:t>
            </a:r>
            <a:r>
              <a:rPr lang="en-US" sz="1200" dirty="0" smtClean="0">
                <a:solidFill>
                  <a:srgbClr val="FF0000"/>
                </a:solidFill>
              </a:rPr>
              <a:t>/</a:t>
            </a:r>
          </a:p>
          <a:p>
            <a:pPr>
              <a:lnSpc>
                <a:spcPts val="1000"/>
              </a:lnSpc>
              <a:buNone/>
            </a:pPr>
            <a:endParaRPr lang="en-US" sz="1200" dirty="0" smtClean="0">
              <a:solidFill>
                <a:srgbClr val="FF0000"/>
              </a:solidFill>
            </a:endParaRPr>
          </a:p>
          <a:p>
            <a:pPr>
              <a:lnSpc>
                <a:spcPts val="1000"/>
              </a:lnSpc>
              <a:buNone/>
            </a:pPr>
            <a:r>
              <a:rPr lang="en-US" sz="1200" dirty="0" smtClean="0">
                <a:solidFill>
                  <a:srgbClr val="FF0000"/>
                </a:solidFill>
              </a:rPr>
              <a:t>                    </a:t>
            </a:r>
            <a:r>
              <a:rPr lang="en-US" sz="1200" dirty="0" smtClean="0"/>
              <a:t>s</a:t>
            </a:r>
            <a:r>
              <a:rPr lang="en-US" sz="1200" b="1" u="sng" dirty="0" smtClean="0"/>
              <a:t>a</a:t>
            </a:r>
            <a:r>
              <a:rPr lang="en-US" sz="1200" dirty="0" smtClean="0"/>
              <a:t>ne </a:t>
            </a:r>
            <a:r>
              <a:rPr lang="en-US" sz="1200" dirty="0" smtClean="0">
                <a:sym typeface="Wingdings" pitchFamily="2" charset="2"/>
              </a:rPr>
              <a:t> s</a:t>
            </a:r>
            <a:r>
              <a:rPr lang="en-US" sz="1200" b="1" u="sng" dirty="0" smtClean="0">
                <a:sym typeface="Wingdings" pitchFamily="2" charset="2"/>
              </a:rPr>
              <a:t>a</a:t>
            </a:r>
            <a:r>
              <a:rPr lang="en-US" sz="1200" dirty="0" smtClean="0">
                <a:sym typeface="Wingdings" pitchFamily="2" charset="2"/>
              </a:rPr>
              <a:t>n</a:t>
            </a:r>
            <a:r>
              <a:rPr lang="en-US" sz="1200" dirty="0" smtClean="0">
                <a:solidFill>
                  <a:srgbClr val="FF0000"/>
                </a:solidFill>
                <a:sym typeface="Wingdings" pitchFamily="2" charset="2"/>
              </a:rPr>
              <a:t>ity</a:t>
            </a:r>
            <a:r>
              <a:rPr lang="en-US" sz="1200" dirty="0" smtClean="0">
                <a:sym typeface="Wingdings" pitchFamily="2" charset="2"/>
              </a:rPr>
              <a:t>              dedu</a:t>
            </a:r>
            <a:r>
              <a:rPr lang="en-US" sz="1200" b="1" u="sng" dirty="0" smtClean="0">
                <a:sym typeface="Wingdings" pitchFamily="2" charset="2"/>
              </a:rPr>
              <a:t>c</a:t>
            </a:r>
            <a:r>
              <a:rPr lang="en-US" sz="1200" dirty="0" smtClean="0">
                <a:sym typeface="Wingdings" pitchFamily="2" charset="2"/>
              </a:rPr>
              <a:t>e    dedu</a:t>
            </a:r>
            <a:r>
              <a:rPr lang="en-US" sz="1200" b="1" u="sng" dirty="0" smtClean="0">
                <a:sym typeface="Wingdings" pitchFamily="2" charset="2"/>
              </a:rPr>
              <a:t>c</a:t>
            </a:r>
            <a:r>
              <a:rPr lang="en-US" sz="1200" dirty="0" smtClean="0">
                <a:sym typeface="Wingdings" pitchFamily="2" charset="2"/>
              </a:rPr>
              <a:t>t</a:t>
            </a:r>
            <a:r>
              <a:rPr lang="en-US" sz="1200" dirty="0" smtClean="0">
                <a:solidFill>
                  <a:srgbClr val="FF0000"/>
                </a:solidFill>
                <a:sym typeface="Wingdings" pitchFamily="2" charset="2"/>
              </a:rPr>
              <a:t>ive</a:t>
            </a:r>
            <a:r>
              <a:rPr lang="en-US" sz="1200" dirty="0" smtClean="0">
                <a:sym typeface="Wingdings" pitchFamily="2" charset="2"/>
              </a:rPr>
              <a:t>               criti</a:t>
            </a:r>
            <a:r>
              <a:rPr lang="en-US" sz="1200" b="1" u="sng" dirty="0" smtClean="0">
                <a:sym typeface="Wingdings" pitchFamily="2" charset="2"/>
              </a:rPr>
              <a:t>c  </a:t>
            </a:r>
            <a:r>
              <a:rPr lang="en-US" sz="1200" dirty="0" smtClean="0">
                <a:sym typeface="Wingdings" pitchFamily="2" charset="2"/>
              </a:rPr>
              <a:t>  criti</a:t>
            </a:r>
            <a:r>
              <a:rPr lang="en-US" sz="1200" b="1" u="sng" dirty="0" smtClean="0">
                <a:sym typeface="Wingdings" pitchFamily="2" charset="2"/>
              </a:rPr>
              <a:t>c</a:t>
            </a:r>
            <a:r>
              <a:rPr lang="en-US" sz="1200" dirty="0" smtClean="0">
                <a:solidFill>
                  <a:srgbClr val="FF0000"/>
                </a:solidFill>
                <a:sym typeface="Wingdings" pitchFamily="2" charset="2"/>
              </a:rPr>
              <a:t>ize</a:t>
            </a:r>
          </a:p>
          <a:p>
            <a:pPr>
              <a:lnSpc>
                <a:spcPts val="1000"/>
              </a:lnSpc>
              <a:buNone/>
            </a:pPr>
            <a:r>
              <a:rPr lang="en-US" sz="1200" dirty="0" smtClean="0">
                <a:solidFill>
                  <a:srgbClr val="FF0000"/>
                </a:solidFill>
                <a:sym typeface="Wingdings" pitchFamily="2" charset="2"/>
              </a:rPr>
              <a:t>                    /</a:t>
            </a:r>
            <a:r>
              <a:rPr lang="en-US" sz="1200" dirty="0" err="1" smtClean="0">
                <a:solidFill>
                  <a:srgbClr val="FF0000"/>
                </a:solidFill>
                <a:sym typeface="Wingdings" pitchFamily="2" charset="2"/>
              </a:rPr>
              <a:t>ei</a:t>
            </a:r>
            <a:r>
              <a:rPr lang="en-US" sz="1200" dirty="0" smtClean="0">
                <a:solidFill>
                  <a:srgbClr val="FF0000"/>
                </a:solidFill>
                <a:sym typeface="Wingdings" pitchFamily="2" charset="2"/>
              </a:rPr>
              <a:t>/      /</a:t>
            </a:r>
            <a:r>
              <a:rPr lang="en-US" sz="1200" dirty="0" smtClean="0">
                <a:solidFill>
                  <a:srgbClr val="FF0000"/>
                </a:solidFill>
              </a:rPr>
              <a:t>æ/                       /s/             /k/                      /k/         /s/</a:t>
            </a:r>
          </a:p>
          <a:p>
            <a:pPr>
              <a:lnSpc>
                <a:spcPts val="1000"/>
              </a:lnSpc>
              <a:buNone/>
            </a:pPr>
            <a:endParaRPr lang="en-US" sz="1200" dirty="0" smtClean="0">
              <a:solidFill>
                <a:srgbClr val="FF0000"/>
              </a:solidFill>
            </a:endParaRPr>
          </a:p>
          <a:p>
            <a:pPr>
              <a:lnSpc>
                <a:spcPts val="1000"/>
              </a:lnSpc>
              <a:buNone/>
            </a:pPr>
            <a:endParaRPr lang="en-US" altLang="ko-KR" sz="1200" dirty="0" smtClean="0">
              <a:solidFill>
                <a:srgbClr val="FF0000"/>
              </a:solidFill>
            </a:endParaRPr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>
                <a:solidFill>
                  <a:srgbClr val="FF0000"/>
                </a:solidFill>
              </a:rPr>
              <a:t>   </a:t>
            </a:r>
            <a:r>
              <a:rPr lang="en-US" altLang="ko-KR" sz="1200" dirty="0" smtClean="0"/>
              <a:t>-  </a:t>
            </a:r>
            <a:r>
              <a:rPr lang="en-US" altLang="ko-KR" sz="1200" u="sng" dirty="0" smtClean="0"/>
              <a:t>The addition of an </a:t>
            </a:r>
            <a:r>
              <a:rPr lang="en-US" altLang="ko-KR" sz="1200" b="1" u="sng" dirty="0" smtClean="0"/>
              <a:t>affix class II </a:t>
            </a:r>
            <a:r>
              <a:rPr lang="en-US" altLang="ko-KR" sz="1200" u="sng" dirty="0" err="1" smtClean="0"/>
              <a:t>doen’t</a:t>
            </a:r>
            <a:r>
              <a:rPr lang="en-US" altLang="ko-KR" sz="1200" u="sng" dirty="0" smtClean="0"/>
              <a:t> trigger changes in pronunciation</a:t>
            </a:r>
            <a:r>
              <a:rPr lang="en-US" altLang="ko-KR" sz="1200" dirty="0" smtClean="0"/>
              <a:t>.</a:t>
            </a:r>
          </a:p>
          <a:p>
            <a:pPr>
              <a:lnSpc>
                <a:spcPts val="1000"/>
              </a:lnSpc>
              <a:buNone/>
            </a:pPr>
            <a:endParaRPr lang="en-US" altLang="ko-KR" sz="1200" dirty="0" smtClean="0">
              <a:solidFill>
                <a:srgbClr val="FF0000"/>
              </a:solidFill>
            </a:endParaRPr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>
                <a:solidFill>
                  <a:srgbClr val="FF0000"/>
                </a:solidFill>
              </a:rPr>
              <a:t>         </a:t>
            </a:r>
            <a:r>
              <a:rPr lang="en-US" altLang="ko-KR" sz="1200" dirty="0" smtClean="0"/>
              <a:t> bak</a:t>
            </a:r>
            <a:r>
              <a:rPr lang="en-US" altLang="ko-KR" sz="1200" dirty="0" smtClean="0">
                <a:solidFill>
                  <a:srgbClr val="FF0000"/>
                </a:solidFill>
              </a:rPr>
              <a:t>er</a:t>
            </a:r>
            <a:r>
              <a:rPr lang="en-US" altLang="ko-KR" sz="1200" dirty="0" smtClean="0"/>
              <a:t>,  wish</a:t>
            </a:r>
            <a:r>
              <a:rPr lang="en-US" altLang="ko-KR" sz="1200" dirty="0" smtClean="0">
                <a:solidFill>
                  <a:srgbClr val="FF0000"/>
                </a:solidFill>
              </a:rPr>
              <a:t>ful</a:t>
            </a:r>
            <a:r>
              <a:rPr lang="en-US" altLang="ko-KR" sz="1200" dirty="0" smtClean="0"/>
              <a:t>,  boy</a:t>
            </a:r>
            <a:r>
              <a:rPr lang="en-US" altLang="ko-KR" sz="1200" dirty="0" smtClean="0">
                <a:solidFill>
                  <a:srgbClr val="FF0000"/>
                </a:solidFill>
              </a:rPr>
              <a:t>ish</a:t>
            </a:r>
            <a:r>
              <a:rPr lang="en-US" altLang="ko-KR" sz="1200" dirty="0" smtClean="0"/>
              <a:t>,  need</a:t>
            </a:r>
            <a:r>
              <a:rPr lang="en-US" altLang="ko-KR" sz="1200" dirty="0" smtClean="0">
                <a:solidFill>
                  <a:srgbClr val="FF0000"/>
                </a:solidFill>
              </a:rPr>
              <a:t>less</a:t>
            </a:r>
            <a:r>
              <a:rPr lang="en-US" altLang="ko-KR" sz="1200" dirty="0" smtClean="0"/>
              <a:t>,  sane</a:t>
            </a:r>
            <a:r>
              <a:rPr lang="en-US" altLang="ko-KR" sz="1200" dirty="0" smtClean="0">
                <a:solidFill>
                  <a:srgbClr val="FF0000"/>
                </a:solidFill>
              </a:rPr>
              <a:t>ly</a:t>
            </a:r>
            <a:r>
              <a:rPr lang="en-US" altLang="ko-KR" sz="1200" dirty="0" smtClean="0"/>
              <a:t>,  full</a:t>
            </a:r>
            <a:r>
              <a:rPr lang="en-US" altLang="ko-KR" sz="1200" dirty="0" smtClean="0">
                <a:solidFill>
                  <a:srgbClr val="FF0000"/>
                </a:solidFill>
              </a:rPr>
              <a:t>ness</a:t>
            </a:r>
            <a:r>
              <a:rPr lang="en-US" altLang="ko-KR" sz="1200" dirty="0" smtClean="0"/>
              <a:t>, …</a:t>
            </a:r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</a:t>
            </a:r>
          </a:p>
          <a:p>
            <a:pPr>
              <a:buNone/>
            </a:pPr>
            <a:r>
              <a:rPr lang="en-US" altLang="ko-KR" sz="1200" dirty="0" smtClean="0"/>
              <a:t>   -  Affixes from the class I cannot be attached to a base containing an affix from the class II:</a:t>
            </a:r>
          </a:p>
          <a:p>
            <a:pPr>
              <a:buNone/>
            </a:pPr>
            <a:r>
              <a:rPr lang="en-US" altLang="ko-KR" sz="1200" dirty="0" smtClean="0"/>
              <a:t>        *need + </a:t>
            </a:r>
            <a:r>
              <a:rPr lang="en-US" altLang="ko-KR" sz="1200" u="sng" dirty="0" smtClean="0"/>
              <a:t>less</a:t>
            </a:r>
            <a:r>
              <a:rPr lang="en-US" altLang="ko-KR" sz="1200" dirty="0" smtClean="0"/>
              <a:t> + </a:t>
            </a:r>
            <a:r>
              <a:rPr lang="en-US" altLang="ko-KR" sz="1200" u="sng" dirty="0" err="1" smtClean="0"/>
              <a:t>ity</a:t>
            </a:r>
            <a:r>
              <a:rPr lang="en-US" altLang="ko-KR" sz="1200" dirty="0" smtClean="0"/>
              <a:t>              *moral + </a:t>
            </a:r>
            <a:r>
              <a:rPr lang="en-US" altLang="ko-KR" sz="1200" u="sng" dirty="0" err="1" smtClean="0"/>
              <a:t>ize</a:t>
            </a:r>
            <a:r>
              <a:rPr lang="en-US" altLang="ko-KR" sz="1200" dirty="0" smtClean="0"/>
              <a:t> + </a:t>
            </a:r>
            <a:r>
              <a:rPr lang="en-US" altLang="ko-KR" sz="1200" u="sng" dirty="0" err="1" smtClean="0"/>
              <a:t>ive</a:t>
            </a:r>
            <a:endParaRPr lang="en-US" altLang="ko-KR" sz="1200" u="sng" dirty="0" smtClean="0"/>
          </a:p>
          <a:p>
            <a:pPr>
              <a:buNone/>
            </a:pPr>
            <a:r>
              <a:rPr lang="en-US" altLang="ko-KR" sz="1200" dirty="0" smtClean="0"/>
              <a:t>                     (II)    (I)                           (II)     (I)</a:t>
            </a:r>
          </a:p>
          <a:p>
            <a:pPr>
              <a:lnSpc>
                <a:spcPts val="1000"/>
              </a:lnSpc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-  Affixes from the class II may attach to bases with either kind of affix:</a:t>
            </a:r>
          </a:p>
          <a:p>
            <a:pPr>
              <a:buNone/>
            </a:pPr>
            <a:r>
              <a:rPr lang="en-US" altLang="ko-KR" sz="1200" dirty="0" smtClean="0"/>
              <a:t>         moral + </a:t>
            </a:r>
            <a:r>
              <a:rPr lang="en-US" altLang="ko-KR" sz="1200" u="sng" dirty="0" err="1" smtClean="0"/>
              <a:t>iz</a:t>
            </a:r>
            <a:r>
              <a:rPr lang="en-US" altLang="ko-KR" sz="1200" dirty="0" smtClean="0"/>
              <a:t>(e) + </a:t>
            </a:r>
            <a:r>
              <a:rPr lang="en-US" altLang="ko-KR" sz="1200" u="sng" dirty="0" err="1" smtClean="0"/>
              <a:t>er</a:t>
            </a:r>
            <a:r>
              <a:rPr lang="en-US" altLang="ko-KR" sz="1200" dirty="0" smtClean="0"/>
              <a:t>               need + </a:t>
            </a:r>
            <a:r>
              <a:rPr lang="en-US" altLang="ko-KR" sz="1200" u="sng" dirty="0" smtClean="0"/>
              <a:t>less</a:t>
            </a:r>
            <a:r>
              <a:rPr lang="en-US" altLang="ko-KR" sz="1200" dirty="0" smtClean="0"/>
              <a:t>+ </a:t>
            </a:r>
            <a:r>
              <a:rPr lang="en-US" altLang="ko-KR" sz="1200" u="sng" dirty="0" err="1" smtClean="0"/>
              <a:t>ness</a:t>
            </a:r>
            <a:r>
              <a:rPr lang="en-US" altLang="ko-KR" sz="1200" dirty="0" smtClean="0"/>
              <a:t>              object + </a:t>
            </a:r>
            <a:r>
              <a:rPr lang="en-US" altLang="ko-KR" sz="1200" u="sng" dirty="0" smtClean="0"/>
              <a:t>iv</a:t>
            </a:r>
            <a:r>
              <a:rPr lang="en-US" altLang="ko-KR" sz="1200" dirty="0" smtClean="0"/>
              <a:t>(e) + </a:t>
            </a:r>
            <a:r>
              <a:rPr lang="en-US" altLang="ko-KR" sz="1200" u="sng" dirty="0" smtClean="0"/>
              <a:t>ism</a:t>
            </a:r>
          </a:p>
          <a:p>
            <a:pPr>
              <a:buNone/>
            </a:pPr>
            <a:r>
              <a:rPr lang="en-US" altLang="ko-KR" sz="1200" dirty="0" smtClean="0"/>
              <a:t>                    (I)       (II)                         (II)     (II)                           (I)       (II)                               2&lt;1&gt;</a:t>
            </a:r>
            <a:endParaRPr lang="en-US" altLang="ko-KR" sz="1200" dirty="0" smtClean="0">
              <a:solidFill>
                <a:srgbClr val="FF0000"/>
              </a:solidFill>
            </a:endParaRPr>
          </a:p>
          <a:p>
            <a:pPr>
              <a:lnSpc>
                <a:spcPts val="1000"/>
              </a:lnSpc>
              <a:buNone/>
            </a:pPr>
            <a:endParaRPr lang="en-US" altLang="ko-KR" sz="1200" dirty="0" smtClean="0">
              <a:solidFill>
                <a:srgbClr val="FF0000"/>
              </a:solidFill>
            </a:endParaRPr>
          </a:p>
          <a:p>
            <a:pPr>
              <a:lnSpc>
                <a:spcPts val="1000"/>
              </a:lnSpc>
              <a:buNone/>
            </a:pPr>
            <a:endParaRPr lang="en-US" altLang="ko-KR" sz="1200" dirty="0" smtClean="0">
              <a:solidFill>
                <a:srgbClr val="FF0000"/>
              </a:solidFill>
            </a:endParaRPr>
          </a:p>
          <a:p>
            <a:pPr>
              <a:lnSpc>
                <a:spcPts val="1000"/>
              </a:lnSpc>
              <a:buNone/>
            </a:pPr>
            <a:endParaRPr lang="en-US" altLang="ko-KR" sz="1200" dirty="0" smtClean="0">
              <a:solidFill>
                <a:srgbClr val="FF0000"/>
              </a:solidFill>
            </a:endParaRPr>
          </a:p>
          <a:p>
            <a:pPr>
              <a:lnSpc>
                <a:spcPts val="1000"/>
              </a:lnSpc>
              <a:buNone/>
            </a:pPr>
            <a:endParaRPr lang="en-US" altLang="ko-KR" sz="1200" dirty="0" smtClean="0">
              <a:solidFill>
                <a:srgbClr val="FF0000"/>
              </a:solidFill>
            </a:endParaRPr>
          </a:p>
          <a:p>
            <a:pPr>
              <a:lnSpc>
                <a:spcPts val="1000"/>
              </a:lnSpc>
              <a:buNone/>
            </a:pPr>
            <a:endParaRPr lang="ko-KR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Autofit/>
          </a:bodyPr>
          <a:lstStyle/>
          <a:p>
            <a:pPr algn="l"/>
            <a:r>
              <a:rPr lang="en-US" altLang="ko-KR" sz="1200" dirty="0" smtClean="0"/>
              <a:t>  </a:t>
            </a:r>
            <a:endParaRPr lang="ko-KR" altLang="en-US" sz="1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857232"/>
            <a:ext cx="8229600" cy="5214974"/>
          </a:xfrm>
        </p:spPr>
        <p:txBody>
          <a:bodyPr>
            <a:normAutofit lnSpcReduction="10000"/>
          </a:bodyPr>
          <a:lstStyle/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    </a:t>
            </a:r>
          </a:p>
          <a:p>
            <a:pPr>
              <a:buNone/>
            </a:pPr>
            <a:r>
              <a:rPr lang="en-US" altLang="ko-KR" sz="1500" b="1" dirty="0" smtClean="0"/>
              <a:t>8. Inflectional Morphology(</a:t>
            </a:r>
            <a:r>
              <a:rPr lang="ko-KR" altLang="en-US" sz="1500" b="1" dirty="0" smtClean="0"/>
              <a:t>굴절형태론</a:t>
            </a:r>
            <a:r>
              <a:rPr lang="en-US" altLang="ko-KR" sz="1500" b="1" dirty="0" smtClean="0"/>
              <a:t>)</a:t>
            </a:r>
          </a:p>
          <a:p>
            <a:pPr>
              <a:buNone/>
            </a:pPr>
            <a:endParaRPr lang="en-US" altLang="ko-KR" sz="1300" b="1" dirty="0" smtClean="0"/>
          </a:p>
          <a:p>
            <a:pPr>
              <a:buNone/>
            </a:pPr>
            <a:r>
              <a:rPr lang="en-US" altLang="ko-KR" sz="1200" dirty="0" smtClean="0"/>
              <a:t>  -  Bound morphemes that have a strictly grammatical function mark properties such as </a:t>
            </a:r>
            <a:r>
              <a:rPr lang="en-US" altLang="ko-KR" sz="1200" i="1" dirty="0" smtClean="0"/>
              <a:t>tense, number, person</a:t>
            </a:r>
            <a:r>
              <a:rPr lang="en-US" altLang="ko-KR" sz="1200" dirty="0" smtClean="0"/>
              <a:t>,</a:t>
            </a:r>
          </a:p>
          <a:p>
            <a:pPr>
              <a:buNone/>
            </a:pPr>
            <a:r>
              <a:rPr lang="en-US" altLang="ko-KR" sz="1200" dirty="0" smtClean="0"/>
              <a:t>      and so forth. Such bound morphemes are called </a:t>
            </a:r>
            <a:r>
              <a:rPr lang="en-US" altLang="ko-KR" sz="1200" b="1" dirty="0" smtClean="0"/>
              <a:t>inflectional morphemes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굴절형태소</a:t>
            </a:r>
            <a:r>
              <a:rPr lang="en-US" altLang="ko-KR" sz="1200" dirty="0" smtClean="0"/>
              <a:t>). 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Unlike derivational morphemes, </a:t>
            </a:r>
            <a:r>
              <a:rPr lang="en-US" altLang="ko-KR" sz="1200" u="sng" dirty="0" smtClean="0"/>
              <a:t>they </a:t>
            </a:r>
            <a:r>
              <a:rPr lang="en-US" altLang="ko-KR" sz="1200" b="1" u="sng" dirty="0" smtClean="0"/>
              <a:t>never change the grammatical category </a:t>
            </a:r>
            <a:r>
              <a:rPr lang="en-US" altLang="ko-KR" sz="1200" u="sng" dirty="0" smtClean="0"/>
              <a:t>of the stems to </a:t>
            </a:r>
          </a:p>
          <a:p>
            <a:pPr>
              <a:buNone/>
            </a:pPr>
            <a:r>
              <a:rPr lang="en-US" altLang="ko-KR" sz="1200" dirty="0" smtClean="0"/>
              <a:t>      </a:t>
            </a:r>
            <a:r>
              <a:rPr lang="en-US" altLang="ko-KR" sz="1200" u="sng" dirty="0" smtClean="0"/>
              <a:t>which they are attached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Modern English has only eight bound inflectional affixes: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</a:t>
            </a:r>
            <a:r>
              <a:rPr lang="en-US" altLang="ko-KR" sz="1200" u="sng" dirty="0" smtClean="0"/>
              <a:t>English Inflectional Morphemes</a:t>
            </a:r>
            <a:r>
              <a:rPr lang="en-US" altLang="ko-KR" sz="1200" dirty="0" smtClean="0"/>
              <a:t>                       </a:t>
            </a:r>
            <a:r>
              <a:rPr lang="en-US" altLang="ko-KR" sz="1200" u="sng" dirty="0" smtClean="0"/>
              <a:t>Examples</a:t>
            </a:r>
          </a:p>
          <a:p>
            <a:pPr>
              <a:buNone/>
            </a:pPr>
            <a:r>
              <a:rPr lang="en-US" altLang="ko-KR" sz="1200" dirty="0" smtClean="0"/>
              <a:t>       1. -s       third-person singular present                  She wait</a:t>
            </a:r>
            <a:r>
              <a:rPr lang="en-US" altLang="ko-KR" sz="1200" dirty="0" smtClean="0">
                <a:solidFill>
                  <a:srgbClr val="FF0000"/>
                </a:solidFill>
              </a:rPr>
              <a:t>s</a:t>
            </a:r>
            <a:r>
              <a:rPr lang="en-US" altLang="ko-KR" sz="1200" dirty="0" smtClean="0"/>
              <a:t> at home.</a:t>
            </a:r>
          </a:p>
          <a:p>
            <a:pPr>
              <a:buNone/>
            </a:pPr>
            <a:r>
              <a:rPr lang="en-US" altLang="ko-KR" sz="1200" dirty="0" smtClean="0"/>
              <a:t>       2. -</a:t>
            </a:r>
            <a:r>
              <a:rPr lang="en-US" altLang="ko-KR" sz="1200" dirty="0" err="1" smtClean="0"/>
              <a:t>ed</a:t>
            </a:r>
            <a:r>
              <a:rPr lang="en-US" altLang="ko-KR" sz="1200" dirty="0" smtClean="0"/>
              <a:t>     past tense                                          She wait</a:t>
            </a:r>
            <a:r>
              <a:rPr lang="en-US" altLang="ko-KR" sz="1200" dirty="0" smtClean="0">
                <a:solidFill>
                  <a:srgbClr val="FF0000"/>
                </a:solidFill>
              </a:rPr>
              <a:t>ed</a:t>
            </a:r>
            <a:r>
              <a:rPr lang="en-US" altLang="ko-KR" sz="1200" dirty="0" smtClean="0"/>
              <a:t> at home.</a:t>
            </a:r>
          </a:p>
          <a:p>
            <a:pPr>
              <a:buNone/>
            </a:pPr>
            <a:r>
              <a:rPr lang="en-US" altLang="ko-KR" sz="1200" dirty="0" smtClean="0"/>
              <a:t>       3. -</a:t>
            </a:r>
            <a:r>
              <a:rPr lang="en-US" altLang="ko-KR" sz="1200" dirty="0" err="1" smtClean="0"/>
              <a:t>ing</a:t>
            </a:r>
            <a:r>
              <a:rPr lang="en-US" altLang="ko-KR" sz="1200" dirty="0" smtClean="0"/>
              <a:t>    progressive                                         She is eat</a:t>
            </a:r>
            <a:r>
              <a:rPr lang="en-US" altLang="ko-KR" sz="1200" dirty="0" smtClean="0">
                <a:solidFill>
                  <a:srgbClr val="FF0000"/>
                </a:solidFill>
              </a:rPr>
              <a:t>ing</a:t>
            </a:r>
            <a:r>
              <a:rPr lang="en-US" altLang="ko-KR" sz="1200" dirty="0" smtClean="0"/>
              <a:t> the donut.</a:t>
            </a:r>
          </a:p>
          <a:p>
            <a:pPr>
              <a:buNone/>
            </a:pPr>
            <a:r>
              <a:rPr lang="en-US" altLang="ko-KR" sz="1200" dirty="0" smtClean="0"/>
              <a:t>       4. -en     past participle                                      Mary has eat</a:t>
            </a:r>
            <a:r>
              <a:rPr lang="en-US" altLang="ko-KR" sz="1200" dirty="0" smtClean="0">
                <a:solidFill>
                  <a:srgbClr val="FF0000"/>
                </a:solidFill>
              </a:rPr>
              <a:t>en</a:t>
            </a:r>
            <a:r>
              <a:rPr lang="en-US" altLang="ko-KR" sz="1200" dirty="0" smtClean="0"/>
              <a:t> the donuts.</a:t>
            </a:r>
          </a:p>
          <a:p>
            <a:pPr>
              <a:buNone/>
            </a:pPr>
            <a:r>
              <a:rPr lang="en-US" altLang="ko-KR" sz="1200" dirty="0" smtClean="0"/>
              <a:t>       5. -s       plural                                                 She ate the donut</a:t>
            </a:r>
            <a:r>
              <a:rPr lang="en-US" altLang="ko-KR" sz="1200" dirty="0" smtClean="0">
                <a:solidFill>
                  <a:srgbClr val="FF0000"/>
                </a:solidFill>
              </a:rPr>
              <a:t>s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6. -’s       possessive                                          </a:t>
            </a:r>
            <a:r>
              <a:rPr lang="en-US" altLang="ko-KR" sz="1200" dirty="0" err="1" smtClean="0"/>
              <a:t>Disa</a:t>
            </a:r>
            <a:r>
              <a:rPr lang="en-US" altLang="ko-KR" sz="1200" dirty="0" err="1" smtClean="0">
                <a:solidFill>
                  <a:srgbClr val="FF0000"/>
                </a:solidFill>
              </a:rPr>
              <a:t>’s</a:t>
            </a:r>
            <a:r>
              <a:rPr lang="en-US" altLang="ko-KR" sz="1200" dirty="0" smtClean="0"/>
              <a:t> hair is short.</a:t>
            </a:r>
          </a:p>
          <a:p>
            <a:pPr>
              <a:buNone/>
            </a:pPr>
            <a:r>
              <a:rPr lang="en-US" altLang="ko-KR" sz="1200" dirty="0" smtClean="0"/>
              <a:t>       7. -</a:t>
            </a:r>
            <a:r>
              <a:rPr lang="en-US" altLang="ko-KR" sz="1200" dirty="0" err="1" smtClean="0"/>
              <a:t>er</a:t>
            </a:r>
            <a:r>
              <a:rPr lang="en-US" altLang="ko-KR" sz="1200" dirty="0" smtClean="0"/>
              <a:t>      comparative                                        </a:t>
            </a:r>
            <a:r>
              <a:rPr lang="en-US" altLang="ko-KR" sz="1200" dirty="0" err="1" smtClean="0"/>
              <a:t>Disa</a:t>
            </a:r>
            <a:r>
              <a:rPr lang="en-US" altLang="ko-KR" sz="1200" dirty="0" smtClean="0"/>
              <a:t> has short</a:t>
            </a:r>
            <a:r>
              <a:rPr lang="en-US" altLang="ko-KR" sz="1200" dirty="0" smtClean="0">
                <a:solidFill>
                  <a:srgbClr val="FF0000"/>
                </a:solidFill>
              </a:rPr>
              <a:t>er</a:t>
            </a:r>
            <a:r>
              <a:rPr lang="en-US" altLang="ko-KR" sz="1200" dirty="0" smtClean="0"/>
              <a:t> hair than Karin.</a:t>
            </a:r>
          </a:p>
          <a:p>
            <a:pPr>
              <a:buNone/>
            </a:pPr>
            <a:r>
              <a:rPr lang="en-US" altLang="ko-KR" sz="1200" dirty="0" smtClean="0"/>
              <a:t>       8. -</a:t>
            </a:r>
            <a:r>
              <a:rPr lang="en-US" altLang="ko-KR" sz="1200" dirty="0" err="1" smtClean="0"/>
              <a:t>est</a:t>
            </a:r>
            <a:r>
              <a:rPr lang="en-US" altLang="ko-KR" sz="1200" dirty="0" smtClean="0"/>
              <a:t>     superlative                                          </a:t>
            </a:r>
            <a:r>
              <a:rPr lang="en-US" altLang="ko-KR" sz="1200" dirty="0" err="1" smtClean="0"/>
              <a:t>Disa</a:t>
            </a:r>
            <a:r>
              <a:rPr lang="en-US" altLang="ko-KR" sz="1200" dirty="0" smtClean="0"/>
              <a:t> has the short</a:t>
            </a:r>
            <a:r>
              <a:rPr lang="en-US" altLang="ko-KR" sz="1200" dirty="0" smtClean="0">
                <a:solidFill>
                  <a:srgbClr val="FF0000"/>
                </a:solidFill>
              </a:rPr>
              <a:t>est</a:t>
            </a:r>
            <a:r>
              <a:rPr lang="en-US" altLang="ko-KR" sz="1200" dirty="0" smtClean="0"/>
              <a:t> hair.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# Inflectional morphemes in English follow the derivational morphemes in a word.</a:t>
            </a:r>
          </a:p>
          <a:p>
            <a:pPr>
              <a:buNone/>
            </a:pPr>
            <a:r>
              <a:rPr lang="en-US" altLang="ko-KR" sz="1200" dirty="0" smtClean="0"/>
              <a:t>                         commitments:   commit + </a:t>
            </a:r>
            <a:r>
              <a:rPr lang="en-US" altLang="ko-KR" sz="1200" u="sng" dirty="0" err="1" smtClean="0">
                <a:solidFill>
                  <a:schemeClr val="tx2"/>
                </a:solidFill>
              </a:rPr>
              <a:t>ment</a:t>
            </a:r>
            <a:r>
              <a:rPr lang="en-US" altLang="ko-KR" sz="1200" u="sng" dirty="0" smtClean="0"/>
              <a:t> </a:t>
            </a:r>
            <a:r>
              <a:rPr lang="en-US" altLang="ko-KR" sz="1200" dirty="0" smtClean="0"/>
              <a:t>+ </a:t>
            </a:r>
            <a:r>
              <a:rPr lang="en-US" altLang="ko-KR" sz="1200" u="sng" dirty="0" smtClean="0">
                <a:solidFill>
                  <a:srgbClr val="FF0000"/>
                </a:solidFill>
              </a:rPr>
              <a:t>s</a:t>
            </a:r>
          </a:p>
          <a:p>
            <a:pPr>
              <a:buNone/>
            </a:pPr>
            <a:r>
              <a:rPr lang="en-US" altLang="ko-KR" sz="1200" dirty="0" smtClean="0">
                <a:solidFill>
                  <a:schemeClr val="tx2"/>
                </a:solidFill>
              </a:rPr>
              <a:t>                                                         (der. m)  </a:t>
            </a:r>
            <a:r>
              <a:rPr lang="en-US" altLang="ko-KR" sz="1200" dirty="0" smtClean="0">
                <a:solidFill>
                  <a:srgbClr val="FF0000"/>
                </a:solidFill>
              </a:rPr>
              <a:t>(inf. m)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 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ko-KR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  <a:solidFill>
            <a:srgbClr val="FFC000"/>
          </a:solidFill>
        </p:spPr>
        <p:txBody>
          <a:bodyPr>
            <a:normAutofit/>
          </a:bodyPr>
          <a:lstStyle/>
          <a:p>
            <a:pPr algn="l"/>
            <a:r>
              <a:rPr lang="en-US" altLang="ko-KR" sz="1300" b="1" smtClean="0"/>
              <a:t>    Inflectional                                                Derivational                                                           </a:t>
            </a:r>
            <a:endParaRPr lang="ko-KR" altLang="en-US" sz="13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  Grammatical function                                         Lexical function</a:t>
            </a:r>
          </a:p>
          <a:p>
            <a:pPr>
              <a:buNone/>
            </a:pPr>
            <a:r>
              <a:rPr lang="en-US" altLang="ko-KR" sz="1200" dirty="0" smtClean="0"/>
              <a:t>    No word class change                                        May cause word class change</a:t>
            </a:r>
          </a:p>
          <a:p>
            <a:pPr>
              <a:buNone/>
            </a:pPr>
            <a:r>
              <a:rPr lang="en-US" altLang="ko-KR" sz="1200" dirty="0" smtClean="0"/>
              <a:t>    Small or no meaning change                               Some meaning change</a:t>
            </a:r>
          </a:p>
          <a:p>
            <a:pPr>
              <a:buNone/>
            </a:pPr>
            <a:r>
              <a:rPr lang="en-US" altLang="ko-KR" sz="1200" dirty="0" smtClean="0"/>
              <a:t>    Often required by rules of grammar                      Never required by rules of grammar</a:t>
            </a:r>
          </a:p>
          <a:p>
            <a:pPr>
              <a:buNone/>
            </a:pPr>
            <a:r>
              <a:rPr lang="en-US" altLang="ko-KR" sz="1200" dirty="0" smtClean="0"/>
              <a:t>    Follow derivational morphemes in a word               Precede inflectional morphemes in a word</a:t>
            </a:r>
          </a:p>
          <a:p>
            <a:pPr>
              <a:buNone/>
            </a:pPr>
            <a:r>
              <a:rPr lang="en-US" altLang="ko-KR" sz="1200" dirty="0" smtClean="0"/>
              <a:t>    Productive                                                       Some productive, many nonproductive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</a:t>
            </a:r>
            <a:r>
              <a:rPr lang="en-US" altLang="ko-KR" sz="1200" u="sng" dirty="0" smtClean="0"/>
              <a:t>Classification of English morphemes with a hierarchical structure </a:t>
            </a:r>
            <a:r>
              <a:rPr lang="en-US" altLang="ko-KR" sz="1200" u="sng" dirty="0" smtClean="0">
                <a:sym typeface="Wingdings" pitchFamily="2" charset="2"/>
              </a:rPr>
              <a:t>:   Refer to page 49</a:t>
            </a:r>
          </a:p>
          <a:p>
            <a:pPr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sz="1400" b="1" dirty="0" smtClean="0">
                <a:sym typeface="Wingdings" pitchFamily="2" charset="2"/>
              </a:rPr>
              <a:t>9. The Hierarchical Structure of Words</a:t>
            </a:r>
          </a:p>
          <a:p>
            <a:pPr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-  A word is not a simple sequence of morphemes but has an internal hierarchical structure.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The word </a:t>
            </a:r>
            <a:r>
              <a:rPr lang="en-US" altLang="ko-KR" sz="1200" b="1" i="1" dirty="0" smtClean="0">
                <a:solidFill>
                  <a:srgbClr val="FF0000"/>
                </a:solidFill>
                <a:sym typeface="Wingdings" pitchFamily="2" charset="2"/>
              </a:rPr>
              <a:t>unsystematic</a:t>
            </a:r>
            <a:r>
              <a:rPr lang="en-US" altLang="ko-KR" sz="1200" dirty="0" smtClean="0">
                <a:sym typeface="Wingdings" pitchFamily="2" charset="2"/>
              </a:rPr>
              <a:t> is composed of three morphemes: </a:t>
            </a:r>
            <a:r>
              <a:rPr lang="en-US" altLang="ko-KR" sz="1200" i="1" dirty="0" smtClean="0">
                <a:sym typeface="Wingdings" pitchFamily="2" charset="2"/>
              </a:rPr>
              <a:t>un-, system, </a:t>
            </a:r>
            <a:r>
              <a:rPr lang="en-US" altLang="ko-KR" sz="1200" dirty="0" smtClean="0">
                <a:sym typeface="Wingdings" pitchFamily="2" charset="2"/>
              </a:rPr>
              <a:t>and </a:t>
            </a:r>
            <a:r>
              <a:rPr lang="en-US" altLang="ko-KR" sz="1200" i="1" dirty="0" smtClean="0">
                <a:sym typeface="Wingdings" pitchFamily="2" charset="2"/>
              </a:rPr>
              <a:t>–</a:t>
            </a:r>
            <a:r>
              <a:rPr lang="en-US" altLang="ko-KR" sz="1200" i="1" dirty="0" err="1" smtClean="0">
                <a:sym typeface="Wingdings" pitchFamily="2" charset="2"/>
              </a:rPr>
              <a:t>atic</a:t>
            </a:r>
            <a:r>
              <a:rPr lang="en-US" altLang="ko-KR" sz="1200" dirty="0" smtClean="0">
                <a:sym typeface="Wingdings" pitchFamily="2" charset="2"/>
              </a:rPr>
              <a:t>. The root is </a:t>
            </a:r>
            <a:r>
              <a:rPr lang="en-US" altLang="ko-KR" sz="1200" i="1" dirty="0" smtClean="0">
                <a:solidFill>
                  <a:srgbClr val="FF0000"/>
                </a:solidFill>
                <a:sym typeface="Wingdings" pitchFamily="2" charset="2"/>
              </a:rPr>
              <a:t>system</a:t>
            </a:r>
            <a:r>
              <a:rPr lang="en-US" altLang="ko-KR" sz="1200" dirty="0" smtClean="0">
                <a:sym typeface="Wingdings" pitchFamily="2" charset="2"/>
              </a:rPr>
              <a:t>, a noun,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to which we add the suffix </a:t>
            </a:r>
            <a:r>
              <a:rPr lang="en-US" altLang="ko-KR" sz="1200" i="1" dirty="0" smtClean="0">
                <a:solidFill>
                  <a:srgbClr val="FF0000"/>
                </a:solidFill>
                <a:sym typeface="Wingdings" pitchFamily="2" charset="2"/>
              </a:rPr>
              <a:t>–</a:t>
            </a:r>
            <a:r>
              <a:rPr lang="en-US" altLang="ko-KR" sz="1200" i="1" dirty="0" err="1" smtClean="0">
                <a:solidFill>
                  <a:srgbClr val="FF0000"/>
                </a:solidFill>
                <a:sym typeface="Wingdings" pitchFamily="2" charset="2"/>
              </a:rPr>
              <a:t>atic</a:t>
            </a:r>
            <a:r>
              <a:rPr lang="en-US" altLang="ko-KR" sz="1200" dirty="0" smtClean="0">
                <a:sym typeface="Wingdings" pitchFamily="2" charset="2"/>
              </a:rPr>
              <a:t>, resulting in an adjective, </a:t>
            </a:r>
            <a:r>
              <a:rPr lang="en-US" altLang="ko-KR" sz="1200" i="1" dirty="0" smtClean="0">
                <a:sym typeface="Wingdings" pitchFamily="2" charset="2"/>
              </a:rPr>
              <a:t>systematic</a:t>
            </a:r>
            <a:r>
              <a:rPr lang="en-US" altLang="ko-KR" sz="1200" dirty="0" smtClean="0">
                <a:sym typeface="Wingdings" pitchFamily="2" charset="2"/>
              </a:rPr>
              <a:t>. To this adjective, we add the prefix </a:t>
            </a:r>
            <a:r>
              <a:rPr lang="en-US" altLang="ko-KR" sz="1200" i="1" dirty="0" smtClean="0">
                <a:solidFill>
                  <a:srgbClr val="FF0000"/>
                </a:solidFill>
                <a:sym typeface="Wingdings" pitchFamily="2" charset="2"/>
              </a:rPr>
              <a:t>un-</a:t>
            </a:r>
            <a:r>
              <a:rPr lang="en-US" altLang="ko-KR" sz="1200" dirty="0" smtClean="0">
                <a:sym typeface="Wingdings" pitchFamily="2" charset="2"/>
              </a:rPr>
              <a:t>,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forming a new adjective, </a:t>
            </a:r>
            <a:r>
              <a:rPr lang="en-US" altLang="ko-KR" sz="1200" i="1" dirty="0" smtClean="0">
                <a:sym typeface="Wingdings" pitchFamily="2" charset="2"/>
              </a:rPr>
              <a:t>unsystematic</a:t>
            </a:r>
            <a:r>
              <a:rPr lang="en-US" altLang="ko-KR" sz="1200" dirty="0" smtClean="0">
                <a:sym typeface="Wingdings" pitchFamily="2" charset="2"/>
              </a:rPr>
              <a:t>. 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-  In order to represent the hierarchical organization of words, linguists use tree diagrams as follows:</a:t>
            </a:r>
          </a:p>
          <a:p>
            <a:pPr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lnSpc>
                <a:spcPts val="1200"/>
              </a:lnSpc>
              <a:buNone/>
            </a:pPr>
            <a:r>
              <a:rPr lang="en-US" altLang="ko-KR" sz="1200" dirty="0" smtClean="0">
                <a:sym typeface="Wingdings" pitchFamily="2" charset="2"/>
              </a:rPr>
              <a:t>     </a:t>
            </a:r>
            <a:r>
              <a:rPr lang="en-US" altLang="ko-KR" sz="1200" dirty="0" smtClean="0"/>
              <a:t>                                            </a:t>
            </a:r>
            <a:r>
              <a:rPr lang="en-US" altLang="ko-KR" sz="1200" i="1" dirty="0" smtClean="0"/>
              <a:t>Adjective                      </a:t>
            </a:r>
            <a:r>
              <a:rPr lang="en-US" altLang="ko-KR" sz="1200" dirty="0" smtClean="0"/>
              <a:t>The application of two morphological rules:</a:t>
            </a:r>
            <a:r>
              <a:rPr lang="en-US" altLang="ko-KR" sz="1200" i="1" dirty="0" smtClean="0"/>
              <a:t>    </a:t>
            </a:r>
          </a:p>
          <a:p>
            <a:pPr>
              <a:lnSpc>
                <a:spcPts val="1200"/>
              </a:lnSpc>
              <a:buNone/>
            </a:pPr>
            <a:r>
              <a:rPr lang="en-US" altLang="ko-KR" sz="1200" dirty="0" smtClean="0"/>
              <a:t>                                       </a:t>
            </a:r>
          </a:p>
          <a:p>
            <a:pPr>
              <a:lnSpc>
                <a:spcPts val="1200"/>
              </a:lnSpc>
              <a:buNone/>
            </a:pPr>
            <a:r>
              <a:rPr lang="en-US" altLang="ko-KR" sz="1200" dirty="0" smtClean="0"/>
              <a:t>                                            un         </a:t>
            </a:r>
            <a:r>
              <a:rPr lang="en-US" altLang="ko-KR" sz="1200" i="1" dirty="0" smtClean="0"/>
              <a:t>Adjective                  </a:t>
            </a:r>
            <a:r>
              <a:rPr lang="en-US" altLang="ko-KR" sz="1200" dirty="0" smtClean="0"/>
              <a:t>1. </a:t>
            </a:r>
            <a:r>
              <a:rPr lang="en-US" altLang="ko-KR" sz="1200" dirty="0" smtClean="0"/>
              <a:t>Noun </a:t>
            </a:r>
            <a:r>
              <a:rPr lang="en-US" altLang="ko-KR" sz="1200" dirty="0" smtClean="0"/>
              <a:t>+ </a:t>
            </a:r>
            <a:r>
              <a:rPr lang="en-US" altLang="ko-KR" sz="1200" dirty="0" err="1" smtClean="0"/>
              <a:t>ataic</a:t>
            </a:r>
            <a:r>
              <a:rPr lang="en-US" altLang="ko-KR" sz="1200" dirty="0" smtClean="0"/>
              <a:t>    </a:t>
            </a:r>
            <a:r>
              <a:rPr lang="en-US" altLang="ko-KR" sz="1200" dirty="0" smtClean="0">
                <a:sym typeface="Wingdings" pitchFamily="2" charset="2"/>
              </a:rPr>
              <a:t>  Adjective</a:t>
            </a:r>
            <a:r>
              <a:rPr lang="en-US" altLang="ko-KR" sz="1200" dirty="0" smtClean="0"/>
              <a:t>                        </a:t>
            </a:r>
          </a:p>
          <a:p>
            <a:pPr>
              <a:lnSpc>
                <a:spcPts val="1200"/>
              </a:lnSpc>
              <a:buNone/>
            </a:pPr>
            <a:r>
              <a:rPr lang="en-US" altLang="ko-KR" sz="1200" dirty="0" smtClean="0"/>
              <a:t>                                                                                     </a:t>
            </a:r>
          </a:p>
          <a:p>
            <a:pPr>
              <a:lnSpc>
                <a:spcPts val="1200"/>
              </a:lnSpc>
              <a:buNone/>
            </a:pPr>
            <a:r>
              <a:rPr lang="en-US" altLang="ko-KR" sz="1200" dirty="0" smtClean="0"/>
              <a:t>                                                    </a:t>
            </a:r>
            <a:r>
              <a:rPr lang="en-US" altLang="ko-KR" sz="1200" i="1" dirty="0" smtClean="0"/>
              <a:t>Noun</a:t>
            </a:r>
            <a:r>
              <a:rPr lang="en-US" altLang="ko-KR" sz="1200" dirty="0" smtClean="0"/>
              <a:t>          </a:t>
            </a:r>
            <a:r>
              <a:rPr lang="en-US" altLang="ko-KR" sz="1200" dirty="0" err="1" smtClean="0"/>
              <a:t>atic</a:t>
            </a:r>
            <a:r>
              <a:rPr lang="en-US" altLang="ko-KR" sz="1200" dirty="0" smtClean="0"/>
              <a:t>            2. un  + Adjective   </a:t>
            </a:r>
            <a:r>
              <a:rPr lang="en-US" altLang="ko-KR" sz="1200" dirty="0" smtClean="0">
                <a:sym typeface="Wingdings" pitchFamily="2" charset="2"/>
              </a:rPr>
              <a:t>  Adjective</a:t>
            </a:r>
            <a:endParaRPr lang="en-US" altLang="ko-KR" sz="1200" dirty="0" smtClean="0"/>
          </a:p>
          <a:p>
            <a:pPr>
              <a:lnSpc>
                <a:spcPts val="1200"/>
              </a:lnSpc>
              <a:buNone/>
            </a:pPr>
            <a:endParaRPr lang="en-US" altLang="ko-KR" sz="1200" dirty="0" smtClean="0"/>
          </a:p>
          <a:p>
            <a:pPr>
              <a:lnSpc>
                <a:spcPts val="1200"/>
              </a:lnSpc>
              <a:buNone/>
            </a:pPr>
            <a:r>
              <a:rPr lang="en-US" altLang="ko-KR" sz="1200" dirty="0" smtClean="0"/>
              <a:t>                                                   system               </a:t>
            </a:r>
          </a:p>
        </p:txBody>
      </p:sp>
      <p:cxnSp>
        <p:nvCxnSpPr>
          <p:cNvPr id="8" name="직선 연결선 7"/>
          <p:cNvCxnSpPr/>
          <p:nvPr/>
        </p:nvCxnSpPr>
        <p:spPr>
          <a:xfrm rot="10800000" flipV="1">
            <a:off x="3143240" y="4572008"/>
            <a:ext cx="357190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3500430" y="4572008"/>
            <a:ext cx="357190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 rot="10800000" flipV="1">
            <a:off x="3571868" y="5000636"/>
            <a:ext cx="357190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3929058" y="5000636"/>
            <a:ext cx="428628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 rot="5400000">
            <a:off x="3500430" y="5429264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오른쪽 화살표 20"/>
          <p:cNvSpPr/>
          <p:nvPr/>
        </p:nvSpPr>
        <p:spPr>
          <a:xfrm>
            <a:off x="4643438" y="4929198"/>
            <a:ext cx="21431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296842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ko-KR" sz="1300" dirty="0" smtClean="0"/>
              <a:t>  </a:t>
            </a:r>
            <a:r>
              <a:rPr lang="en-US" altLang="ko-KR" sz="1300" b="1" dirty="0" smtClean="0"/>
              <a:t/>
            </a:r>
            <a:br>
              <a:rPr lang="en-US" altLang="ko-KR" sz="1300" b="1" dirty="0" smtClean="0"/>
            </a:br>
            <a:r>
              <a:rPr lang="en-US" altLang="ko-KR" sz="1200" dirty="0" smtClean="0"/>
              <a:t> </a:t>
            </a:r>
            <a:r>
              <a:rPr lang="en-US" altLang="ko-KR" sz="1400" dirty="0" smtClean="0"/>
              <a:t>-  </a:t>
            </a:r>
            <a:r>
              <a:rPr lang="en-US" altLang="ko-KR" sz="1400" b="1" dirty="0" smtClean="0"/>
              <a:t>Human language is rule-governed</a:t>
            </a:r>
            <a:r>
              <a:rPr lang="en-US" altLang="ko-KR" sz="1300" b="1" dirty="0" smtClean="0"/>
              <a:t>.</a:t>
            </a:r>
            <a:br>
              <a:rPr lang="en-US" altLang="ko-KR" sz="1300" b="1" dirty="0" smtClean="0"/>
            </a:br>
            <a:r>
              <a:rPr lang="en-US" altLang="ko-KR" sz="1100" dirty="0" smtClean="0"/>
              <a:t> </a:t>
            </a:r>
            <a:endParaRPr lang="ko-KR" altLang="en-US" sz="1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785794"/>
            <a:ext cx="8229600" cy="548324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buNone/>
            </a:pPr>
            <a:r>
              <a:rPr lang="en-US" altLang="ko-KR" sz="1200" dirty="0" smtClean="0"/>
              <a:t>  -   Hierarchical structure is an essential property of human language. Words (and sentences) have component</a:t>
            </a:r>
            <a:br>
              <a:rPr lang="en-US" altLang="ko-KR" sz="1200" dirty="0" smtClean="0"/>
            </a:br>
            <a:r>
              <a:rPr lang="en-US" altLang="ko-KR" sz="1200" dirty="0" smtClean="0"/>
              <a:t>parts, which relate to each other in specific, rule-governed ways.</a:t>
            </a:r>
          </a:p>
          <a:p>
            <a:pPr>
              <a:lnSpc>
                <a:spcPct val="110000"/>
              </a:lnSpc>
              <a:buNone/>
            </a:pPr>
            <a:endParaRPr lang="en-US" altLang="ko-KR" sz="1200" dirty="0" smtClean="0"/>
          </a:p>
          <a:p>
            <a:pPr>
              <a:lnSpc>
                <a:spcPct val="110000"/>
              </a:lnSpc>
              <a:buNone/>
            </a:pPr>
            <a:r>
              <a:rPr lang="en-US" altLang="ko-KR" sz="1200" dirty="0" smtClean="0"/>
              <a:t>  -  Further morphological rules:</a:t>
            </a:r>
          </a:p>
          <a:p>
            <a:pPr>
              <a:lnSpc>
                <a:spcPct val="110000"/>
              </a:lnSpc>
              <a:buNone/>
            </a:pPr>
            <a:r>
              <a:rPr lang="en-US" altLang="ko-KR" sz="1200" dirty="0" smtClean="0"/>
              <a:t>     </a:t>
            </a:r>
            <a:r>
              <a:rPr lang="ko-KR" altLang="en-US" sz="1100" dirty="0" smtClean="0"/>
              <a:t>➀   </a:t>
            </a:r>
            <a:r>
              <a:rPr lang="en-US" altLang="ko-KR" sz="1200" dirty="0" smtClean="0"/>
              <a:t>English has a derivational suffix </a:t>
            </a:r>
            <a:r>
              <a:rPr lang="en-US" altLang="ko-KR" sz="1200" b="1" i="1" dirty="0" smtClean="0"/>
              <a:t>–al</a:t>
            </a:r>
            <a:r>
              <a:rPr lang="en-US" altLang="ko-KR" sz="1200" dirty="0" smtClean="0"/>
              <a:t>, as in </a:t>
            </a:r>
            <a:r>
              <a:rPr lang="en-US" altLang="ko-KR" sz="1200" i="1" dirty="0" smtClean="0"/>
              <a:t>egotistical, fantastical, and astronomical</a:t>
            </a:r>
            <a:r>
              <a:rPr lang="en-US" altLang="ko-KR" sz="1200" dirty="0" smtClean="0"/>
              <a:t>. In these cases, </a:t>
            </a:r>
            <a:r>
              <a:rPr lang="en-US" altLang="ko-KR" sz="1200" b="1" i="1" dirty="0" smtClean="0"/>
              <a:t>-al</a:t>
            </a:r>
            <a:r>
              <a:rPr lang="en-US" altLang="ko-KR" sz="1200" dirty="0" smtClean="0"/>
              <a:t> is        </a:t>
            </a:r>
          </a:p>
          <a:p>
            <a:pPr>
              <a:lnSpc>
                <a:spcPct val="110000"/>
              </a:lnSpc>
              <a:buNone/>
            </a:pPr>
            <a:r>
              <a:rPr lang="en-US" altLang="ko-KR" sz="1200" dirty="0" smtClean="0"/>
              <a:t>          added to an adjective—</a:t>
            </a:r>
            <a:r>
              <a:rPr lang="en-US" altLang="ko-KR" sz="1200" i="1" dirty="0" smtClean="0"/>
              <a:t>egotistic</a:t>
            </a:r>
            <a:r>
              <a:rPr lang="en-US" altLang="ko-KR" sz="1200" dirty="0" smtClean="0"/>
              <a:t>, </a:t>
            </a:r>
            <a:r>
              <a:rPr lang="en-US" altLang="ko-KR" sz="1200" i="1" dirty="0" smtClean="0"/>
              <a:t>fantastic, astronomic</a:t>
            </a:r>
            <a:r>
              <a:rPr lang="en-US" altLang="ko-KR" sz="1200" dirty="0" smtClean="0"/>
              <a:t>—to form a new adjective.</a:t>
            </a:r>
          </a:p>
          <a:p>
            <a:pPr>
              <a:lnSpc>
                <a:spcPct val="110000"/>
              </a:lnSpc>
              <a:buNone/>
            </a:pPr>
            <a:r>
              <a:rPr lang="en-US" altLang="ko-KR" sz="1200" dirty="0" smtClean="0"/>
              <a:t>          3.  Adjective + al   </a:t>
            </a:r>
            <a:r>
              <a:rPr lang="en-US" altLang="ko-KR" sz="1200" dirty="0" smtClean="0">
                <a:sym typeface="Wingdings" pitchFamily="2" charset="2"/>
              </a:rPr>
              <a:t>  Adjective</a:t>
            </a:r>
            <a:r>
              <a:rPr lang="en-US" altLang="ko-KR" sz="1200" dirty="0" smtClean="0"/>
              <a:t>      </a:t>
            </a:r>
            <a:br>
              <a:rPr lang="en-US" altLang="ko-KR" sz="1200" dirty="0" smtClean="0"/>
            </a:br>
            <a:r>
              <a:rPr lang="en-US" altLang="ko-KR" sz="1200" dirty="0" smtClean="0"/>
              <a:t>       (</a:t>
            </a:r>
            <a:r>
              <a:rPr lang="en-US" altLang="ko-KR" sz="1200" i="1" dirty="0" smtClean="0"/>
              <a:t>egotistic  + al   =  egotistical</a:t>
            </a:r>
            <a:r>
              <a:rPr lang="en-US" altLang="ko-KR" sz="1200" dirty="0" smtClean="0"/>
              <a:t>)</a:t>
            </a:r>
          </a:p>
          <a:p>
            <a:pPr>
              <a:lnSpc>
                <a:spcPct val="110000"/>
              </a:lnSpc>
              <a:buNone/>
            </a:pPr>
            <a:endParaRPr lang="en-US" altLang="ko-KR" sz="1200" dirty="0" smtClean="0"/>
          </a:p>
          <a:p>
            <a:pPr>
              <a:lnSpc>
                <a:spcPct val="110000"/>
              </a:lnSpc>
              <a:buNone/>
            </a:pPr>
            <a:r>
              <a:rPr lang="en-US" altLang="ko-KR" sz="1100" dirty="0" smtClean="0"/>
              <a:t>     </a:t>
            </a:r>
            <a:r>
              <a:rPr lang="ko-KR" altLang="en-US" sz="1100" dirty="0" smtClean="0"/>
              <a:t>➁   </a:t>
            </a:r>
            <a:r>
              <a:rPr lang="en-US" altLang="ko-KR" sz="1200" dirty="0" smtClean="0"/>
              <a:t>Another affix is </a:t>
            </a:r>
            <a:r>
              <a:rPr lang="en-US" altLang="ko-KR" sz="1200" i="1" dirty="0" smtClean="0"/>
              <a:t>–</a:t>
            </a:r>
            <a:r>
              <a:rPr lang="en-US" altLang="ko-KR" sz="1200" i="1" dirty="0" err="1" smtClean="0"/>
              <a:t>ly</a:t>
            </a:r>
            <a:r>
              <a:rPr lang="en-US" altLang="ko-KR" sz="1200" dirty="0" smtClean="0"/>
              <a:t>, which is added to adjectives—</a:t>
            </a:r>
            <a:r>
              <a:rPr lang="en-US" altLang="ko-KR" sz="1200" i="1" dirty="0" smtClean="0"/>
              <a:t>happy</a:t>
            </a:r>
            <a:r>
              <a:rPr lang="en-US" altLang="ko-KR" sz="1200" dirty="0" smtClean="0"/>
              <a:t>, </a:t>
            </a:r>
            <a:r>
              <a:rPr lang="en-US" altLang="ko-KR" sz="1200" i="1" dirty="0" smtClean="0"/>
              <a:t>lazy, hopeful</a:t>
            </a:r>
            <a:r>
              <a:rPr lang="en-US" altLang="ko-KR" sz="1200" dirty="0" smtClean="0"/>
              <a:t>—to form adverbs </a:t>
            </a:r>
            <a:r>
              <a:rPr lang="en-US" altLang="ko-KR" sz="1200" i="1" dirty="0" smtClean="0"/>
              <a:t>happily, lazily</a:t>
            </a:r>
            <a:r>
              <a:rPr lang="en-US" altLang="ko-KR" sz="1200" dirty="0" smtClean="0"/>
              <a:t>,      </a:t>
            </a:r>
          </a:p>
          <a:p>
            <a:pPr>
              <a:lnSpc>
                <a:spcPct val="110000"/>
              </a:lnSpc>
              <a:buNone/>
            </a:pPr>
            <a:r>
              <a:rPr lang="en-US" altLang="ko-KR" sz="1200" dirty="0" smtClean="0"/>
              <a:t>          </a:t>
            </a:r>
            <a:r>
              <a:rPr lang="en-US" altLang="ko-KR" sz="1200" i="1" dirty="0" smtClean="0"/>
              <a:t>hopefully</a:t>
            </a:r>
            <a:r>
              <a:rPr lang="en-US" altLang="ko-KR" sz="1200" dirty="0" smtClean="0"/>
              <a:t>.</a:t>
            </a:r>
          </a:p>
          <a:p>
            <a:pPr>
              <a:lnSpc>
                <a:spcPct val="110000"/>
              </a:lnSpc>
              <a:buNone/>
            </a:pPr>
            <a:r>
              <a:rPr lang="en-US" altLang="ko-KR" sz="1200" dirty="0" smtClean="0"/>
              <a:t>          4.  Adjective + </a:t>
            </a:r>
            <a:r>
              <a:rPr lang="en-US" altLang="ko-KR" sz="1200" dirty="0" err="1" smtClean="0"/>
              <a:t>ly</a:t>
            </a:r>
            <a:r>
              <a:rPr lang="en-US" altLang="ko-KR" sz="1200" dirty="0" smtClean="0"/>
              <a:t>  </a:t>
            </a:r>
            <a:r>
              <a:rPr lang="en-US" altLang="ko-KR" sz="1200" dirty="0" smtClean="0">
                <a:sym typeface="Wingdings" pitchFamily="2" charset="2"/>
              </a:rPr>
              <a:t>  Adverb</a:t>
            </a:r>
          </a:p>
          <a:p>
            <a:pPr>
              <a:lnSpc>
                <a:spcPct val="110000"/>
              </a:lnSpc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(</a:t>
            </a:r>
            <a:r>
              <a:rPr lang="en-US" altLang="ko-KR" sz="1200" i="1" dirty="0" smtClean="0">
                <a:sym typeface="Wingdings" pitchFamily="2" charset="2"/>
              </a:rPr>
              <a:t>happy   +  </a:t>
            </a:r>
            <a:r>
              <a:rPr lang="en-US" altLang="ko-KR" sz="1200" i="1" dirty="0" err="1" smtClean="0">
                <a:sym typeface="Wingdings" pitchFamily="2" charset="2"/>
              </a:rPr>
              <a:t>ly</a:t>
            </a:r>
            <a:r>
              <a:rPr lang="en-US" altLang="ko-KR" sz="1200" i="1" dirty="0" smtClean="0">
                <a:sym typeface="Wingdings" pitchFamily="2" charset="2"/>
              </a:rPr>
              <a:t>  =  happily</a:t>
            </a:r>
            <a:r>
              <a:rPr lang="en-US" altLang="ko-KR" sz="1200" dirty="0" smtClean="0">
                <a:sym typeface="Wingdings" pitchFamily="2" charset="2"/>
              </a:rPr>
              <a:t>)</a:t>
            </a:r>
          </a:p>
          <a:p>
            <a:pPr>
              <a:lnSpc>
                <a:spcPct val="110000"/>
              </a:lnSpc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lnSpc>
                <a:spcPct val="110000"/>
              </a:lnSpc>
              <a:buNone/>
            </a:pPr>
            <a:r>
              <a:rPr lang="en-US" altLang="ko-KR" sz="1100" dirty="0" smtClean="0">
                <a:sym typeface="Wingdings" pitchFamily="2" charset="2"/>
              </a:rPr>
              <a:t>    </a:t>
            </a:r>
            <a:r>
              <a:rPr lang="ko-KR" altLang="en-US" sz="1100" dirty="0" smtClean="0"/>
              <a:t>➂   </a:t>
            </a:r>
            <a:r>
              <a:rPr lang="en-US" altLang="ko-KR" sz="1200" dirty="0" smtClean="0"/>
              <a:t>Applying these two rules to the derived form </a:t>
            </a:r>
            <a:r>
              <a:rPr lang="en-US" altLang="ko-KR" sz="1200" b="1" i="1" dirty="0" smtClean="0"/>
              <a:t>unsystematic</a:t>
            </a:r>
            <a:r>
              <a:rPr lang="en-US" altLang="ko-KR" sz="1200" dirty="0" smtClean="0"/>
              <a:t>, we get the following tree for </a:t>
            </a:r>
            <a:r>
              <a:rPr lang="en-US" altLang="ko-KR" sz="1200" b="1" i="1" dirty="0" smtClean="0"/>
              <a:t>unsystematically</a:t>
            </a:r>
          </a:p>
          <a:p>
            <a:pPr>
              <a:lnSpc>
                <a:spcPct val="110000"/>
              </a:lnSpc>
              <a:buNone/>
            </a:pPr>
            <a:r>
              <a:rPr lang="en-US" altLang="ko-KR" sz="1200" dirty="0" smtClean="0"/>
              <a:t>         with derivational affixes.</a:t>
            </a:r>
            <a:endParaRPr lang="ko-KR" altLang="en-US" sz="11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lnSpc>
                <a:spcPts val="1200"/>
              </a:lnSpc>
              <a:buNone/>
            </a:pPr>
            <a:r>
              <a:rPr lang="en-US" altLang="ko-KR" sz="1200" dirty="0" smtClean="0"/>
              <a:t>                                                                   </a:t>
            </a:r>
            <a:r>
              <a:rPr lang="en-US" altLang="ko-KR" sz="1200" i="1" dirty="0" smtClean="0"/>
              <a:t>Adverb</a:t>
            </a:r>
          </a:p>
          <a:p>
            <a:pPr>
              <a:lnSpc>
                <a:spcPts val="1200"/>
              </a:lnSpc>
              <a:buNone/>
            </a:pPr>
            <a:endParaRPr lang="en-US" altLang="ko-KR" sz="1200" dirty="0" smtClean="0"/>
          </a:p>
          <a:p>
            <a:pPr>
              <a:lnSpc>
                <a:spcPts val="1200"/>
              </a:lnSpc>
              <a:buNone/>
            </a:pPr>
            <a:r>
              <a:rPr lang="en-US" altLang="ko-KR" sz="1200" dirty="0" smtClean="0"/>
              <a:t>                                                           </a:t>
            </a:r>
            <a:r>
              <a:rPr lang="en-US" altLang="ko-KR" sz="1200" i="1" dirty="0" smtClean="0"/>
              <a:t>Adjective</a:t>
            </a:r>
            <a:r>
              <a:rPr lang="en-US" altLang="ko-KR" sz="1200" dirty="0" smtClean="0"/>
              <a:t>       </a:t>
            </a:r>
            <a:r>
              <a:rPr lang="en-US" altLang="ko-KR" sz="1200" b="1" dirty="0" err="1" smtClean="0">
                <a:solidFill>
                  <a:srgbClr val="FF0000"/>
                </a:solidFill>
              </a:rPr>
              <a:t>ly</a:t>
            </a:r>
            <a:endParaRPr lang="en-US" altLang="ko-KR" sz="1200" b="1" dirty="0" smtClean="0">
              <a:solidFill>
                <a:srgbClr val="FF0000"/>
              </a:solidFill>
            </a:endParaRPr>
          </a:p>
          <a:p>
            <a:pPr>
              <a:lnSpc>
                <a:spcPts val="1200"/>
              </a:lnSpc>
              <a:buNone/>
            </a:pPr>
            <a:endParaRPr lang="en-US" altLang="ko-KR" sz="1200" dirty="0" smtClean="0"/>
          </a:p>
          <a:p>
            <a:pPr>
              <a:lnSpc>
                <a:spcPts val="1200"/>
              </a:lnSpc>
              <a:buNone/>
            </a:pPr>
            <a:r>
              <a:rPr lang="en-US" altLang="ko-KR" sz="1200" dirty="0" smtClean="0"/>
              <a:t>                                                  </a:t>
            </a:r>
            <a:r>
              <a:rPr lang="en-US" altLang="ko-KR" sz="1200" i="1" dirty="0" smtClean="0"/>
              <a:t>Adjective  </a:t>
            </a:r>
            <a:r>
              <a:rPr lang="en-US" altLang="ko-KR" sz="1200" dirty="0" smtClean="0"/>
              <a:t>     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al</a:t>
            </a:r>
          </a:p>
          <a:p>
            <a:pPr>
              <a:lnSpc>
                <a:spcPts val="1200"/>
              </a:lnSpc>
              <a:buNone/>
            </a:pPr>
            <a:endParaRPr lang="en-US" altLang="ko-KR" sz="1200" dirty="0" smtClean="0"/>
          </a:p>
          <a:p>
            <a:pPr>
              <a:lnSpc>
                <a:spcPts val="1200"/>
              </a:lnSpc>
              <a:buNone/>
            </a:pPr>
            <a:r>
              <a:rPr lang="en-US" altLang="ko-KR" sz="1200" dirty="0" smtClean="0"/>
              <a:t>                                              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un</a:t>
            </a:r>
            <a:r>
              <a:rPr lang="en-US" altLang="ko-KR" sz="1200" dirty="0" smtClean="0">
                <a:solidFill>
                  <a:srgbClr val="FF0000"/>
                </a:solidFill>
              </a:rPr>
              <a:t> </a:t>
            </a:r>
            <a:r>
              <a:rPr lang="en-US" altLang="ko-KR" sz="1200" dirty="0" smtClean="0"/>
              <a:t>        </a:t>
            </a:r>
            <a:r>
              <a:rPr lang="en-US" altLang="ko-KR" sz="1200" i="1" dirty="0" smtClean="0"/>
              <a:t>Adjective</a:t>
            </a:r>
          </a:p>
          <a:p>
            <a:pPr>
              <a:lnSpc>
                <a:spcPts val="1200"/>
              </a:lnSpc>
              <a:buNone/>
            </a:pPr>
            <a:endParaRPr lang="en-US" altLang="ko-KR" sz="1200" dirty="0" smtClean="0"/>
          </a:p>
          <a:p>
            <a:pPr>
              <a:lnSpc>
                <a:spcPts val="1200"/>
              </a:lnSpc>
              <a:buNone/>
            </a:pPr>
            <a:r>
              <a:rPr lang="en-US" altLang="ko-KR" sz="1200" dirty="0" smtClean="0"/>
              <a:t>                                                         </a:t>
            </a:r>
            <a:r>
              <a:rPr lang="en-US" altLang="ko-KR" sz="1200" i="1" dirty="0" smtClean="0"/>
              <a:t>Noun</a:t>
            </a:r>
            <a:r>
              <a:rPr lang="en-US" altLang="ko-KR" sz="1200" dirty="0" smtClean="0"/>
              <a:t>         </a:t>
            </a:r>
            <a:r>
              <a:rPr lang="en-US" altLang="ko-KR" sz="1200" b="1" dirty="0" err="1" smtClean="0">
                <a:solidFill>
                  <a:srgbClr val="FF0000"/>
                </a:solidFill>
              </a:rPr>
              <a:t>atic</a:t>
            </a:r>
            <a:endParaRPr lang="en-US" altLang="ko-KR" sz="1200" b="1" dirty="0" smtClean="0">
              <a:solidFill>
                <a:srgbClr val="FF0000"/>
              </a:solidFill>
            </a:endParaRPr>
          </a:p>
          <a:p>
            <a:pPr>
              <a:lnSpc>
                <a:spcPts val="1200"/>
              </a:lnSpc>
              <a:buNone/>
            </a:pPr>
            <a:r>
              <a:rPr lang="en-US" altLang="ko-KR" sz="1200" dirty="0" smtClean="0"/>
              <a:t>                                        </a:t>
            </a:r>
          </a:p>
          <a:p>
            <a:pPr>
              <a:lnSpc>
                <a:spcPts val="1200"/>
              </a:lnSpc>
              <a:buNone/>
            </a:pPr>
            <a:r>
              <a:rPr lang="en-US" altLang="ko-KR" sz="1200" dirty="0" smtClean="0"/>
              <a:t>                                                       </a:t>
            </a:r>
            <a:r>
              <a:rPr lang="en-US" altLang="ko-KR" sz="1200" b="1" dirty="0" smtClean="0"/>
              <a:t>system</a:t>
            </a:r>
            <a:endParaRPr lang="ko-KR" altLang="en-US" sz="1200" b="1" dirty="0"/>
          </a:p>
        </p:txBody>
      </p:sp>
      <p:cxnSp>
        <p:nvCxnSpPr>
          <p:cNvPr id="10" name="직선 연결선 9"/>
          <p:cNvCxnSpPr/>
          <p:nvPr/>
        </p:nvCxnSpPr>
        <p:spPr>
          <a:xfrm rot="10800000" flipV="1">
            <a:off x="3428992" y="4714884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 rot="10800000" flipV="1">
            <a:off x="3071802" y="5072074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3357554" y="5072074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3714744" y="4714884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 rot="10800000" flipV="1">
            <a:off x="3857620" y="4286256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>
            <a:off x="4143372" y="4286256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/>
          <p:cNvCxnSpPr/>
          <p:nvPr/>
        </p:nvCxnSpPr>
        <p:spPr>
          <a:xfrm rot="10800000" flipV="1">
            <a:off x="3643306" y="5429264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연결선 37"/>
          <p:cNvCxnSpPr/>
          <p:nvPr/>
        </p:nvCxnSpPr>
        <p:spPr>
          <a:xfrm>
            <a:off x="3929058" y="5429264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/>
          <p:nvPr/>
        </p:nvCxnSpPr>
        <p:spPr>
          <a:xfrm rot="5400000">
            <a:off x="3394067" y="596425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571503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-  Inflectional morphemes are equally well represented.  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   The inflectional morpheme </a:t>
            </a:r>
            <a:r>
              <a:rPr lang="en-US" altLang="ko-KR" sz="4800" b="1" i="1" dirty="0" smtClean="0"/>
              <a:t>–s</a:t>
            </a:r>
            <a:r>
              <a:rPr lang="en-US" altLang="ko-KR" sz="4800" dirty="0" smtClean="0"/>
              <a:t> follows the derivational morphemes </a:t>
            </a:r>
            <a:r>
              <a:rPr lang="en-US" altLang="ko-KR" sz="4800" b="1" i="1" dirty="0" smtClean="0"/>
              <a:t>–</a:t>
            </a:r>
            <a:r>
              <a:rPr lang="en-US" altLang="ko-KR" sz="4800" b="1" i="1" dirty="0" err="1" smtClean="0"/>
              <a:t>ize</a:t>
            </a:r>
            <a:r>
              <a:rPr lang="en-US" altLang="ko-KR" sz="4800" b="1" i="1" dirty="0" smtClean="0"/>
              <a:t> </a:t>
            </a:r>
            <a:r>
              <a:rPr lang="en-US" altLang="ko-KR" sz="4800" dirty="0" smtClean="0"/>
              <a:t>and </a:t>
            </a:r>
            <a:r>
              <a:rPr lang="en-US" altLang="ko-KR" sz="4800" b="1" i="1" dirty="0" smtClean="0"/>
              <a:t>re-</a:t>
            </a:r>
            <a:r>
              <a:rPr lang="en-US" altLang="ko-KR" sz="4800" dirty="0" smtClean="0"/>
              <a:t> in </a:t>
            </a:r>
            <a:r>
              <a:rPr lang="en-US" altLang="ko-KR" sz="4800" b="1" i="1" dirty="0" err="1" smtClean="0"/>
              <a:t>refinalizes</a:t>
            </a:r>
            <a:r>
              <a:rPr lang="en-US" altLang="ko-KR" sz="4800" dirty="0" smtClean="0"/>
              <a:t>: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   Fill in the blanks with proper grammatical categories.</a:t>
            </a:r>
          </a:p>
          <a:p>
            <a:pPr>
              <a:lnSpc>
                <a:spcPts val="1200"/>
              </a:lnSpc>
              <a:buNone/>
            </a:pPr>
            <a:r>
              <a:rPr lang="en-US" altLang="ko-KR" sz="4800" dirty="0" smtClean="0"/>
              <a:t>                                           </a:t>
            </a:r>
            <a:r>
              <a:rPr lang="en-US" altLang="ko-KR" sz="4800" u="sng" dirty="0" smtClean="0"/>
              <a:t>(            )</a:t>
            </a:r>
          </a:p>
          <a:p>
            <a:pPr>
              <a:lnSpc>
                <a:spcPts val="1200"/>
              </a:lnSpc>
              <a:buNone/>
            </a:pPr>
            <a:endParaRPr lang="en-US" altLang="ko-KR" sz="4800" dirty="0" smtClean="0"/>
          </a:p>
          <a:p>
            <a:pPr>
              <a:lnSpc>
                <a:spcPts val="1200"/>
              </a:lnSpc>
              <a:buNone/>
            </a:pPr>
            <a:r>
              <a:rPr lang="en-US" altLang="ko-KR" sz="4800" dirty="0" smtClean="0"/>
              <a:t>                                      Verb              </a:t>
            </a:r>
            <a:r>
              <a:rPr lang="en-US" altLang="ko-KR" sz="4800" b="1" dirty="0" smtClean="0">
                <a:solidFill>
                  <a:srgbClr val="FF0000"/>
                </a:solidFill>
              </a:rPr>
              <a:t>s</a:t>
            </a:r>
          </a:p>
          <a:p>
            <a:pPr>
              <a:lnSpc>
                <a:spcPts val="1200"/>
              </a:lnSpc>
              <a:buNone/>
            </a:pPr>
            <a:r>
              <a:rPr lang="en-US" altLang="ko-KR" sz="4800" dirty="0" smtClean="0"/>
              <a:t>       </a:t>
            </a:r>
          </a:p>
          <a:p>
            <a:pPr>
              <a:lnSpc>
                <a:spcPts val="1200"/>
              </a:lnSpc>
              <a:buNone/>
            </a:pPr>
            <a:r>
              <a:rPr lang="en-US" altLang="ko-KR" sz="4800" dirty="0" smtClean="0"/>
              <a:t>                                 </a:t>
            </a:r>
            <a:r>
              <a:rPr lang="en-US" altLang="ko-KR" sz="4800" b="1" dirty="0" smtClean="0">
                <a:solidFill>
                  <a:srgbClr val="FF0000"/>
                </a:solidFill>
              </a:rPr>
              <a:t>re</a:t>
            </a:r>
            <a:r>
              <a:rPr lang="en-US" altLang="ko-KR" sz="4800" b="1" dirty="0" smtClean="0"/>
              <a:t> </a:t>
            </a:r>
            <a:r>
              <a:rPr lang="en-US" altLang="ko-KR" sz="4800" dirty="0" smtClean="0"/>
              <a:t>       </a:t>
            </a:r>
            <a:r>
              <a:rPr lang="en-US" altLang="ko-KR" sz="4800" u="sng" dirty="0" smtClean="0"/>
              <a:t>(            )</a:t>
            </a:r>
          </a:p>
          <a:p>
            <a:pPr>
              <a:lnSpc>
                <a:spcPts val="1200"/>
              </a:lnSpc>
              <a:buNone/>
            </a:pPr>
            <a:endParaRPr lang="en-US" altLang="ko-KR" sz="4800" u="sng" dirty="0" smtClean="0"/>
          </a:p>
          <a:p>
            <a:pPr>
              <a:lnSpc>
                <a:spcPts val="1200"/>
              </a:lnSpc>
              <a:buNone/>
            </a:pPr>
            <a:r>
              <a:rPr lang="en-US" altLang="ko-KR" sz="4800" dirty="0" smtClean="0"/>
              <a:t>                                   </a:t>
            </a:r>
            <a:r>
              <a:rPr lang="en-US" altLang="ko-KR" sz="4800" u="sng" dirty="0" smtClean="0"/>
              <a:t>(              )</a:t>
            </a:r>
            <a:r>
              <a:rPr lang="en-US" altLang="ko-KR" sz="4800" dirty="0" smtClean="0"/>
              <a:t>        </a:t>
            </a:r>
            <a:r>
              <a:rPr lang="en-US" altLang="ko-KR" sz="4800" b="1" dirty="0" err="1" smtClean="0">
                <a:solidFill>
                  <a:srgbClr val="FF0000"/>
                </a:solidFill>
              </a:rPr>
              <a:t>ize</a:t>
            </a:r>
            <a:endParaRPr lang="en-US" altLang="ko-KR" sz="4800" b="1" dirty="0" smtClean="0">
              <a:solidFill>
                <a:srgbClr val="FF0000"/>
              </a:solidFill>
            </a:endParaRPr>
          </a:p>
          <a:p>
            <a:pPr>
              <a:lnSpc>
                <a:spcPts val="1200"/>
              </a:lnSpc>
              <a:buNone/>
            </a:pPr>
            <a:r>
              <a:rPr lang="en-US" altLang="ko-KR" sz="4800" dirty="0" smtClean="0"/>
              <a:t>                        </a:t>
            </a:r>
          </a:p>
          <a:p>
            <a:pPr>
              <a:lnSpc>
                <a:spcPts val="1200"/>
              </a:lnSpc>
              <a:buNone/>
            </a:pPr>
            <a:r>
              <a:rPr lang="en-US" altLang="ko-KR" sz="4800" dirty="0" smtClean="0"/>
              <a:t>                                        </a:t>
            </a:r>
            <a:r>
              <a:rPr lang="en-US" altLang="ko-KR" sz="4800" b="1" dirty="0" smtClean="0"/>
              <a:t>final</a:t>
            </a:r>
            <a:endParaRPr lang="en-US" altLang="ko-KR" sz="4800" dirty="0" smtClean="0"/>
          </a:p>
          <a:p>
            <a:pPr>
              <a:lnSpc>
                <a:spcPct val="120000"/>
              </a:lnSpc>
              <a:buNone/>
            </a:pPr>
            <a:endParaRPr lang="en-US" altLang="ko-KR" sz="48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-  </a:t>
            </a:r>
            <a:r>
              <a:rPr lang="en-US" altLang="ko-KR" sz="4800" b="1" dirty="0" smtClean="0"/>
              <a:t>Morphological ambiguity(</a:t>
            </a:r>
            <a:r>
              <a:rPr lang="ko-KR" altLang="en-US" sz="4800" b="1" dirty="0" smtClean="0"/>
              <a:t>형태론적</a:t>
            </a:r>
            <a:r>
              <a:rPr lang="en-US" altLang="ko-KR" sz="4800" b="1" dirty="0" smtClean="0"/>
              <a:t> </a:t>
            </a:r>
            <a:r>
              <a:rPr lang="ko-KR" altLang="en-US" sz="4800" b="1" dirty="0" err="1" smtClean="0"/>
              <a:t>중의성</a:t>
            </a:r>
            <a:r>
              <a:rPr lang="en-US" altLang="ko-KR" sz="4800" b="1" dirty="0" smtClean="0"/>
              <a:t>)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    The hierarchical organization of words is more clearly shown by structurally ambiguous words: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       e.g.)  </a:t>
            </a:r>
            <a:r>
              <a:rPr lang="en-US" altLang="ko-KR" sz="4800" b="1" i="1" dirty="0" err="1" smtClean="0"/>
              <a:t>unlockable</a:t>
            </a:r>
            <a:r>
              <a:rPr lang="en-US" altLang="ko-KR" sz="4800" b="1" i="1" dirty="0" smtClean="0"/>
              <a:t>,</a:t>
            </a:r>
            <a:r>
              <a:rPr lang="en-US" altLang="ko-KR" sz="4800" i="1" dirty="0" smtClean="0"/>
              <a:t> </a:t>
            </a:r>
            <a:r>
              <a:rPr lang="en-US" altLang="ko-KR" sz="4800" i="1" dirty="0" err="1" smtClean="0"/>
              <a:t>unbuttonable</a:t>
            </a:r>
            <a:r>
              <a:rPr lang="en-US" altLang="ko-KR" sz="4800" i="1" dirty="0" smtClean="0"/>
              <a:t>, </a:t>
            </a:r>
            <a:r>
              <a:rPr lang="en-US" altLang="ko-KR" sz="4800" i="1" dirty="0" err="1" smtClean="0"/>
              <a:t>unzippable</a:t>
            </a:r>
            <a:r>
              <a:rPr lang="en-US" altLang="ko-KR" sz="4800" i="1" dirty="0" smtClean="0"/>
              <a:t>, </a:t>
            </a:r>
            <a:r>
              <a:rPr lang="en-US" altLang="ko-KR" sz="4800" i="1" dirty="0" err="1" smtClean="0"/>
              <a:t>unlatchable</a:t>
            </a:r>
            <a:r>
              <a:rPr lang="en-US" altLang="ko-KR" sz="4800" i="1" dirty="0" smtClean="0"/>
              <a:t>, …</a:t>
            </a:r>
            <a:r>
              <a:rPr lang="en-US" altLang="ko-KR" sz="4800" dirty="0" smtClean="0"/>
              <a:t>     </a:t>
            </a:r>
          </a:p>
          <a:p>
            <a:pPr>
              <a:lnSpc>
                <a:spcPct val="120000"/>
              </a:lnSpc>
              <a:buNone/>
            </a:pPr>
            <a:endParaRPr lang="en-US" altLang="ko-KR" sz="48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                              </a:t>
            </a:r>
            <a:r>
              <a:rPr lang="en-US" altLang="ko-KR" sz="4800" i="1" dirty="0" smtClean="0"/>
              <a:t>Adjective</a:t>
            </a:r>
            <a:r>
              <a:rPr lang="en-US" altLang="ko-KR" sz="4800" dirty="0" smtClean="0"/>
              <a:t>                                           </a:t>
            </a:r>
            <a:r>
              <a:rPr lang="en-US" altLang="ko-KR" sz="4800" i="1" dirty="0" err="1" smtClean="0"/>
              <a:t>Adjective</a:t>
            </a:r>
            <a:endParaRPr lang="en-US" altLang="ko-KR" sz="4800" i="1" dirty="0" smtClean="0"/>
          </a:p>
          <a:p>
            <a:pPr>
              <a:lnSpc>
                <a:spcPct val="120000"/>
              </a:lnSpc>
              <a:buNone/>
            </a:pPr>
            <a:endParaRPr lang="en-US" altLang="ko-KR" sz="48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                           </a:t>
            </a:r>
            <a:r>
              <a:rPr lang="en-US" altLang="ko-KR" sz="4800" dirty="0" smtClean="0">
                <a:solidFill>
                  <a:srgbClr val="FF0000"/>
                </a:solidFill>
              </a:rPr>
              <a:t>un </a:t>
            </a:r>
            <a:r>
              <a:rPr lang="en-US" altLang="ko-KR" sz="4800" dirty="0" smtClean="0"/>
              <a:t>         Adjective                           </a:t>
            </a:r>
            <a:r>
              <a:rPr lang="en-US" altLang="ko-KR" sz="4800" i="1" dirty="0" smtClean="0"/>
              <a:t>Verb </a:t>
            </a:r>
            <a:r>
              <a:rPr lang="en-US" altLang="ko-KR" sz="4800" dirty="0" smtClean="0"/>
              <a:t>          </a:t>
            </a:r>
            <a:r>
              <a:rPr lang="en-US" altLang="ko-KR" sz="4800" dirty="0" smtClean="0">
                <a:solidFill>
                  <a:srgbClr val="FF0000"/>
                </a:solidFill>
              </a:rPr>
              <a:t>able</a:t>
            </a:r>
          </a:p>
          <a:p>
            <a:pPr>
              <a:lnSpc>
                <a:spcPct val="120000"/>
              </a:lnSpc>
              <a:buNone/>
            </a:pPr>
            <a:endParaRPr lang="en-US" altLang="ko-KR" sz="48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                                     </a:t>
            </a:r>
            <a:r>
              <a:rPr lang="en-US" altLang="ko-KR" sz="4800" i="1" dirty="0" smtClean="0"/>
              <a:t>Verb</a:t>
            </a:r>
            <a:r>
              <a:rPr lang="en-US" altLang="ko-KR" sz="4800" dirty="0" smtClean="0"/>
              <a:t>        </a:t>
            </a:r>
            <a:r>
              <a:rPr lang="en-US" altLang="ko-KR" sz="4800" dirty="0" smtClean="0">
                <a:solidFill>
                  <a:srgbClr val="FF0000"/>
                </a:solidFill>
              </a:rPr>
              <a:t>able  </a:t>
            </a:r>
            <a:r>
              <a:rPr lang="en-US" altLang="ko-KR" sz="4800" dirty="0" smtClean="0"/>
              <a:t>                 </a:t>
            </a:r>
            <a:r>
              <a:rPr lang="en-US" altLang="ko-KR" sz="4800" dirty="0" smtClean="0">
                <a:solidFill>
                  <a:srgbClr val="FF0000"/>
                </a:solidFill>
              </a:rPr>
              <a:t>un</a:t>
            </a:r>
            <a:r>
              <a:rPr lang="en-US" altLang="ko-KR" sz="4800" dirty="0" smtClean="0"/>
              <a:t>       </a:t>
            </a:r>
            <a:r>
              <a:rPr lang="en-US" altLang="ko-KR" sz="4800" i="1" dirty="0" smtClean="0"/>
              <a:t>Verb</a:t>
            </a:r>
          </a:p>
          <a:p>
            <a:pPr>
              <a:lnSpc>
                <a:spcPct val="120000"/>
              </a:lnSpc>
              <a:buNone/>
            </a:pPr>
            <a:endParaRPr lang="en-US" altLang="ko-KR" sz="48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                                     </a:t>
            </a:r>
            <a:r>
              <a:rPr lang="en-US" altLang="ko-KR" sz="4800" b="1" dirty="0" smtClean="0"/>
              <a:t>lock</a:t>
            </a:r>
            <a:r>
              <a:rPr lang="en-US" altLang="ko-KR" sz="4800" dirty="0" smtClean="0"/>
              <a:t>                                           </a:t>
            </a:r>
            <a:r>
              <a:rPr lang="en-US" altLang="ko-KR" sz="4800" b="1" dirty="0" smtClean="0"/>
              <a:t> </a:t>
            </a:r>
            <a:r>
              <a:rPr lang="en-US" altLang="ko-KR" sz="4800" b="1" dirty="0" err="1" smtClean="0"/>
              <a:t>lock</a:t>
            </a:r>
            <a:r>
              <a:rPr lang="en-US" altLang="ko-KR" sz="4800" b="1" dirty="0" smtClean="0"/>
              <a:t> </a:t>
            </a:r>
            <a:endParaRPr lang="en-US" altLang="ko-KR" sz="4800" dirty="0" smtClean="0"/>
          </a:p>
          <a:p>
            <a:pPr>
              <a:lnSpc>
                <a:spcPct val="120000"/>
              </a:lnSpc>
              <a:buNone/>
            </a:pPr>
            <a:endParaRPr lang="en-US" altLang="ko-KR" sz="48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                           ‘not able to be locked’                      ‘able to be unlocked’                               2&lt;2&gt;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                    </a:t>
            </a:r>
          </a:p>
          <a:p>
            <a:pPr>
              <a:lnSpc>
                <a:spcPct val="120000"/>
              </a:lnSpc>
              <a:buNone/>
            </a:pPr>
            <a:endParaRPr lang="en-US" altLang="ko-KR" sz="4800" dirty="0" smtClean="0"/>
          </a:p>
          <a:p>
            <a:pPr>
              <a:lnSpc>
                <a:spcPct val="120000"/>
              </a:lnSpc>
              <a:buNone/>
            </a:pPr>
            <a:endParaRPr lang="en-US" altLang="ko-KR" sz="3700" dirty="0" smtClean="0"/>
          </a:p>
          <a:p>
            <a:pPr>
              <a:lnSpc>
                <a:spcPct val="120000"/>
              </a:lnSpc>
              <a:buNone/>
            </a:pPr>
            <a:endParaRPr lang="en-US" altLang="ko-KR" sz="37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lnSpc>
                <a:spcPts val="1200"/>
              </a:lnSpc>
              <a:buNone/>
            </a:pPr>
            <a:r>
              <a:rPr lang="en-US" altLang="ko-KR" sz="1200" dirty="0" smtClean="0"/>
              <a:t>     </a:t>
            </a:r>
            <a:endParaRPr lang="ko-KR" altLang="en-US" sz="1200" dirty="0"/>
          </a:p>
        </p:txBody>
      </p:sp>
      <p:cxnSp>
        <p:nvCxnSpPr>
          <p:cNvPr id="9" name="직선 연결선 8"/>
          <p:cNvCxnSpPr/>
          <p:nvPr/>
        </p:nvCxnSpPr>
        <p:spPr>
          <a:xfrm rot="10800000" flipV="1">
            <a:off x="2928926" y="1357298"/>
            <a:ext cx="285752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3214678" y="1357298"/>
            <a:ext cx="285752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rot="10800000" flipV="1">
            <a:off x="2428860" y="1714488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2714612" y="1714488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/>
          <p:nvPr/>
        </p:nvCxnSpPr>
        <p:spPr>
          <a:xfrm rot="5400000">
            <a:off x="2750331" y="2607463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 flipV="1">
            <a:off x="2928926" y="2143116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>
            <a:off x="3286116" y="2143116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 rot="10800000" flipV="1">
            <a:off x="2285984" y="4214818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직선 연결선 66"/>
          <p:cNvCxnSpPr/>
          <p:nvPr/>
        </p:nvCxnSpPr>
        <p:spPr>
          <a:xfrm>
            <a:off x="2571736" y="4214818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직선 연결선 68"/>
          <p:cNvCxnSpPr/>
          <p:nvPr/>
        </p:nvCxnSpPr>
        <p:spPr>
          <a:xfrm rot="10800000" flipV="1">
            <a:off x="2857488" y="4643446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연결선 70"/>
          <p:cNvCxnSpPr/>
          <p:nvPr/>
        </p:nvCxnSpPr>
        <p:spPr>
          <a:xfrm>
            <a:off x="3143240" y="4643446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연결선 72"/>
          <p:cNvCxnSpPr/>
          <p:nvPr/>
        </p:nvCxnSpPr>
        <p:spPr>
          <a:xfrm rot="5400000">
            <a:off x="2678893" y="5179231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/>
          <p:cNvCxnSpPr/>
          <p:nvPr/>
        </p:nvCxnSpPr>
        <p:spPr>
          <a:xfrm rot="10800000" flipV="1">
            <a:off x="5214942" y="4214818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직선 연결선 76"/>
          <p:cNvCxnSpPr/>
          <p:nvPr/>
        </p:nvCxnSpPr>
        <p:spPr>
          <a:xfrm>
            <a:off x="5500694" y="4214818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직선 연결선 78"/>
          <p:cNvCxnSpPr/>
          <p:nvPr/>
        </p:nvCxnSpPr>
        <p:spPr>
          <a:xfrm rot="5400000">
            <a:off x="4857752" y="4643446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직선 연결선 80"/>
          <p:cNvCxnSpPr/>
          <p:nvPr/>
        </p:nvCxnSpPr>
        <p:spPr>
          <a:xfrm rot="16200000" flipH="1">
            <a:off x="5072066" y="4643446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직선 연결선 82"/>
          <p:cNvCxnSpPr/>
          <p:nvPr/>
        </p:nvCxnSpPr>
        <p:spPr>
          <a:xfrm rot="5400000">
            <a:off x="5322099" y="5179231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Autofit/>
          </a:bodyPr>
          <a:lstStyle/>
          <a:p>
            <a:pPr algn="l"/>
            <a:r>
              <a:rPr lang="en-US" altLang="ko-KR" sz="1400" b="1" dirty="0" smtClean="0"/>
              <a:t>10. Rule Productivity</a:t>
            </a:r>
            <a:endParaRPr lang="ko-KR" altLang="en-US" sz="14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</a:t>
            </a:r>
            <a:r>
              <a:rPr lang="en-US" altLang="ko-KR" sz="1200" b="1" dirty="0" smtClean="0"/>
              <a:t>-   Inflectional morphemes are productive </a:t>
            </a:r>
            <a:r>
              <a:rPr lang="en-US" altLang="ko-KR" sz="1200" dirty="0" smtClean="0"/>
              <a:t>because they can be freely to form new words with regular </a:t>
            </a:r>
            <a:r>
              <a:rPr lang="en-US" altLang="ko-KR" sz="1200" dirty="0" err="1" smtClean="0"/>
              <a:t>affixal</a:t>
            </a:r>
            <a:r>
              <a:rPr lang="en-US" altLang="ko-KR" sz="1200" dirty="0" smtClean="0"/>
              <a:t> forms.</a:t>
            </a:r>
          </a:p>
          <a:p>
            <a:pPr>
              <a:buNone/>
            </a:pPr>
            <a:r>
              <a:rPr lang="en-US" altLang="ko-KR" sz="1200" b="1" dirty="0" smtClean="0"/>
              <a:t>  -  Some of the derivational morphemes are also productive:</a:t>
            </a:r>
          </a:p>
          <a:p>
            <a:pPr>
              <a:buNone/>
            </a:pPr>
            <a:r>
              <a:rPr lang="en-US" altLang="ko-KR" sz="1200" dirty="0" smtClean="0"/>
              <a:t>     </a:t>
            </a:r>
            <a:r>
              <a:rPr lang="ko-KR" altLang="en-US" sz="1100" dirty="0" smtClean="0"/>
              <a:t>➀  </a:t>
            </a:r>
            <a:r>
              <a:rPr lang="en-US" altLang="ko-KR" sz="1200" dirty="0" smtClean="0"/>
              <a:t>The suffix </a:t>
            </a:r>
            <a:r>
              <a:rPr lang="en-US" altLang="ko-KR" sz="1200" dirty="0" smtClean="0">
                <a:solidFill>
                  <a:srgbClr val="FF0000"/>
                </a:solidFill>
              </a:rPr>
              <a:t>–able</a:t>
            </a:r>
            <a:r>
              <a:rPr lang="en-US" altLang="ko-KR" sz="1200" dirty="0" smtClean="0"/>
              <a:t> can be conjoined with any </a:t>
            </a:r>
            <a:r>
              <a:rPr lang="en-US" altLang="ko-KR" sz="1200" dirty="0" smtClean="0">
                <a:solidFill>
                  <a:srgbClr val="FF0000"/>
                </a:solidFill>
              </a:rPr>
              <a:t>verb</a:t>
            </a:r>
            <a:r>
              <a:rPr lang="en-US" altLang="ko-KR" sz="1200" dirty="0" smtClean="0"/>
              <a:t> to derive an </a:t>
            </a:r>
            <a:r>
              <a:rPr lang="en-US" altLang="ko-KR" sz="1200" dirty="0" smtClean="0">
                <a:solidFill>
                  <a:srgbClr val="FF0000"/>
                </a:solidFill>
              </a:rPr>
              <a:t>adjective. </a:t>
            </a:r>
            <a:r>
              <a:rPr lang="en-US" altLang="ko-KR" sz="1200" dirty="0" smtClean="0"/>
              <a:t> --- Verb + able = Adjective</a:t>
            </a:r>
          </a:p>
          <a:p>
            <a:pPr>
              <a:buNone/>
            </a:pPr>
            <a:r>
              <a:rPr lang="en-US" altLang="ko-KR" sz="1200" dirty="0" smtClean="0"/>
              <a:t>            e.g.)  accept + able</a:t>
            </a:r>
          </a:p>
          <a:p>
            <a:pPr>
              <a:buNone/>
            </a:pPr>
            <a:r>
              <a:rPr lang="en-US" altLang="ko-KR" sz="1200" dirty="0" smtClean="0"/>
              <a:t>                    laugh + able</a:t>
            </a:r>
          </a:p>
          <a:p>
            <a:pPr>
              <a:buNone/>
            </a:pPr>
            <a:r>
              <a:rPr lang="en-US" altLang="ko-KR" sz="1200" dirty="0" smtClean="0"/>
              <a:t>                    pass + able</a:t>
            </a:r>
          </a:p>
          <a:p>
            <a:pPr>
              <a:buNone/>
            </a:pPr>
            <a:r>
              <a:rPr lang="en-US" altLang="ko-KR" sz="1200" dirty="0" smtClean="0"/>
              <a:t>                    change + able</a:t>
            </a:r>
          </a:p>
          <a:p>
            <a:pPr>
              <a:buNone/>
            </a:pPr>
            <a:r>
              <a:rPr lang="en-US" altLang="ko-KR" sz="1200" dirty="0" smtClean="0"/>
              <a:t>                    breathe + able</a:t>
            </a:r>
          </a:p>
          <a:p>
            <a:pPr>
              <a:buNone/>
            </a:pPr>
            <a:r>
              <a:rPr lang="en-US" altLang="ko-KR" sz="1200" dirty="0" smtClean="0"/>
              <a:t>                    adapt + able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</a:t>
            </a:r>
            <a:r>
              <a:rPr lang="ko-KR" altLang="en-US" sz="1100" dirty="0" smtClean="0"/>
              <a:t>➁  </a:t>
            </a:r>
            <a:r>
              <a:rPr lang="en-US" altLang="ko-KR" sz="1200" dirty="0" smtClean="0"/>
              <a:t>The prefix </a:t>
            </a:r>
            <a:r>
              <a:rPr lang="en-US" altLang="ko-KR" sz="1200" dirty="0" smtClean="0">
                <a:solidFill>
                  <a:srgbClr val="FF0000"/>
                </a:solidFill>
              </a:rPr>
              <a:t>un-</a:t>
            </a:r>
            <a:r>
              <a:rPr lang="en-US" altLang="ko-KR" sz="1200" dirty="0" smtClean="0"/>
              <a:t> can be added to </a:t>
            </a:r>
            <a:r>
              <a:rPr lang="en-US" altLang="ko-KR" sz="1200" dirty="0" smtClean="0">
                <a:solidFill>
                  <a:srgbClr val="FF0000"/>
                </a:solidFill>
              </a:rPr>
              <a:t>derived adjectives</a:t>
            </a:r>
            <a:r>
              <a:rPr lang="en-US" altLang="ko-KR" sz="1200" dirty="0" smtClean="0"/>
              <a:t> that have been formed by morphological rules:</a:t>
            </a:r>
          </a:p>
          <a:p>
            <a:pPr>
              <a:buNone/>
            </a:pPr>
            <a:r>
              <a:rPr lang="en-US" altLang="ko-KR" sz="1200" dirty="0" smtClean="0"/>
              <a:t>            e.g.)           believe + able                           pick + up + able</a:t>
            </a:r>
          </a:p>
          <a:p>
            <a:pPr>
              <a:buNone/>
            </a:pPr>
            <a:r>
              <a:rPr lang="en-US" altLang="ko-KR" sz="1200" dirty="0" smtClean="0"/>
              <a:t>                     un + believe + able                    un + pick + up + able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“un-Rule” is most productive for adjectives that are derived from verbs, such as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un</a:t>
            </a:r>
            <a:r>
              <a:rPr lang="en-US" altLang="ko-KR" sz="1200" i="1" dirty="0" smtClean="0"/>
              <a:t>enlightened</a:t>
            </a:r>
            <a:r>
              <a:rPr lang="en-US" altLang="ko-KR" sz="1200" dirty="0" smtClean="0"/>
              <a:t>,</a:t>
            </a:r>
          </a:p>
          <a:p>
            <a:pPr>
              <a:buNone/>
            </a:pPr>
            <a:r>
              <a:rPr lang="en-US" altLang="ko-KR" sz="1200" dirty="0" smtClean="0"/>
              <a:t>            </a:t>
            </a:r>
            <a:r>
              <a:rPr lang="en-US" altLang="ko-KR" sz="1200" i="1" dirty="0" err="1" smtClean="0">
                <a:solidFill>
                  <a:srgbClr val="FF0000"/>
                </a:solidFill>
              </a:rPr>
              <a:t>un</a:t>
            </a:r>
            <a:r>
              <a:rPr lang="en-US" altLang="ko-KR" sz="1200" i="1" dirty="0" err="1" smtClean="0"/>
              <a:t>simplified</a:t>
            </a:r>
            <a:r>
              <a:rPr lang="en-US" altLang="ko-KR" sz="1200" dirty="0" smtClean="0"/>
              <a:t>,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un</a:t>
            </a:r>
            <a:r>
              <a:rPr lang="en-US" altLang="ko-KR" sz="1200" i="1" dirty="0" smtClean="0"/>
              <a:t>characterized,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un</a:t>
            </a:r>
            <a:r>
              <a:rPr lang="en-US" altLang="ko-KR" sz="1200" i="1" dirty="0" smtClean="0"/>
              <a:t>authorized,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un</a:t>
            </a:r>
            <a:r>
              <a:rPr lang="en-US" altLang="ko-KR" sz="1200" i="1" dirty="0" smtClean="0"/>
              <a:t>distinguished.</a:t>
            </a:r>
          </a:p>
          <a:p>
            <a:pPr>
              <a:buNone/>
            </a:pPr>
            <a:endParaRPr lang="en-US" altLang="ko-KR" sz="1200" i="1" dirty="0" smtClean="0"/>
          </a:p>
          <a:p>
            <a:pPr>
              <a:buNone/>
            </a:pPr>
            <a:r>
              <a:rPr lang="en-US" altLang="ko-KR" sz="1200" i="1" dirty="0" smtClean="0"/>
              <a:t>             </a:t>
            </a:r>
            <a:r>
              <a:rPr lang="en-US" altLang="ko-KR" sz="1200" dirty="0" err="1" smtClean="0"/>
              <a:t>cf</a:t>
            </a:r>
            <a:r>
              <a:rPr lang="en-US" altLang="ko-KR" sz="1200" dirty="0" smtClean="0"/>
              <a:t>) unfit, </a:t>
            </a:r>
            <a:r>
              <a:rPr lang="en-US" altLang="ko-KR" sz="1200" dirty="0" err="1" smtClean="0"/>
              <a:t>uncool</a:t>
            </a:r>
            <a:r>
              <a:rPr lang="en-US" altLang="ko-KR" sz="1200" dirty="0" smtClean="0"/>
              <a:t>, unread, unclean, unhappy, </a:t>
            </a:r>
            <a:r>
              <a:rPr lang="en-US" altLang="ko-KR" sz="1200" dirty="0" err="1" smtClean="0"/>
              <a:t>uncowardly</a:t>
            </a:r>
            <a:r>
              <a:rPr lang="en-US" altLang="ko-KR" sz="1200" dirty="0" smtClean="0"/>
              <a:t> </a:t>
            </a:r>
          </a:p>
          <a:p>
            <a:pPr>
              <a:buNone/>
            </a:pPr>
            <a:r>
              <a:rPr lang="en-US" altLang="ko-KR" sz="1200" dirty="0" smtClean="0"/>
              <a:t>                *</a:t>
            </a:r>
            <a:r>
              <a:rPr lang="en-US" altLang="ko-KR" sz="1200" dirty="0" err="1" smtClean="0"/>
              <a:t>unbig</a:t>
            </a:r>
            <a:r>
              <a:rPr lang="en-US" altLang="ko-KR" sz="1200" dirty="0" smtClean="0"/>
              <a:t>, *</a:t>
            </a:r>
            <a:r>
              <a:rPr lang="en-US" altLang="ko-KR" sz="1200" dirty="0" err="1" smtClean="0"/>
              <a:t>ungreat</a:t>
            </a:r>
            <a:r>
              <a:rPr lang="en-US" altLang="ko-KR" sz="1200" dirty="0" smtClean="0"/>
              <a:t>, *</a:t>
            </a:r>
            <a:r>
              <a:rPr lang="en-US" altLang="ko-KR" sz="1200" dirty="0" err="1" smtClean="0"/>
              <a:t>unred</a:t>
            </a:r>
            <a:r>
              <a:rPr lang="en-US" altLang="ko-KR" sz="1200" dirty="0" smtClean="0"/>
              <a:t>, *</a:t>
            </a:r>
            <a:r>
              <a:rPr lang="en-US" altLang="ko-KR" sz="1200" dirty="0" err="1" smtClean="0"/>
              <a:t>unsad</a:t>
            </a:r>
            <a:r>
              <a:rPr lang="en-US" altLang="ko-KR" sz="1200" dirty="0" smtClean="0"/>
              <a:t>, *</a:t>
            </a:r>
            <a:r>
              <a:rPr lang="en-US" altLang="ko-KR" sz="1200" dirty="0" err="1" smtClean="0"/>
              <a:t>unsmall</a:t>
            </a:r>
            <a:r>
              <a:rPr lang="en-US" altLang="ko-KR" sz="1200" dirty="0" smtClean="0"/>
              <a:t>, *</a:t>
            </a:r>
            <a:r>
              <a:rPr lang="en-US" altLang="ko-KR" sz="1200" dirty="0" err="1" smtClean="0"/>
              <a:t>untall</a:t>
            </a:r>
            <a:r>
              <a:rPr lang="en-US" altLang="ko-KR" sz="1200" dirty="0" smtClean="0"/>
              <a:t>, *</a:t>
            </a:r>
            <a:r>
              <a:rPr lang="en-US" altLang="ko-KR" sz="1200" dirty="0" err="1" smtClean="0"/>
              <a:t>unbrave</a:t>
            </a:r>
            <a:r>
              <a:rPr lang="en-US" altLang="ko-KR" sz="1200" dirty="0" smtClean="0"/>
              <a:t>, *unobvious</a:t>
            </a:r>
            <a:endParaRPr lang="en-US" altLang="ko-KR" sz="1200" i="1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</a:t>
            </a:r>
            <a:r>
              <a:rPr lang="ko-KR" altLang="en-US" sz="1100" dirty="0" smtClean="0"/>
              <a:t>➂  </a:t>
            </a:r>
            <a:r>
              <a:rPr lang="en-US" altLang="ko-KR" sz="1200" dirty="0" smtClean="0"/>
              <a:t>The rule that adds an </a:t>
            </a:r>
            <a:r>
              <a:rPr lang="en-US" altLang="ko-KR" sz="1200" dirty="0" smtClean="0">
                <a:solidFill>
                  <a:srgbClr val="FF0000"/>
                </a:solidFill>
              </a:rPr>
              <a:t>–</a:t>
            </a:r>
            <a:r>
              <a:rPr lang="en-US" altLang="ko-KR" sz="1200" dirty="0" err="1" smtClean="0">
                <a:solidFill>
                  <a:srgbClr val="FF0000"/>
                </a:solidFill>
              </a:rPr>
              <a:t>er</a:t>
            </a:r>
            <a:r>
              <a:rPr lang="en-US" altLang="ko-KR" sz="1200" dirty="0" smtClean="0">
                <a:solidFill>
                  <a:srgbClr val="FF0000"/>
                </a:solidFill>
              </a:rPr>
              <a:t> </a:t>
            </a:r>
            <a:r>
              <a:rPr lang="en-US" altLang="ko-KR" sz="1200" dirty="0" smtClean="0"/>
              <a:t>to </a:t>
            </a:r>
            <a:r>
              <a:rPr lang="en-US" altLang="ko-KR" sz="1200" dirty="0" smtClean="0">
                <a:solidFill>
                  <a:srgbClr val="FF0000"/>
                </a:solidFill>
              </a:rPr>
              <a:t>verbs</a:t>
            </a:r>
            <a:r>
              <a:rPr lang="en-US" altLang="ko-KR" sz="1200" dirty="0" smtClean="0"/>
              <a:t> in English to produce a </a:t>
            </a:r>
            <a:r>
              <a:rPr lang="en-US" altLang="ko-KR" sz="1200" dirty="0" smtClean="0">
                <a:solidFill>
                  <a:srgbClr val="FF0000"/>
                </a:solidFill>
              </a:rPr>
              <a:t>noun</a:t>
            </a:r>
            <a:r>
              <a:rPr lang="en-US" altLang="ko-KR" sz="1200" dirty="0" smtClean="0"/>
              <a:t> meaning ‘</a:t>
            </a:r>
            <a:r>
              <a:rPr lang="en-US" altLang="ko-KR" sz="1200" u="sng" dirty="0" smtClean="0"/>
              <a:t>one who does</a:t>
            </a:r>
            <a:r>
              <a:rPr lang="en-US" altLang="ko-KR" sz="1200" dirty="0" smtClean="0"/>
              <a:t>’ is productive:</a:t>
            </a:r>
          </a:p>
          <a:p>
            <a:pPr>
              <a:buNone/>
            </a:pPr>
            <a:r>
              <a:rPr lang="en-US" altLang="ko-KR" sz="1200" dirty="0" smtClean="0"/>
              <a:t>             e.g.)   examin</a:t>
            </a:r>
            <a:r>
              <a:rPr lang="en-US" altLang="ko-KR" sz="1200" dirty="0" smtClean="0">
                <a:solidFill>
                  <a:srgbClr val="FF0000"/>
                </a:solidFill>
              </a:rPr>
              <a:t>er</a:t>
            </a:r>
            <a:r>
              <a:rPr lang="en-US" altLang="ko-KR" sz="1200" dirty="0" smtClean="0"/>
              <a:t>, exam-tak</a:t>
            </a:r>
            <a:r>
              <a:rPr lang="en-US" altLang="ko-KR" sz="1200" dirty="0" smtClean="0">
                <a:solidFill>
                  <a:srgbClr val="FF0000"/>
                </a:solidFill>
              </a:rPr>
              <a:t>er</a:t>
            </a:r>
            <a:r>
              <a:rPr lang="en-US" altLang="ko-KR" sz="1200" dirty="0" smtClean="0"/>
              <a:t>, analyz</a:t>
            </a:r>
            <a:r>
              <a:rPr lang="en-US" altLang="ko-KR" sz="1200" dirty="0" smtClean="0">
                <a:solidFill>
                  <a:srgbClr val="FF0000"/>
                </a:solidFill>
              </a:rPr>
              <a:t>er</a:t>
            </a:r>
            <a:r>
              <a:rPr lang="en-US" altLang="ko-KR" sz="1200" dirty="0" smtClean="0"/>
              <a:t>, lov</a:t>
            </a:r>
            <a:r>
              <a:rPr lang="en-US" altLang="ko-KR" sz="1200" dirty="0" smtClean="0">
                <a:solidFill>
                  <a:srgbClr val="FF0000"/>
                </a:solidFill>
              </a:rPr>
              <a:t>er</a:t>
            </a:r>
            <a:r>
              <a:rPr lang="en-US" altLang="ko-KR" sz="1200" dirty="0" smtClean="0"/>
              <a:t>, hunt</a:t>
            </a:r>
            <a:r>
              <a:rPr lang="en-US" altLang="ko-KR" sz="1200" dirty="0" smtClean="0">
                <a:solidFill>
                  <a:srgbClr val="FF0000"/>
                </a:solidFill>
              </a:rPr>
              <a:t>er</a:t>
            </a:r>
            <a:r>
              <a:rPr lang="en-US" altLang="ko-KR" sz="1200" dirty="0" smtClean="0"/>
              <a:t>, ….</a:t>
            </a:r>
            <a:endParaRPr lang="ko-KR" altLang="en-US" sz="1100" dirty="0" smtClean="0"/>
          </a:p>
          <a:p>
            <a:pPr>
              <a:buNone/>
            </a:pPr>
            <a:r>
              <a:rPr lang="en-US" altLang="ko-KR" sz="1200" dirty="0" smtClean="0"/>
              <a:t> </a:t>
            </a:r>
            <a:endParaRPr lang="ko-KR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>
              <a:lnSpc>
                <a:spcPts val="1400"/>
              </a:lnSpc>
              <a:buNone/>
            </a:pPr>
            <a:endParaRPr lang="en-US" altLang="ko-KR" sz="4800" dirty="0" smtClean="0"/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================</a:t>
            </a:r>
          </a:p>
          <a:p>
            <a:pPr>
              <a:lnSpc>
                <a:spcPts val="1400"/>
              </a:lnSpc>
              <a:buNone/>
            </a:pPr>
            <a:endParaRPr lang="en-US" altLang="ko-KR" sz="1200" dirty="0" smtClean="0"/>
          </a:p>
          <a:p>
            <a:pPr>
              <a:lnSpc>
                <a:spcPts val="1400"/>
              </a:lnSpc>
              <a:buNone/>
            </a:pPr>
            <a:r>
              <a:rPr lang="en-US" altLang="ko-KR" sz="1400" b="1" dirty="0" smtClean="0"/>
              <a:t>Question:</a:t>
            </a:r>
            <a:endParaRPr lang="en-US" altLang="ko-KR" sz="1400" dirty="0" smtClean="0"/>
          </a:p>
          <a:p>
            <a:pPr>
              <a:lnSpc>
                <a:spcPts val="1400"/>
              </a:lnSpc>
              <a:buNone/>
            </a:pPr>
            <a:r>
              <a:rPr lang="en-US" altLang="ko-KR" sz="4800" dirty="0" smtClean="0"/>
              <a:t> </a:t>
            </a:r>
            <a:r>
              <a:rPr lang="en-US" altLang="ko-KR" sz="1200" dirty="0" smtClean="0"/>
              <a:t>1.  Consider if other derivational morphemes are productive.</a:t>
            </a:r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        Find out the examples that the suffix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–</a:t>
            </a:r>
            <a:r>
              <a:rPr lang="en-US" altLang="ko-KR" sz="1200" i="1" dirty="0" err="1" smtClean="0">
                <a:solidFill>
                  <a:srgbClr val="FF0000"/>
                </a:solidFill>
              </a:rPr>
              <a:t>ity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, -</a:t>
            </a:r>
            <a:r>
              <a:rPr lang="en-US" altLang="ko-KR" sz="1200" i="1" dirty="0" err="1" smtClean="0">
                <a:solidFill>
                  <a:srgbClr val="FF0000"/>
                </a:solidFill>
              </a:rPr>
              <a:t>th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 </a:t>
            </a:r>
            <a:r>
              <a:rPr lang="en-US" altLang="ko-KR" sz="1200" dirty="0" smtClean="0"/>
              <a:t>and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–en  </a:t>
            </a:r>
            <a:r>
              <a:rPr lang="en-US" altLang="ko-KR" sz="1200" dirty="0" smtClean="0"/>
              <a:t>is found in many English words,</a:t>
            </a:r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        resulting in noun or verb form.</a:t>
            </a:r>
          </a:p>
          <a:p>
            <a:pPr>
              <a:lnSpc>
                <a:spcPts val="1400"/>
              </a:lnSpc>
              <a:buNone/>
            </a:pPr>
            <a:endParaRPr lang="en-US" altLang="ko-KR" sz="1200" dirty="0" smtClean="0"/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    2. Generally, we can predict the meaning based on the meanings of the morphemes that make up the word.</a:t>
            </a:r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       However, we cannot always know the meaning of the words derived from free and derivational morphemes,   i.e., there are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un-</a:t>
            </a:r>
            <a:r>
              <a:rPr lang="en-US" altLang="ko-KR" sz="1200" dirty="0" smtClean="0"/>
              <a:t> forms including unpredictable meanings. Give the related examples and write their meanings.</a:t>
            </a:r>
          </a:p>
          <a:p>
            <a:pPr>
              <a:lnSpc>
                <a:spcPts val="1400"/>
              </a:lnSpc>
              <a:buNone/>
            </a:pPr>
            <a:endParaRPr lang="en-US" altLang="ko-KR" sz="1200" dirty="0" smtClean="0"/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================</a:t>
            </a:r>
          </a:p>
          <a:p>
            <a:pPr>
              <a:lnSpc>
                <a:spcPts val="1400"/>
              </a:lnSpc>
              <a:buNone/>
            </a:pPr>
            <a:endParaRPr lang="en-US" altLang="ko-KR" sz="1200" dirty="0" smtClean="0"/>
          </a:p>
          <a:p>
            <a:pPr>
              <a:lnSpc>
                <a:spcPts val="1400"/>
              </a:lnSpc>
              <a:buFontTx/>
              <a:buChar char="-"/>
            </a:pPr>
            <a:endParaRPr lang="en-US" altLang="ko-KR" sz="4800" dirty="0" smtClean="0"/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511156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l"/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1. What is language? </a:t>
            </a:r>
            <a:endParaRPr lang="ko-KR" altLang="en-US" sz="2000" dirty="0"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1285860"/>
            <a:ext cx="8229600" cy="53578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altLang="ko-KR" sz="1500" b="1" dirty="0" smtClean="0"/>
              <a:t>1. Knowledge of the Sound System</a:t>
            </a:r>
          </a:p>
          <a:p>
            <a:pPr>
              <a:buNone/>
            </a:pPr>
            <a:r>
              <a:rPr lang="en-US" altLang="ko-KR" sz="1200" dirty="0" smtClean="0"/>
              <a:t>  - Knowing a language means knowing what sounds (or signs) are in that language and what sounds are not.</a:t>
            </a:r>
          </a:p>
          <a:p>
            <a:pPr>
              <a:buNone/>
            </a:pPr>
            <a:r>
              <a:rPr lang="en-US" altLang="ko-KR" sz="1200" dirty="0" smtClean="0"/>
              <a:t>    Knowing the sound system of a language includes more than knowing the inventory of sounds. </a:t>
            </a:r>
            <a:r>
              <a:rPr lang="en-US" altLang="ko-KR" sz="1200" dirty="0"/>
              <a:t> </a:t>
            </a: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It means also knowing which sounds may start a word, end a word, and follow each other. </a:t>
            </a:r>
          </a:p>
          <a:p>
            <a:pPr>
              <a:buNone/>
            </a:pPr>
            <a:r>
              <a:rPr lang="en-US" altLang="ko-KR" sz="1200" dirty="0" smtClean="0"/>
              <a:t>    (e.g.  </a:t>
            </a:r>
            <a:r>
              <a:rPr lang="en-US" altLang="ko-KR" sz="1200" u="sng" dirty="0" smtClean="0"/>
              <a:t>Nk</a:t>
            </a:r>
            <a:r>
              <a:rPr lang="en-US" altLang="ko-KR" sz="1200" dirty="0" smtClean="0"/>
              <a:t>rumah(Ghana)—si</a:t>
            </a:r>
            <a:r>
              <a:rPr lang="en-US" altLang="ko-KR" sz="1200" u="sng" dirty="0" smtClean="0"/>
              <a:t>nk</a:t>
            </a:r>
            <a:r>
              <a:rPr lang="en-US" altLang="ko-KR" sz="1200" dirty="0" smtClean="0"/>
              <a:t>(English))</a:t>
            </a:r>
          </a:p>
          <a:p>
            <a:pPr>
              <a:buNone/>
            </a:pPr>
            <a:endParaRPr lang="en-US" altLang="ko-KR" sz="1100" dirty="0" smtClean="0"/>
          </a:p>
          <a:p>
            <a:pPr>
              <a:buNone/>
            </a:pPr>
            <a:r>
              <a:rPr lang="en-US" altLang="ko-KR" sz="1500" b="1" dirty="0" smtClean="0"/>
              <a:t>2. Knowledge of Words</a:t>
            </a:r>
          </a:p>
          <a:p>
            <a:pPr>
              <a:buNone/>
            </a:pPr>
            <a:r>
              <a:rPr lang="en-US" altLang="ko-KR" sz="1200" dirty="0" smtClean="0"/>
              <a:t>  - The relationship between speech sounds and the meanings they represent is, for the most part, an </a:t>
            </a:r>
            <a:r>
              <a:rPr lang="en-US" altLang="ko-KR" sz="1200" b="1" u="sng" dirty="0" smtClean="0">
                <a:solidFill>
                  <a:srgbClr val="FF0000"/>
                </a:solidFill>
              </a:rPr>
              <a:t>arbitrary</a:t>
            </a:r>
          </a:p>
          <a:p>
            <a:pPr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one. When you are acquiring a language you have to learn that the sounds represented by the letters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</a:t>
            </a:r>
            <a:r>
              <a:rPr lang="en-US" altLang="ko-KR" sz="1200" b="1" i="1" u="sng" dirty="0" smtClean="0"/>
              <a:t>house</a:t>
            </a:r>
            <a:r>
              <a:rPr lang="en-US" altLang="ko-KR" sz="1200" i="1" dirty="0" smtClean="0"/>
              <a:t> </a:t>
            </a:r>
            <a:r>
              <a:rPr lang="en-US" altLang="ko-KR" sz="1200" dirty="0" smtClean="0"/>
              <a:t>signify the concept              ; if</a:t>
            </a:r>
            <a:r>
              <a:rPr lang="ko-KR" altLang="en-US" sz="1200" dirty="0" smtClean="0"/>
              <a:t> </a:t>
            </a:r>
            <a:r>
              <a:rPr lang="en-US" altLang="ko-KR" sz="1200" dirty="0" smtClean="0"/>
              <a:t>you know French, this same meaning is represented by </a:t>
            </a:r>
            <a:r>
              <a:rPr lang="en-US" altLang="ko-KR" sz="1200" i="1" dirty="0" err="1" smtClean="0"/>
              <a:t>maison</a:t>
            </a:r>
            <a:r>
              <a:rPr lang="en-US" altLang="ko-KR" sz="1200" dirty="0" smtClean="0"/>
              <a:t>; </a:t>
            </a:r>
          </a:p>
          <a:p>
            <a:pPr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If you know Russian, by </a:t>
            </a:r>
            <a:r>
              <a:rPr lang="en-US" altLang="ko-KR" sz="1200" i="1" dirty="0" err="1" smtClean="0"/>
              <a:t>dom</a:t>
            </a:r>
            <a:r>
              <a:rPr lang="en-US" altLang="ko-KR" sz="1200" dirty="0" smtClean="0"/>
              <a:t>; if you know Spanish, by </a:t>
            </a:r>
            <a:r>
              <a:rPr lang="en-US" altLang="ko-KR" sz="1200" i="1" dirty="0" smtClean="0"/>
              <a:t>casa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endParaRPr lang="en-US" altLang="ko-KR" sz="1200" dirty="0" smtClean="0"/>
          </a:p>
          <a:p>
            <a:pPr marL="0" indent="0">
              <a:buNone/>
            </a:pPr>
            <a:r>
              <a:rPr lang="en-US" altLang="ko-KR" sz="1200" dirty="0" smtClean="0"/>
              <a:t>  -  Similarly,                  is</a:t>
            </a:r>
            <a:r>
              <a:rPr lang="ko-KR" altLang="en-US" sz="1200" dirty="0" smtClean="0"/>
              <a:t> </a:t>
            </a:r>
            <a:r>
              <a:rPr lang="en-US" altLang="ko-KR" sz="1200" dirty="0" smtClean="0"/>
              <a:t>represented by </a:t>
            </a:r>
            <a:r>
              <a:rPr lang="en-US" altLang="ko-KR" sz="1200" b="1" i="1" u="sng" dirty="0" smtClean="0"/>
              <a:t>hand</a:t>
            </a:r>
            <a:r>
              <a:rPr lang="en-US" altLang="ko-KR" sz="1200" dirty="0" smtClean="0"/>
              <a:t> in English, </a:t>
            </a:r>
            <a:r>
              <a:rPr lang="en-US" altLang="ko-KR" sz="1200" i="1" dirty="0" smtClean="0"/>
              <a:t>main</a:t>
            </a:r>
            <a:r>
              <a:rPr lang="en-US" altLang="ko-KR" sz="1200" dirty="0" smtClean="0"/>
              <a:t> in French, </a:t>
            </a:r>
            <a:r>
              <a:rPr lang="en-US" altLang="ko-KR" sz="1200" i="1" dirty="0" err="1" smtClean="0"/>
              <a:t>nsa</a:t>
            </a:r>
            <a:r>
              <a:rPr lang="en-US" altLang="ko-KR" sz="1200" dirty="0" smtClean="0"/>
              <a:t> in Twi, and </a:t>
            </a:r>
            <a:r>
              <a:rPr lang="en-US" altLang="ko-KR" sz="1200" i="1" dirty="0" err="1" smtClean="0"/>
              <a:t>ruka</a:t>
            </a:r>
            <a:r>
              <a:rPr lang="en-US" altLang="ko-KR" sz="1200" dirty="0" smtClean="0"/>
              <a:t> in Russian.</a:t>
            </a:r>
          </a:p>
          <a:p>
            <a:pPr marL="0" indent="0">
              <a:buNone/>
            </a:pPr>
            <a:endParaRPr lang="en-US" altLang="ko-KR" sz="1200" dirty="0"/>
          </a:p>
          <a:p>
            <a:pPr marL="0" indent="0">
              <a:buNone/>
            </a:pPr>
            <a:r>
              <a:rPr lang="en-US" altLang="ko-KR" sz="1200" dirty="0" smtClean="0"/>
              <a:t>  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-  </a:t>
            </a:r>
            <a:r>
              <a:rPr lang="en-US" altLang="ko-KR" sz="1200" u="sng" dirty="0" smtClean="0"/>
              <a:t>The same sequence of sounds can represent different meanings in different languages</a:t>
            </a:r>
            <a:r>
              <a:rPr lang="en-US" altLang="ko-KR" sz="1200" dirty="0" smtClean="0"/>
              <a:t>: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“</a:t>
            </a:r>
            <a:r>
              <a:rPr lang="en-US" altLang="ko-KR" sz="1200" dirty="0" err="1" smtClean="0"/>
              <a:t>bolna</a:t>
            </a:r>
            <a:r>
              <a:rPr lang="en-US" altLang="ko-KR" sz="1200" dirty="0" smtClean="0"/>
              <a:t>”  means ‘speak’ in Hindu-Urdu and ‘aching’ in Russian,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“</a:t>
            </a:r>
            <a:r>
              <a:rPr lang="en-US" altLang="ko-KR" sz="1200" dirty="0" err="1" smtClean="0"/>
              <a:t>bis</a:t>
            </a:r>
            <a:r>
              <a:rPr lang="en-US" altLang="ko-KR" sz="1200" dirty="0" smtClean="0"/>
              <a:t>”  means ‘devil’ in Ukrainian and ‘twice’ in Latin,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“pet”  means ‘a domestic animal’ in English and ‘a fart’ in Catalan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“taka”  means ‘hawk’ in Japanese, ‘fist’ in Quechua, ‘a small bird’ in Zulu, and ‘money’ in Bengali.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         </a:t>
            </a:r>
          </a:p>
          <a:p>
            <a:pPr>
              <a:buNone/>
            </a:pPr>
            <a:endParaRPr lang="en-US" altLang="ko-KR" sz="1300" dirty="0"/>
          </a:p>
          <a:p>
            <a:pPr>
              <a:buFontTx/>
              <a:buChar char="-"/>
            </a:pPr>
            <a:endParaRPr lang="en-US" altLang="ko-KR" sz="1100" dirty="0" smtClean="0"/>
          </a:p>
          <a:p>
            <a:pPr>
              <a:buFontTx/>
              <a:buChar char="-"/>
            </a:pPr>
            <a:endParaRPr lang="ko-KR" altLang="en-US" sz="11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50" y="3429000"/>
            <a:ext cx="624680" cy="422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 descr="C:\Users\박미숙\AppData\Local\Microsoft\Windows\Temporary Internet Files\Content.IE5\6SNBPTGJ\2009-09-24_16;28;07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480" y="4143380"/>
            <a:ext cx="685800" cy="368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     </a:t>
            </a:r>
            <a:r>
              <a:rPr lang="en-US" altLang="ko-KR" sz="1400" b="1" dirty="0" smtClean="0"/>
              <a:t>-  Exceptions and </a:t>
            </a:r>
            <a:r>
              <a:rPr lang="en-US" altLang="ko-KR" sz="1400" b="1" dirty="0" err="1" smtClean="0"/>
              <a:t>Suppletions</a:t>
            </a:r>
            <a:r>
              <a:rPr lang="en-US" altLang="ko-KR" sz="1400" b="1" dirty="0" smtClean="0"/>
              <a:t>: </a:t>
            </a:r>
          </a:p>
          <a:p>
            <a:pPr>
              <a:lnSpc>
                <a:spcPts val="1400"/>
              </a:lnSpc>
              <a:buNone/>
            </a:pPr>
            <a:endParaRPr lang="en-US" altLang="ko-KR" sz="1400" b="1" dirty="0" smtClean="0"/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      # irregular inflectional forms</a:t>
            </a:r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          </a:t>
            </a:r>
            <a:r>
              <a:rPr lang="ko-KR" altLang="en-US" sz="1200" dirty="0" smtClean="0"/>
              <a:t>➀  </a:t>
            </a:r>
            <a:r>
              <a:rPr lang="en-US" altLang="ko-KR" sz="1200" dirty="0" smtClean="0"/>
              <a:t>irregular plural nouns:     children,    mice,    feet,   </a:t>
            </a:r>
            <a:r>
              <a:rPr lang="en-US" altLang="ko-KR" sz="1200" i="1" dirty="0" smtClean="0"/>
              <a:t>sheep</a:t>
            </a:r>
            <a:r>
              <a:rPr lang="en-US" altLang="ko-KR" sz="1200" dirty="0" smtClean="0"/>
              <a:t>, …</a:t>
            </a:r>
            <a:endParaRPr lang="ko-KR" altLang="en-US" sz="1200" dirty="0" smtClean="0"/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          </a:t>
            </a:r>
            <a:r>
              <a:rPr lang="ko-KR" altLang="en-US" sz="1200" dirty="0" smtClean="0"/>
              <a:t>➁  </a:t>
            </a:r>
            <a:r>
              <a:rPr lang="en-US" altLang="ko-KR" sz="1200" dirty="0" smtClean="0"/>
              <a:t>irregular past tense verbs:    went,   sang,   brought,   ran,  knew,   </a:t>
            </a:r>
            <a:r>
              <a:rPr lang="en-US" altLang="ko-KR" sz="1200" i="1" dirty="0" smtClean="0"/>
              <a:t>hit</a:t>
            </a:r>
            <a:r>
              <a:rPr lang="en-US" altLang="ko-KR" sz="1200" dirty="0" smtClean="0"/>
              <a:t>, …</a:t>
            </a:r>
            <a:endParaRPr lang="ko-KR" altLang="en-US" sz="1200" dirty="0" smtClean="0"/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          </a:t>
            </a:r>
            <a:r>
              <a:rPr lang="ko-KR" altLang="en-US" sz="1200" dirty="0" smtClean="0"/>
              <a:t>➂  </a:t>
            </a:r>
            <a:r>
              <a:rPr lang="en-US" altLang="ko-KR" sz="1200" dirty="0" smtClean="0"/>
              <a:t>irregular comparative forms:    worse(*</a:t>
            </a:r>
            <a:r>
              <a:rPr lang="en-US" altLang="ko-KR" sz="1200" dirty="0" err="1" smtClean="0"/>
              <a:t>badder</a:t>
            </a:r>
            <a:r>
              <a:rPr lang="en-US" altLang="ko-KR" sz="1200" dirty="0" smtClean="0"/>
              <a:t>),   better(*</a:t>
            </a:r>
            <a:r>
              <a:rPr lang="en-US" altLang="ko-KR" sz="1200" dirty="0" err="1" smtClean="0"/>
              <a:t>gooder</a:t>
            </a:r>
            <a:r>
              <a:rPr lang="en-US" altLang="ko-KR" sz="1200" dirty="0" smtClean="0"/>
              <a:t>),  …</a:t>
            </a:r>
          </a:p>
          <a:p>
            <a:pPr>
              <a:lnSpc>
                <a:spcPts val="700"/>
              </a:lnSpc>
              <a:buNone/>
            </a:pPr>
            <a:r>
              <a:rPr lang="en-US" altLang="ko-KR" sz="1200" dirty="0" smtClean="0"/>
              <a:t>          </a:t>
            </a:r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                          -  Yesterday you </a:t>
            </a:r>
            <a:r>
              <a:rPr lang="en-US" altLang="ko-KR" sz="1200" u="sng" dirty="0" smtClean="0"/>
              <a:t>hit</a:t>
            </a:r>
            <a:r>
              <a:rPr lang="en-US" altLang="ko-KR" sz="1200" dirty="0" smtClean="0"/>
              <a:t> the ball. </a:t>
            </a:r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                          -  The </a:t>
            </a:r>
            <a:r>
              <a:rPr lang="en-US" altLang="ko-KR" sz="1200" u="sng" dirty="0" smtClean="0"/>
              <a:t>sheep</a:t>
            </a:r>
            <a:r>
              <a:rPr lang="en-US" altLang="ko-KR" sz="1200" dirty="0" smtClean="0"/>
              <a:t> are in the meadow.</a:t>
            </a:r>
          </a:p>
          <a:p>
            <a:pPr>
              <a:lnSpc>
                <a:spcPts val="800"/>
              </a:lnSpc>
              <a:buNone/>
            </a:pPr>
            <a:endParaRPr lang="en-US" altLang="ko-KR" sz="1200" dirty="0" smtClean="0"/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      # regular plural inflectional forms:  geek   </a:t>
            </a:r>
            <a:r>
              <a:rPr lang="en-US" altLang="ko-KR" sz="1200" dirty="0" smtClean="0">
                <a:sym typeface="Wingdings" pitchFamily="2" charset="2"/>
              </a:rPr>
              <a:t>  geeks,  *</a:t>
            </a:r>
            <a:r>
              <a:rPr lang="en-US" altLang="ko-KR" sz="1200" dirty="0" err="1" smtClean="0">
                <a:sym typeface="Wingdings" pitchFamily="2" charset="2"/>
              </a:rPr>
              <a:t>geeken</a:t>
            </a:r>
            <a:endParaRPr lang="en-US" altLang="ko-KR" sz="1200" dirty="0" smtClean="0"/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                                                    fax      </a:t>
            </a:r>
            <a:r>
              <a:rPr lang="en-US" altLang="ko-KR" sz="1200" dirty="0" smtClean="0">
                <a:sym typeface="Wingdings" pitchFamily="2" charset="2"/>
              </a:rPr>
              <a:t>  faxes,  *</a:t>
            </a:r>
            <a:r>
              <a:rPr lang="en-US" altLang="ko-KR" sz="1200" dirty="0" err="1" smtClean="0">
                <a:sym typeface="Wingdings" pitchFamily="2" charset="2"/>
              </a:rPr>
              <a:t>faxen</a:t>
            </a:r>
            <a:endParaRPr lang="en-US" altLang="ko-KR" sz="1200" dirty="0" smtClean="0">
              <a:sym typeface="Wingdings" pitchFamily="2" charset="2"/>
            </a:endParaRPr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                                    datum   data,   *</a:t>
            </a:r>
            <a:r>
              <a:rPr lang="en-US" altLang="ko-KR" sz="1200" dirty="0" err="1" smtClean="0">
                <a:sym typeface="Wingdings" pitchFamily="2" charset="2"/>
              </a:rPr>
              <a:t>datums</a:t>
            </a:r>
            <a:endParaRPr lang="en-US" altLang="ko-KR" sz="1200" dirty="0" smtClean="0">
              <a:sym typeface="Wingdings" pitchFamily="2" charset="2"/>
            </a:endParaRPr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                               </a:t>
            </a:r>
            <a:r>
              <a:rPr lang="en-US" altLang="ko-KR" sz="1200" dirty="0" err="1" smtClean="0">
                <a:sym typeface="Wingdings" pitchFamily="2" charset="2"/>
              </a:rPr>
              <a:t>cf</a:t>
            </a:r>
            <a:r>
              <a:rPr lang="en-US" altLang="ko-KR" sz="1200" dirty="0" smtClean="0">
                <a:sym typeface="Wingdings" pitchFamily="2" charset="2"/>
              </a:rPr>
              <a:t>)  ox        oxen,  *</a:t>
            </a:r>
            <a:r>
              <a:rPr lang="en-US" altLang="ko-KR" sz="1200" dirty="0" err="1" smtClean="0">
                <a:sym typeface="Wingdings" pitchFamily="2" charset="2"/>
              </a:rPr>
              <a:t>oxes</a:t>
            </a:r>
            <a:endParaRPr lang="en-US" altLang="ko-KR" sz="1200" dirty="0" smtClean="0">
              <a:sym typeface="Wingdings" pitchFamily="2" charset="2"/>
            </a:endParaRPr>
          </a:p>
          <a:p>
            <a:pPr>
              <a:lnSpc>
                <a:spcPts val="1400"/>
              </a:lnSpc>
              <a:buNone/>
            </a:pPr>
            <a:endParaRPr lang="ko-KR" altLang="en-US" sz="1200" dirty="0" smtClean="0"/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      </a:t>
            </a:r>
            <a:r>
              <a:rPr lang="en-US" altLang="ko-KR" sz="1200" dirty="0" err="1" smtClean="0"/>
              <a:t>cf</a:t>
            </a:r>
            <a:r>
              <a:rPr lang="en-US" altLang="ko-KR" sz="1200" dirty="0" smtClean="0"/>
              <a:t>)  The police </a:t>
            </a:r>
            <a:r>
              <a:rPr lang="en-US" altLang="ko-KR" sz="1200" u="sng" dirty="0" smtClean="0"/>
              <a:t>ringed</a:t>
            </a:r>
            <a:r>
              <a:rPr lang="en-US" altLang="ko-KR" sz="1200" dirty="0" smtClean="0"/>
              <a:t> the bank with armed men.</a:t>
            </a:r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           *The police </a:t>
            </a:r>
            <a:r>
              <a:rPr lang="en-US" altLang="ko-KR" sz="1200" u="sng" dirty="0" smtClean="0"/>
              <a:t>rang </a:t>
            </a:r>
            <a:r>
              <a:rPr lang="en-US" altLang="ko-KR" sz="1200" dirty="0" smtClean="0"/>
              <a:t>the bank with armed men.</a:t>
            </a:r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            flied out / *flew out  (The verb ‘flied out’ came from the compound noun ‘fly ball’)</a:t>
            </a:r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            flatfoot </a:t>
            </a:r>
            <a:r>
              <a:rPr lang="en-US" altLang="ko-KR" sz="1200" dirty="0" smtClean="0">
                <a:sym typeface="Wingdings" pitchFamily="2" charset="2"/>
              </a:rPr>
              <a:t></a:t>
            </a:r>
            <a:r>
              <a:rPr lang="en-US" altLang="ko-KR" sz="1200" dirty="0" smtClean="0"/>
              <a:t> two flatfoots / *two flatfeet</a:t>
            </a:r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            footman </a:t>
            </a:r>
            <a:r>
              <a:rPr lang="en-US" altLang="ko-KR" sz="1200" dirty="0" smtClean="0">
                <a:sym typeface="Wingdings" pitchFamily="2" charset="2"/>
              </a:rPr>
              <a:t></a:t>
            </a:r>
            <a:r>
              <a:rPr lang="en-US" altLang="ko-KR" sz="1200" dirty="0" smtClean="0"/>
              <a:t> footmen / *</a:t>
            </a:r>
            <a:r>
              <a:rPr lang="en-US" altLang="ko-KR" sz="1200" dirty="0" err="1" smtClean="0"/>
              <a:t>footmans</a:t>
            </a:r>
            <a:r>
              <a:rPr lang="en-US" altLang="ko-KR" sz="1200" dirty="0" smtClean="0"/>
              <a:t>, *</a:t>
            </a:r>
            <a:r>
              <a:rPr lang="en-US" altLang="ko-KR" sz="1200" dirty="0" err="1" smtClean="0"/>
              <a:t>feetman</a:t>
            </a:r>
            <a:r>
              <a:rPr lang="en-US" altLang="ko-KR" sz="1200" dirty="0" smtClean="0"/>
              <a:t>, *</a:t>
            </a:r>
            <a:r>
              <a:rPr lang="en-US" altLang="ko-KR" sz="1200" dirty="0" err="1" smtClean="0"/>
              <a:t>feetmen</a:t>
            </a:r>
            <a:endParaRPr lang="en-US" altLang="ko-KR" sz="1200" dirty="0" smtClean="0"/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            mother-in-law </a:t>
            </a:r>
            <a:r>
              <a:rPr lang="en-US" altLang="ko-KR" sz="1200" dirty="0" smtClean="0">
                <a:sym typeface="Wingdings" pitchFamily="2" charset="2"/>
              </a:rPr>
              <a:t></a:t>
            </a:r>
            <a:r>
              <a:rPr lang="en-US" altLang="ko-KR" sz="1200" dirty="0" smtClean="0"/>
              <a:t> mothers-in-law / *mother-in-laws</a:t>
            </a:r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            court-martial  </a:t>
            </a:r>
            <a:r>
              <a:rPr lang="en-US" altLang="ko-KR" sz="1200" dirty="0" smtClean="0">
                <a:sym typeface="Wingdings" pitchFamily="2" charset="2"/>
              </a:rPr>
              <a:t> courts-martial</a:t>
            </a:r>
            <a:endParaRPr lang="en-US" altLang="ko-KR" sz="1200" dirty="0" smtClean="0"/>
          </a:p>
          <a:p>
            <a:pPr>
              <a:lnSpc>
                <a:spcPts val="1400"/>
              </a:lnSpc>
              <a:buNone/>
            </a:pPr>
            <a:r>
              <a:rPr lang="en-US" altLang="ko-KR" sz="1200" dirty="0" smtClean="0"/>
              <a:t>            attorney general </a:t>
            </a:r>
            <a:r>
              <a:rPr lang="en-US" altLang="ko-KR" sz="1200" dirty="0" smtClean="0">
                <a:sym typeface="Wingdings" pitchFamily="2" charset="2"/>
              </a:rPr>
              <a:t> attorneys general,  attorney generals                                                        2&lt;3&gt;</a:t>
            </a:r>
            <a:endParaRPr lang="ko-KR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296842"/>
          </a:xfrm>
        </p:spPr>
        <p:txBody>
          <a:bodyPr>
            <a:noAutofit/>
          </a:bodyPr>
          <a:lstStyle/>
          <a:p>
            <a:pPr algn="l"/>
            <a:r>
              <a:rPr lang="en-US" altLang="ko-KR" sz="1400" b="1" dirty="0" smtClean="0"/>
              <a:t>11. Lexical Gaps</a:t>
            </a:r>
            <a:endParaRPr lang="ko-KR" altLang="en-US" sz="14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928670"/>
            <a:ext cx="8229600" cy="548324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-  “Words” that conform to the rules of word formation but are not truly part of the vocabulary are called</a:t>
            </a:r>
          </a:p>
          <a:p>
            <a:pPr>
              <a:buNone/>
            </a:pPr>
            <a:r>
              <a:rPr lang="en-US" altLang="ko-KR" sz="1200" dirty="0" smtClean="0"/>
              <a:t>       </a:t>
            </a:r>
            <a:r>
              <a:rPr lang="en-US" altLang="ko-KR" sz="1200" b="1" dirty="0" smtClean="0"/>
              <a:t>accidental gaps or lexical gaps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The words such </a:t>
            </a:r>
            <a:r>
              <a:rPr lang="en-US" altLang="ko-KR" sz="1200" i="1" dirty="0" smtClean="0"/>
              <a:t>as </a:t>
            </a:r>
            <a:r>
              <a:rPr lang="en-US" altLang="ko-KR" sz="1200" i="1" dirty="0" err="1" smtClean="0"/>
              <a:t>clunt</a:t>
            </a:r>
            <a:r>
              <a:rPr lang="en-US" altLang="ko-KR" sz="1200" i="1" dirty="0" smtClean="0"/>
              <a:t>, </a:t>
            </a:r>
            <a:r>
              <a:rPr lang="en-US" altLang="ko-KR" sz="1200" i="1" dirty="0" err="1" smtClean="0"/>
              <a:t>spleek</a:t>
            </a:r>
            <a:r>
              <a:rPr lang="en-US" altLang="ko-KR" sz="1200" i="1" dirty="0" smtClean="0"/>
              <a:t>, </a:t>
            </a:r>
            <a:r>
              <a:rPr lang="en-US" altLang="ko-KR" sz="1200" i="1" dirty="0" err="1" smtClean="0"/>
              <a:t>flig</a:t>
            </a:r>
            <a:r>
              <a:rPr lang="en-US" altLang="ko-KR" sz="1200" i="1" dirty="0" smtClean="0"/>
              <a:t> </a:t>
            </a:r>
            <a:r>
              <a:rPr lang="en-US" altLang="ko-KR" sz="1200" dirty="0" smtClean="0"/>
              <a:t>and the morphological derivations such as </a:t>
            </a:r>
            <a:r>
              <a:rPr lang="en-US" altLang="ko-KR" sz="1200" i="1" dirty="0" err="1" smtClean="0">
                <a:solidFill>
                  <a:srgbClr val="FF0000"/>
                </a:solidFill>
              </a:rPr>
              <a:t>dis</a:t>
            </a:r>
            <a:r>
              <a:rPr lang="en-US" altLang="ko-KR" sz="1200" i="1" dirty="0" err="1" smtClean="0"/>
              <a:t>obvious</a:t>
            </a:r>
            <a:r>
              <a:rPr lang="en-US" altLang="ko-KR" sz="1200" dirty="0" smtClean="0"/>
              <a:t> or </a:t>
            </a:r>
            <a:r>
              <a:rPr lang="en-US" altLang="ko-KR" sz="1200" i="1" dirty="0" err="1" smtClean="0">
                <a:solidFill>
                  <a:srgbClr val="FF0000"/>
                </a:solidFill>
              </a:rPr>
              <a:t>in</a:t>
            </a:r>
            <a:r>
              <a:rPr lang="en-US" altLang="ko-KR" sz="1200" i="1" dirty="0" err="1" smtClean="0"/>
              <a:t>obvious</a:t>
            </a:r>
            <a:r>
              <a:rPr lang="en-US" altLang="ko-KR" sz="1200" dirty="0" smtClean="0"/>
              <a:t> </a:t>
            </a:r>
          </a:p>
          <a:p>
            <a:pPr>
              <a:buNone/>
            </a:pPr>
            <a:r>
              <a:rPr lang="en-US" altLang="ko-KR" sz="1200" dirty="0" smtClean="0"/>
              <a:t>      are a permissible sound sequences but they do not exist in English.</a:t>
            </a:r>
          </a:p>
          <a:p>
            <a:pPr>
              <a:buNone/>
            </a:pPr>
            <a:r>
              <a:rPr lang="en-US" altLang="ko-KR" sz="1200" dirty="0" smtClean="0"/>
              <a:t> </a:t>
            </a:r>
          </a:p>
          <a:p>
            <a:pPr>
              <a:buNone/>
            </a:pPr>
            <a:r>
              <a:rPr lang="en-US" altLang="ko-KR" sz="1200" dirty="0" smtClean="0"/>
              <a:t>  -  Similarly, </a:t>
            </a:r>
            <a:r>
              <a:rPr lang="en-US" altLang="ko-KR" sz="1200" i="1" dirty="0" err="1" smtClean="0">
                <a:solidFill>
                  <a:srgbClr val="FF0000"/>
                </a:solidFill>
              </a:rPr>
              <a:t>bl</a:t>
            </a:r>
            <a:r>
              <a:rPr lang="en-US" altLang="ko-KR" sz="1200" i="1" dirty="0" err="1" smtClean="0"/>
              <a:t>ick</a:t>
            </a:r>
            <a:r>
              <a:rPr lang="en-US" altLang="ko-KR" sz="1200" i="1" dirty="0" smtClean="0"/>
              <a:t>, </a:t>
            </a:r>
            <a:r>
              <a:rPr lang="en-US" altLang="ko-KR" sz="1200" i="1" dirty="0" err="1" smtClean="0">
                <a:solidFill>
                  <a:srgbClr val="FF0000"/>
                </a:solidFill>
              </a:rPr>
              <a:t>sl</a:t>
            </a:r>
            <a:r>
              <a:rPr lang="en-US" altLang="ko-KR" sz="1200" i="1" dirty="0" err="1" smtClean="0"/>
              <a:t>arm</a:t>
            </a:r>
            <a:r>
              <a:rPr lang="en-US" altLang="ko-KR" sz="1200" i="1" dirty="0" smtClean="0"/>
              <a:t>, or </a:t>
            </a:r>
            <a:r>
              <a:rPr lang="en-US" altLang="ko-KR" sz="1200" i="1" dirty="0" err="1" smtClean="0">
                <a:solidFill>
                  <a:srgbClr val="FF0000"/>
                </a:solidFill>
              </a:rPr>
              <a:t>kr</a:t>
            </a:r>
            <a:r>
              <a:rPr lang="en-US" altLang="ko-KR" sz="1200" i="1" dirty="0" err="1" smtClean="0"/>
              <a:t>obe</a:t>
            </a:r>
            <a:r>
              <a:rPr lang="en-US" altLang="ko-KR" sz="1200" i="1" dirty="0" smtClean="0"/>
              <a:t> </a:t>
            </a:r>
            <a:r>
              <a:rPr lang="en-US" altLang="ko-KR" sz="1200" dirty="0" smtClean="0"/>
              <a:t>not present in English but the first sounds </a:t>
            </a:r>
            <a:r>
              <a:rPr lang="en-US" altLang="ko-KR" sz="1200" dirty="0" err="1" smtClean="0"/>
              <a:t>bl</a:t>
            </a:r>
            <a:r>
              <a:rPr lang="en-US" altLang="ko-KR" sz="1200" dirty="0" smtClean="0"/>
              <a:t>-, </a:t>
            </a:r>
            <a:r>
              <a:rPr lang="en-US" altLang="ko-KR" sz="1200" dirty="0" err="1" smtClean="0"/>
              <a:t>sl</a:t>
            </a:r>
            <a:r>
              <a:rPr lang="en-US" altLang="ko-KR" sz="1200" dirty="0" smtClean="0"/>
              <a:t>-, </a:t>
            </a:r>
            <a:r>
              <a:rPr lang="en-US" altLang="ko-KR" sz="1200" dirty="0" err="1" smtClean="0"/>
              <a:t>kr</a:t>
            </a:r>
            <a:r>
              <a:rPr lang="en-US" altLang="ko-KR" sz="1200" dirty="0" smtClean="0"/>
              <a:t>- are possible </a:t>
            </a:r>
          </a:p>
          <a:p>
            <a:pPr>
              <a:buNone/>
            </a:pPr>
            <a:r>
              <a:rPr lang="en-US" altLang="ko-KR" sz="1200" dirty="0" smtClean="0"/>
              <a:t>      sequences in English. These words show accidental gaps that are well-formed but non-existing words.</a:t>
            </a:r>
          </a:p>
          <a:p>
            <a:pPr>
              <a:buNone/>
            </a:pPr>
            <a:r>
              <a:rPr lang="en-US" altLang="ko-KR" sz="1200" dirty="0" smtClean="0"/>
              <a:t>   </a:t>
            </a:r>
          </a:p>
          <a:p>
            <a:pPr>
              <a:buNone/>
            </a:pPr>
            <a:r>
              <a:rPr lang="en-US" altLang="ko-KR" sz="1200" dirty="0" smtClean="0"/>
              <a:t>  -  </a:t>
            </a:r>
            <a:r>
              <a:rPr lang="en-US" altLang="ko-KR" sz="1200" u="sng" dirty="0" smtClean="0"/>
              <a:t>Possible but </a:t>
            </a:r>
            <a:r>
              <a:rPr lang="en-US" altLang="ko-KR" sz="1200" u="sng" dirty="0" err="1" smtClean="0"/>
              <a:t>nonexisting</a:t>
            </a:r>
            <a:r>
              <a:rPr lang="en-US" altLang="ko-KR" sz="1200" u="sng" dirty="0" smtClean="0"/>
              <a:t> words</a:t>
            </a:r>
            <a:r>
              <a:rPr lang="en-US" altLang="ko-KR" sz="1200" dirty="0" smtClean="0"/>
              <a:t> such as *</a:t>
            </a:r>
            <a:r>
              <a:rPr lang="en-US" altLang="ko-KR" sz="1200" i="1" dirty="0" err="1" smtClean="0"/>
              <a:t>magnificenter</a:t>
            </a:r>
            <a:r>
              <a:rPr lang="en-US" altLang="ko-KR" sz="1200" i="1" dirty="0" smtClean="0"/>
              <a:t> </a:t>
            </a:r>
            <a:r>
              <a:rPr lang="en-US" altLang="ko-KR" sz="1200" dirty="0" smtClean="0"/>
              <a:t> or</a:t>
            </a:r>
            <a:r>
              <a:rPr lang="en-US" altLang="ko-KR" sz="1200" i="1" dirty="0" smtClean="0"/>
              <a:t> *</a:t>
            </a:r>
            <a:r>
              <a:rPr lang="en-US" altLang="ko-KR" sz="1200" i="1" dirty="0" err="1" smtClean="0"/>
              <a:t>disobvious</a:t>
            </a:r>
            <a:r>
              <a:rPr lang="en-US" altLang="ko-KR" sz="1200" i="1" dirty="0" smtClean="0"/>
              <a:t>  </a:t>
            </a:r>
            <a:r>
              <a:rPr lang="en-US" altLang="ko-KR" sz="1200" dirty="0" smtClean="0"/>
              <a:t>are</a:t>
            </a:r>
            <a:r>
              <a:rPr lang="en-US" altLang="ko-KR" sz="1200" i="1" dirty="0" smtClean="0">
                <a:sym typeface="Wingdings" pitchFamily="2" charset="2"/>
              </a:rPr>
              <a:t> </a:t>
            </a:r>
            <a:r>
              <a:rPr lang="en-US" altLang="ko-KR" sz="1200" dirty="0" smtClean="0">
                <a:solidFill>
                  <a:srgbClr val="FF0000"/>
                </a:solidFill>
                <a:sym typeface="Wingdings" pitchFamily="2" charset="2"/>
              </a:rPr>
              <a:t>accidental gaps,</a:t>
            </a:r>
          </a:p>
          <a:p>
            <a:pPr>
              <a:buNone/>
            </a:pPr>
            <a:r>
              <a:rPr lang="en-US" altLang="ko-KR" sz="1200" dirty="0" smtClean="0">
                <a:solidFill>
                  <a:srgbClr val="FF0000"/>
                </a:solidFill>
                <a:sym typeface="Wingdings" pitchFamily="2" charset="2"/>
              </a:rPr>
              <a:t>     </a:t>
            </a:r>
            <a:r>
              <a:rPr lang="en-US" altLang="ko-KR" sz="1200" dirty="0" smtClean="0">
                <a:sym typeface="Wingdings" pitchFamily="2" charset="2"/>
              </a:rPr>
              <a:t>the word forms</a:t>
            </a:r>
            <a:r>
              <a:rPr lang="en-US" altLang="ko-KR" sz="1200" dirty="0" smtClean="0">
                <a:solidFill>
                  <a:srgbClr val="FF0000"/>
                </a:solidFill>
              </a:rPr>
              <a:t> </a:t>
            </a:r>
            <a:r>
              <a:rPr lang="en-US" altLang="ko-KR" sz="1200" i="1" dirty="0" smtClean="0"/>
              <a:t>more magnificent </a:t>
            </a:r>
            <a:r>
              <a:rPr lang="en-US" altLang="ko-KR" sz="1200" dirty="0" smtClean="0"/>
              <a:t>or</a:t>
            </a:r>
            <a:r>
              <a:rPr lang="en-US" altLang="ko-KR" sz="1200" i="1" dirty="0" smtClean="0"/>
              <a:t> </a:t>
            </a:r>
            <a:r>
              <a:rPr lang="en-US" altLang="ko-KR" sz="1200" i="1" dirty="0" err="1" smtClean="0"/>
              <a:t>nonobvious</a:t>
            </a:r>
            <a:r>
              <a:rPr lang="en-US" altLang="ko-KR" sz="1200" dirty="0" smtClean="0"/>
              <a:t> exist instead.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</a:t>
            </a:r>
            <a:r>
              <a:rPr lang="en-US" altLang="ko-KR" sz="1200" dirty="0" err="1" smtClean="0"/>
              <a:t>cf</a:t>
            </a:r>
            <a:r>
              <a:rPr lang="en-US" altLang="ko-KR" sz="1200" dirty="0" smtClean="0"/>
              <a:t>)  Does the word, </a:t>
            </a:r>
            <a:r>
              <a:rPr lang="en-US" altLang="ko-KR" sz="1200" b="1" i="1" dirty="0" err="1" smtClean="0"/>
              <a:t>bnick</a:t>
            </a:r>
            <a:r>
              <a:rPr lang="en-US" altLang="ko-KR" sz="1200" dirty="0" smtClean="0"/>
              <a:t>, show an accidental gap?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*</a:t>
            </a:r>
            <a:r>
              <a:rPr lang="en-US" altLang="ko-KR" sz="1200" dirty="0" err="1" smtClean="0"/>
              <a:t>unsystem</a:t>
            </a:r>
            <a:r>
              <a:rPr lang="en-US" altLang="ko-KR" sz="1200" dirty="0" smtClean="0"/>
              <a:t>,  *</a:t>
            </a:r>
            <a:r>
              <a:rPr lang="en-US" altLang="ko-KR" sz="1200" dirty="0" err="1" smtClean="0"/>
              <a:t>need</a:t>
            </a:r>
            <a:r>
              <a:rPr lang="en-US" altLang="ko-KR" sz="1200" u="sng" dirty="0" err="1" smtClean="0"/>
              <a:t>less</a:t>
            </a:r>
            <a:r>
              <a:rPr lang="en-US" altLang="ko-KR" sz="1200" i="1" dirty="0" err="1" smtClean="0"/>
              <a:t>ity</a:t>
            </a:r>
            <a:r>
              <a:rPr lang="en-US" altLang="ko-KR" sz="1200" dirty="0" smtClean="0"/>
              <a:t>(II+I)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</a:t>
            </a:r>
            <a:r>
              <a:rPr lang="en-US" altLang="ko-KR" sz="1200" dirty="0" smtClean="0">
                <a:sym typeface="Wingdings" pitchFamily="2" charset="2"/>
              </a:rPr>
              <a:t>  These forms are </a:t>
            </a:r>
            <a:r>
              <a:rPr lang="en-US" altLang="ko-KR" sz="1200" dirty="0" smtClean="0">
                <a:solidFill>
                  <a:srgbClr val="FF0000"/>
                </a:solidFill>
                <a:sym typeface="Wingdings" pitchFamily="2" charset="2"/>
              </a:rPr>
              <a:t>not lexical gaps </a:t>
            </a:r>
            <a:r>
              <a:rPr lang="en-US" altLang="ko-KR" sz="1200" u="sng" dirty="0" smtClean="0">
                <a:sym typeface="Wingdings" pitchFamily="2" charset="2"/>
              </a:rPr>
              <a:t>because they are impossible and so </a:t>
            </a:r>
            <a:r>
              <a:rPr lang="en-US" altLang="ko-KR" sz="1200" u="sng" dirty="0" err="1" smtClean="0">
                <a:sym typeface="Wingdings" pitchFamily="2" charset="2"/>
              </a:rPr>
              <a:t>nonexisting</a:t>
            </a:r>
            <a:r>
              <a:rPr lang="en-US" altLang="ko-KR" sz="1200" u="sng" dirty="0" smtClean="0">
                <a:sym typeface="Wingdings" pitchFamily="2" charset="2"/>
              </a:rPr>
              <a:t> words in English</a:t>
            </a:r>
            <a:r>
              <a:rPr lang="en-US" altLang="ko-KR" sz="1200" dirty="0" smtClean="0">
                <a:sym typeface="Wingdings" pitchFamily="2" charset="2"/>
              </a:rPr>
              <a:t>.</a:t>
            </a: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</a:t>
            </a:r>
            <a:r>
              <a:rPr lang="en-US" altLang="ko-KR" sz="1400" b="1" dirty="0" smtClean="0"/>
              <a:t>12. Other Morphological Processes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b="1" dirty="0" smtClean="0"/>
              <a:t>  </a:t>
            </a:r>
            <a:r>
              <a:rPr lang="en-US" altLang="ko-KR" sz="1300" b="1" dirty="0" smtClean="0"/>
              <a:t>(1) Back-Formations(</a:t>
            </a:r>
            <a:r>
              <a:rPr lang="ko-KR" altLang="en-US" sz="1300" b="1" dirty="0" smtClean="0"/>
              <a:t>역형성</a:t>
            </a:r>
            <a:r>
              <a:rPr lang="en-US" altLang="ko-KR" sz="1300" b="1" dirty="0" smtClean="0"/>
              <a:t>)</a:t>
            </a:r>
          </a:p>
          <a:p>
            <a:pPr>
              <a:buNone/>
            </a:pPr>
            <a:r>
              <a:rPr lang="en-US" altLang="ko-KR" sz="1200" dirty="0" smtClean="0"/>
              <a:t>       When a new word enters the language because of an incorrect morphological analysis, the word is called</a:t>
            </a:r>
          </a:p>
          <a:p>
            <a:pPr>
              <a:buNone/>
            </a:pPr>
            <a:r>
              <a:rPr lang="en-US" altLang="ko-KR" sz="1200" dirty="0" smtClean="0"/>
              <a:t>    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back-formation</a:t>
            </a:r>
            <a:r>
              <a:rPr lang="en-US" altLang="ko-KR" sz="1200" dirty="0" smtClean="0"/>
              <a:t>. The word </a:t>
            </a:r>
            <a:r>
              <a:rPr lang="en-US" altLang="ko-KR" sz="1200" b="1" i="1" dirty="0" smtClean="0"/>
              <a:t>peddle</a:t>
            </a:r>
            <a:r>
              <a:rPr lang="en-US" altLang="ko-KR" sz="1200" dirty="0" smtClean="0"/>
              <a:t> was derived from </a:t>
            </a:r>
            <a:r>
              <a:rPr lang="en-US" altLang="ko-KR" sz="1200" b="1" i="1" dirty="0" smtClean="0"/>
              <a:t>peddler</a:t>
            </a:r>
            <a:r>
              <a:rPr lang="en-US" altLang="ko-KR" sz="1200" dirty="0" smtClean="0"/>
              <a:t> on the mistaken assumption that the </a:t>
            </a:r>
            <a:r>
              <a:rPr lang="en-US" altLang="ko-KR" sz="1200" i="1" dirty="0" smtClean="0"/>
              <a:t>–</a:t>
            </a:r>
            <a:r>
              <a:rPr lang="en-US" altLang="ko-KR" sz="1200" i="1" dirty="0" err="1" smtClean="0"/>
              <a:t>er</a:t>
            </a:r>
            <a:r>
              <a:rPr lang="en-US" altLang="ko-KR" sz="1200" i="1" dirty="0" smtClean="0"/>
              <a:t> </a:t>
            </a:r>
            <a:r>
              <a:rPr lang="en-US" altLang="ko-KR" sz="1200" dirty="0" smtClean="0"/>
              <a:t>was</a:t>
            </a:r>
          </a:p>
          <a:p>
            <a:pPr>
              <a:buNone/>
            </a:pPr>
            <a:r>
              <a:rPr lang="en-US" altLang="ko-KR" sz="1200" dirty="0" smtClean="0"/>
              <a:t>     the agentive suffix. </a:t>
            </a:r>
          </a:p>
          <a:p>
            <a:pPr>
              <a:buNone/>
            </a:pPr>
            <a:r>
              <a:rPr lang="en-US" altLang="ko-KR" sz="1200" dirty="0" smtClean="0"/>
              <a:t>       In this way, the verbs </a:t>
            </a:r>
            <a:r>
              <a:rPr lang="en-US" altLang="ko-KR" sz="1200" b="1" i="1" dirty="0" smtClean="0"/>
              <a:t>hawk, stoke, swindle, burgle</a:t>
            </a:r>
            <a:r>
              <a:rPr lang="en-US" altLang="ko-KR" sz="1200" dirty="0" smtClean="0"/>
              <a:t> and </a:t>
            </a:r>
            <a:r>
              <a:rPr lang="en-US" altLang="ko-KR" sz="1200" b="1" i="1" dirty="0" smtClean="0"/>
              <a:t>edit</a:t>
            </a:r>
            <a:r>
              <a:rPr lang="en-US" altLang="ko-KR" sz="1200" dirty="0" smtClean="0"/>
              <a:t> are derived from </a:t>
            </a:r>
            <a:r>
              <a:rPr lang="en-US" altLang="ko-KR" sz="1200" b="1" i="1" dirty="0" smtClean="0"/>
              <a:t>hawker, stoker, swindler, burglar</a:t>
            </a:r>
            <a:r>
              <a:rPr lang="en-US" altLang="ko-KR" sz="1200" dirty="0" smtClean="0"/>
              <a:t> and </a:t>
            </a:r>
            <a:r>
              <a:rPr lang="en-US" altLang="ko-KR" sz="1200" b="1" i="1" dirty="0" smtClean="0"/>
              <a:t>editor </a:t>
            </a:r>
            <a:r>
              <a:rPr lang="en-US" altLang="ko-KR" sz="1200" dirty="0" smtClean="0"/>
              <a:t>as back-formations. The singular form </a:t>
            </a:r>
            <a:r>
              <a:rPr lang="en-US" altLang="ko-KR" sz="1200" b="1" i="1" dirty="0" smtClean="0"/>
              <a:t>pea</a:t>
            </a:r>
            <a:r>
              <a:rPr lang="en-US" altLang="ko-KR" sz="1200" dirty="0" smtClean="0"/>
              <a:t> is derived from a plural word </a:t>
            </a:r>
            <a:r>
              <a:rPr lang="en-US" altLang="ko-KR" sz="1200" b="1" i="1" dirty="0" err="1" smtClean="0"/>
              <a:t>pease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The </a:t>
            </a:r>
            <a:r>
              <a:rPr lang="en-US" altLang="ko-KR" sz="1200" b="1" u="sng" dirty="0" smtClean="0">
                <a:solidFill>
                  <a:srgbClr val="FF0000"/>
                </a:solidFill>
              </a:rPr>
              <a:t>new words</a:t>
            </a:r>
            <a:r>
              <a:rPr lang="en-US" altLang="ko-KR" sz="1200" dirty="0" smtClean="0"/>
              <a:t> were formed from the </a:t>
            </a:r>
            <a:r>
              <a:rPr lang="en-US" altLang="ko-KR" sz="1200" b="1" u="sng" dirty="0" smtClean="0">
                <a:solidFill>
                  <a:srgbClr val="FF0000"/>
                </a:solidFill>
              </a:rPr>
              <a:t>existing words</a:t>
            </a:r>
            <a:r>
              <a:rPr lang="en-US" altLang="ko-KR" sz="1200" dirty="0" smtClean="0"/>
              <a:t> as back-formations.</a:t>
            </a:r>
          </a:p>
          <a:p>
            <a:pPr>
              <a:buNone/>
            </a:pPr>
            <a:r>
              <a:rPr lang="en-US" altLang="ko-KR" sz="1200" i="1" dirty="0" smtClean="0"/>
              <a:t>                            act                                           action</a:t>
            </a:r>
          </a:p>
          <a:p>
            <a:pPr>
              <a:buNone/>
            </a:pPr>
            <a:r>
              <a:rPr lang="en-US" altLang="ko-KR" sz="1200" i="1" dirty="0" smtClean="0"/>
              <a:t>                            exempt                                     exemption</a:t>
            </a:r>
          </a:p>
          <a:p>
            <a:pPr>
              <a:buNone/>
            </a:pPr>
            <a:r>
              <a:rPr lang="en-US" altLang="ko-KR" sz="1200" i="1" dirty="0" smtClean="0"/>
              <a:t>                            revise                                        revision</a:t>
            </a:r>
          </a:p>
          <a:p>
            <a:pPr>
              <a:buNone/>
            </a:pPr>
            <a:r>
              <a:rPr lang="en-US" altLang="ko-KR" sz="1200" i="1" dirty="0" smtClean="0"/>
              <a:t>                            resurrect                                    resurrection</a:t>
            </a:r>
          </a:p>
          <a:p>
            <a:pPr>
              <a:buNone/>
            </a:pPr>
            <a:r>
              <a:rPr lang="en-US" altLang="ko-KR" sz="1200" i="1" dirty="0" smtClean="0"/>
              <a:t>                            preempt                                    preemption</a:t>
            </a:r>
          </a:p>
          <a:p>
            <a:pPr>
              <a:buNone/>
            </a:pPr>
            <a:r>
              <a:rPr lang="en-US" altLang="ko-KR" sz="1200" i="1" dirty="0" smtClean="0"/>
              <a:t>                            televise                                      television</a:t>
            </a:r>
          </a:p>
          <a:p>
            <a:pPr>
              <a:buNone/>
            </a:pPr>
            <a:r>
              <a:rPr lang="en-US" altLang="ko-KR" sz="1200" dirty="0" smtClean="0"/>
              <a:t> </a:t>
            </a:r>
            <a:endParaRPr lang="ko-KR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rmAutofit/>
          </a:bodyPr>
          <a:lstStyle/>
          <a:p>
            <a:pPr algn="l"/>
            <a:r>
              <a:rPr lang="en-US" altLang="ko-KR" sz="1300" b="1" dirty="0" smtClean="0"/>
              <a:t> (2)  Compounds</a:t>
            </a:r>
            <a:endParaRPr lang="ko-KR" altLang="en-US" sz="13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436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-  Two or more words may be joined to form new, compound words. English is very flexible in the kinds of </a:t>
            </a:r>
          </a:p>
          <a:p>
            <a:pPr>
              <a:buNone/>
            </a:pPr>
            <a:r>
              <a:rPr lang="en-US" altLang="ko-KR" sz="1200" dirty="0" smtClean="0"/>
              <a:t>     combinations permitted.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           </a:t>
            </a:r>
            <a:r>
              <a:rPr lang="en-US" altLang="ko-KR" sz="1200" b="1" dirty="0" smtClean="0"/>
              <a:t>Adjective              Noun                Verb</a:t>
            </a:r>
          </a:p>
          <a:p>
            <a:pPr>
              <a:buNone/>
            </a:pPr>
            <a:r>
              <a:rPr lang="en-US" altLang="ko-KR" sz="1200" dirty="0" smtClean="0"/>
              <a:t>                   </a:t>
            </a:r>
            <a:r>
              <a:rPr lang="en-US" altLang="ko-KR" sz="1200" b="1" dirty="0" smtClean="0"/>
              <a:t>Adjective</a:t>
            </a:r>
            <a:r>
              <a:rPr lang="en-US" altLang="ko-KR" sz="1200" dirty="0" smtClean="0"/>
              <a:t>           bittersweet            poorhouse          whitewash        </a:t>
            </a:r>
          </a:p>
          <a:p>
            <a:pPr>
              <a:buNone/>
            </a:pPr>
            <a:r>
              <a:rPr lang="en-US" altLang="ko-KR" sz="1200" dirty="0" smtClean="0"/>
              <a:t>                   </a:t>
            </a:r>
            <a:r>
              <a:rPr lang="en-US" altLang="ko-KR" sz="1200" b="1" dirty="0" smtClean="0"/>
              <a:t>Noun     </a:t>
            </a:r>
            <a:r>
              <a:rPr lang="en-US" altLang="ko-KR" sz="1200" dirty="0" smtClean="0"/>
              <a:t>           headstrong            homework          </a:t>
            </a:r>
            <a:r>
              <a:rPr lang="en-US" altLang="ko-KR" sz="1200" dirty="0" err="1" smtClean="0"/>
              <a:t>spoonfeed</a:t>
            </a: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</a:t>
            </a:r>
            <a:r>
              <a:rPr lang="en-US" altLang="ko-KR" sz="1200" b="1" dirty="0" smtClean="0"/>
              <a:t>Verb   </a:t>
            </a:r>
            <a:r>
              <a:rPr lang="en-US" altLang="ko-KR" sz="1200" dirty="0" smtClean="0"/>
              <a:t>              feel-good              pickpocket          sleepwalk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-  When the two words are in the same grammatical category, the compound will also be in this category:</a:t>
            </a:r>
          </a:p>
          <a:p>
            <a:pPr>
              <a:buNone/>
            </a:pPr>
            <a:r>
              <a:rPr lang="en-US" altLang="ko-KR" sz="1200" dirty="0" smtClean="0"/>
              <a:t>             </a:t>
            </a:r>
            <a:r>
              <a:rPr lang="en-US" altLang="ko-KR" sz="1200" dirty="0" smtClean="0">
                <a:solidFill>
                  <a:srgbClr val="FF0000"/>
                </a:solidFill>
              </a:rPr>
              <a:t>noun + noun = noun                            adjective + adjective = adjective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girlfriend                                                       icy-cold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fighter-bomber                                               red-hot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                                                         worldly wise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In English, </a:t>
            </a:r>
            <a:r>
              <a:rPr lang="en-US" altLang="ko-KR" sz="1200" u="sng" dirty="0" smtClean="0"/>
              <a:t>the rightmost word in a compound is the head of the compound</a:t>
            </a:r>
            <a:r>
              <a:rPr lang="en-US" altLang="ko-KR" sz="1200" dirty="0" smtClean="0"/>
              <a:t>. The head is the part of a word or phrase that determines its broad meaning and grammatical category.</a:t>
            </a:r>
          </a:p>
          <a:p>
            <a:pPr>
              <a:buNone/>
            </a:pPr>
            <a:r>
              <a:rPr lang="en-US" altLang="ko-KR" sz="1200" dirty="0" smtClean="0"/>
              <a:t>             </a:t>
            </a:r>
            <a:r>
              <a:rPr lang="en-US" altLang="ko-KR" sz="1200" dirty="0" smtClean="0">
                <a:solidFill>
                  <a:srgbClr val="FF0000"/>
                </a:solidFill>
              </a:rPr>
              <a:t>noun + adjective = adjective                    verb + noun = noun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headstrong                                      pickpocket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</a:t>
            </a:r>
            <a:r>
              <a:rPr lang="en-US" altLang="ko-KR" sz="1200" dirty="0" err="1" smtClean="0"/>
              <a:t>cf</a:t>
            </a:r>
            <a:r>
              <a:rPr lang="en-US" altLang="ko-KR" sz="1200" dirty="0" smtClean="0"/>
              <a:t>) Prepositions form a closed class category that does not readily admit new members.</a:t>
            </a:r>
          </a:p>
          <a:p>
            <a:pPr>
              <a:buNone/>
            </a:pPr>
            <a:r>
              <a:rPr lang="en-US" altLang="ko-KR" sz="1200" dirty="0" smtClean="0"/>
              <a:t>         Compounds formed with a preposition are in the category of the non prepositional part of the compound</a:t>
            </a:r>
          </a:p>
          <a:p>
            <a:pPr>
              <a:buNone/>
            </a:pPr>
            <a:r>
              <a:rPr lang="en-US" altLang="ko-KR" sz="1200" dirty="0" smtClean="0"/>
              <a:t>         such as </a:t>
            </a:r>
            <a:r>
              <a:rPr lang="en-US" altLang="ko-KR" sz="1200" i="1" u="sng" dirty="0" smtClean="0"/>
              <a:t>over</a:t>
            </a:r>
            <a:r>
              <a:rPr lang="en-US" altLang="ko-KR" sz="1200" i="1" dirty="0" smtClean="0"/>
              <a:t>take</a:t>
            </a:r>
            <a:r>
              <a:rPr lang="en-US" altLang="ko-KR" sz="1200" dirty="0" smtClean="0"/>
              <a:t>(v) or </a:t>
            </a:r>
            <a:r>
              <a:rPr lang="en-US" altLang="ko-KR" sz="1200" i="1" dirty="0" smtClean="0"/>
              <a:t>sun</a:t>
            </a:r>
            <a:r>
              <a:rPr lang="en-US" altLang="ko-KR" sz="1200" i="1" u="sng" dirty="0" smtClean="0"/>
              <a:t>down</a:t>
            </a:r>
            <a:r>
              <a:rPr lang="en-US" altLang="ko-KR" sz="1200" dirty="0" smtClean="0"/>
              <a:t>(n).</a:t>
            </a:r>
          </a:p>
          <a:p>
            <a:pPr>
              <a:buNone/>
            </a:pPr>
            <a:r>
              <a:rPr lang="en-US" altLang="ko-KR" sz="1200" dirty="0" smtClean="0"/>
              <a:t>     </a:t>
            </a:r>
            <a:r>
              <a:rPr lang="en-US" altLang="ko-KR" sz="1200" dirty="0" err="1" smtClean="0"/>
              <a:t>cf</a:t>
            </a:r>
            <a:r>
              <a:rPr lang="en-US" altLang="ko-KR" sz="1200" dirty="0" smtClean="0"/>
              <a:t>) The meaning of a compound is not always the sum of the meanings of its parts; a </a:t>
            </a:r>
            <a:r>
              <a:rPr lang="en-US" altLang="ko-KR" sz="1200" i="1" dirty="0" smtClean="0"/>
              <a:t>blackboard</a:t>
            </a:r>
            <a:r>
              <a:rPr lang="en-US" altLang="ko-KR" sz="1200" dirty="0" smtClean="0"/>
              <a:t> may be</a:t>
            </a:r>
          </a:p>
          <a:p>
            <a:pPr>
              <a:buNone/>
            </a:pPr>
            <a:r>
              <a:rPr lang="en-US" altLang="ko-KR" sz="1200" dirty="0" smtClean="0"/>
              <a:t>         green or white.  Not everyone who wears a red coat is a </a:t>
            </a:r>
            <a:r>
              <a:rPr lang="en-US" altLang="ko-KR" sz="1200" i="1" dirty="0" smtClean="0"/>
              <a:t>Redcoat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                                                                                                    3&lt;1&gt;</a:t>
            </a:r>
            <a:endParaRPr lang="ko-KR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200" dirty="0" smtClean="0"/>
              <a:t>  </a:t>
            </a:r>
            <a:r>
              <a:rPr lang="en-US" altLang="ko-KR" sz="1200" b="1" dirty="0">
                <a:solidFill>
                  <a:prstClr val="black"/>
                </a:solidFill>
                <a:cs typeface="+mj-cs"/>
              </a:rPr>
              <a:t>(3) Coinage(</a:t>
            </a:r>
            <a:r>
              <a:rPr lang="ko-KR" altLang="en-US" sz="1200" b="1" dirty="0">
                <a:solidFill>
                  <a:prstClr val="black"/>
                </a:solidFill>
                <a:cs typeface="+mj-cs"/>
              </a:rPr>
              <a:t>신조어</a:t>
            </a:r>
            <a:r>
              <a:rPr lang="en-US" altLang="ko-KR" sz="1200" b="1" dirty="0">
                <a:solidFill>
                  <a:prstClr val="black"/>
                </a:solidFill>
                <a:cs typeface="+mj-cs"/>
              </a:rPr>
              <a:t>)</a:t>
            </a:r>
            <a:endParaRPr lang="en-US" altLang="ko-KR" sz="1200" dirty="0" smtClean="0"/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Coinage can be created for some purpose or specific brand names of products:</a:t>
            </a:r>
          </a:p>
          <a:p>
            <a:pPr marL="0" indent="0">
              <a:buNone/>
            </a:pPr>
            <a:endParaRPr lang="en-US" altLang="ko-KR" sz="1200" dirty="0"/>
          </a:p>
          <a:p>
            <a:pPr marL="0" indent="0">
              <a:buNone/>
            </a:pPr>
            <a:r>
              <a:rPr lang="en-US" altLang="ko-KR" sz="1200" dirty="0" smtClean="0"/>
              <a:t>          Xerox,  Kodak,  Vaseline,  Kleenex(from clean),  Jell-O(from gel)</a:t>
            </a:r>
          </a:p>
          <a:p>
            <a:pPr marL="0" indent="0">
              <a:buNone/>
            </a:pPr>
            <a:endParaRPr lang="en-US" altLang="ko-KR" sz="1200" dirty="0"/>
          </a:p>
          <a:p>
            <a:pPr marL="0" indent="0">
              <a:buNone/>
            </a:pPr>
            <a:r>
              <a:rPr lang="en-US" altLang="ko-KR" sz="1200" dirty="0" smtClean="0"/>
              <a:t>  </a:t>
            </a:r>
            <a:r>
              <a:rPr lang="en-US" altLang="ko-KR" sz="1300" b="1" dirty="0" smtClean="0"/>
              <a:t>(4) Acronym(</a:t>
            </a:r>
            <a:r>
              <a:rPr lang="ko-KR" altLang="en-US" sz="1300" b="1" dirty="0" smtClean="0"/>
              <a:t>두음문자</a:t>
            </a:r>
            <a:r>
              <a:rPr lang="en-US" altLang="ko-KR" sz="1300" b="1" dirty="0" smtClean="0"/>
              <a:t>)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Acronyms are derived from the initials of several words which may also be pronounced as 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the spelling indicates:</a:t>
            </a:r>
          </a:p>
          <a:p>
            <a:pPr marL="0" indent="0">
              <a:buNone/>
            </a:pPr>
            <a:endParaRPr lang="en-US" altLang="ko-KR" sz="1200" dirty="0"/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NASA(National Aeronautics and Space Administration): </a:t>
            </a:r>
            <a:r>
              <a:rPr lang="ko-KR" altLang="en-US" sz="1200" dirty="0" err="1" smtClean="0"/>
              <a:t>미항공우주국</a:t>
            </a:r>
            <a:endParaRPr lang="en-US" altLang="ko-KR" sz="1200" dirty="0" smtClean="0"/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UNICEF(United Nations Educational, Scientific, and Cultural Organization): </a:t>
            </a:r>
            <a:r>
              <a:rPr lang="ko-KR" altLang="en-US" sz="1200" dirty="0" smtClean="0"/>
              <a:t>국제연합교육과학문화기구</a:t>
            </a:r>
            <a:endParaRPr lang="en-US" altLang="ko-KR" sz="1200" dirty="0" smtClean="0"/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PIN(Personal Identification Number): </a:t>
            </a:r>
            <a:r>
              <a:rPr lang="ko-KR" altLang="en-US" sz="1200" dirty="0" smtClean="0"/>
              <a:t>개인식별번호</a:t>
            </a:r>
            <a:endParaRPr lang="en-US" altLang="ko-KR" sz="1200" dirty="0" smtClean="0"/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CUNY(City University of New York): </a:t>
            </a:r>
            <a:r>
              <a:rPr lang="ko-KR" altLang="en-US" sz="1200" dirty="0" smtClean="0"/>
              <a:t>뉴욕시립대학교</a:t>
            </a:r>
            <a:endParaRPr lang="en-US" altLang="ko-KR" sz="1200" dirty="0" smtClean="0"/>
          </a:p>
          <a:p>
            <a:pPr marL="0" indent="0">
              <a:buNone/>
            </a:pPr>
            <a:endParaRPr lang="en-US" altLang="ko-KR" sz="1200" dirty="0"/>
          </a:p>
          <a:p>
            <a:pPr marL="0" indent="0">
              <a:buNone/>
            </a:pPr>
            <a:r>
              <a:rPr lang="en-US" altLang="ko-KR" sz="1200" dirty="0" smtClean="0"/>
              <a:t>  </a:t>
            </a:r>
            <a:r>
              <a:rPr lang="en-US" altLang="ko-KR" sz="1300" b="1" dirty="0" smtClean="0"/>
              <a:t>(5) Abbreviation(</a:t>
            </a:r>
            <a:r>
              <a:rPr lang="ko-KR" altLang="en-US" sz="1300" b="1" dirty="0" smtClean="0"/>
              <a:t>약어</a:t>
            </a:r>
            <a:r>
              <a:rPr lang="en-US" altLang="ko-KR" sz="1300" b="1" dirty="0" smtClean="0"/>
              <a:t>)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This</a:t>
            </a:r>
            <a:r>
              <a:rPr lang="ko-KR" altLang="en-US" sz="1200" dirty="0" smtClean="0"/>
              <a:t> </a:t>
            </a:r>
            <a:r>
              <a:rPr lang="en-US" altLang="ko-KR" sz="1200" dirty="0" smtClean="0"/>
              <a:t>is abbreviated from the initials of some words.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 FBI(Federal Bureau of Investigation): </a:t>
            </a:r>
            <a:r>
              <a:rPr lang="ko-KR" altLang="en-US" sz="1200" dirty="0" smtClean="0"/>
              <a:t>미연방수사국</a:t>
            </a:r>
            <a:endParaRPr lang="en-US" altLang="ko-KR" sz="1200" dirty="0" smtClean="0"/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 BBC(British Broadcasting Corporation): </a:t>
            </a:r>
            <a:r>
              <a:rPr lang="ko-KR" altLang="en-US" sz="1200" dirty="0" smtClean="0"/>
              <a:t>영국공영방송사</a:t>
            </a:r>
            <a:endParaRPr lang="en-US" altLang="ko-KR" sz="1200" dirty="0" smtClean="0"/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 ATM(Automated Teller Machine): </a:t>
            </a:r>
            <a:r>
              <a:rPr lang="ko-KR" altLang="en-US" sz="1200" dirty="0" smtClean="0"/>
              <a:t>현금자동입출금기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65006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218113"/>
          </a:xfrm>
        </p:spPr>
        <p:txBody>
          <a:bodyPr>
            <a:normAutofit fontScale="97500"/>
          </a:bodyPr>
          <a:lstStyle/>
          <a:p>
            <a:pPr marL="0" indent="0">
              <a:buNone/>
            </a:pPr>
            <a:endParaRPr lang="en-US" altLang="ko-KR" sz="1200" dirty="0"/>
          </a:p>
          <a:p>
            <a:pPr marL="0" indent="0">
              <a:buNone/>
            </a:pPr>
            <a:r>
              <a:rPr lang="en-US" altLang="ko-KR" sz="1200" dirty="0" smtClean="0"/>
              <a:t>  </a:t>
            </a:r>
            <a:r>
              <a:rPr lang="en-US" altLang="ko-KR" sz="1300" b="1" dirty="0" smtClean="0"/>
              <a:t>(6) Blending(</a:t>
            </a:r>
            <a:r>
              <a:rPr lang="ko-KR" altLang="en-US" sz="1300" b="1" dirty="0" smtClean="0"/>
              <a:t>혼합</a:t>
            </a:r>
            <a:r>
              <a:rPr lang="en-US" altLang="ko-KR" sz="1300" b="1" dirty="0" smtClean="0"/>
              <a:t>)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Blending is formed by partial deletion and combination of two words:</a:t>
            </a:r>
          </a:p>
          <a:p>
            <a:pPr marL="0" indent="0">
              <a:buNone/>
            </a:pPr>
            <a:endParaRPr lang="en-US" altLang="ko-KR" sz="1200" dirty="0"/>
          </a:p>
          <a:p>
            <a:pPr marL="0" indent="0">
              <a:buNone/>
            </a:pPr>
            <a:r>
              <a:rPr lang="en-US" altLang="ko-KR" sz="1200" dirty="0" smtClean="0"/>
              <a:t>             smog (smoke + fog)                     brunch (breakfast + lunch)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   transistor (transfer + resistor)          escalator (escalade + elevator)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   sitcom (situation + comedy)            tigon (tiger + lion)</a:t>
            </a:r>
          </a:p>
          <a:p>
            <a:pPr marL="0" indent="0">
              <a:buNone/>
            </a:pPr>
            <a:endParaRPr lang="en-US" altLang="ko-KR" sz="1200" dirty="0"/>
          </a:p>
          <a:p>
            <a:pPr marL="0" indent="0">
              <a:buNone/>
            </a:pPr>
            <a:endParaRPr lang="en-US" altLang="ko-KR" sz="1200" dirty="0" smtClean="0"/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</a:t>
            </a:r>
            <a:r>
              <a:rPr lang="en-US" altLang="ko-KR" sz="1300" b="1" dirty="0" smtClean="0"/>
              <a:t>(7) Clipping(</a:t>
            </a:r>
            <a:r>
              <a:rPr lang="ko-KR" altLang="en-US" sz="1300" b="1" dirty="0" smtClean="0"/>
              <a:t>절단</a:t>
            </a:r>
            <a:r>
              <a:rPr lang="en-US" altLang="ko-KR" sz="1300" b="1" dirty="0" smtClean="0"/>
              <a:t>)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This is the case that represents the whole meaning of the word as cutting a part of a word:</a:t>
            </a:r>
          </a:p>
          <a:p>
            <a:pPr marL="0" indent="0">
              <a:buNone/>
            </a:pPr>
            <a:endParaRPr lang="en-US" altLang="ko-KR" sz="1200" dirty="0"/>
          </a:p>
          <a:p>
            <a:pPr marL="0" indent="0">
              <a:buNone/>
            </a:pPr>
            <a:r>
              <a:rPr lang="en-US" altLang="ko-KR" sz="1200" dirty="0" smtClean="0"/>
              <a:t>              phone (telephone)                   photo (photograph)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    lab (laboratory)                       dorm (dormitory)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    exam (examination)                  math (mathematics)  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    gym (gymnasium)                    bus (omnibus)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    plane (airplane)                       gas (gasoline)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    ad (advertisement)                   prof (professor)</a:t>
            </a:r>
          </a:p>
          <a:p>
            <a:pPr marL="0" indent="0">
              <a:buNone/>
            </a:pPr>
            <a:endParaRPr lang="en-US" altLang="ko-KR" sz="1200" dirty="0"/>
          </a:p>
          <a:p>
            <a:pPr marL="0" indent="0">
              <a:buNone/>
            </a:pPr>
            <a:r>
              <a:rPr lang="en-US" altLang="ko-KR" sz="1200" dirty="0" smtClean="0"/>
              <a:t>      </a:t>
            </a:r>
            <a:r>
              <a:rPr lang="en-US" altLang="ko-KR" sz="1200" dirty="0" err="1" smtClean="0"/>
              <a:t>cf</a:t>
            </a:r>
            <a:r>
              <a:rPr lang="en-US" altLang="ko-KR" sz="1200" dirty="0" smtClean="0"/>
              <a:t>) Irregular clipping:  </a:t>
            </a:r>
            <a:r>
              <a:rPr lang="en-US" altLang="ko-KR" sz="1200" dirty="0" err="1" smtClean="0"/>
              <a:t>sepcs</a:t>
            </a:r>
            <a:r>
              <a:rPr lang="en-US" altLang="ko-KR" sz="1200" dirty="0" smtClean="0"/>
              <a:t> (spectacles),  bike (bicycle),  fax (facsimile),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                         mike (microphone),  </a:t>
            </a:r>
            <a:r>
              <a:rPr lang="en-US" altLang="ko-KR" sz="1200" dirty="0" err="1" smtClean="0"/>
              <a:t>cuke</a:t>
            </a:r>
            <a:r>
              <a:rPr lang="en-US" altLang="ko-KR" sz="1200" dirty="0" smtClean="0"/>
              <a:t> (cucumber), …</a:t>
            </a:r>
          </a:p>
          <a:p>
            <a:pPr marL="0" indent="0">
              <a:buNone/>
            </a:pPr>
            <a:r>
              <a:rPr lang="en-US" altLang="ko-KR" sz="1200" dirty="0" smtClean="0"/>
              <a:t>                                                                                                                                             3&lt;2&gt;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32485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274042"/>
          </a:xfrm>
        </p:spPr>
        <p:txBody>
          <a:bodyPr>
            <a:noAutofit/>
          </a:bodyPr>
          <a:lstStyle/>
          <a:p>
            <a:pPr algn="l"/>
            <a:r>
              <a:rPr lang="en-US" altLang="ko-KR" sz="1400" dirty="0" smtClean="0">
                <a:solidFill>
                  <a:srgbClr val="FF0000"/>
                </a:solidFill>
              </a:rPr>
              <a:t>  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Summary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200" dirty="0" smtClean="0"/>
              <a:t>     1.  </a:t>
            </a:r>
            <a:r>
              <a:rPr lang="ko-KR" altLang="en-US" sz="1200" dirty="0" smtClean="0"/>
              <a:t>우리</a:t>
            </a:r>
            <a:r>
              <a:rPr lang="ko-KR" altLang="en-US" sz="1200" dirty="0"/>
              <a:t>는</a:t>
            </a:r>
            <a:r>
              <a:rPr lang="ko-KR" altLang="en-US" sz="1200" dirty="0" smtClean="0"/>
              <a:t> 언어를 사용할 수 있는 문법체계를 머리 속에 가지고 태어난다</a:t>
            </a:r>
            <a:r>
              <a:rPr lang="en-US" altLang="ko-KR" sz="1200" dirty="0" smtClean="0"/>
              <a:t>.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 </a:t>
            </a:r>
            <a:r>
              <a:rPr lang="ko-KR" altLang="en-US" sz="1200" dirty="0" smtClean="0"/>
              <a:t>따라서 우리 모두는 언어를 습득할 수 있는 언어능력이 있다</a:t>
            </a:r>
            <a:r>
              <a:rPr lang="en-US" altLang="ko-KR" sz="1200" dirty="0" smtClean="0"/>
              <a:t>.</a:t>
            </a:r>
            <a:r>
              <a:rPr lang="ko-KR" altLang="en-US" sz="1200" dirty="0" smtClean="0"/>
              <a:t> </a:t>
            </a:r>
            <a:endParaRPr lang="en-US" altLang="ko-KR" sz="1200" dirty="0" smtClean="0"/>
          </a:p>
          <a:p>
            <a:pPr marL="0" indent="0">
              <a:buNone/>
            </a:pPr>
            <a:endParaRPr lang="en-US" altLang="ko-KR" sz="1200" dirty="0" smtClean="0"/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2.   </a:t>
            </a:r>
            <a:r>
              <a:rPr lang="ko-KR" altLang="en-US" sz="1200" dirty="0" smtClean="0"/>
              <a:t>언어는 문법화되었으며 그 문법을 이용하여 단어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 구절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문장과 같은 형태로 다양하게 실현된다</a:t>
            </a:r>
            <a:r>
              <a:rPr lang="en-US" altLang="ko-KR" sz="1200" dirty="0" smtClean="0"/>
              <a:t>.</a:t>
            </a:r>
          </a:p>
          <a:p>
            <a:pPr marL="0" indent="0">
              <a:buNone/>
            </a:pPr>
            <a:endParaRPr lang="en-US" altLang="ko-KR" sz="1200" dirty="0"/>
          </a:p>
          <a:p>
            <a:pPr marL="0" indent="0">
              <a:buNone/>
            </a:pPr>
            <a:r>
              <a:rPr lang="en-US" altLang="ko-KR" sz="1200" dirty="0" smtClean="0"/>
              <a:t>     3.  </a:t>
            </a:r>
            <a:r>
              <a:rPr lang="ko-KR" altLang="en-US" sz="1200" dirty="0" smtClean="0"/>
              <a:t>그러한 문법은 규칙적으로 체계화되어 있으며 그 규칙은 형태론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통사론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의미론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음성학과 음운론의 </a:t>
            </a:r>
            <a:endParaRPr lang="en-US" altLang="ko-KR" sz="1200" dirty="0" smtClean="0"/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</a:t>
            </a:r>
            <a:r>
              <a:rPr lang="ko-KR" altLang="en-US" sz="1200" dirty="0" smtClean="0"/>
              <a:t>각 분야에서 나타날 수 있다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형태론은 단어형성규칙으로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통사론은 문장구조문법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변형문법</a:t>
            </a:r>
            <a:r>
              <a:rPr lang="en-US" altLang="ko-KR" sz="1200" dirty="0" smtClean="0"/>
              <a:t>)</a:t>
            </a:r>
            <a:r>
              <a:rPr lang="ko-KR" altLang="en-US" sz="1200" dirty="0" smtClean="0"/>
              <a:t>으로</a:t>
            </a:r>
            <a:r>
              <a:rPr lang="en-US" altLang="ko-KR" sz="1200" dirty="0" smtClean="0"/>
              <a:t>,</a:t>
            </a:r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</a:t>
            </a:r>
            <a:r>
              <a:rPr lang="ko-KR" altLang="en-US" sz="1200" dirty="0" smtClean="0"/>
              <a:t>의미론은 문서 또는 상황에 따라 다양한 의미해석 규칙으로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음성학과 음운론은 말소리의 규칙적 배열과</a:t>
            </a:r>
            <a:endParaRPr lang="en-US" altLang="ko-KR" sz="1200" dirty="0" smtClean="0"/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</a:t>
            </a:r>
            <a:r>
              <a:rPr lang="ko-KR" altLang="en-US" sz="1200" dirty="0" smtClean="0"/>
              <a:t>가능한 소리변화에 대한 음운규칙으로 언어의 특징들을 나타낼 수 있다</a:t>
            </a:r>
            <a:r>
              <a:rPr lang="en-US" altLang="ko-KR" sz="1200" dirty="0" smtClean="0"/>
              <a:t>.</a:t>
            </a:r>
          </a:p>
          <a:p>
            <a:pPr marL="0" indent="0">
              <a:buNone/>
            </a:pPr>
            <a:endParaRPr lang="en-US" altLang="ko-KR" sz="1200" dirty="0" smtClean="0"/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4.  </a:t>
            </a:r>
            <a:r>
              <a:rPr lang="ko-KR" altLang="en-US" sz="1200" dirty="0" smtClean="0"/>
              <a:t>형태론은 단어나 어휘의 의미 단위를 구분해 내는 것을 중점으로 하며 이것을 바탕으로 다른 의미 있는</a:t>
            </a:r>
            <a:endParaRPr lang="en-US" altLang="ko-KR" sz="1200" dirty="0" smtClean="0"/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</a:t>
            </a:r>
            <a:r>
              <a:rPr lang="ko-KR" altLang="en-US" sz="1200" dirty="0" smtClean="0"/>
              <a:t>단위가 </a:t>
            </a:r>
            <a:r>
              <a:rPr lang="ko-KR" altLang="en-US" sz="1200" dirty="0" err="1" smtClean="0"/>
              <a:t>부가되므로써</a:t>
            </a:r>
            <a:r>
              <a:rPr lang="ko-KR" altLang="en-US" sz="1200" dirty="0" smtClean="0"/>
              <a:t> 형성되는 어휘의 문법과 의미를 연구한다</a:t>
            </a:r>
            <a:r>
              <a:rPr lang="en-US" altLang="ko-KR" sz="1200" dirty="0" smtClean="0"/>
              <a:t>.</a:t>
            </a:r>
          </a:p>
          <a:p>
            <a:pPr marL="0" indent="0">
              <a:buNone/>
            </a:pPr>
            <a:r>
              <a:rPr lang="ko-KR" altLang="en-US" sz="1200" dirty="0" smtClean="0"/>
              <a:t> </a:t>
            </a:r>
            <a:endParaRPr lang="en-US" altLang="ko-KR" sz="1200" dirty="0"/>
          </a:p>
          <a:p>
            <a:pPr marL="0" indent="0">
              <a:buNone/>
            </a:pPr>
            <a:r>
              <a:rPr lang="en-US" altLang="ko-KR" sz="1200" dirty="0" smtClean="0"/>
              <a:t>     5. </a:t>
            </a:r>
            <a:r>
              <a:rPr lang="ko-KR" altLang="en-US" sz="1200" dirty="0" smtClean="0"/>
              <a:t> 형태론은 어근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어간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접사의 조합으로 단어를 형성할 때의 규칙을 규명하며 의미 있는 단위들의 </a:t>
            </a:r>
            <a:endParaRPr lang="en-US" altLang="ko-KR" sz="1200" dirty="0" smtClean="0"/>
          </a:p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    </a:t>
            </a:r>
            <a:r>
              <a:rPr lang="ko-KR" altLang="en-US" sz="1200" dirty="0" smtClean="0"/>
              <a:t>결합 관계를 논한다</a:t>
            </a:r>
            <a:r>
              <a:rPr lang="en-US" altLang="ko-KR" sz="1200" dirty="0" smtClean="0"/>
              <a:t>.</a:t>
            </a:r>
          </a:p>
          <a:p>
            <a:pPr marL="0" indent="0">
              <a:buNone/>
            </a:pPr>
            <a:endParaRPr lang="en-US" altLang="ko-KR" sz="1200" dirty="0"/>
          </a:p>
          <a:p>
            <a:pPr marL="0" indent="0">
              <a:buNone/>
            </a:pPr>
            <a:r>
              <a:rPr lang="en-US" altLang="ko-KR" sz="1200" dirty="0" smtClean="0"/>
              <a:t>     6.  </a:t>
            </a:r>
            <a:r>
              <a:rPr lang="ko-KR" altLang="en-US" sz="1200" dirty="0" smtClean="0"/>
              <a:t>어휘의 형태론적 의미는 통사론적 구조와도 밀접한 관련이 있다</a:t>
            </a:r>
            <a:r>
              <a:rPr lang="en-US" altLang="ko-KR" sz="1200" dirty="0" smtClean="0"/>
              <a:t>.  </a:t>
            </a:r>
            <a:r>
              <a:rPr lang="ko-KR" altLang="en-US" sz="1200" dirty="0" smtClean="0"/>
              <a:t>  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50219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Autofit/>
          </a:bodyPr>
          <a:lstStyle/>
          <a:p>
            <a:pPr algn="l"/>
            <a:r>
              <a:rPr lang="en-US" altLang="ko-KR" sz="1400" b="1" dirty="0" smtClean="0"/>
              <a:t>Question:</a:t>
            </a:r>
            <a:endParaRPr lang="ko-KR" altLang="en-US" sz="14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1.  Write the meanings of the three or more-word compounds like these:</a:t>
            </a:r>
          </a:p>
          <a:p>
            <a:pPr>
              <a:buNone/>
            </a:pPr>
            <a:r>
              <a:rPr lang="en-US" altLang="ko-KR" sz="1200" dirty="0" smtClean="0"/>
              <a:t>                   three-time loser</a:t>
            </a:r>
          </a:p>
          <a:p>
            <a:pPr>
              <a:buNone/>
            </a:pPr>
            <a:r>
              <a:rPr lang="en-US" altLang="ko-KR" sz="1200" dirty="0" smtClean="0"/>
              <a:t>                   four-dimensional space-time</a:t>
            </a:r>
          </a:p>
          <a:p>
            <a:pPr>
              <a:buNone/>
            </a:pPr>
            <a:r>
              <a:rPr lang="en-US" altLang="ko-KR" sz="1200" dirty="0" smtClean="0"/>
              <a:t>                   sergeant-at-arms</a:t>
            </a:r>
          </a:p>
          <a:p>
            <a:pPr>
              <a:buNone/>
            </a:pPr>
            <a:r>
              <a:rPr lang="en-US" altLang="ko-KR" sz="1200" dirty="0" smtClean="0"/>
              <a:t>                   mother-of-pearl</a:t>
            </a:r>
          </a:p>
          <a:p>
            <a:pPr>
              <a:buNone/>
            </a:pPr>
            <a:r>
              <a:rPr lang="en-US" altLang="ko-KR" sz="1200" dirty="0" smtClean="0"/>
              <a:t>                   man about town</a:t>
            </a:r>
          </a:p>
          <a:p>
            <a:pPr>
              <a:buNone/>
            </a:pPr>
            <a:r>
              <a:rPr lang="en-US" altLang="ko-KR" sz="1200" dirty="0" smtClean="0"/>
              <a:t>                   master of ceremonies</a:t>
            </a:r>
          </a:p>
          <a:p>
            <a:pPr>
              <a:buNone/>
            </a:pPr>
            <a:r>
              <a:rPr lang="en-US" altLang="ko-KR" sz="1200" dirty="0" smtClean="0"/>
              <a:t>                   daughter-in-law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2.  Compounds shows ambiguity since they have their internal structure. A compound  ‘top hat rack’ can be </a:t>
            </a:r>
          </a:p>
          <a:p>
            <a:pPr>
              <a:buNone/>
            </a:pPr>
            <a:r>
              <a:rPr lang="en-US" altLang="ko-KR" sz="1200" dirty="0" smtClean="0"/>
              <a:t>      interpreted with two meanings. Explain the meanings using the structures in tree diagrams.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3.  Consider the meaning relations between the parts. What is the difference between the two parts in meaning</a:t>
            </a:r>
          </a:p>
          <a:p>
            <a:pPr>
              <a:buNone/>
            </a:pPr>
            <a:r>
              <a:rPr lang="en-US" altLang="ko-KR" sz="1200" dirty="0" smtClean="0"/>
              <a:t>       relations?</a:t>
            </a:r>
          </a:p>
          <a:p>
            <a:pPr>
              <a:buNone/>
            </a:pPr>
            <a:r>
              <a:rPr lang="en-US" altLang="ko-KR" sz="1200" dirty="0" smtClean="0"/>
              <a:t>             part 1:  boathouse,  jumping bean,  falling star,  magnifying glass                   </a:t>
            </a:r>
          </a:p>
          <a:p>
            <a:pPr>
              <a:buNone/>
            </a:pPr>
            <a:r>
              <a:rPr lang="en-US" altLang="ko-KR" sz="1200" dirty="0" smtClean="0"/>
              <a:t>             part 2:   cathouse,  looking glass,  eating apple,  laughing gas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part 1’: peanut oil,  olive oil</a:t>
            </a:r>
          </a:p>
          <a:p>
            <a:pPr>
              <a:buNone/>
            </a:pPr>
            <a:r>
              <a:rPr lang="en-US" altLang="ko-KR" sz="1200" dirty="0" smtClean="0"/>
              <a:t>             part 2’: baby oil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4.  Write the meaning relations of the compounds in the sentence “horse meat is dog meat”?</a:t>
            </a:r>
          </a:p>
          <a:p>
            <a:pPr>
              <a:buNone/>
            </a:pPr>
            <a:r>
              <a:rPr lang="en-US" altLang="ko-KR" sz="1200" dirty="0" smtClean="0"/>
              <a:t>  5.  Many compounds do not seem to relate to the meanings of the individual parts at all.</a:t>
            </a:r>
          </a:p>
          <a:p>
            <a:pPr>
              <a:buNone/>
            </a:pPr>
            <a:r>
              <a:rPr lang="en-US" altLang="ko-KR" sz="1200" dirty="0" smtClean="0"/>
              <a:t>      What are the meaning of these?:  jack-in-a –box,  turncoat,  highbrow,  bigwig,  egghead</a:t>
            </a:r>
          </a:p>
          <a:p>
            <a:pPr>
              <a:buNone/>
            </a:pPr>
            <a:r>
              <a:rPr lang="en-US" altLang="ko-KR" sz="1200" dirty="0" smtClean="0"/>
              <a:t>  6. For exercises, answer the question of the number 2, 3, 4 on the page 67.                                          3&lt;3&gt;</a:t>
            </a:r>
            <a:endParaRPr lang="ko-KR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altLang="ko-KR" sz="1400" b="1" dirty="0" smtClean="0"/>
          </a:p>
          <a:p>
            <a:pPr lvl="0">
              <a:buNone/>
            </a:pPr>
            <a:r>
              <a:rPr lang="en-US" altLang="ko-KR" sz="1400" b="1" dirty="0">
                <a:solidFill>
                  <a:prstClr val="black"/>
                </a:solidFill>
              </a:rPr>
              <a:t>3. The Creativity of Linguistic Knowledge</a:t>
            </a:r>
          </a:p>
          <a:p>
            <a:pPr lvl="0">
              <a:buNone/>
            </a:pPr>
            <a:r>
              <a:rPr lang="en-US" altLang="ko-KR" sz="1200" dirty="0">
                <a:solidFill>
                  <a:prstClr val="black"/>
                </a:solidFill>
              </a:rPr>
              <a:t>   - </a:t>
            </a:r>
            <a:r>
              <a:rPr lang="en-US" altLang="ko-KR" sz="1500" dirty="0">
                <a:solidFill>
                  <a:prstClr val="black"/>
                </a:solidFill>
              </a:rPr>
              <a:t>Knowledge of a language enables you to combine sounds to form words, words to </a:t>
            </a:r>
            <a:endParaRPr lang="en-US" altLang="ko-KR" sz="1500" dirty="0" smtClean="0">
              <a:solidFill>
                <a:prstClr val="black"/>
              </a:solidFill>
            </a:endParaRPr>
          </a:p>
          <a:p>
            <a:pPr lvl="0">
              <a:buNone/>
            </a:pPr>
            <a:r>
              <a:rPr lang="en-US" altLang="ko-KR" sz="1500" dirty="0">
                <a:solidFill>
                  <a:prstClr val="black"/>
                </a:solidFill>
              </a:rPr>
              <a:t> </a:t>
            </a:r>
            <a:r>
              <a:rPr lang="en-US" altLang="ko-KR" sz="1500" dirty="0" smtClean="0">
                <a:solidFill>
                  <a:prstClr val="black"/>
                </a:solidFill>
              </a:rPr>
              <a:t>   form </a:t>
            </a:r>
            <a:r>
              <a:rPr lang="en-US" altLang="ko-KR" sz="1500" dirty="0">
                <a:solidFill>
                  <a:prstClr val="black"/>
                </a:solidFill>
              </a:rPr>
              <a:t>phrases, </a:t>
            </a:r>
            <a:r>
              <a:rPr lang="en-US" altLang="ko-KR" sz="1500" dirty="0" smtClean="0">
                <a:solidFill>
                  <a:prstClr val="black"/>
                </a:solidFill>
              </a:rPr>
              <a:t>and </a:t>
            </a:r>
            <a:r>
              <a:rPr lang="en-US" altLang="ko-KR" sz="1500" dirty="0">
                <a:solidFill>
                  <a:prstClr val="black"/>
                </a:solidFill>
              </a:rPr>
              <a:t>phrases to form sentence.  Knowing a language means being able </a:t>
            </a:r>
            <a:endParaRPr lang="en-US" altLang="ko-KR" sz="1500" dirty="0" smtClean="0">
              <a:solidFill>
                <a:prstClr val="black"/>
              </a:solidFill>
            </a:endParaRPr>
          </a:p>
          <a:p>
            <a:pPr lvl="0">
              <a:buNone/>
            </a:pPr>
            <a:r>
              <a:rPr lang="en-US" altLang="ko-KR" sz="1500" dirty="0">
                <a:solidFill>
                  <a:prstClr val="black"/>
                </a:solidFill>
              </a:rPr>
              <a:t> </a:t>
            </a:r>
            <a:r>
              <a:rPr lang="en-US" altLang="ko-KR" sz="1500" dirty="0" smtClean="0">
                <a:solidFill>
                  <a:prstClr val="black"/>
                </a:solidFill>
              </a:rPr>
              <a:t>   to </a:t>
            </a:r>
            <a:r>
              <a:rPr lang="en-US" altLang="ko-KR" sz="1500" dirty="0">
                <a:solidFill>
                  <a:prstClr val="black"/>
                </a:solidFill>
              </a:rPr>
              <a:t>produce and understand </a:t>
            </a:r>
            <a:r>
              <a:rPr lang="en-US" altLang="ko-KR" sz="1500" dirty="0" smtClean="0">
                <a:solidFill>
                  <a:prstClr val="black"/>
                </a:solidFill>
              </a:rPr>
              <a:t>new </a:t>
            </a:r>
            <a:r>
              <a:rPr lang="en-US" altLang="ko-KR" sz="1500" dirty="0">
                <a:solidFill>
                  <a:prstClr val="black"/>
                </a:solidFill>
              </a:rPr>
              <a:t>sentences never spoken before. This is the </a:t>
            </a:r>
            <a:r>
              <a:rPr lang="en-US" altLang="ko-KR" sz="1500" dirty="0" smtClean="0">
                <a:solidFill>
                  <a:prstClr val="black"/>
                </a:solidFill>
              </a:rPr>
              <a:t>creative</a:t>
            </a:r>
          </a:p>
          <a:p>
            <a:pPr lvl="0">
              <a:buNone/>
            </a:pPr>
            <a:r>
              <a:rPr lang="en-US" altLang="ko-KR" sz="1500" dirty="0">
                <a:solidFill>
                  <a:prstClr val="black"/>
                </a:solidFill>
              </a:rPr>
              <a:t> </a:t>
            </a:r>
            <a:r>
              <a:rPr lang="en-US" altLang="ko-KR" sz="1500" dirty="0" smtClean="0">
                <a:solidFill>
                  <a:prstClr val="black"/>
                </a:solidFill>
              </a:rPr>
              <a:t>   </a:t>
            </a:r>
            <a:r>
              <a:rPr lang="en-US" altLang="ko-KR" sz="1500" dirty="0">
                <a:solidFill>
                  <a:prstClr val="black"/>
                </a:solidFill>
              </a:rPr>
              <a:t>aspect of language.</a:t>
            </a:r>
          </a:p>
          <a:p>
            <a:pPr lvl="0">
              <a:buNone/>
            </a:pPr>
            <a:r>
              <a:rPr lang="en-US" altLang="ko-KR" sz="1500" dirty="0">
                <a:solidFill>
                  <a:prstClr val="black"/>
                </a:solidFill>
              </a:rPr>
              <a:t>          e.g</a:t>
            </a:r>
            <a:r>
              <a:rPr lang="en-US" altLang="ko-KR" sz="1500" dirty="0" smtClean="0">
                <a:solidFill>
                  <a:prstClr val="black"/>
                </a:solidFill>
              </a:rPr>
              <a:t>.)    This is the house.</a:t>
            </a:r>
          </a:p>
          <a:p>
            <a:pPr lvl="0">
              <a:buNone/>
            </a:pPr>
            <a:r>
              <a:rPr lang="en-US" altLang="ko-KR" sz="1500" dirty="0" smtClean="0">
                <a:solidFill>
                  <a:prstClr val="black"/>
                </a:solidFill>
              </a:rPr>
              <a:t>                   This is the house that Jack built.</a:t>
            </a:r>
          </a:p>
          <a:p>
            <a:pPr lvl="0">
              <a:buNone/>
            </a:pPr>
            <a:r>
              <a:rPr lang="en-US" altLang="ko-KR" sz="1500" dirty="0" smtClean="0">
                <a:solidFill>
                  <a:prstClr val="black"/>
                </a:solidFill>
              </a:rPr>
              <a:t>                   This is the malt that lay in the house that Jack built.</a:t>
            </a:r>
          </a:p>
          <a:p>
            <a:pPr lvl="0">
              <a:buNone/>
            </a:pPr>
            <a:r>
              <a:rPr lang="en-US" altLang="ko-KR" sz="1500" dirty="0" smtClean="0">
                <a:solidFill>
                  <a:prstClr val="black"/>
                </a:solidFill>
              </a:rPr>
              <a:t>                   This is the dog that worried the cat that killed the rat that ate the malt that</a:t>
            </a:r>
          </a:p>
          <a:p>
            <a:pPr lvl="0">
              <a:buNone/>
            </a:pPr>
            <a:r>
              <a:rPr lang="en-US" altLang="ko-KR" sz="1500" dirty="0">
                <a:solidFill>
                  <a:prstClr val="black"/>
                </a:solidFill>
              </a:rPr>
              <a:t> </a:t>
            </a:r>
            <a:r>
              <a:rPr lang="en-US" altLang="ko-KR" sz="1500" dirty="0" smtClean="0">
                <a:solidFill>
                  <a:prstClr val="black"/>
                </a:solidFill>
              </a:rPr>
              <a:t>                  lay in the house that Jack built.</a:t>
            </a:r>
          </a:p>
          <a:p>
            <a:pPr lvl="0">
              <a:buNone/>
            </a:pPr>
            <a:endParaRPr lang="en-US" altLang="ko-KR" sz="1500" b="1" dirty="0"/>
          </a:p>
          <a:p>
            <a:pPr>
              <a:buNone/>
            </a:pPr>
            <a:r>
              <a:rPr lang="en-US" altLang="ko-KR" sz="1400" b="1" dirty="0" smtClean="0"/>
              <a:t>4</a:t>
            </a:r>
            <a:r>
              <a:rPr lang="en-US" altLang="ko-KR" sz="1400" b="1" dirty="0"/>
              <a:t>. Linguistic Knowledge and </a:t>
            </a:r>
            <a:r>
              <a:rPr lang="en-US" altLang="ko-KR" sz="1400" b="1" dirty="0" smtClean="0"/>
              <a:t>Performance</a:t>
            </a:r>
          </a:p>
          <a:p>
            <a:pPr>
              <a:buNone/>
            </a:pPr>
            <a:endParaRPr lang="en-US" altLang="ko-KR" sz="1400" b="1" dirty="0"/>
          </a:p>
          <a:p>
            <a:pPr>
              <a:buNone/>
            </a:pPr>
            <a:r>
              <a:rPr lang="en-US" altLang="ko-KR" sz="1400" dirty="0"/>
              <a:t>    </a:t>
            </a:r>
            <a:r>
              <a:rPr lang="en-US" altLang="ko-KR" sz="1500" dirty="0"/>
              <a:t>- Speakers of all languages have the knowledge to understand or produce sentences of any length in a language: linguistic competence(</a:t>
            </a:r>
            <a:r>
              <a:rPr lang="ko-KR" altLang="en-US" sz="1500" dirty="0"/>
              <a:t>언어능력</a:t>
            </a:r>
            <a:r>
              <a:rPr lang="en-US" altLang="ko-KR" sz="1500" dirty="0"/>
              <a:t>)</a:t>
            </a:r>
          </a:p>
          <a:p>
            <a:pPr>
              <a:buNone/>
            </a:pPr>
            <a:r>
              <a:rPr lang="en-US" altLang="ko-KR" sz="1500" dirty="0"/>
              <a:t>    - Speakers can apply and use this knowledge in actual speech production and comprehension:</a:t>
            </a:r>
          </a:p>
          <a:p>
            <a:pPr>
              <a:buNone/>
            </a:pPr>
            <a:r>
              <a:rPr lang="en-US" altLang="ko-KR" sz="1500" dirty="0"/>
              <a:t>      linguistic performance (</a:t>
            </a:r>
            <a:r>
              <a:rPr lang="ko-KR" altLang="en-US" sz="1500" dirty="0"/>
              <a:t>언어수행</a:t>
            </a:r>
            <a:r>
              <a:rPr lang="en-US" altLang="ko-KR" sz="1500" dirty="0" smtClean="0"/>
              <a:t>) –-called Language use(</a:t>
            </a:r>
            <a:r>
              <a:rPr lang="ko-KR" altLang="en-US" sz="1500" dirty="0" smtClean="0"/>
              <a:t>언어사용</a:t>
            </a:r>
            <a:r>
              <a:rPr lang="en-US" altLang="ko-KR" sz="1500" dirty="0" smtClean="0"/>
              <a:t>)</a:t>
            </a:r>
            <a:endParaRPr lang="en-US" altLang="ko-KR" sz="1500" dirty="0"/>
          </a:p>
          <a:p>
            <a:pPr>
              <a:buNone/>
            </a:pPr>
            <a:endParaRPr lang="en-US" altLang="ko-KR" sz="1500" dirty="0" smtClean="0"/>
          </a:p>
          <a:p>
            <a:pPr>
              <a:buNone/>
            </a:pPr>
            <a:endParaRPr lang="en-US" altLang="ko-KR" sz="15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1200" dirty="0"/>
              <a:t> </a:t>
            </a:r>
            <a:r>
              <a:rPr lang="en-US" altLang="ko-KR" sz="1400" b="1" dirty="0" smtClean="0"/>
              <a:t>5</a:t>
            </a:r>
            <a:r>
              <a:rPr lang="en-US" altLang="ko-KR" sz="1400" b="1" dirty="0"/>
              <a:t>. What is Grammar?</a:t>
            </a:r>
          </a:p>
          <a:p>
            <a:pPr marL="0" indent="0">
              <a:buNone/>
            </a:pPr>
            <a:endParaRPr lang="en-US" altLang="ko-KR" sz="1400" b="1" dirty="0"/>
          </a:p>
          <a:p>
            <a:pPr marL="0" indent="0">
              <a:buNone/>
            </a:pPr>
            <a:r>
              <a:rPr lang="en-US" altLang="ko-KR" sz="1400" dirty="0"/>
              <a:t>    - The grammar is the knowledge speakers have about the units and rules of their language :  </a:t>
            </a:r>
          </a:p>
          <a:p>
            <a:pPr marL="0" indent="0">
              <a:buNone/>
            </a:pPr>
            <a:r>
              <a:rPr lang="en-US" altLang="ko-KR" sz="1400" dirty="0"/>
              <a:t>      rules for combining sounds into words (called </a:t>
            </a:r>
            <a:r>
              <a:rPr lang="en-US" altLang="ko-KR" sz="1400" b="1" dirty="0"/>
              <a:t>phonetics(</a:t>
            </a:r>
            <a:r>
              <a:rPr lang="ko-KR" altLang="en-US" sz="1400" b="1" dirty="0"/>
              <a:t>음성학</a:t>
            </a:r>
            <a:r>
              <a:rPr lang="en-US" altLang="ko-KR" sz="1400" b="1" dirty="0"/>
              <a:t>), phonology(</a:t>
            </a:r>
            <a:r>
              <a:rPr lang="ko-KR" altLang="en-US" sz="1400" b="1" dirty="0"/>
              <a:t>음운론</a:t>
            </a:r>
            <a:r>
              <a:rPr lang="en-US" altLang="ko-KR" sz="1400" dirty="0"/>
              <a:t>)), </a:t>
            </a:r>
          </a:p>
          <a:p>
            <a:pPr marL="0" indent="0">
              <a:buNone/>
            </a:pPr>
            <a:r>
              <a:rPr lang="en-US" altLang="ko-KR" sz="1400" dirty="0"/>
              <a:t>      rules of word formation </a:t>
            </a:r>
            <a:r>
              <a:rPr lang="en-US" altLang="ko-KR" sz="1400" dirty="0" smtClean="0"/>
              <a:t>with the attachment of affixes or combination of words </a:t>
            </a:r>
          </a:p>
          <a:p>
            <a:pPr marL="0" indent="0">
              <a:buNone/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  (called </a:t>
            </a:r>
            <a:r>
              <a:rPr lang="en-US" altLang="ko-KR" sz="1400" b="1" dirty="0" smtClean="0"/>
              <a:t>morphology</a:t>
            </a:r>
            <a:r>
              <a:rPr lang="en-US" altLang="ko-KR" sz="1400" b="1" dirty="0"/>
              <a:t>(</a:t>
            </a:r>
            <a:r>
              <a:rPr lang="ko-KR" altLang="en-US" sz="1400" b="1" dirty="0"/>
              <a:t>형태론</a:t>
            </a:r>
            <a:r>
              <a:rPr lang="en-US" altLang="ko-KR" sz="1400" b="1" dirty="0"/>
              <a:t>)</a:t>
            </a:r>
            <a:r>
              <a:rPr lang="en-US" altLang="ko-KR" sz="1400" dirty="0"/>
              <a:t>)</a:t>
            </a:r>
            <a:r>
              <a:rPr lang="en-US" altLang="ko-KR" sz="1400" b="1" dirty="0"/>
              <a:t>,</a:t>
            </a:r>
          </a:p>
          <a:p>
            <a:pPr marL="0" indent="0">
              <a:buNone/>
            </a:pPr>
            <a:r>
              <a:rPr lang="en-US" altLang="ko-KR" sz="1400" dirty="0"/>
              <a:t>      rules for combining words into phrases and phrases into sentences (called </a:t>
            </a:r>
            <a:r>
              <a:rPr lang="en-US" altLang="ko-KR" sz="1400" b="1" dirty="0"/>
              <a:t>syntax(</a:t>
            </a:r>
            <a:r>
              <a:rPr lang="ko-KR" altLang="en-US" sz="1400" b="1" dirty="0"/>
              <a:t>통사론</a:t>
            </a:r>
            <a:r>
              <a:rPr lang="en-US" altLang="ko-KR" sz="1400" dirty="0"/>
              <a:t>)), </a:t>
            </a:r>
          </a:p>
          <a:p>
            <a:pPr marL="0" indent="0">
              <a:buNone/>
            </a:pPr>
            <a:r>
              <a:rPr lang="en-US" altLang="ko-KR" sz="1400" dirty="0"/>
              <a:t>      as well as the rules for assigning meaning (called </a:t>
            </a:r>
            <a:r>
              <a:rPr lang="en-US" altLang="ko-KR" sz="1400" b="1" dirty="0"/>
              <a:t>semantics(</a:t>
            </a:r>
            <a:r>
              <a:rPr lang="ko-KR" altLang="en-US" sz="1400" b="1" dirty="0"/>
              <a:t>의미론</a:t>
            </a:r>
            <a:r>
              <a:rPr lang="en-US" altLang="ko-KR" sz="1400" b="1" dirty="0"/>
              <a:t>)</a:t>
            </a:r>
            <a:r>
              <a:rPr lang="en-US" altLang="ko-KR" sz="1400" dirty="0"/>
              <a:t>)</a:t>
            </a:r>
          </a:p>
          <a:p>
            <a:pPr marL="0" indent="0">
              <a:buNone/>
            </a:pPr>
            <a:endParaRPr lang="en-US" altLang="ko-KR" sz="1400" dirty="0"/>
          </a:p>
          <a:p>
            <a:pPr marL="0" indent="0">
              <a:buNone/>
            </a:pPr>
            <a:r>
              <a:rPr lang="en-US" altLang="ko-KR" sz="1400" dirty="0"/>
              <a:t>    - The grammar, together with a mental dictionary (called a </a:t>
            </a:r>
            <a:r>
              <a:rPr lang="en-US" altLang="ko-KR" sz="1400" b="1" dirty="0"/>
              <a:t>lexicon:</a:t>
            </a:r>
            <a:r>
              <a:rPr lang="ko-KR" altLang="en-US" sz="1400" b="1" dirty="0"/>
              <a:t>어휘목록</a:t>
            </a:r>
            <a:r>
              <a:rPr lang="en-US" altLang="ko-KR" sz="1400" dirty="0"/>
              <a:t>) that lists the words </a:t>
            </a:r>
            <a:endParaRPr lang="en-US" altLang="ko-KR" sz="1400" dirty="0" smtClean="0"/>
          </a:p>
          <a:p>
            <a:pPr marL="0" indent="0">
              <a:buNone/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 of the language</a:t>
            </a:r>
            <a:r>
              <a:rPr lang="en-US" altLang="ko-KR" sz="1400" dirty="0"/>
              <a:t>, represents our </a:t>
            </a:r>
            <a:r>
              <a:rPr lang="en-US" altLang="ko-KR" sz="1400" u="sng" dirty="0"/>
              <a:t>linguistic competence</a:t>
            </a:r>
            <a:r>
              <a:rPr lang="en-US" altLang="ko-KR" sz="1400" dirty="0"/>
              <a:t>.</a:t>
            </a:r>
          </a:p>
          <a:p>
            <a:pPr marL="0" indent="0">
              <a:buNone/>
            </a:pPr>
            <a:r>
              <a:rPr lang="en-US" altLang="ko-KR" sz="1400" dirty="0"/>
              <a:t>    - To understand the nature of language we must understand the nature of grammar. </a:t>
            </a:r>
            <a:endParaRPr lang="en-US" altLang="ko-KR" sz="1400" dirty="0" smtClean="0"/>
          </a:p>
          <a:p>
            <a:pPr marL="0" indent="0">
              <a:buNone/>
            </a:pPr>
            <a:endParaRPr lang="en-US" altLang="ko-KR" sz="1200" dirty="0" smtClean="0"/>
          </a:p>
          <a:p>
            <a:pPr marL="0" indent="0">
              <a:buNone/>
            </a:pPr>
            <a:r>
              <a:rPr lang="en-US" altLang="ko-KR" sz="1200" dirty="0" smtClean="0"/>
              <a:t>  </a:t>
            </a:r>
            <a:r>
              <a:rPr lang="en-US" altLang="ko-KR" sz="1400" b="1" dirty="0" smtClean="0"/>
              <a:t>6. Universal Grammar</a:t>
            </a:r>
          </a:p>
          <a:p>
            <a:pPr marL="0" indent="0">
              <a:buNone/>
            </a:pPr>
            <a:endParaRPr lang="en-US" altLang="ko-KR" sz="1200" dirty="0" smtClean="0"/>
          </a:p>
          <a:p>
            <a:pPr marL="0" indent="0">
              <a:buNone/>
            </a:pPr>
            <a:r>
              <a:rPr lang="en-US" altLang="ko-KR" sz="1400" dirty="0" smtClean="0"/>
              <a:t>    -  A majority of linguists support Chomsky’s view that a </a:t>
            </a:r>
            <a:r>
              <a:rPr lang="en-US" altLang="ko-KR" sz="1400" b="1" dirty="0" smtClean="0"/>
              <a:t>Universal Grammar(UG) </a:t>
            </a:r>
            <a:r>
              <a:rPr lang="en-US" altLang="ko-KR" sz="1400" dirty="0" smtClean="0"/>
              <a:t>that is part of </a:t>
            </a:r>
          </a:p>
          <a:p>
            <a:pPr marL="0" indent="0">
              <a:buNone/>
            </a:pPr>
            <a:r>
              <a:rPr lang="en-US" altLang="ko-KR" sz="1400" dirty="0" smtClean="0"/>
              <a:t>       the biologically endowed human language faculty. We can think of UG as the blueprint that</a:t>
            </a:r>
          </a:p>
          <a:p>
            <a:pPr marL="0" indent="0">
              <a:buNone/>
            </a:pPr>
            <a:r>
              <a:rPr lang="en-US" altLang="ko-KR" sz="1400" dirty="0" smtClean="0"/>
              <a:t>       all languages follow that forms part of the child’s innate capacity for language learning.</a:t>
            </a:r>
          </a:p>
          <a:p>
            <a:pPr marL="0" indent="0">
              <a:buNone/>
            </a:pPr>
            <a:endParaRPr lang="en-US" altLang="ko-KR" sz="1400" dirty="0" smtClean="0"/>
          </a:p>
          <a:p>
            <a:pPr marL="0" indent="0">
              <a:buNone/>
            </a:pPr>
            <a:r>
              <a:rPr lang="en-US" altLang="ko-KR" sz="1400" dirty="0" smtClean="0"/>
              <a:t>    -  It specifies the different components of the grammar and their relations, how the different rules</a:t>
            </a:r>
          </a:p>
          <a:p>
            <a:pPr marL="0" indent="0">
              <a:buNone/>
            </a:pPr>
            <a:r>
              <a:rPr lang="en-US" altLang="ko-KR" sz="1400" dirty="0" smtClean="0"/>
              <a:t>       of these components are constructed, how they interact, and so on.</a:t>
            </a:r>
          </a:p>
          <a:p>
            <a:pPr marL="0" indent="0">
              <a:buNone/>
            </a:pPr>
            <a:endParaRPr lang="en-US" altLang="ko-KR" sz="1400" dirty="0" smtClean="0"/>
          </a:p>
          <a:p>
            <a:pPr marL="0" indent="0">
              <a:buNone/>
            </a:pPr>
            <a:r>
              <a:rPr lang="en-US" altLang="ko-KR" sz="1400" dirty="0" smtClean="0"/>
              <a:t>    -  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A major aim of linguistic theory is to discover the nature of UG</a:t>
            </a:r>
            <a:r>
              <a:rPr lang="en-US" altLang="ko-KR" sz="1400" dirty="0" smtClean="0"/>
              <a:t>.                                         </a:t>
            </a:r>
          </a:p>
          <a:p>
            <a:pPr marL="0" indent="0">
              <a:buNone/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                                                                                                                              </a:t>
            </a:r>
            <a:r>
              <a:rPr lang="en-US" altLang="ko-KR" sz="1200" dirty="0" smtClean="0"/>
              <a:t>1&lt;1&gt;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66751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582594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l"/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2. Morphology(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형태론</a:t>
            </a:r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): The Words of Language</a:t>
            </a:r>
            <a:endParaRPr lang="ko-KR" altLang="en-US" sz="2000" dirty="0"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006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altLang="ko-KR" sz="1400" b="1" dirty="0" smtClean="0"/>
          </a:p>
          <a:p>
            <a:pPr>
              <a:buNone/>
            </a:pPr>
            <a:r>
              <a:rPr lang="en-US" altLang="ko-KR" sz="1400" b="1" dirty="0" smtClean="0"/>
              <a:t>0. Lexicon(</a:t>
            </a:r>
            <a:r>
              <a:rPr lang="ko-KR" altLang="en-US" sz="1400" b="1" dirty="0" smtClean="0"/>
              <a:t>어휘목록</a:t>
            </a:r>
            <a:r>
              <a:rPr lang="en-US" altLang="ko-KR" sz="1400" b="1" dirty="0" smtClean="0"/>
              <a:t>): mental dictionary</a:t>
            </a:r>
          </a:p>
          <a:p>
            <a:pPr>
              <a:buNone/>
            </a:pPr>
            <a:endParaRPr lang="en-US" altLang="ko-KR" sz="1400" b="1" dirty="0" smtClean="0"/>
          </a:p>
          <a:p>
            <a:pPr>
              <a:buNone/>
            </a:pPr>
            <a:r>
              <a:rPr lang="en-US" altLang="ko-KR" sz="1200" dirty="0" smtClean="0"/>
              <a:t>      </a:t>
            </a:r>
            <a:r>
              <a:rPr lang="en-US" altLang="ko-KR" sz="1200" u="sng" dirty="0" smtClean="0"/>
              <a:t>Knowing a word means knowing that a particular sequence of sounds is associated with a particular meaning.</a:t>
            </a:r>
          </a:p>
          <a:p>
            <a:pPr>
              <a:buNone/>
            </a:pPr>
            <a:r>
              <a:rPr lang="en-US" altLang="ko-KR" sz="1200" dirty="0" smtClean="0"/>
              <a:t> </a:t>
            </a:r>
          </a:p>
          <a:p>
            <a:pPr>
              <a:buNone/>
            </a:pPr>
            <a:r>
              <a:rPr lang="en-US" altLang="ko-KR" sz="1200" dirty="0" smtClean="0"/>
              <a:t>      A speaker of English has no difficulty in segmenting the stream of sounds into six individual words </a:t>
            </a:r>
            <a:r>
              <a:rPr lang="en-US" altLang="ko-KR" sz="1200" i="1" dirty="0" err="1" smtClean="0"/>
              <a:t>Thecatsatonthemat</a:t>
            </a:r>
            <a:r>
              <a:rPr lang="en-US" altLang="ko-KR" sz="1200" dirty="0" smtClean="0"/>
              <a:t>  because each of these words is listed in his or her </a:t>
            </a:r>
            <a:r>
              <a:rPr lang="en-US" altLang="ko-KR" sz="1200" dirty="0" smtClean="0">
                <a:solidFill>
                  <a:srgbClr val="FF0000"/>
                </a:solidFill>
              </a:rPr>
              <a:t>mental dictionary, or lexicon</a:t>
            </a:r>
          </a:p>
          <a:p>
            <a:pPr>
              <a:buNone/>
            </a:pPr>
            <a:r>
              <a:rPr lang="en-US" altLang="ko-KR" sz="1200" dirty="0" smtClean="0">
                <a:solidFill>
                  <a:srgbClr val="FF0000"/>
                </a:solidFill>
              </a:rPr>
              <a:t>       </a:t>
            </a:r>
            <a:r>
              <a:rPr lang="en-US" altLang="ko-KR" sz="1200" dirty="0" smtClean="0"/>
              <a:t>—a part of a speaker’s linguistic knowledge. Similarly, a speaker knows that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uncharacteristically</a:t>
            </a:r>
            <a:r>
              <a:rPr lang="en-US" altLang="ko-KR" sz="1200" dirty="0" smtClean="0"/>
              <a:t>, </a:t>
            </a:r>
          </a:p>
          <a:p>
            <a:pPr>
              <a:buNone/>
            </a:pPr>
            <a:r>
              <a:rPr lang="en-US" altLang="ko-KR" sz="1200" dirty="0" smtClean="0"/>
              <a:t>       which has more letters than </a:t>
            </a:r>
            <a:r>
              <a:rPr lang="en-US" altLang="ko-KR" sz="1200" i="1" dirty="0" err="1" smtClean="0">
                <a:solidFill>
                  <a:srgbClr val="FF0000"/>
                </a:solidFill>
              </a:rPr>
              <a:t>Thecatsatonthemat</a:t>
            </a:r>
            <a:r>
              <a:rPr lang="en-US" altLang="ko-KR" sz="1200" dirty="0" smtClean="0"/>
              <a:t>, is nevertheless a single word.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400" b="1" dirty="0" smtClean="0"/>
              <a:t>1. Content Words and Function Words(</a:t>
            </a:r>
            <a:r>
              <a:rPr lang="ko-KR" altLang="en-US" sz="1400" b="1" dirty="0" err="1" smtClean="0"/>
              <a:t>내용어와</a:t>
            </a:r>
            <a:r>
              <a:rPr lang="ko-KR" altLang="en-US" sz="1400" b="1" dirty="0" smtClean="0"/>
              <a:t> </a:t>
            </a:r>
            <a:r>
              <a:rPr lang="ko-KR" altLang="en-US" sz="1400" b="1" dirty="0" err="1" smtClean="0"/>
              <a:t>기능어</a:t>
            </a:r>
            <a:r>
              <a:rPr lang="en-US" altLang="ko-KR" sz="1400" b="1" dirty="0" smtClean="0"/>
              <a:t>)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</a:t>
            </a:r>
            <a:r>
              <a:rPr lang="en-US" altLang="ko-KR" sz="1200" b="1" u="sng" dirty="0" smtClean="0"/>
              <a:t>Content words</a:t>
            </a:r>
            <a:r>
              <a:rPr lang="en-US" altLang="ko-KR" sz="1200" b="1" dirty="0" smtClean="0"/>
              <a:t> </a:t>
            </a:r>
            <a:r>
              <a:rPr lang="en-US" altLang="ko-KR" sz="1200" dirty="0" smtClean="0"/>
              <a:t>denote concepts such as objects, action, attributes and ideas: nouns, verbs, adjectives, adverbs, interrogative pronoun</a:t>
            </a:r>
            <a:r>
              <a:rPr lang="en-US" altLang="ko-KR" sz="1200" dirty="0"/>
              <a:t>s</a:t>
            </a:r>
            <a:r>
              <a:rPr lang="en-US" altLang="ko-KR" sz="1200" dirty="0" smtClean="0"/>
              <a:t>, indicative pronouns, indefinite pronouns, exclamations</a:t>
            </a:r>
          </a:p>
          <a:p>
            <a:pPr>
              <a:buNone/>
            </a:pPr>
            <a:r>
              <a:rPr lang="en-US" altLang="ko-KR" sz="1200" dirty="0" smtClean="0"/>
              <a:t>      -&gt; open class words (composing meaningful content)</a:t>
            </a:r>
          </a:p>
          <a:p>
            <a:pPr>
              <a:buNone/>
            </a:pPr>
            <a:r>
              <a:rPr lang="en-US" altLang="ko-KR" sz="1200" dirty="0" smtClean="0"/>
              <a:t>   </a:t>
            </a:r>
            <a:r>
              <a:rPr lang="en-US" altLang="ko-KR" sz="1200" b="1" u="sng" dirty="0" smtClean="0"/>
              <a:t>Function words</a:t>
            </a:r>
            <a:r>
              <a:rPr lang="en-US" altLang="ko-KR" sz="1200" b="1" dirty="0" smtClean="0"/>
              <a:t> </a:t>
            </a:r>
            <a:r>
              <a:rPr lang="en-US" altLang="ko-KR" sz="1200" dirty="0" smtClean="0"/>
              <a:t>do not have clear lexical meanings or obvious concepts associated with them: conjunction, preposition, articles, auxiliaries, indicative adjectives, personal pronoun, relative pronoun, reflexive pronoun      </a:t>
            </a:r>
          </a:p>
          <a:p>
            <a:pPr>
              <a:buNone/>
            </a:pPr>
            <a:r>
              <a:rPr lang="en-US" altLang="ko-KR" sz="1200" dirty="0" smtClean="0"/>
              <a:t>      -&gt; closed class words (composing additional function)</a:t>
            </a:r>
          </a:p>
          <a:p>
            <a:pPr>
              <a:buNone/>
            </a:pPr>
            <a:r>
              <a:rPr lang="en-US" altLang="ko-KR" sz="1200" dirty="0" smtClean="0"/>
              <a:t>================</a:t>
            </a:r>
          </a:p>
          <a:p>
            <a:pPr>
              <a:buNone/>
            </a:pPr>
            <a:r>
              <a:rPr lang="en-US" altLang="ko-KR" sz="1200" dirty="0" smtClean="0"/>
              <a:t>  - </a:t>
            </a:r>
            <a:r>
              <a:rPr lang="en-US" altLang="ko-KR" sz="1400" b="1" dirty="0" smtClean="0"/>
              <a:t>Question</a:t>
            </a:r>
            <a:r>
              <a:rPr lang="en-US" altLang="ko-KR" sz="1200" dirty="0" smtClean="0"/>
              <a:t>:  Are the words in the following sentence </a:t>
            </a:r>
            <a:r>
              <a:rPr lang="en-US" altLang="ko-KR" sz="1200" u="sng" dirty="0" smtClean="0"/>
              <a:t>content words</a:t>
            </a:r>
            <a:r>
              <a:rPr lang="en-US" altLang="ko-KR" sz="1200" dirty="0" smtClean="0"/>
              <a:t> or </a:t>
            </a:r>
            <a:r>
              <a:rPr lang="en-US" altLang="ko-KR" sz="1200" u="sng" dirty="0" smtClean="0"/>
              <a:t>function words</a:t>
            </a:r>
            <a:r>
              <a:rPr lang="en-US" altLang="ko-KR" sz="1200" dirty="0" smtClean="0"/>
              <a:t>?</a:t>
            </a:r>
          </a:p>
          <a:p>
            <a:pPr>
              <a:buNone/>
            </a:pPr>
            <a:r>
              <a:rPr lang="en-US" altLang="ko-KR" sz="1200" dirty="0" smtClean="0"/>
              <a:t>         1. Children can acquire any language they are exposed to with comparable ease.</a:t>
            </a:r>
          </a:p>
          <a:p>
            <a:pPr>
              <a:buNone/>
            </a:pPr>
            <a:r>
              <a:rPr lang="en-US" altLang="ko-KR" sz="1200" dirty="0" smtClean="0"/>
              <a:t>         2. The words themselves will recombine to form phrases and sentences.</a:t>
            </a:r>
          </a:p>
          <a:p>
            <a:pPr>
              <a:buNone/>
            </a:pPr>
            <a:r>
              <a:rPr lang="en-US" altLang="ko-KR" sz="1200" dirty="0" smtClean="0"/>
              <a:t>         3. When we say that a sentence is grammatical we mean that it conforms to the rules </a:t>
            </a:r>
          </a:p>
          <a:p>
            <a:pPr>
              <a:buNone/>
            </a:pPr>
            <a:r>
              <a:rPr lang="en-US" altLang="ko-KR" sz="1200" dirty="0" smtClean="0"/>
              <a:t>             of the mental grammar.</a:t>
            </a:r>
          </a:p>
          <a:p>
            <a:pPr>
              <a:buNone/>
            </a:pPr>
            <a:endParaRPr lang="en-US" altLang="ko-KR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400" b="1" dirty="0" smtClean="0"/>
              <a:t>2. Morphemes(</a:t>
            </a:r>
            <a:r>
              <a:rPr lang="ko-KR" altLang="en-US" sz="1400" b="1" dirty="0" smtClean="0"/>
              <a:t>형태소</a:t>
            </a:r>
            <a:r>
              <a:rPr lang="en-US" altLang="ko-KR" sz="1400" b="1" dirty="0" smtClean="0"/>
              <a:t>): The Minimal Units of Meaning</a:t>
            </a:r>
          </a:p>
          <a:p>
            <a:pPr>
              <a:buNone/>
            </a:pPr>
            <a:endParaRPr lang="en-US" altLang="ko-KR" sz="1400" b="1" dirty="0" smtClean="0"/>
          </a:p>
          <a:p>
            <a:pPr>
              <a:buNone/>
            </a:pPr>
            <a:r>
              <a:rPr lang="en-US" altLang="ko-KR" sz="1200" dirty="0" smtClean="0"/>
              <a:t>  - A </a:t>
            </a:r>
            <a:r>
              <a:rPr lang="en-US" altLang="ko-KR" sz="1200" dirty="0" smtClean="0">
                <a:solidFill>
                  <a:srgbClr val="FF0000"/>
                </a:solidFill>
              </a:rPr>
              <a:t>morpheme</a:t>
            </a:r>
            <a:r>
              <a:rPr lang="en-US" altLang="ko-KR" sz="1200" dirty="0" smtClean="0"/>
              <a:t> which is a minimal linguistic unit is an arbitrary union of a sound and a meaning that </a:t>
            </a:r>
          </a:p>
          <a:p>
            <a:pPr>
              <a:buNone/>
            </a:pPr>
            <a:r>
              <a:rPr lang="en-US" altLang="ko-KR" sz="1200" dirty="0" smtClean="0"/>
              <a:t>    cannot be further analyzed: </a:t>
            </a:r>
            <a:r>
              <a:rPr lang="en-US" altLang="ko-KR" sz="1200" b="1" dirty="0" smtClean="0"/>
              <a:t>a morpheme is a smallest meaningful unit of a word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   e.g.)  meaningless  =  mean + </a:t>
            </a:r>
            <a:r>
              <a:rPr lang="en-US" altLang="ko-KR" sz="1200" dirty="0" err="1" smtClean="0"/>
              <a:t>ing</a:t>
            </a:r>
            <a:r>
              <a:rPr lang="en-US" altLang="ko-KR" sz="1200" dirty="0" smtClean="0"/>
              <a:t> + less  (3 morphemes)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</a:t>
            </a:r>
            <a:r>
              <a:rPr lang="en-US" altLang="ko-KR" sz="1200" dirty="0" smtClean="0">
                <a:solidFill>
                  <a:srgbClr val="FF0000"/>
                </a:solidFill>
              </a:rPr>
              <a:t>Morphology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형태론</a:t>
            </a:r>
            <a:r>
              <a:rPr lang="en-US" altLang="ko-KR" sz="1200" dirty="0" smtClean="0"/>
              <a:t>) refers to our internal grammatical knowledge concerning the words of our language, </a:t>
            </a:r>
          </a:p>
          <a:p>
            <a:pPr>
              <a:buNone/>
            </a:pPr>
            <a:r>
              <a:rPr lang="en-US" altLang="ko-KR" sz="1200" dirty="0" smtClean="0"/>
              <a:t>    and like most linguistic knowledge we are not consciously aware of it.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All the words in column B consist of at least two meaningful units with the same meaning ‘not’ :</a:t>
            </a:r>
          </a:p>
          <a:p>
            <a:pPr>
              <a:buNone/>
            </a:pPr>
            <a:r>
              <a:rPr lang="en-US" altLang="ko-KR" sz="1200" dirty="0" smtClean="0"/>
              <a:t>    </a:t>
            </a:r>
            <a:r>
              <a:rPr lang="en-US" altLang="ko-KR" sz="1200" dirty="0" err="1" smtClean="0"/>
              <a:t>un+desirable</a:t>
            </a:r>
            <a:r>
              <a:rPr lang="en-US" altLang="ko-KR" sz="1200" dirty="0" smtClean="0"/>
              <a:t>, </a:t>
            </a:r>
            <a:r>
              <a:rPr lang="en-US" altLang="ko-KR" sz="1200" dirty="0" err="1" smtClean="0"/>
              <a:t>un+likely</a:t>
            </a:r>
            <a:r>
              <a:rPr lang="en-US" altLang="ko-KR" sz="1200" dirty="0" smtClean="0"/>
              <a:t>, and so on.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A: desirable                              B: </a:t>
            </a:r>
            <a:r>
              <a:rPr lang="en-US" altLang="ko-KR" sz="1200" u="sng" dirty="0" smtClean="0"/>
              <a:t>un</a:t>
            </a:r>
            <a:r>
              <a:rPr lang="en-US" altLang="ko-KR" sz="1200" dirty="0" smtClean="0"/>
              <a:t>desirable</a:t>
            </a:r>
          </a:p>
          <a:p>
            <a:pPr>
              <a:buNone/>
            </a:pPr>
            <a:r>
              <a:rPr lang="en-US" altLang="ko-KR" sz="1200" dirty="0" smtClean="0"/>
              <a:t>                  likely                                      </a:t>
            </a:r>
            <a:r>
              <a:rPr lang="en-US" altLang="ko-KR" sz="1200" u="sng" dirty="0" smtClean="0"/>
              <a:t>un</a:t>
            </a:r>
            <a:r>
              <a:rPr lang="en-US" altLang="ko-KR" sz="1200" dirty="0" smtClean="0"/>
              <a:t>likely</a:t>
            </a:r>
          </a:p>
          <a:p>
            <a:pPr>
              <a:buNone/>
            </a:pPr>
            <a:r>
              <a:rPr lang="en-US" altLang="ko-KR" sz="1200" dirty="0" smtClean="0"/>
              <a:t>                  inspired                                  </a:t>
            </a:r>
            <a:r>
              <a:rPr lang="en-US" altLang="ko-KR" sz="1200" u="sng" dirty="0" smtClean="0"/>
              <a:t>un</a:t>
            </a:r>
            <a:r>
              <a:rPr lang="en-US" altLang="ko-KR" sz="1200" dirty="0" smtClean="0"/>
              <a:t>inspired</a:t>
            </a:r>
          </a:p>
          <a:p>
            <a:pPr>
              <a:buNone/>
            </a:pPr>
            <a:r>
              <a:rPr lang="en-US" altLang="ko-KR" sz="1200" dirty="0" smtClean="0"/>
              <a:t>                  happy                                    </a:t>
            </a:r>
            <a:r>
              <a:rPr lang="en-US" altLang="ko-KR" sz="1200" u="sng" dirty="0" smtClean="0"/>
              <a:t>un</a:t>
            </a:r>
            <a:r>
              <a:rPr lang="en-US" altLang="ko-KR" sz="1200" dirty="0" smtClean="0"/>
              <a:t>happy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C:  desire                      like</a:t>
            </a:r>
          </a:p>
          <a:p>
            <a:pPr>
              <a:buNone/>
            </a:pPr>
            <a:r>
              <a:rPr lang="en-US" altLang="ko-KR" sz="1200" dirty="0" smtClean="0"/>
              <a:t>                   desir</a:t>
            </a:r>
            <a:r>
              <a:rPr lang="en-US" altLang="ko-KR" sz="1200" i="1" dirty="0" smtClean="0"/>
              <a:t>able </a:t>
            </a:r>
            <a:r>
              <a:rPr lang="en-US" altLang="ko-KR" sz="1200" dirty="0" smtClean="0"/>
              <a:t>                 like</a:t>
            </a:r>
            <a:r>
              <a:rPr lang="en-US" altLang="ko-KR" sz="1200" i="1" dirty="0" smtClean="0"/>
              <a:t>ly</a:t>
            </a:r>
          </a:p>
          <a:p>
            <a:pPr>
              <a:buNone/>
            </a:pPr>
            <a:r>
              <a:rPr lang="en-US" altLang="ko-KR" sz="1200" dirty="0" smtClean="0"/>
              <a:t>                   </a:t>
            </a:r>
            <a:r>
              <a:rPr lang="en-US" altLang="ko-KR" sz="1200" i="1" dirty="0" smtClean="0"/>
              <a:t>un</a:t>
            </a:r>
            <a:r>
              <a:rPr lang="en-US" altLang="ko-KR" sz="1200" dirty="0" smtClean="0"/>
              <a:t>desirable               </a:t>
            </a:r>
            <a:r>
              <a:rPr lang="en-US" altLang="ko-KR" sz="1200" i="1" dirty="0" smtClean="0"/>
              <a:t>un</a:t>
            </a:r>
            <a:r>
              <a:rPr lang="en-US" altLang="ko-KR" sz="1200" dirty="0" smtClean="0"/>
              <a:t>likely</a:t>
            </a:r>
            <a:endParaRPr lang="ko-KR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785793"/>
            <a:ext cx="8229600" cy="542928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1200" b="1" i="1" dirty="0" smtClean="0"/>
              <a:t> - </a:t>
            </a:r>
            <a:r>
              <a:rPr lang="en-US" altLang="ko-KR" sz="1200" b="1" i="1" dirty="0" err="1" smtClean="0"/>
              <a:t>Phon</a:t>
            </a:r>
            <a:r>
              <a:rPr lang="en-US" altLang="ko-KR" sz="1200" b="1" i="1" dirty="0" smtClean="0"/>
              <a:t>-</a:t>
            </a:r>
            <a:r>
              <a:rPr lang="en-US" altLang="ko-KR" sz="1200" b="1" dirty="0" smtClean="0"/>
              <a:t> is a minimal form in that it can’t be decomposed.</a:t>
            </a:r>
            <a:r>
              <a:rPr lang="en-US" altLang="ko-KR" sz="1200" b="1" i="1" dirty="0" smtClean="0"/>
              <a:t>  </a:t>
            </a:r>
          </a:p>
          <a:p>
            <a:pPr>
              <a:buFontTx/>
              <a:buChar char="-"/>
            </a:pPr>
            <a:endParaRPr lang="en-US" altLang="ko-KR" sz="1200" b="1" i="1" dirty="0" smtClean="0"/>
          </a:p>
          <a:p>
            <a:pPr>
              <a:buNone/>
            </a:pPr>
            <a:r>
              <a:rPr lang="en-US" altLang="ko-KR" sz="1200" dirty="0" smtClean="0"/>
              <a:t>   -</a:t>
            </a:r>
            <a:r>
              <a:rPr lang="en-US" altLang="ko-KR" sz="1200" b="1" dirty="0" smtClean="0"/>
              <a:t> </a:t>
            </a:r>
            <a:r>
              <a:rPr lang="en-US" altLang="ko-KR" sz="1200" i="1" dirty="0" smtClean="0"/>
              <a:t>Phone-</a:t>
            </a:r>
            <a:r>
              <a:rPr lang="en-US" altLang="ko-KR" sz="1200" dirty="0" smtClean="0"/>
              <a:t> has the identical meaning ‘pertaining to sound’.</a:t>
            </a:r>
          </a:p>
          <a:p>
            <a:pPr>
              <a:buNone/>
            </a:pPr>
            <a:r>
              <a:rPr lang="en-US" altLang="ko-KR" sz="1200" dirty="0" smtClean="0"/>
              <a:t>                 phone                phonology                phoneme</a:t>
            </a:r>
          </a:p>
          <a:p>
            <a:pPr>
              <a:buNone/>
            </a:pPr>
            <a:r>
              <a:rPr lang="en-US" altLang="ko-KR" sz="1200" dirty="0" smtClean="0"/>
              <a:t>                 phonetic             </a:t>
            </a:r>
            <a:r>
              <a:rPr lang="en-US" altLang="ko-KR" sz="1200" dirty="0" err="1" smtClean="0"/>
              <a:t>phonologist</a:t>
            </a:r>
            <a:r>
              <a:rPr lang="en-US" altLang="ko-KR" sz="1200" dirty="0" smtClean="0"/>
              <a:t>               phonemic</a:t>
            </a:r>
          </a:p>
          <a:p>
            <a:pPr>
              <a:buNone/>
            </a:pPr>
            <a:r>
              <a:rPr lang="en-US" altLang="ko-KR" sz="1200" dirty="0" smtClean="0"/>
              <a:t>                 phonetics            phonological             allophone</a:t>
            </a:r>
          </a:p>
          <a:p>
            <a:pPr>
              <a:buNone/>
            </a:pPr>
            <a:r>
              <a:rPr lang="en-US" altLang="ko-KR" sz="1200" dirty="0" smtClean="0"/>
              <a:t>                 phonetician          telephone                 euphonious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-  A single word may be composed of one or more morphemes:</a:t>
            </a:r>
          </a:p>
          <a:p>
            <a:pPr>
              <a:buNone/>
            </a:pPr>
            <a:r>
              <a:rPr lang="en-US" altLang="ko-KR" sz="1200" dirty="0" smtClean="0"/>
              <a:t>                 one morpheme           boy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      desire</a:t>
            </a:r>
          </a:p>
          <a:p>
            <a:pPr>
              <a:buNone/>
            </a:pPr>
            <a:r>
              <a:rPr lang="en-US" altLang="ko-KR" sz="1200" dirty="0" smtClean="0"/>
              <a:t>                 two morphemes          boy + </a:t>
            </a:r>
            <a:r>
              <a:rPr lang="en-US" altLang="ko-KR" sz="1200" dirty="0" err="1" smtClean="0"/>
              <a:t>ish</a:t>
            </a: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                 desire + able</a:t>
            </a:r>
          </a:p>
          <a:p>
            <a:pPr>
              <a:buNone/>
            </a:pPr>
            <a:r>
              <a:rPr lang="en-US" altLang="ko-KR" sz="1200" dirty="0" smtClean="0"/>
              <a:t>                 three morphemes        boy + </a:t>
            </a:r>
            <a:r>
              <a:rPr lang="en-US" altLang="ko-KR" sz="1200" dirty="0" err="1" smtClean="0"/>
              <a:t>ish</a:t>
            </a:r>
            <a:r>
              <a:rPr lang="en-US" altLang="ko-KR" sz="1200" dirty="0" smtClean="0"/>
              <a:t> + </a:t>
            </a:r>
            <a:r>
              <a:rPr lang="en-US" altLang="ko-KR" sz="1200" dirty="0" err="1" smtClean="0"/>
              <a:t>ness</a:t>
            </a: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                 desire + able + </a:t>
            </a:r>
            <a:r>
              <a:rPr lang="en-US" altLang="ko-KR" sz="1200" dirty="0" err="1" smtClean="0"/>
              <a:t>ity</a:t>
            </a: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four morphemes         gentle + man + </a:t>
            </a:r>
            <a:r>
              <a:rPr lang="en-US" altLang="ko-KR" sz="1200" dirty="0" err="1" smtClean="0"/>
              <a:t>li</a:t>
            </a:r>
            <a:r>
              <a:rPr lang="en-US" altLang="ko-KR" sz="1200" dirty="0" smtClean="0"/>
              <a:t> + </a:t>
            </a:r>
            <a:r>
              <a:rPr lang="en-US" altLang="ko-KR" sz="1200" dirty="0" err="1" smtClean="0"/>
              <a:t>ness</a:t>
            </a: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                 un + desire + able + </a:t>
            </a:r>
            <a:r>
              <a:rPr lang="en-US" altLang="ko-KR" sz="1200" dirty="0" err="1" smtClean="0"/>
              <a:t>ity</a:t>
            </a: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- A morpheme may be represented by a single sound:  </a:t>
            </a:r>
            <a:r>
              <a:rPr lang="en-US" altLang="ko-KR" sz="1200" dirty="0" smtClean="0">
                <a:solidFill>
                  <a:srgbClr val="FF0000"/>
                </a:solidFill>
              </a:rPr>
              <a:t>a</a:t>
            </a:r>
            <a:r>
              <a:rPr lang="en-US" altLang="ko-KR" sz="1200" dirty="0" smtClean="0"/>
              <a:t>moral, </a:t>
            </a:r>
            <a:r>
              <a:rPr lang="en-US" altLang="ko-KR" sz="1200" dirty="0" smtClean="0">
                <a:solidFill>
                  <a:srgbClr val="FF0000"/>
                </a:solidFill>
              </a:rPr>
              <a:t>a</a:t>
            </a:r>
            <a:r>
              <a:rPr lang="en-US" altLang="ko-KR" sz="1200" dirty="0" smtClean="0"/>
              <a:t>sexual ( </a:t>
            </a:r>
            <a:r>
              <a:rPr lang="en-US" altLang="ko-KR" sz="1200" dirty="0" smtClean="0">
                <a:solidFill>
                  <a:srgbClr val="FF0000"/>
                </a:solidFill>
              </a:rPr>
              <a:t>a-</a:t>
            </a:r>
            <a:r>
              <a:rPr lang="en-US" altLang="ko-KR" sz="1200" dirty="0" smtClean="0"/>
              <a:t> meaning ‘without’) </a:t>
            </a:r>
          </a:p>
          <a:p>
            <a:pPr>
              <a:buNone/>
            </a:pPr>
            <a:r>
              <a:rPr lang="en-US" altLang="ko-KR" sz="1200" dirty="0" smtClean="0"/>
              <a:t>     A morpheme can be consist of a single syllable or more than one syllable: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child + </a:t>
            </a:r>
            <a:r>
              <a:rPr lang="en-US" altLang="ko-KR" sz="1200" i="1" dirty="0" err="1" smtClean="0"/>
              <a:t>ish</a:t>
            </a:r>
            <a:r>
              <a:rPr lang="en-US" altLang="ko-KR" sz="1200" i="1" dirty="0" smtClean="0"/>
              <a:t> </a:t>
            </a:r>
            <a:r>
              <a:rPr lang="en-US" altLang="ko-KR" sz="1200" dirty="0" smtClean="0"/>
              <a:t>(an adjectival morpheme </a:t>
            </a:r>
            <a:r>
              <a:rPr lang="en-US" altLang="ko-KR" sz="1200" i="1" dirty="0" smtClean="0"/>
              <a:t>-</a:t>
            </a:r>
            <a:r>
              <a:rPr lang="en-US" altLang="ko-KR" sz="1200" i="1" dirty="0" err="1" smtClean="0"/>
              <a:t>ish</a:t>
            </a:r>
            <a:r>
              <a:rPr lang="en-US" altLang="ko-KR" sz="1200" i="1" dirty="0" smtClean="0"/>
              <a:t> </a:t>
            </a:r>
            <a:r>
              <a:rPr lang="en-US" altLang="ko-KR" sz="1200" dirty="0" smtClean="0"/>
              <a:t>is a single syllable) </a:t>
            </a:r>
          </a:p>
          <a:p>
            <a:pPr>
              <a:buNone/>
            </a:pPr>
            <a:r>
              <a:rPr lang="en-US" altLang="ko-KR" sz="1200" i="1" dirty="0" smtClean="0"/>
              <a:t>                               camel, lady, water </a:t>
            </a:r>
            <a:r>
              <a:rPr lang="en-US" altLang="ko-KR" sz="1200" dirty="0" smtClean="0"/>
              <a:t>(with two syllables)</a:t>
            </a:r>
            <a:endParaRPr lang="en-US" altLang="ko-KR" sz="1200" i="1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Hackensack, crocodile (with three syllables)</a:t>
            </a:r>
          </a:p>
          <a:p>
            <a:pPr>
              <a:buNone/>
            </a:pPr>
            <a:r>
              <a:rPr lang="en-US" altLang="ko-KR" sz="1200" dirty="0" smtClean="0"/>
              <a:t>                               accelerate, helicopter, apothecary (four or more syllables)                                   1&lt;2&gt;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    </a:t>
            </a:r>
            <a:endParaRPr lang="ko-KR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368280"/>
          </a:xfrm>
        </p:spPr>
        <p:txBody>
          <a:bodyPr>
            <a:normAutofit/>
          </a:bodyPr>
          <a:lstStyle/>
          <a:p>
            <a:pPr algn="l"/>
            <a:r>
              <a:rPr lang="en-US" altLang="ko-KR" sz="1400" b="1" dirty="0" smtClean="0"/>
              <a:t>3. The Discreteness of Morphemes(</a:t>
            </a:r>
            <a:r>
              <a:rPr lang="ko-KR" altLang="en-US" sz="1400" b="1" dirty="0" smtClean="0"/>
              <a:t>형태소 분류</a:t>
            </a:r>
            <a:r>
              <a:rPr lang="en-US" altLang="ko-KR" sz="1400" b="1" dirty="0" smtClean="0"/>
              <a:t>)</a:t>
            </a:r>
            <a:endParaRPr lang="ko-KR" altLang="en-US" sz="14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0005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-  </a:t>
            </a:r>
            <a:r>
              <a:rPr lang="en-US" altLang="ko-KR" sz="1200" u="sng" dirty="0" smtClean="0"/>
              <a:t>Agentive morpheme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–</a:t>
            </a:r>
            <a:r>
              <a:rPr lang="en-US" altLang="ko-KR" sz="1200" i="1" dirty="0" err="1" smtClean="0">
                <a:solidFill>
                  <a:srgbClr val="FF0000"/>
                </a:solidFill>
              </a:rPr>
              <a:t>er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  </a:t>
            </a:r>
            <a:r>
              <a:rPr lang="en-US" altLang="ko-KR" sz="1200" dirty="0" smtClean="0"/>
              <a:t>means ‘one who does’: </a:t>
            </a:r>
            <a:r>
              <a:rPr lang="en-US" altLang="ko-KR" sz="1200" i="1" dirty="0" smtClean="0"/>
              <a:t>sing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er</a:t>
            </a:r>
            <a:r>
              <a:rPr lang="en-US" altLang="ko-KR" sz="1200" i="1" dirty="0" smtClean="0"/>
              <a:t>, paint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er</a:t>
            </a:r>
            <a:r>
              <a:rPr lang="en-US" altLang="ko-KR" sz="1200" i="1" dirty="0" smtClean="0"/>
              <a:t>, lov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er</a:t>
            </a:r>
            <a:r>
              <a:rPr lang="en-US" altLang="ko-KR" sz="1200" i="1" dirty="0" smtClean="0"/>
              <a:t>, work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er</a:t>
            </a:r>
            <a:r>
              <a:rPr lang="en-US" altLang="ko-KR" sz="1200" i="1" dirty="0" smtClean="0"/>
              <a:t>, </a:t>
            </a:r>
            <a:r>
              <a:rPr lang="en-US" altLang="ko-KR" sz="1200" dirty="0" smtClean="0"/>
              <a:t>…</a:t>
            </a:r>
          </a:p>
          <a:p>
            <a:pPr>
              <a:buNone/>
            </a:pPr>
            <a:r>
              <a:rPr lang="en-US" altLang="ko-KR" sz="1200" dirty="0" smtClean="0"/>
              <a:t>  -  </a:t>
            </a:r>
            <a:r>
              <a:rPr lang="en-US" altLang="ko-KR" sz="1200" u="sng" dirty="0" smtClean="0"/>
              <a:t>Comparative morpheme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–</a:t>
            </a:r>
            <a:r>
              <a:rPr lang="en-US" altLang="ko-KR" sz="1200" i="1" dirty="0" err="1" smtClean="0">
                <a:solidFill>
                  <a:srgbClr val="FF0000"/>
                </a:solidFill>
              </a:rPr>
              <a:t>er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 </a:t>
            </a:r>
            <a:r>
              <a:rPr lang="en-US" altLang="ko-KR" sz="1200" dirty="0" smtClean="0"/>
              <a:t> means functional parts in adverbs and adjectives: </a:t>
            </a:r>
            <a:r>
              <a:rPr lang="en-US" altLang="ko-KR" sz="1200" i="1" dirty="0" smtClean="0"/>
              <a:t>nic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er</a:t>
            </a:r>
            <a:r>
              <a:rPr lang="en-US" altLang="ko-KR" sz="1200" i="1" dirty="0" smtClean="0"/>
              <a:t>, pretti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er</a:t>
            </a:r>
            <a:r>
              <a:rPr lang="en-US" altLang="ko-KR" sz="1200" i="1" dirty="0" smtClean="0"/>
              <a:t>, tall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er</a:t>
            </a:r>
            <a:r>
              <a:rPr lang="en-US" altLang="ko-KR" sz="1200" i="1" dirty="0" smtClean="0"/>
              <a:t>, small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er</a:t>
            </a:r>
            <a:r>
              <a:rPr lang="en-US" altLang="ko-KR" sz="1200" dirty="0" smtClean="0"/>
              <a:t>,…   </a:t>
            </a:r>
          </a:p>
          <a:p>
            <a:pPr>
              <a:buNone/>
            </a:pPr>
            <a:r>
              <a:rPr lang="en-US" altLang="ko-KR" sz="1200" dirty="0" smtClean="0"/>
              <a:t>  -  The two morphemes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–</a:t>
            </a:r>
            <a:r>
              <a:rPr lang="en-US" altLang="ko-KR" sz="1200" i="1" dirty="0" err="1" smtClean="0">
                <a:solidFill>
                  <a:srgbClr val="FF0000"/>
                </a:solidFill>
              </a:rPr>
              <a:t>er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 </a:t>
            </a:r>
            <a:r>
              <a:rPr lang="en-US" altLang="ko-KR" sz="1200" dirty="0" smtClean="0"/>
              <a:t>and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–</a:t>
            </a:r>
            <a:r>
              <a:rPr lang="en-US" altLang="ko-KR" sz="1200" i="1" dirty="0" err="1" smtClean="0">
                <a:solidFill>
                  <a:srgbClr val="FF0000"/>
                </a:solidFill>
              </a:rPr>
              <a:t>ster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 </a:t>
            </a:r>
            <a:r>
              <a:rPr lang="en-US" altLang="ko-KR" sz="1200" dirty="0" smtClean="0"/>
              <a:t>have the same meaning: both </a:t>
            </a:r>
            <a:r>
              <a:rPr lang="en-US" altLang="ko-KR" sz="1200" i="1" dirty="0" smtClean="0"/>
              <a:t>sing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er</a:t>
            </a:r>
            <a:r>
              <a:rPr lang="en-US" altLang="ko-KR" sz="1200" dirty="0" smtClean="0"/>
              <a:t> and </a:t>
            </a:r>
            <a:r>
              <a:rPr lang="en-US" altLang="ko-KR" sz="1200" i="1" dirty="0" smtClean="0"/>
              <a:t>song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ster</a:t>
            </a:r>
            <a:r>
              <a:rPr lang="en-US" altLang="ko-KR" sz="1200" dirty="0" smtClean="0"/>
              <a:t> mean ‘one who sings’.</a:t>
            </a:r>
          </a:p>
          <a:p>
            <a:pPr>
              <a:buNone/>
            </a:pPr>
            <a:r>
              <a:rPr lang="en-US" altLang="ko-KR" sz="1200" dirty="0" smtClean="0"/>
              <a:t>       </a:t>
            </a:r>
          </a:p>
          <a:p>
            <a:pPr>
              <a:buNone/>
            </a:pPr>
            <a:r>
              <a:rPr lang="en-US" altLang="ko-KR" sz="1200" dirty="0" smtClean="0"/>
              <a:t>      </a:t>
            </a:r>
            <a:r>
              <a:rPr lang="en-US" altLang="ko-KR" sz="1200" dirty="0" err="1" smtClean="0"/>
              <a:t>cf</a:t>
            </a:r>
            <a:r>
              <a:rPr lang="en-US" altLang="ko-KR" sz="1200" dirty="0" smtClean="0"/>
              <a:t>) </a:t>
            </a:r>
            <a:r>
              <a:rPr lang="en-US" altLang="ko-KR" sz="1200" dirty="0" err="1" smtClean="0"/>
              <a:t>Monomorphemic</a:t>
            </a:r>
            <a:r>
              <a:rPr lang="en-US" altLang="ko-KR" sz="1200" dirty="0" smtClean="0"/>
              <a:t> words(</a:t>
            </a:r>
            <a:r>
              <a:rPr lang="ko-KR" altLang="en-US" sz="1200" dirty="0" smtClean="0"/>
              <a:t>단일형태소 단어</a:t>
            </a:r>
            <a:r>
              <a:rPr lang="en-US" altLang="ko-KR" sz="1200" dirty="0" smtClean="0"/>
              <a:t>): </a:t>
            </a:r>
            <a:r>
              <a:rPr lang="en-US" altLang="ko-KR" sz="1200" i="1" dirty="0" smtClean="0"/>
              <a:t>finger, butter, buttress, monster, </a:t>
            </a:r>
          </a:p>
          <a:p>
            <a:pPr>
              <a:buNone/>
            </a:pPr>
            <a:r>
              <a:rPr lang="en-US" altLang="ko-KR" sz="1200" i="1" dirty="0"/>
              <a:t> </a:t>
            </a:r>
            <a:r>
              <a:rPr lang="en-US" altLang="ko-KR" sz="1200" i="1" dirty="0" smtClean="0"/>
              <a:t>                                                               </a:t>
            </a:r>
            <a:r>
              <a:rPr lang="en-US" altLang="ko-KR" sz="1200" i="1" dirty="0" err="1" smtClean="0"/>
              <a:t>cf</a:t>
            </a:r>
            <a:r>
              <a:rPr lang="en-US" altLang="ko-KR" sz="1200" i="1" dirty="0" smtClean="0"/>
              <a:t>) young</a:t>
            </a:r>
            <a:r>
              <a:rPr lang="en-US" altLang="ko-KR" sz="1200" i="1" u="sng" dirty="0" smtClean="0"/>
              <a:t>ster</a:t>
            </a:r>
            <a:r>
              <a:rPr lang="en-US" altLang="ko-KR" sz="1200" dirty="0" smtClean="0"/>
              <a:t> ( </a:t>
            </a:r>
            <a:r>
              <a:rPr lang="en-US" altLang="ko-KR" sz="1200" smtClean="0"/>
              <a:t>dimorphemic word)</a:t>
            </a:r>
            <a:endParaRPr lang="en-US" altLang="ko-KR" sz="1200" i="1" u="sng" dirty="0" smtClean="0"/>
          </a:p>
          <a:p>
            <a:pPr>
              <a:buFontTx/>
              <a:buChar char="-"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This follows from the concept of the morpheme as </a:t>
            </a:r>
            <a:r>
              <a:rPr lang="en-US" altLang="ko-KR" sz="1200" u="sng" dirty="0" smtClean="0"/>
              <a:t>a </a:t>
            </a:r>
            <a:r>
              <a:rPr lang="en-US" altLang="ko-KR" sz="1200" i="1" u="sng" dirty="0" smtClean="0"/>
              <a:t>sound</a:t>
            </a:r>
            <a:r>
              <a:rPr lang="en-US" altLang="ko-KR" sz="1200" u="sng" dirty="0" smtClean="0"/>
              <a:t> plus a </a:t>
            </a:r>
            <a:r>
              <a:rPr lang="en-US" altLang="ko-KR" sz="1200" i="1" u="sng" dirty="0" smtClean="0"/>
              <a:t>meaning</a:t>
            </a:r>
            <a:r>
              <a:rPr lang="en-US" altLang="ko-KR" sz="1200" u="sng" dirty="0" smtClean="0"/>
              <a:t> unit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400" b="1" dirty="0" smtClean="0"/>
              <a:t>4. Bound and Free Morphemes(</a:t>
            </a:r>
            <a:r>
              <a:rPr lang="ko-KR" altLang="en-US" sz="1400" b="1" dirty="0" smtClean="0"/>
              <a:t>의존형태소와  자립형태소</a:t>
            </a:r>
            <a:r>
              <a:rPr lang="en-US" altLang="ko-KR" sz="1400" b="1" dirty="0" smtClean="0"/>
              <a:t>)</a:t>
            </a:r>
          </a:p>
          <a:p>
            <a:pPr>
              <a:buNone/>
            </a:pPr>
            <a:endParaRPr lang="en-US" altLang="ko-KR" sz="1300" b="1" dirty="0" smtClean="0"/>
          </a:p>
          <a:p>
            <a:pPr>
              <a:buNone/>
            </a:pPr>
            <a:r>
              <a:rPr lang="en-US" altLang="ko-KR" sz="1200" dirty="0" smtClean="0"/>
              <a:t>  -  </a:t>
            </a:r>
            <a:r>
              <a:rPr lang="en-US" altLang="ko-KR" sz="1200" b="1" dirty="0" smtClean="0"/>
              <a:t>Bound Morphemes </a:t>
            </a:r>
            <a:r>
              <a:rPr lang="en-US" altLang="ko-KR" sz="1200" dirty="0" smtClean="0"/>
              <a:t>attach at the beginning, the end, in the middle, or both at the beginning and end of a word, as parts of words. </a:t>
            </a:r>
          </a:p>
          <a:p>
            <a:pPr>
              <a:buNone/>
            </a:pPr>
            <a:r>
              <a:rPr lang="en-US" altLang="ko-KR" sz="1200" dirty="0" smtClean="0"/>
              <a:t>       e.g.)  -</a:t>
            </a:r>
            <a:r>
              <a:rPr lang="en-US" altLang="ko-KR" sz="1200" dirty="0" err="1" smtClean="0"/>
              <a:t>ish</a:t>
            </a:r>
            <a:r>
              <a:rPr lang="en-US" altLang="ko-KR" sz="1200" dirty="0" smtClean="0"/>
              <a:t>, -</a:t>
            </a:r>
            <a:r>
              <a:rPr lang="en-US" altLang="ko-KR" sz="1200" dirty="0" err="1" smtClean="0"/>
              <a:t>ness</a:t>
            </a:r>
            <a:r>
              <a:rPr lang="en-US" altLang="ko-KR" sz="1200" dirty="0" smtClean="0"/>
              <a:t>, -</a:t>
            </a:r>
            <a:r>
              <a:rPr lang="en-US" altLang="ko-KR" sz="1200" dirty="0" err="1" smtClean="0"/>
              <a:t>ly</a:t>
            </a:r>
            <a:r>
              <a:rPr lang="en-US" altLang="ko-KR" sz="1200" dirty="0" smtClean="0"/>
              <a:t>, -pre-, trans-, un-, …</a:t>
            </a:r>
          </a:p>
          <a:p>
            <a:pPr>
              <a:buNone/>
            </a:pPr>
            <a:r>
              <a:rPr lang="en-US" altLang="ko-KR" sz="1200" dirty="0" smtClean="0"/>
              <a:t>  -  </a:t>
            </a:r>
            <a:r>
              <a:rPr lang="en-US" altLang="ko-KR" sz="1200" b="1" dirty="0" smtClean="0"/>
              <a:t>Free Morphemes </a:t>
            </a:r>
            <a:r>
              <a:rPr lang="en-US" altLang="ko-KR" sz="1200" dirty="0" smtClean="0"/>
              <a:t>can stand alone and constitute words by themselves.</a:t>
            </a:r>
          </a:p>
          <a:p>
            <a:pPr>
              <a:buNone/>
            </a:pPr>
            <a:r>
              <a:rPr lang="en-US" altLang="ko-KR" sz="1200" dirty="0" smtClean="0"/>
              <a:t>       e.g.)  boy, desire, gentle, man, …</a:t>
            </a:r>
          </a:p>
          <a:p>
            <a:pPr>
              <a:buNone/>
            </a:pPr>
            <a:r>
              <a:rPr lang="en-US" altLang="ko-KR" sz="1200" dirty="0" smtClean="0"/>
              <a:t>  -  prefixes,  suffixes,  infixes,  </a:t>
            </a:r>
            <a:r>
              <a:rPr lang="en-US" altLang="ko-KR" sz="1200" dirty="0" err="1" smtClean="0"/>
              <a:t>circumfixes</a:t>
            </a:r>
            <a:r>
              <a:rPr lang="en-US" altLang="ko-KR" sz="1200" dirty="0" smtClean="0"/>
              <a:t>:  p. 40-42</a:t>
            </a:r>
          </a:p>
          <a:p>
            <a:pPr>
              <a:buNone/>
            </a:pPr>
            <a:endParaRPr lang="en-US" altLang="ko-KR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400" b="1" dirty="0" smtClean="0"/>
              <a:t>5. Roots and Stems(</a:t>
            </a:r>
            <a:r>
              <a:rPr lang="ko-KR" altLang="en-US" sz="1400" b="1" dirty="0" smtClean="0"/>
              <a:t>어근과 어간</a:t>
            </a:r>
            <a:r>
              <a:rPr lang="en-US" altLang="ko-KR" sz="1400" b="1" dirty="0" smtClean="0"/>
              <a:t>)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Morphologically complex words consist of a morpheme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root</a:t>
            </a:r>
            <a:r>
              <a:rPr lang="en-US" altLang="ko-KR" sz="1200" dirty="0" smtClean="0"/>
              <a:t> and one or more affixes. </a:t>
            </a:r>
          </a:p>
          <a:p>
            <a:pPr>
              <a:buNone/>
            </a:pPr>
            <a:r>
              <a:rPr lang="en-US" altLang="ko-KR" sz="1200" dirty="0" smtClean="0"/>
              <a:t>     Some examples of English roots are </a:t>
            </a:r>
            <a:r>
              <a:rPr lang="en-US" altLang="ko-KR" sz="1200" i="1" dirty="0" smtClean="0"/>
              <a:t>paint</a:t>
            </a:r>
            <a:r>
              <a:rPr lang="en-US" altLang="ko-KR" sz="1200" dirty="0" smtClean="0"/>
              <a:t> in </a:t>
            </a:r>
            <a:r>
              <a:rPr lang="en-US" altLang="ko-KR" sz="1200" i="1" dirty="0" smtClean="0"/>
              <a:t>painter</a:t>
            </a:r>
            <a:r>
              <a:rPr lang="en-US" altLang="ko-KR" sz="1200" dirty="0" smtClean="0"/>
              <a:t>, </a:t>
            </a:r>
            <a:r>
              <a:rPr lang="en-US" altLang="ko-KR" sz="1200" i="1" dirty="0" smtClean="0"/>
              <a:t>read</a:t>
            </a:r>
            <a:r>
              <a:rPr lang="en-US" altLang="ko-KR" sz="1200" dirty="0" smtClean="0"/>
              <a:t> in </a:t>
            </a:r>
            <a:r>
              <a:rPr lang="en-US" altLang="ko-KR" sz="1200" i="1" dirty="0" smtClean="0"/>
              <a:t>reread</a:t>
            </a:r>
            <a:r>
              <a:rPr lang="en-US" altLang="ko-KR" sz="1200" dirty="0" smtClean="0"/>
              <a:t>, </a:t>
            </a:r>
            <a:r>
              <a:rPr lang="en-US" altLang="ko-KR" sz="1200" i="1" dirty="0" err="1" smtClean="0"/>
              <a:t>ceive</a:t>
            </a:r>
            <a:r>
              <a:rPr lang="en-US" altLang="ko-KR" sz="1200" dirty="0" smtClean="0"/>
              <a:t> in </a:t>
            </a:r>
            <a:r>
              <a:rPr lang="en-US" altLang="ko-KR" sz="1200" i="1" dirty="0" smtClean="0"/>
              <a:t>conceive</a:t>
            </a:r>
            <a:r>
              <a:rPr lang="en-US" altLang="ko-KR" sz="1200" dirty="0" smtClean="0"/>
              <a:t>, and </a:t>
            </a:r>
            <a:r>
              <a:rPr lang="en-US" altLang="ko-KR" sz="1200" i="1" dirty="0" smtClean="0"/>
              <a:t>ling </a:t>
            </a:r>
            <a:r>
              <a:rPr lang="en-US" altLang="ko-KR" sz="1200" dirty="0" smtClean="0"/>
              <a:t>in </a:t>
            </a:r>
            <a:r>
              <a:rPr lang="en-US" altLang="ko-KR" sz="1200" i="1" dirty="0" smtClean="0"/>
              <a:t>linguist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A root may or may not stand alone as a word(</a:t>
            </a:r>
            <a:r>
              <a:rPr lang="en-US" altLang="ko-KR" sz="1200" i="1" dirty="0" smtClean="0"/>
              <a:t>paint</a:t>
            </a:r>
            <a:r>
              <a:rPr lang="en-US" altLang="ko-KR" sz="1200" dirty="0" smtClean="0"/>
              <a:t> and </a:t>
            </a:r>
            <a:r>
              <a:rPr lang="en-US" altLang="ko-KR" sz="1200" i="1" dirty="0" smtClean="0"/>
              <a:t>read</a:t>
            </a:r>
            <a:r>
              <a:rPr lang="en-US" altLang="ko-KR" sz="1200" dirty="0" smtClean="0"/>
              <a:t> do; </a:t>
            </a:r>
            <a:r>
              <a:rPr lang="en-US" altLang="ko-KR" sz="1200" i="1" dirty="0" err="1" smtClean="0"/>
              <a:t>ceive</a:t>
            </a:r>
            <a:r>
              <a:rPr lang="en-US" altLang="ko-KR" sz="1200" dirty="0" smtClean="0"/>
              <a:t> and </a:t>
            </a:r>
            <a:r>
              <a:rPr lang="en-US" altLang="ko-KR" sz="1200" i="1" dirty="0" smtClean="0"/>
              <a:t>ling</a:t>
            </a:r>
            <a:r>
              <a:rPr lang="en-US" altLang="ko-KR" sz="1200" dirty="0" smtClean="0"/>
              <a:t> don’t).</a:t>
            </a:r>
          </a:p>
          <a:p>
            <a:pPr>
              <a:buNone/>
            </a:pPr>
            <a:r>
              <a:rPr lang="en-US" altLang="ko-KR" sz="1200" dirty="0" smtClean="0"/>
              <a:t>  -  When a root morpheme is combined with an affix, it forms a stem. Other affixes can be added to a stem</a:t>
            </a:r>
          </a:p>
          <a:p>
            <a:pPr>
              <a:buNone/>
            </a:pPr>
            <a:r>
              <a:rPr lang="en-US" altLang="ko-KR" sz="1200" dirty="0" smtClean="0"/>
              <a:t>     to form a more complex stem.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-  </a:t>
            </a:r>
            <a:r>
              <a:rPr lang="en-US" altLang="ko-KR" sz="1200" b="1" i="1" dirty="0" smtClean="0"/>
              <a:t>unsystematically</a:t>
            </a:r>
            <a:r>
              <a:rPr lang="en-US" altLang="ko-KR" sz="1200" dirty="0" smtClean="0"/>
              <a:t>  </a:t>
            </a:r>
          </a:p>
          <a:p>
            <a:pPr>
              <a:buNone/>
            </a:pPr>
            <a:r>
              <a:rPr lang="en-US" altLang="ko-KR" sz="1200" dirty="0" smtClean="0"/>
              <a:t>       root       system                                     noun</a:t>
            </a:r>
          </a:p>
          <a:p>
            <a:pPr>
              <a:buNone/>
            </a:pPr>
            <a:r>
              <a:rPr lang="en-US" altLang="ko-KR" sz="1200" dirty="0" smtClean="0"/>
              <a:t>       stem      system + </a:t>
            </a:r>
            <a:r>
              <a:rPr lang="en-US" altLang="ko-KR" sz="1200" dirty="0" err="1" smtClean="0"/>
              <a:t>atic</a:t>
            </a:r>
            <a:r>
              <a:rPr lang="en-US" altLang="ko-KR" sz="1200" dirty="0" smtClean="0"/>
              <a:t>   </a:t>
            </a:r>
            <a:r>
              <a:rPr lang="en-US" altLang="ko-KR" sz="1200" i="1" dirty="0" smtClean="0"/>
              <a:t>                          </a:t>
            </a:r>
            <a:r>
              <a:rPr lang="en-US" altLang="ko-KR" sz="1200" dirty="0" smtClean="0"/>
              <a:t>noun + suffix</a:t>
            </a:r>
          </a:p>
          <a:p>
            <a:pPr>
              <a:buNone/>
            </a:pPr>
            <a:r>
              <a:rPr lang="en-US" altLang="ko-KR" sz="1200" i="1" dirty="0" smtClean="0"/>
              <a:t>       </a:t>
            </a:r>
            <a:r>
              <a:rPr lang="en-US" altLang="ko-KR" sz="1200" dirty="0" smtClean="0"/>
              <a:t>stem      un + system + </a:t>
            </a:r>
            <a:r>
              <a:rPr lang="en-US" altLang="ko-KR" sz="1200" dirty="0" err="1" smtClean="0"/>
              <a:t>atic</a:t>
            </a:r>
            <a:r>
              <a:rPr lang="en-US" altLang="ko-KR" sz="1200" dirty="0" smtClean="0"/>
              <a:t>                      prefix + noun + suffix</a:t>
            </a:r>
          </a:p>
          <a:p>
            <a:pPr>
              <a:buNone/>
            </a:pPr>
            <a:r>
              <a:rPr lang="en-US" altLang="ko-KR" sz="1200" dirty="0" smtClean="0"/>
              <a:t>       stem      un + system + </a:t>
            </a:r>
            <a:r>
              <a:rPr lang="en-US" altLang="ko-KR" sz="1200" dirty="0" err="1" smtClean="0"/>
              <a:t>atic</a:t>
            </a:r>
            <a:r>
              <a:rPr lang="en-US" altLang="ko-KR" sz="1200" dirty="0" smtClean="0"/>
              <a:t> + al                prefix + noun + suffix + suffix</a:t>
            </a:r>
          </a:p>
          <a:p>
            <a:pPr>
              <a:buNone/>
            </a:pPr>
            <a:r>
              <a:rPr lang="en-US" altLang="ko-KR" sz="1200" dirty="0" smtClean="0"/>
              <a:t>       word      un + system + </a:t>
            </a:r>
            <a:r>
              <a:rPr lang="en-US" altLang="ko-KR" sz="1200" dirty="0" err="1" smtClean="0"/>
              <a:t>atic</a:t>
            </a:r>
            <a:r>
              <a:rPr lang="en-US" altLang="ko-KR" sz="1200" dirty="0" smtClean="0"/>
              <a:t> + al + </a:t>
            </a:r>
            <a:r>
              <a:rPr lang="en-US" altLang="ko-KR" sz="1200" dirty="0" err="1" smtClean="0"/>
              <a:t>ly</a:t>
            </a:r>
            <a:r>
              <a:rPr lang="en-US" altLang="ko-KR" sz="1200" dirty="0" smtClean="0"/>
              <a:t>          prefix + noun + suffix + suffix + suffix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</a:t>
            </a:r>
            <a:r>
              <a:rPr lang="en-US" altLang="ko-KR" sz="1200" b="1" i="1" dirty="0" smtClean="0"/>
              <a:t>unbelievable</a:t>
            </a:r>
          </a:p>
          <a:p>
            <a:pPr>
              <a:buNone/>
            </a:pPr>
            <a:r>
              <a:rPr lang="en-US" altLang="ko-KR" sz="1200" dirty="0" smtClean="0"/>
              <a:t>       root       believe                                      verb</a:t>
            </a:r>
          </a:p>
          <a:p>
            <a:pPr>
              <a:buNone/>
            </a:pPr>
            <a:r>
              <a:rPr lang="en-US" altLang="ko-KR" sz="1200" dirty="0" smtClean="0"/>
              <a:t>       stem      believe + able                             verb + suffix</a:t>
            </a:r>
          </a:p>
          <a:p>
            <a:pPr>
              <a:buNone/>
            </a:pPr>
            <a:r>
              <a:rPr lang="en-US" altLang="ko-KR" sz="1200" dirty="0" smtClean="0"/>
              <a:t>       stem      un + believe + able                      prefix + verb + suffix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</a:t>
            </a:r>
            <a:r>
              <a:rPr lang="en-US" altLang="ko-KR" sz="1200" dirty="0" err="1" smtClean="0"/>
              <a:t>cf</a:t>
            </a:r>
            <a:r>
              <a:rPr lang="en-US" altLang="ko-KR" sz="1200" dirty="0" smtClean="0"/>
              <a:t> )     </a:t>
            </a:r>
            <a:r>
              <a:rPr lang="en-US" altLang="ko-KR" sz="1200" u="sng" dirty="0" smtClean="0"/>
              <a:t>believe</a:t>
            </a:r>
            <a:r>
              <a:rPr lang="en-US" altLang="ko-KR" sz="1200" dirty="0" smtClean="0"/>
              <a:t> + able,              un + </a:t>
            </a:r>
            <a:r>
              <a:rPr lang="en-US" altLang="ko-KR" sz="1200" u="sng" dirty="0" smtClean="0"/>
              <a:t>believe</a:t>
            </a:r>
            <a:r>
              <a:rPr lang="en-US" altLang="ko-KR" sz="1200" dirty="0" smtClean="0"/>
              <a:t> + able              un + </a:t>
            </a:r>
            <a:r>
              <a:rPr lang="en-US" altLang="ko-KR" sz="1200" u="sng" dirty="0" smtClean="0"/>
              <a:t>believe + able</a:t>
            </a:r>
          </a:p>
          <a:p>
            <a:pPr>
              <a:buNone/>
            </a:pPr>
            <a:r>
              <a:rPr lang="en-US" altLang="ko-KR" sz="1200" dirty="0" smtClean="0"/>
              <a:t>                  root, stem                              root                                       stem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ko-KR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2979</TotalTime>
  <Words>5172</Words>
  <Application>Microsoft Office PowerPoint</Application>
  <PresentationFormat>화면 슬라이드 쇼(4:3)</PresentationFormat>
  <Paragraphs>599</Paragraphs>
  <Slides>27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27</vt:i4>
      </vt:variant>
    </vt:vector>
  </HeadingPairs>
  <TitlesOfParts>
    <vt:vector size="28" baseType="lpstr">
      <vt:lpstr>Office 테마</vt:lpstr>
      <vt:lpstr>영어학개론</vt:lpstr>
      <vt:lpstr>1. What is language? </vt:lpstr>
      <vt:lpstr>PowerPoint 프레젠테이션</vt:lpstr>
      <vt:lpstr>PowerPoint 프레젠테이션</vt:lpstr>
      <vt:lpstr>2. Morphology(형태론): The Words of Language</vt:lpstr>
      <vt:lpstr>PowerPoint 프레젠테이션</vt:lpstr>
      <vt:lpstr>PowerPoint 프레젠테이션</vt:lpstr>
      <vt:lpstr>3. The Discreteness of Morphemes(형태소 분류)</vt:lpstr>
      <vt:lpstr>PowerPoint 프레젠테이션</vt:lpstr>
      <vt:lpstr>PowerPoint 프레젠테이션</vt:lpstr>
      <vt:lpstr>6. Rules of Word Formation(단어형성규칙)</vt:lpstr>
      <vt:lpstr>7. Derivational Morphology(파생형태론)</vt:lpstr>
      <vt:lpstr>PowerPoint 프레젠테이션</vt:lpstr>
      <vt:lpstr>  </vt:lpstr>
      <vt:lpstr>    Inflectional                                                Derivational                                                           </vt:lpstr>
      <vt:lpstr>    -  Human language is rule-governed.  </vt:lpstr>
      <vt:lpstr>PowerPoint 프레젠테이션</vt:lpstr>
      <vt:lpstr>10. Rule Productivity</vt:lpstr>
      <vt:lpstr>PowerPoint 프레젠테이션</vt:lpstr>
      <vt:lpstr>PowerPoint 프레젠테이션</vt:lpstr>
      <vt:lpstr>11. Lexical Gaps</vt:lpstr>
      <vt:lpstr>PowerPoint 프레젠테이션</vt:lpstr>
      <vt:lpstr> (2)  Compounds</vt:lpstr>
      <vt:lpstr>PowerPoint 프레젠테이션</vt:lpstr>
      <vt:lpstr>PowerPoint 프레젠테이션</vt:lpstr>
      <vt:lpstr>  Summary</vt:lpstr>
      <vt:lpstr>Question: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영어학개론</dc:title>
  <dc:creator>수진</dc:creator>
  <cp:lastModifiedBy>지윤</cp:lastModifiedBy>
  <cp:revision>203</cp:revision>
  <dcterms:created xsi:type="dcterms:W3CDTF">2016-07-13T14:33:16Z</dcterms:created>
  <dcterms:modified xsi:type="dcterms:W3CDTF">2018-09-11T03:33:10Z</dcterms:modified>
</cp:coreProperties>
</file>