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03D6-DE0D-4311-852A-F963F22A5218}" type="datetimeFigureOut">
              <a:rPr lang="ko-KR" altLang="en-US" smtClean="0"/>
              <a:pPr/>
              <a:t>2017-07-27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153AC-1643-425B-B82C-E39388C920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03D6-DE0D-4311-852A-F963F22A5218}" type="datetimeFigureOut">
              <a:rPr lang="ko-KR" altLang="en-US" smtClean="0"/>
              <a:pPr/>
              <a:t>2017-07-27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153AC-1643-425B-B82C-E39388C920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03D6-DE0D-4311-852A-F963F22A5218}" type="datetimeFigureOut">
              <a:rPr lang="ko-KR" altLang="en-US" smtClean="0"/>
              <a:pPr/>
              <a:t>2017-07-27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153AC-1643-425B-B82C-E39388C920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03D6-DE0D-4311-852A-F963F22A5218}" type="datetimeFigureOut">
              <a:rPr lang="ko-KR" altLang="en-US" smtClean="0"/>
              <a:pPr/>
              <a:t>2017-07-27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153AC-1643-425B-B82C-E39388C920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03D6-DE0D-4311-852A-F963F22A5218}" type="datetimeFigureOut">
              <a:rPr lang="ko-KR" altLang="en-US" smtClean="0"/>
              <a:pPr/>
              <a:t>2017-07-27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153AC-1643-425B-B82C-E39388C920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03D6-DE0D-4311-852A-F963F22A5218}" type="datetimeFigureOut">
              <a:rPr lang="ko-KR" altLang="en-US" smtClean="0"/>
              <a:pPr/>
              <a:t>2017-07-27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153AC-1643-425B-B82C-E39388C920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03D6-DE0D-4311-852A-F963F22A5218}" type="datetimeFigureOut">
              <a:rPr lang="ko-KR" altLang="en-US" smtClean="0"/>
              <a:pPr/>
              <a:t>2017-07-27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153AC-1643-425B-B82C-E39388C920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03D6-DE0D-4311-852A-F963F22A5218}" type="datetimeFigureOut">
              <a:rPr lang="ko-KR" altLang="en-US" smtClean="0"/>
              <a:pPr/>
              <a:t>2017-07-27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153AC-1643-425B-B82C-E39388C920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03D6-DE0D-4311-852A-F963F22A5218}" type="datetimeFigureOut">
              <a:rPr lang="ko-KR" altLang="en-US" smtClean="0"/>
              <a:pPr/>
              <a:t>2017-07-27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153AC-1643-425B-B82C-E39388C920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03D6-DE0D-4311-852A-F963F22A5218}" type="datetimeFigureOut">
              <a:rPr lang="ko-KR" altLang="en-US" smtClean="0"/>
              <a:pPr/>
              <a:t>2017-07-27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153AC-1643-425B-B82C-E39388C920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03D6-DE0D-4311-852A-F963F22A5218}" type="datetimeFigureOut">
              <a:rPr lang="ko-KR" altLang="en-US" smtClean="0"/>
              <a:pPr/>
              <a:t>2017-07-27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153AC-1643-425B-B82C-E39388C920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C03D6-DE0D-4311-852A-F963F22A5218}" type="datetimeFigureOut">
              <a:rPr lang="ko-KR" altLang="en-US" smtClean="0"/>
              <a:pPr/>
              <a:t>2017-07-27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153AC-1643-425B-B82C-E39388C920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altLang="ko-KR" sz="1600" dirty="0" smtClean="0"/>
              <a:t> </a:t>
            </a:r>
          </a:p>
          <a:p>
            <a:pPr>
              <a:buNone/>
            </a:pPr>
            <a:r>
              <a:rPr lang="en-US" altLang="ko-KR" sz="1600" dirty="0" smtClean="0"/>
              <a:t>   </a:t>
            </a:r>
            <a:r>
              <a:rPr lang="en-US" altLang="ko-KR" sz="1600" b="1" dirty="0" smtClean="0"/>
              <a:t>-</a:t>
            </a:r>
            <a:r>
              <a:rPr lang="en-US" altLang="ko-KR" sz="1600" dirty="0" smtClean="0"/>
              <a:t> </a:t>
            </a:r>
            <a:r>
              <a:rPr lang="en-US" altLang="ko-KR" sz="1600" b="1" dirty="0" smtClean="0"/>
              <a:t>Neutralization</a:t>
            </a:r>
            <a:r>
              <a:rPr lang="en-US" altLang="ko-KR" sz="1600" dirty="0" smtClean="0"/>
              <a:t>: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The sounds that belong to two separate phonemes may lose their contrast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in certain environment(s).  When we have /t/ and /d/ in intervocalic position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in unstressed syllables, the contrast between /t/ and /d/ disappears and they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are both realized identically as, what is called the “</a:t>
            </a:r>
            <a:r>
              <a:rPr lang="en-US" altLang="ko-KR" sz="1600" b="1" dirty="0" smtClean="0"/>
              <a:t>flap</a:t>
            </a:r>
            <a:r>
              <a:rPr lang="en-US" altLang="ko-KR" sz="1600" dirty="0" smtClean="0"/>
              <a:t>,” as shown in </a:t>
            </a:r>
            <a:r>
              <a:rPr lang="en-US" altLang="ko-KR" sz="1600" u="sng" dirty="0" smtClean="0"/>
              <a:t>writer</a:t>
            </a:r>
            <a:r>
              <a:rPr lang="en-US" altLang="ko-KR" sz="1600" dirty="0" smtClean="0"/>
              <a:t> –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</a:t>
            </a:r>
            <a:r>
              <a:rPr lang="en-US" altLang="ko-KR" sz="1600" u="sng" dirty="0" smtClean="0"/>
              <a:t>rider</a:t>
            </a:r>
            <a:r>
              <a:rPr lang="en-US" altLang="ko-KR" sz="1600" dirty="0" smtClean="0"/>
              <a:t>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[</a:t>
            </a:r>
            <a:r>
              <a:rPr lang="en-US" altLang="ko-KR" sz="1600" b="1" dirty="0" err="1" smtClean="0">
                <a:solidFill>
                  <a:srgbClr val="FF0000"/>
                </a:solidFill>
              </a:rPr>
              <a:t>ra</a:t>
            </a:r>
            <a:r>
              <a:rPr lang="en-US" altLang="ko-KR" sz="1800" b="1" dirty="0" err="1" smtClean="0">
                <a:solidFill>
                  <a:srgbClr val="FF0000"/>
                </a:solidFill>
              </a:rPr>
              <a:t>ɪɾɚ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].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  </a:t>
            </a:r>
            <a:r>
              <a:rPr lang="en-US" altLang="ko-KR" sz="1600" dirty="0" smtClean="0">
                <a:solidFill>
                  <a:schemeClr val="tx1"/>
                </a:solidFill>
              </a:rPr>
              <a:t>Such an event is termed “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neutralization</a:t>
            </a:r>
            <a:r>
              <a:rPr lang="en-US" altLang="ko-KR" sz="1600" dirty="0" smtClean="0">
                <a:solidFill>
                  <a:schemeClr val="tx1"/>
                </a:solidFill>
              </a:rPr>
              <a:t>.”</a:t>
            </a:r>
          </a:p>
          <a:p>
            <a:pPr>
              <a:buNone/>
            </a:pPr>
            <a:r>
              <a:rPr lang="en-US" altLang="ko-KR" sz="1600" dirty="0">
                <a:solidFill>
                  <a:schemeClr val="tx1"/>
                </a:solidFill>
              </a:rPr>
              <a:t> </a:t>
            </a:r>
            <a:r>
              <a:rPr lang="en-US" altLang="ko-KR" sz="1600" dirty="0" smtClean="0">
                <a:solidFill>
                  <a:schemeClr val="tx1"/>
                </a:solidFill>
              </a:rPr>
              <a:t>       (</a:t>
            </a:r>
            <a:r>
              <a:rPr lang="en-US" altLang="ko-KR" sz="1400" dirty="0" smtClean="0">
                <a:solidFill>
                  <a:schemeClr val="tx1"/>
                </a:solidFill>
              </a:rPr>
              <a:t> The alveolar stop /t/ and /d/ can be flapped between stressed vowel and unstressed </a:t>
            </a:r>
          </a:p>
          <a:p>
            <a:pPr>
              <a:buNone/>
            </a:pPr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      vowel in a word.)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altLang="ko-KR" sz="1600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altLang="ko-KR" sz="1600" dirty="0" smtClean="0">
                <a:solidFill>
                  <a:schemeClr val="tx1"/>
                </a:solidFill>
              </a:rPr>
              <a:t>          e.g.)    betting – bedding  [</a:t>
            </a:r>
            <a:r>
              <a:rPr lang="en-US" altLang="ko-KR" sz="1600" b="1" dirty="0" err="1" smtClean="0"/>
              <a:t>bɛɾɪŋ</a:t>
            </a:r>
            <a:r>
              <a:rPr lang="en-US" altLang="ko-KR" sz="1600" dirty="0" smtClean="0"/>
              <a:t>],     liter - leader [</a:t>
            </a:r>
            <a:r>
              <a:rPr lang="en-US" altLang="ko-KR" sz="1600" b="1" dirty="0" err="1" smtClean="0"/>
              <a:t>liɾɚ</a:t>
            </a:r>
            <a:r>
              <a:rPr lang="en-US" altLang="ko-KR" sz="1600" dirty="0" smtClean="0"/>
              <a:t>]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altLang="ko-KR" sz="1600" dirty="0">
                <a:solidFill>
                  <a:schemeClr val="tx1"/>
                </a:solidFill>
              </a:rPr>
              <a:t> </a:t>
            </a:r>
            <a:r>
              <a:rPr lang="en-US" altLang="ko-KR" sz="1600" dirty="0" smtClean="0">
                <a:solidFill>
                  <a:schemeClr val="tx1"/>
                </a:solidFill>
              </a:rPr>
              <a:t>                   ladder – latter  </a:t>
            </a:r>
            <a:r>
              <a:rPr lang="en-US" altLang="ko-KR" sz="1600" dirty="0"/>
              <a:t>[</a:t>
            </a:r>
            <a:r>
              <a:rPr lang="en-US" altLang="ko-KR" sz="1600" b="1" dirty="0" err="1"/>
              <a:t>læɾɚ</a:t>
            </a:r>
            <a:r>
              <a:rPr lang="en-US" altLang="ko-KR" sz="1600" dirty="0" smtClean="0"/>
              <a:t>],     grater –grader [</a:t>
            </a:r>
            <a:r>
              <a:rPr lang="en-US" altLang="ko-KR" sz="1600" b="1" dirty="0" err="1" smtClean="0"/>
              <a:t>greɾɚ</a:t>
            </a:r>
            <a:r>
              <a:rPr lang="en-US" altLang="ko-KR" sz="1600" dirty="0" smtClean="0"/>
              <a:t>]  </a:t>
            </a:r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     The two front vowels /ɪ/ and /ɛ/ can easily be shown in contrast, as in </a:t>
            </a:r>
            <a:r>
              <a:rPr lang="en-US" altLang="ko-KR" sz="1600" i="1" u="sng" dirty="0" smtClean="0"/>
              <a:t>bit</a:t>
            </a:r>
            <a:r>
              <a:rPr lang="en-US" altLang="ko-KR" sz="1600" dirty="0" smtClean="0"/>
              <a:t> vs.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</a:t>
            </a:r>
            <a:r>
              <a:rPr lang="en-US" altLang="ko-KR" sz="1600" i="1" u="sng" dirty="0" smtClean="0"/>
              <a:t>bet</a:t>
            </a:r>
            <a:r>
              <a:rPr lang="en-US" altLang="ko-KR" sz="1600" dirty="0" smtClean="0"/>
              <a:t>, or </a:t>
            </a:r>
            <a:r>
              <a:rPr lang="en-US" altLang="ko-KR" sz="1600" i="1" u="sng" dirty="0" smtClean="0"/>
              <a:t>pit</a:t>
            </a:r>
            <a:r>
              <a:rPr lang="en-US" altLang="ko-KR" sz="1600" dirty="0" smtClean="0"/>
              <a:t> vs. </a:t>
            </a:r>
            <a:r>
              <a:rPr lang="en-US" altLang="ko-KR" sz="1600" i="1" u="sng" dirty="0" smtClean="0"/>
              <a:t>pet</a:t>
            </a:r>
            <a:r>
              <a:rPr lang="en-US" altLang="ko-KR" sz="1600" dirty="0" smtClean="0"/>
              <a:t>. </a:t>
            </a:r>
            <a:r>
              <a:rPr lang="en-US" altLang="ko-KR" sz="1600" dirty="0"/>
              <a:t> </a:t>
            </a:r>
            <a:r>
              <a:rPr lang="en-US" altLang="ko-KR" sz="1600" dirty="0" smtClean="0"/>
              <a:t>However, if the consonant after the vowel is nasal, for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several speakers of American English, the contrast is neutralization in favor of </a:t>
            </a:r>
          </a:p>
          <a:p>
            <a:pPr>
              <a:buNone/>
            </a:pPr>
            <a:r>
              <a:rPr lang="en-US" altLang="ko-KR" sz="1600" b="1" dirty="0"/>
              <a:t> </a:t>
            </a:r>
            <a:r>
              <a:rPr lang="en-US" altLang="ko-KR" sz="1600" b="1" dirty="0" smtClean="0"/>
              <a:t>      [ɪ]</a:t>
            </a:r>
            <a:r>
              <a:rPr lang="en-US" altLang="ko-KR" sz="1600" dirty="0" smtClean="0"/>
              <a:t>, as in </a:t>
            </a:r>
            <a:r>
              <a:rPr lang="en-US" altLang="ko-KR" sz="1600" b="1" i="1" u="sng" dirty="0" smtClean="0"/>
              <a:t>pin</a:t>
            </a:r>
            <a:r>
              <a:rPr lang="en-US" altLang="ko-KR" sz="1600" dirty="0" smtClean="0"/>
              <a:t> and </a:t>
            </a:r>
            <a:r>
              <a:rPr lang="en-US" altLang="ko-KR" sz="1600" b="1" i="1" u="sng" dirty="0" smtClean="0"/>
              <a:t>pen</a:t>
            </a:r>
            <a:r>
              <a:rPr lang="en-US" altLang="ko-KR" sz="1600" b="1" dirty="0" smtClean="0"/>
              <a:t> [</a:t>
            </a:r>
            <a:r>
              <a:rPr lang="en-US" altLang="ko-KR" sz="1600" b="1" dirty="0" err="1" smtClean="0"/>
              <a:t>pɪn</a:t>
            </a:r>
            <a:r>
              <a:rPr lang="en-US" altLang="ko-KR" sz="1600" b="1" dirty="0" smtClean="0"/>
              <a:t>].</a:t>
            </a:r>
            <a:endParaRPr lang="en-US" altLang="ko-KR" sz="1600" b="1" dirty="0"/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endParaRPr lang="en-US" altLang="ko-KR" sz="1600" dirty="0">
              <a:solidFill>
                <a:srgbClr val="FF0000"/>
              </a:solidFill>
            </a:endParaRPr>
          </a:p>
          <a:p>
            <a:pPr>
              <a:buNone/>
            </a:pPr>
            <a:endParaRPr lang="ko-KR" alt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064896" cy="504056"/>
          </a:xfr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altLang="ko-KR" sz="2000" b="1" dirty="0" smtClean="0"/>
              <a:t>2.4  Free Variation</a:t>
            </a:r>
            <a:endParaRPr lang="ko-KR" altLang="en-US" sz="20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340768"/>
            <a:ext cx="8064896" cy="478539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altLang="ko-KR" sz="1600" dirty="0" smtClean="0"/>
              <a:t>  </a:t>
            </a:r>
            <a:r>
              <a:rPr lang="en-US" altLang="ko-KR" sz="1600" b="1" dirty="0" smtClean="0"/>
              <a:t> -  </a:t>
            </a:r>
            <a:r>
              <a:rPr lang="en-US" altLang="ko-KR" sz="1600" u="sng" dirty="0" smtClean="0"/>
              <a:t>When the two sounds do not create change in meaning in possible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alternative productions, they show a free variation.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(</a:t>
            </a:r>
            <a:r>
              <a:rPr lang="en-US" altLang="ko-KR" sz="1600" dirty="0" err="1" smtClean="0"/>
              <a:t>i</a:t>
            </a:r>
            <a:r>
              <a:rPr lang="en-US" altLang="ko-KR" sz="1600" dirty="0" smtClean="0"/>
              <a:t>) The final stops of American English are normally unreleased and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</a:t>
            </a:r>
            <a:r>
              <a:rPr lang="en-US" altLang="ko-KR" sz="1600" dirty="0" err="1" smtClean="0"/>
              <a:t>unaspirated</a:t>
            </a:r>
            <a:r>
              <a:rPr lang="en-US" altLang="ko-KR" sz="1600" dirty="0" smtClean="0"/>
              <a:t> as in bake[</a:t>
            </a:r>
            <a:r>
              <a:rPr lang="en-US" altLang="ko-KR" sz="1600" dirty="0" err="1" smtClean="0"/>
              <a:t>bek</a:t>
            </a:r>
            <a:r>
              <a:rPr lang="ko-KR" altLang="en-US" sz="1600" baseline="30000" dirty="0" err="1" smtClean="0"/>
              <a:t>ㄱ</a:t>
            </a:r>
            <a:r>
              <a:rPr lang="en-US" altLang="ko-KR" sz="1600" baseline="30000" dirty="0" smtClean="0"/>
              <a:t>]</a:t>
            </a:r>
            <a:r>
              <a:rPr lang="en-US" altLang="ko-KR" sz="1600" dirty="0" smtClean="0"/>
              <a:t>, dip[</a:t>
            </a:r>
            <a:r>
              <a:rPr lang="en-US" altLang="ko-KR" sz="1600" dirty="0" err="1" smtClean="0"/>
              <a:t>dɪp</a:t>
            </a:r>
            <a:r>
              <a:rPr lang="ko-KR" altLang="en-US" sz="1600" baseline="30000" dirty="0" err="1" smtClean="0"/>
              <a:t>ㄱ</a:t>
            </a:r>
            <a:r>
              <a:rPr lang="en-US" altLang="ko-KR" sz="1600" baseline="30000" dirty="0" smtClean="0"/>
              <a:t>]</a:t>
            </a:r>
            <a:r>
              <a:rPr lang="en-US" altLang="ko-KR" sz="1600" dirty="0" smtClean="0"/>
              <a:t>, etc. However a speaker may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pronounce these items with released final stops, </a:t>
            </a:r>
            <a:r>
              <a:rPr lang="en-US" altLang="ko-KR" sz="1600" b="1" dirty="0" smtClean="0"/>
              <a:t>not creating any change </a:t>
            </a:r>
          </a:p>
          <a:p>
            <a:pPr>
              <a:buNone/>
            </a:pPr>
            <a:r>
              <a:rPr lang="en-US" altLang="ko-KR" sz="1600" b="1" dirty="0"/>
              <a:t> </a:t>
            </a:r>
            <a:r>
              <a:rPr lang="en-US" altLang="ko-KR" sz="1600" b="1" dirty="0" smtClean="0"/>
              <a:t>         in meaning.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⇒</a:t>
            </a:r>
            <a:r>
              <a:rPr lang="en-US" altLang="ko-KR" sz="1600" u="sng" dirty="0" smtClean="0"/>
              <a:t>That is, we can find the released and unreleased allophones in an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</a:t>
            </a:r>
            <a:r>
              <a:rPr lang="en-US" altLang="ko-KR" sz="1600" u="sng" dirty="0" smtClean="0"/>
              <a:t>overlapping distribution, when the meaning of the words does not change.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</a:t>
            </a:r>
            <a:r>
              <a:rPr lang="en-US" altLang="ko-KR" sz="1600" u="sng" dirty="0" smtClean="0"/>
              <a:t>This is termed a free variation.</a:t>
            </a:r>
          </a:p>
          <a:p>
            <a:pPr>
              <a:buNone/>
            </a:pPr>
            <a:endParaRPr lang="en-US" altLang="ko-KR" sz="1600" u="sng" dirty="0"/>
          </a:p>
          <a:p>
            <a:pPr>
              <a:buNone/>
            </a:pPr>
            <a:r>
              <a:rPr lang="en-US" altLang="ko-KR" sz="1600" dirty="0" smtClean="0"/>
              <a:t>      (ii)  Free variation is related not to the allophones of the same phoneme, but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to the realizations of different phonemes.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e.g.)   </a:t>
            </a:r>
            <a:r>
              <a:rPr lang="en-US" altLang="ko-KR" sz="1600" b="1" dirty="0" smtClean="0"/>
              <a:t>e</a:t>
            </a:r>
            <a:r>
              <a:rPr lang="en-US" altLang="ko-KR" sz="1600" dirty="0" smtClean="0"/>
              <a:t>conomic :  [</a:t>
            </a:r>
            <a:r>
              <a:rPr lang="en-US" altLang="ko-KR" sz="1600" dirty="0" err="1" smtClean="0"/>
              <a:t>i</a:t>
            </a:r>
            <a:r>
              <a:rPr lang="en-US" altLang="ko-KR" sz="1600" dirty="0" smtClean="0"/>
              <a:t>]  of [ɛ]   → phonemic free variation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       </a:t>
            </a:r>
            <a:r>
              <a:rPr lang="en-US" altLang="ko-KR" sz="1600" b="1" dirty="0" smtClean="0"/>
              <a:t>ei</a:t>
            </a:r>
            <a:r>
              <a:rPr lang="en-US" altLang="ko-KR" sz="1600" dirty="0" smtClean="0"/>
              <a:t>ther :    [</a:t>
            </a:r>
            <a:r>
              <a:rPr lang="en-US" altLang="ko-KR" sz="1600" dirty="0" err="1" smtClean="0"/>
              <a:t>i</a:t>
            </a:r>
            <a:r>
              <a:rPr lang="en-US" altLang="ko-KR" sz="1600" dirty="0"/>
              <a:t>]</a:t>
            </a:r>
            <a:r>
              <a:rPr lang="en-US" altLang="ko-KR" sz="1600" dirty="0" smtClean="0"/>
              <a:t> and [</a:t>
            </a:r>
            <a:r>
              <a:rPr lang="en-US" altLang="ko-KR" sz="1600" dirty="0" err="1" smtClean="0"/>
              <a:t>aɪ</a:t>
            </a:r>
            <a:r>
              <a:rPr lang="en-US" altLang="ko-KR" sz="1600" dirty="0" smtClean="0"/>
              <a:t>]    → phonemic free variation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       bac</a:t>
            </a:r>
            <a:r>
              <a:rPr lang="en-US" altLang="ko-KR" sz="1600" b="1" dirty="0" smtClean="0"/>
              <a:t>k</a:t>
            </a:r>
            <a:r>
              <a:rPr lang="en-US" altLang="ko-KR" sz="1600" dirty="0" smtClean="0"/>
              <a:t>  :     [k] and [k</a:t>
            </a:r>
            <a:r>
              <a:rPr lang="ko-KR" altLang="en-US" sz="1600" baseline="30000" dirty="0" err="1" smtClean="0"/>
              <a:t>ㄱ</a:t>
            </a:r>
            <a:r>
              <a:rPr lang="en-US" altLang="ko-KR" sz="1600" dirty="0" smtClean="0"/>
              <a:t>]   →  allophonic free variation</a:t>
            </a:r>
            <a:endParaRPr lang="ko-KR" altLang="en-US" sz="1600" dirty="0"/>
          </a:p>
          <a:p>
            <a:pPr>
              <a:buNone/>
            </a:pPr>
            <a:endParaRPr lang="ko-KR" alt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064896" cy="504056"/>
          </a:xfr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altLang="ko-KR" sz="2000" b="1" dirty="0" smtClean="0"/>
              <a:t>2.5  </a:t>
            </a:r>
            <a:r>
              <a:rPr lang="en-US" altLang="ko-KR" sz="2000" b="1" dirty="0" err="1" smtClean="0"/>
              <a:t>Morphophonology</a:t>
            </a:r>
            <a:endParaRPr lang="ko-KR" altLang="en-US" sz="20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896" cy="4896544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endParaRPr lang="en-US" altLang="ko-KR" sz="1600" dirty="0" smtClean="0"/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</a:t>
            </a:r>
            <a:r>
              <a:rPr lang="en-US" altLang="ko-KR" sz="1600" b="1" dirty="0" smtClean="0"/>
              <a:t>-</a:t>
            </a:r>
            <a:r>
              <a:rPr lang="en-US" altLang="ko-KR" sz="1600" dirty="0" smtClean="0"/>
              <a:t> Several of the processes that are shown to be crucial in accounting for the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allophonic variations in </a:t>
            </a:r>
            <a:r>
              <a:rPr lang="en-US" altLang="ko-KR" sz="1600" dirty="0" err="1" smtClean="0"/>
              <a:t>languagaes</a:t>
            </a:r>
            <a:r>
              <a:rPr lang="en-US" altLang="ko-KR" sz="1600" dirty="0" smtClean="0"/>
              <a:t> can also be found active across morpheme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boundaries.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</a:t>
            </a:r>
            <a:r>
              <a:rPr lang="en-US" altLang="ko-KR" sz="1600" b="1" dirty="0" smtClean="0"/>
              <a:t>-</a:t>
            </a:r>
            <a:r>
              <a:rPr lang="en-US" altLang="ko-KR" sz="1600" dirty="0" smtClean="0"/>
              <a:t> When morphemes are combined to form </a:t>
            </a:r>
            <a:r>
              <a:rPr lang="en-US" altLang="ko-KR" sz="1600" dirty="0" err="1" smtClean="0"/>
              <a:t>bimorphemic</a:t>
            </a:r>
            <a:r>
              <a:rPr lang="en-US" altLang="ko-KR" sz="1600" dirty="0" smtClean="0"/>
              <a:t> (with two morphemes)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or </a:t>
            </a:r>
            <a:r>
              <a:rPr lang="en-US" altLang="ko-KR" sz="1600" dirty="0" err="1" smtClean="0"/>
              <a:t>polymorphemic</a:t>
            </a:r>
            <a:r>
              <a:rPr lang="en-US" altLang="ko-KR" sz="1600" dirty="0" smtClean="0"/>
              <a:t> words, many of the assimilatory phenomena can be present.</a:t>
            </a:r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  </a:t>
            </a:r>
            <a:r>
              <a:rPr lang="en-US" altLang="ko-KR" sz="1600" b="1" dirty="0" smtClean="0"/>
              <a:t>-</a:t>
            </a:r>
            <a:r>
              <a:rPr lang="en-US" altLang="ko-KR" sz="1600" dirty="0" smtClean="0"/>
              <a:t> In English, the phonetically motivated </a:t>
            </a:r>
            <a:r>
              <a:rPr lang="en-US" altLang="ko-KR" sz="1600" b="1" dirty="0" smtClean="0"/>
              <a:t>nasal assimilation </a:t>
            </a:r>
            <a:r>
              <a:rPr lang="en-US" altLang="ko-KR" sz="1600" dirty="0" smtClean="0"/>
              <a:t>is found across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morpheme boundaries.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[</a:t>
            </a:r>
            <a:r>
              <a:rPr lang="en-US" altLang="ko-KR" sz="1600" dirty="0" err="1" smtClean="0"/>
              <a:t>ɪm</a:t>
            </a:r>
            <a:r>
              <a:rPr lang="en-US" altLang="ko-KR" sz="1600" dirty="0" smtClean="0"/>
              <a:t>]                  [</a:t>
            </a:r>
            <a:r>
              <a:rPr lang="en-US" altLang="ko-KR" sz="1600" dirty="0" err="1" smtClean="0"/>
              <a:t>ɪn</a:t>
            </a:r>
            <a:r>
              <a:rPr lang="en-US" altLang="ko-KR" sz="1600" dirty="0" smtClean="0"/>
              <a:t>]                  [</a:t>
            </a:r>
            <a:r>
              <a:rPr lang="en-US" altLang="ko-KR" sz="1600" dirty="0" err="1" smtClean="0"/>
              <a:t>ɪŋ</a:t>
            </a:r>
            <a:r>
              <a:rPr lang="en-US" altLang="ko-KR" sz="1600" dirty="0" smtClean="0"/>
              <a:t>]  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</a:t>
            </a:r>
            <a:r>
              <a:rPr lang="en-US" altLang="ko-KR" sz="1600" b="1" dirty="0" smtClean="0"/>
              <a:t>im</a:t>
            </a:r>
            <a:r>
              <a:rPr lang="en-US" altLang="ko-KR" sz="1600" dirty="0" smtClean="0">
                <a:solidFill>
                  <a:srgbClr val="FF0000"/>
                </a:solidFill>
              </a:rPr>
              <a:t>p</a:t>
            </a:r>
            <a:r>
              <a:rPr lang="en-US" altLang="ko-KR" sz="1600" dirty="0" smtClean="0"/>
              <a:t>ersonal         </a:t>
            </a:r>
            <a:r>
              <a:rPr lang="en-US" altLang="ko-KR" sz="1600" b="1" dirty="0" smtClean="0"/>
              <a:t>in</a:t>
            </a:r>
            <a:r>
              <a:rPr lang="en-US" altLang="ko-KR" sz="1600" dirty="0" smtClean="0">
                <a:solidFill>
                  <a:srgbClr val="FF0000"/>
                </a:solidFill>
              </a:rPr>
              <a:t>d</a:t>
            </a:r>
            <a:r>
              <a:rPr lang="en-US" altLang="ko-KR" sz="1600" dirty="0" smtClean="0"/>
              <a:t>ependent      </a:t>
            </a:r>
            <a:r>
              <a:rPr lang="en-US" altLang="ko-KR" sz="1600" b="1" dirty="0" smtClean="0"/>
              <a:t>in</a:t>
            </a:r>
            <a:r>
              <a:rPr lang="en-US" altLang="ko-KR" sz="1600" dirty="0" smtClean="0">
                <a:solidFill>
                  <a:srgbClr val="FF0000"/>
                </a:solidFill>
              </a:rPr>
              <a:t>c</a:t>
            </a:r>
            <a:r>
              <a:rPr lang="en-US" altLang="ko-KR" sz="1600" dirty="0" smtClean="0"/>
              <a:t>omplete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</a:t>
            </a:r>
            <a:r>
              <a:rPr lang="en-US" altLang="ko-KR" sz="1600" b="1" dirty="0" smtClean="0"/>
              <a:t>im</a:t>
            </a:r>
            <a:r>
              <a:rPr lang="en-US" altLang="ko-KR" sz="1600" dirty="0" smtClean="0">
                <a:solidFill>
                  <a:srgbClr val="FF0000"/>
                </a:solidFill>
              </a:rPr>
              <a:t>p</a:t>
            </a:r>
            <a:r>
              <a:rPr lang="en-US" altLang="ko-KR" sz="1600" dirty="0" smtClean="0"/>
              <a:t>robable         </a:t>
            </a:r>
            <a:r>
              <a:rPr lang="en-US" altLang="ko-KR" sz="1600" b="1" dirty="0" smtClean="0"/>
              <a:t>in</a:t>
            </a:r>
            <a:r>
              <a:rPr lang="en-US" altLang="ko-KR" sz="1600" dirty="0" smtClean="0">
                <a:solidFill>
                  <a:srgbClr val="FF0000"/>
                </a:solidFill>
              </a:rPr>
              <a:t>t</a:t>
            </a:r>
            <a:r>
              <a:rPr lang="en-US" altLang="ko-KR" sz="1600" dirty="0" smtClean="0"/>
              <a:t>olerant          </a:t>
            </a:r>
            <a:r>
              <a:rPr lang="en-US" altLang="ko-KR" sz="1600" b="1" dirty="0" smtClean="0"/>
              <a:t>in</a:t>
            </a:r>
            <a:r>
              <a:rPr lang="en-US" altLang="ko-KR" sz="1600" dirty="0" smtClean="0">
                <a:solidFill>
                  <a:srgbClr val="FF0000"/>
                </a:solidFill>
              </a:rPr>
              <a:t>c</a:t>
            </a:r>
            <a:r>
              <a:rPr lang="en-US" altLang="ko-KR" sz="1600" dirty="0" smtClean="0"/>
              <a:t>onclusive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</a:t>
            </a:r>
            <a:r>
              <a:rPr lang="en-US" altLang="ko-KR" sz="1600" b="1" dirty="0" smtClean="0"/>
              <a:t>im</a:t>
            </a:r>
            <a:r>
              <a:rPr lang="en-US" altLang="ko-KR" sz="1600" dirty="0" smtClean="0">
                <a:solidFill>
                  <a:srgbClr val="FF0000"/>
                </a:solidFill>
              </a:rPr>
              <a:t>p</a:t>
            </a:r>
            <a:r>
              <a:rPr lang="en-US" altLang="ko-KR" sz="1600" dirty="0" smtClean="0"/>
              <a:t>ossible          </a:t>
            </a:r>
            <a:r>
              <a:rPr lang="en-US" altLang="ko-KR" sz="1600" b="1" dirty="0" smtClean="0"/>
              <a:t>in</a:t>
            </a:r>
            <a:r>
              <a:rPr lang="en-US" altLang="ko-KR" sz="1600" dirty="0" smtClean="0">
                <a:solidFill>
                  <a:srgbClr val="FF0000"/>
                </a:solidFill>
              </a:rPr>
              <a:t>a</a:t>
            </a:r>
            <a:r>
              <a:rPr lang="en-US" altLang="ko-KR" sz="1600" dirty="0" smtClean="0"/>
              <a:t>dvisable        </a:t>
            </a:r>
            <a:r>
              <a:rPr lang="en-US" altLang="ko-KR" sz="1600" b="1" dirty="0" smtClean="0"/>
              <a:t>in</a:t>
            </a:r>
            <a:r>
              <a:rPr lang="en-US" altLang="ko-KR" sz="1600" dirty="0" smtClean="0">
                <a:solidFill>
                  <a:srgbClr val="FF0000"/>
                </a:solidFill>
              </a:rPr>
              <a:t>c</a:t>
            </a:r>
            <a:r>
              <a:rPr lang="en-US" altLang="ko-KR" sz="1600" dirty="0" smtClean="0"/>
              <a:t>apable</a:t>
            </a:r>
          </a:p>
          <a:p>
            <a:pPr>
              <a:buNone/>
            </a:pPr>
            <a:r>
              <a:rPr lang="en-US" altLang="ko-KR" sz="1600" dirty="0" smtClean="0"/>
              <a:t>     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The nasal sounds in negative prefix are assimilated to the place of the</a:t>
            </a:r>
          </a:p>
          <a:p>
            <a:pPr>
              <a:buNone/>
            </a:pPr>
            <a:r>
              <a:rPr lang="en-US" altLang="ko-KR" sz="1600"/>
              <a:t> </a:t>
            </a:r>
            <a:r>
              <a:rPr lang="en-US" altLang="ko-KR" sz="1600" smtClean="0"/>
              <a:t>       following </a:t>
            </a:r>
            <a:r>
              <a:rPr lang="en-US" altLang="ko-KR" sz="1600" dirty="0" smtClean="0"/>
              <a:t>consonants across the morpheme boundaries.</a:t>
            </a: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      </a:t>
            </a:r>
          </a:p>
          <a:p>
            <a:pPr>
              <a:buNone/>
            </a:pPr>
            <a:endParaRPr lang="ko-KR" alt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692696"/>
            <a:ext cx="8064896" cy="547260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dirty="0" smtClean="0"/>
              <a:t>  </a:t>
            </a:r>
            <a:r>
              <a:rPr lang="en-US" altLang="ko-KR" sz="1600" b="1" dirty="0" smtClean="0"/>
              <a:t>-</a:t>
            </a:r>
            <a:r>
              <a:rPr lang="en-US" altLang="ko-KR" sz="1600" dirty="0" smtClean="0"/>
              <a:t>  The case of the English negative prefixes does not deal with allophones of the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same phoneme, but rather shows contextually predictable alternations among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separate phonemes. </a:t>
            </a:r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  </a:t>
            </a:r>
            <a:r>
              <a:rPr lang="en-US" altLang="ko-KR" sz="1600" b="1" dirty="0" smtClean="0"/>
              <a:t>-</a:t>
            </a:r>
            <a:r>
              <a:rPr lang="en-US" altLang="ko-KR" sz="1600" dirty="0" smtClean="0"/>
              <a:t>  That English [m], [n], [ŋ] are not allophones of the same phoneme but belong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to </a:t>
            </a:r>
            <a:r>
              <a:rPr lang="en-US" altLang="ko-KR" sz="1600" u="sng" dirty="0" smtClean="0">
                <a:solidFill>
                  <a:srgbClr val="FF0000"/>
                </a:solidFill>
              </a:rPr>
              <a:t>separate phonemes /m/, /n/, /ŋ/ </a:t>
            </a:r>
            <a:r>
              <a:rPr lang="en-US" altLang="ko-KR" sz="1600" dirty="0" smtClean="0"/>
              <a:t>can clearly be shown as in </a:t>
            </a:r>
            <a:r>
              <a:rPr lang="en-US" altLang="ko-KR" sz="1600" b="1" i="1" dirty="0" smtClean="0"/>
              <a:t>su</a:t>
            </a:r>
            <a:r>
              <a:rPr lang="en-US" altLang="ko-KR" sz="1600" b="1" i="1" u="sng" dirty="0" smtClean="0"/>
              <a:t>m</a:t>
            </a:r>
            <a:r>
              <a:rPr lang="en-US" altLang="ko-KR" sz="1600" b="1" dirty="0" smtClean="0"/>
              <a:t>[m], </a:t>
            </a:r>
            <a:r>
              <a:rPr lang="en-US" altLang="ko-KR" sz="1600" b="1" i="1" dirty="0" smtClean="0"/>
              <a:t>su</a:t>
            </a:r>
            <a:r>
              <a:rPr lang="en-US" altLang="ko-KR" sz="1600" b="1" i="1" u="sng" dirty="0" smtClean="0"/>
              <a:t>n</a:t>
            </a:r>
            <a:r>
              <a:rPr lang="en-US" altLang="ko-KR" sz="1600" b="1" dirty="0" smtClean="0"/>
              <a:t>[n],</a:t>
            </a:r>
          </a:p>
          <a:p>
            <a:pPr>
              <a:buNone/>
            </a:pPr>
            <a:r>
              <a:rPr lang="en-US" altLang="ko-KR" sz="1600" b="1" i="1" dirty="0"/>
              <a:t> </a:t>
            </a:r>
            <a:r>
              <a:rPr lang="en-US" altLang="ko-KR" sz="1600" b="1" i="1" dirty="0" smtClean="0"/>
              <a:t>      su</a:t>
            </a:r>
            <a:r>
              <a:rPr lang="en-US" altLang="ko-KR" sz="1600" b="1" i="1" u="sng" dirty="0" smtClean="0"/>
              <a:t>ng</a:t>
            </a:r>
            <a:r>
              <a:rPr lang="en-US" altLang="ko-KR" sz="1600" b="1" dirty="0" smtClean="0"/>
              <a:t>[ŋ].</a:t>
            </a:r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  </a:t>
            </a:r>
            <a:r>
              <a:rPr lang="en-US" altLang="ko-KR" sz="1600" b="1" dirty="0" smtClean="0"/>
              <a:t>-</a:t>
            </a:r>
            <a:r>
              <a:rPr lang="en-US" altLang="ko-KR" sz="1600" dirty="0" smtClean="0"/>
              <a:t>  Thus, what is revealed in the case of English negative prefixes is that there is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an </a:t>
            </a:r>
            <a:r>
              <a:rPr lang="en-US" altLang="ko-KR" sz="1600" b="1" dirty="0" smtClean="0"/>
              <a:t>alternation of different phonemes for the same morpheme</a:t>
            </a:r>
            <a:r>
              <a:rPr lang="en-US" altLang="ko-KR" sz="1600" dirty="0" smtClean="0"/>
              <a:t>(indicators of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the same meaning unit).</a:t>
            </a:r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  </a:t>
            </a:r>
            <a:r>
              <a:rPr lang="en-US" altLang="ko-KR" sz="1600" b="1" dirty="0" smtClean="0"/>
              <a:t>-</a:t>
            </a:r>
            <a:r>
              <a:rPr lang="en-US" altLang="ko-KR" sz="1600" dirty="0" smtClean="0"/>
              <a:t>  Such cases are traditionally called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morphophonemic alternations</a:t>
            </a:r>
            <a:r>
              <a:rPr lang="en-US" altLang="ko-KR" sz="1600" dirty="0" smtClean="0"/>
              <a:t>, and the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different phonetic manifestations of the same morpheme (morpheme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</a:t>
            </a:r>
            <a:r>
              <a:rPr lang="en-US" altLang="ko-KR" sz="1600" dirty="0" err="1" smtClean="0"/>
              <a:t>alternants</a:t>
            </a:r>
            <a:r>
              <a:rPr lang="en-US" altLang="ko-KR" sz="1600" dirty="0" smtClean="0"/>
              <a:t>) are called the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allomorphs</a:t>
            </a:r>
            <a:r>
              <a:rPr lang="en-US" altLang="ko-KR" sz="1600" dirty="0" smtClean="0"/>
              <a:t>.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                    </a:t>
            </a:r>
            <a:r>
              <a:rPr lang="en-US" altLang="ko-KR" sz="1600" b="1" dirty="0" smtClean="0"/>
              <a:t>negative morpheme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sz="1600" dirty="0" smtClean="0"/>
              <a:t>                      [</a:t>
            </a:r>
            <a:r>
              <a:rPr lang="en-US" altLang="ko-KR" sz="1600" dirty="0" err="1" smtClean="0"/>
              <a:t>ɪm</a:t>
            </a:r>
            <a:r>
              <a:rPr lang="en-US" altLang="ko-KR" sz="1600" dirty="0" smtClean="0"/>
              <a:t>]           [</a:t>
            </a:r>
            <a:r>
              <a:rPr lang="en-US" altLang="ko-KR" sz="1600" dirty="0" err="1" smtClean="0"/>
              <a:t>ɪn</a:t>
            </a:r>
            <a:r>
              <a:rPr lang="en-US" altLang="ko-KR" sz="1600" dirty="0" smtClean="0"/>
              <a:t>]         [</a:t>
            </a:r>
            <a:r>
              <a:rPr lang="en-US" altLang="ko-KR" sz="1600" dirty="0" err="1" smtClean="0"/>
              <a:t>ɪŋ</a:t>
            </a:r>
            <a:r>
              <a:rPr lang="en-US" altLang="ko-KR" sz="1600" dirty="0" smtClean="0"/>
              <a:t>] :  </a:t>
            </a:r>
            <a:r>
              <a:rPr lang="en-US" altLang="ko-KR" sz="1400" dirty="0" smtClean="0"/>
              <a:t>morphophonemic alternations,</a:t>
            </a:r>
          </a:p>
          <a:p>
            <a:pPr>
              <a:buNone/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                                                                          allomorphs              </a:t>
            </a:r>
            <a:endParaRPr lang="ko-KR" altLang="en-US" sz="1400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3923928" y="5229200"/>
            <a:ext cx="0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 flipV="1">
            <a:off x="2915816" y="5229200"/>
            <a:ext cx="1008112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>
            <a:off x="3923928" y="5229200"/>
            <a:ext cx="1008112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680</Words>
  <Application>Microsoft Office PowerPoint</Application>
  <PresentationFormat>화면 슬라이드 쇼(4:3)</PresentationFormat>
  <Paragraphs>73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PowerPoint 프레젠테이션</vt:lpstr>
      <vt:lpstr>2.4  Free Variation</vt:lpstr>
      <vt:lpstr>2.5  Morphophonology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지윤</cp:lastModifiedBy>
  <cp:revision>19</cp:revision>
  <dcterms:created xsi:type="dcterms:W3CDTF">2017-06-25T06:30:19Z</dcterms:created>
  <dcterms:modified xsi:type="dcterms:W3CDTF">2017-07-27T03:50:06Z</dcterms:modified>
</cp:coreProperties>
</file>