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0BB0-8D45-4494-923D-ACCBEF3F5DA8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88BF-EC21-4C41-9F69-D992E2043F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496855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</a:t>
            </a:r>
            <a:r>
              <a:rPr lang="en-US" altLang="ko-KR" sz="1800" b="1" dirty="0" smtClean="0"/>
              <a:t>6.5.1   Single onsets</a:t>
            </a:r>
            <a:r>
              <a:rPr lang="en-US" altLang="ko-KR" sz="1800" dirty="0" smtClean="0"/>
              <a:t>  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b="1" dirty="0" smtClean="0"/>
              <a:t>     -  </a:t>
            </a:r>
            <a:r>
              <a:rPr lang="en-US" altLang="ko-KR" sz="1600" dirty="0" smtClean="0"/>
              <a:t>The only consonant that is not allowed to take the onset position in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English is </a:t>
            </a:r>
            <a:r>
              <a:rPr lang="en-US" altLang="ko-KR" sz="1600" b="1" dirty="0" smtClean="0"/>
              <a:t>/ŋ</a:t>
            </a:r>
            <a:r>
              <a:rPr lang="en-US" altLang="ko-KR" sz="1600" dirty="0" smtClean="0"/>
              <a:t>/, while the consonant that is allowed to take the only onset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position is </a:t>
            </a:r>
            <a:r>
              <a:rPr lang="en-US" altLang="ko-KR" sz="1600" b="1" dirty="0" smtClean="0"/>
              <a:t>/h/</a:t>
            </a:r>
            <a:r>
              <a:rPr lang="en-US" altLang="ko-KR" sz="1600" dirty="0" smtClean="0"/>
              <a:t>.</a:t>
            </a:r>
            <a:r>
              <a:rPr lang="en-US" altLang="ko-KR" sz="1600" b="1" dirty="0" smtClean="0"/>
              <a:t> </a:t>
            </a:r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b="1" dirty="0" smtClean="0"/>
              <a:t>     -  /ʒ/</a:t>
            </a:r>
            <a:r>
              <a:rPr lang="en-US" altLang="ko-KR" sz="1600" dirty="0" smtClean="0"/>
              <a:t> does not start an English word but is capable of occurring in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non-word-initial onsets, as in </a:t>
            </a:r>
            <a:r>
              <a:rPr lang="en-US" altLang="ko-KR" sz="1600" i="1" dirty="0" smtClean="0"/>
              <a:t>vision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vɪ.</a:t>
            </a:r>
            <a:r>
              <a:rPr lang="en-US" altLang="ko-KR" sz="1600" b="1" dirty="0" err="1">
                <a:solidFill>
                  <a:srgbClr val="FF0000"/>
                </a:solidFill>
              </a:rPr>
              <a:t>ʒ</a:t>
            </a:r>
            <a:r>
              <a:rPr lang="en-US" altLang="ko-KR" sz="1600" dirty="0" err="1"/>
              <a:t>ən</a:t>
            </a:r>
            <a:r>
              <a:rPr lang="en-US" altLang="ko-KR" sz="1600" dirty="0" smtClean="0"/>
              <a:t>]  and </a:t>
            </a:r>
            <a:r>
              <a:rPr lang="en-US" altLang="ko-KR" sz="1600" i="1" dirty="0" smtClean="0"/>
              <a:t>measure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mɛ.</a:t>
            </a:r>
            <a:r>
              <a:rPr lang="en-US" altLang="ko-KR" sz="1600" b="1" dirty="0" err="1">
                <a:solidFill>
                  <a:srgbClr val="FF0000"/>
                </a:solidFill>
              </a:rPr>
              <a:t>ʒ</a:t>
            </a:r>
            <a:r>
              <a:rPr lang="en-US" altLang="ko-KR" sz="1600" dirty="0" err="1"/>
              <a:t>ɚ</a:t>
            </a:r>
            <a:r>
              <a:rPr lang="en-US" altLang="ko-KR" sz="1600" dirty="0" smtClean="0"/>
              <a:t>].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en-US" altLang="ko-KR" sz="1600" dirty="0" err="1" smtClean="0"/>
              <a:t>cf</a:t>
            </a:r>
            <a:r>
              <a:rPr lang="en-US" altLang="ko-KR" sz="1600" dirty="0" smtClean="0"/>
              <a:t>)  some loan words such as </a:t>
            </a:r>
            <a:r>
              <a:rPr lang="en-US" altLang="ko-KR" sz="1600" i="1" u="sng" dirty="0" smtClean="0"/>
              <a:t>g</a:t>
            </a:r>
            <a:r>
              <a:rPr lang="en-US" altLang="ko-KR" sz="1600" i="1" dirty="0" smtClean="0"/>
              <a:t>enre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some foreign names such as </a:t>
            </a:r>
            <a:r>
              <a:rPr lang="en-US" altLang="ko-KR" sz="1600" i="1" u="sng" dirty="0" err="1" smtClean="0"/>
              <a:t>Zh</a:t>
            </a:r>
            <a:r>
              <a:rPr lang="en-US" altLang="ko-KR" sz="1600" i="1" dirty="0" err="1" smtClean="0"/>
              <a:t>ivago</a:t>
            </a:r>
            <a:endParaRPr lang="en-US" altLang="ko-KR" sz="1600" i="1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</a:t>
            </a:r>
            <a:r>
              <a:rPr lang="en-US" altLang="ko-KR" sz="1600" b="1" dirty="0" smtClean="0"/>
              <a:t>/ð/</a:t>
            </a:r>
            <a:r>
              <a:rPr lang="en-US" altLang="ko-KR" sz="1600" dirty="0" smtClean="0"/>
              <a:t> shows the restricted occurrence in word-initial position; in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grammatical(function) words (e.g.  </a:t>
            </a:r>
            <a:r>
              <a:rPr lang="en-US" altLang="ko-KR" sz="1600" i="1" dirty="0"/>
              <a:t>t</a:t>
            </a:r>
            <a:r>
              <a:rPr lang="en-US" altLang="ko-KR" sz="1600" i="1" dirty="0" smtClean="0"/>
              <a:t>he, then, there,  them</a:t>
            </a:r>
            <a:r>
              <a:rPr lang="en-US" altLang="ko-KR" sz="1600" dirty="0" smtClean="0"/>
              <a:t>, etc.) word-initially.</a:t>
            </a:r>
            <a:endParaRPr lang="en-US" altLang="ko-K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800" dirty="0" smtClean="0"/>
              <a:t>   </a:t>
            </a:r>
            <a:r>
              <a:rPr lang="en-US" altLang="ko-KR" sz="2000" b="1" dirty="0" smtClean="0"/>
              <a:t>6.5.2  Double onsets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    -  Refer to Table 6.1 on page 164.</a:t>
            </a:r>
          </a:p>
          <a:p>
            <a:pPr>
              <a:buNone/>
            </a:pPr>
            <a:endParaRPr lang="en-US" altLang="ko-KR" sz="1800" dirty="0" smtClean="0"/>
          </a:p>
          <a:p>
            <a:r>
              <a:rPr lang="en-US" altLang="ko-KR" sz="1600" dirty="0" smtClean="0"/>
              <a:t>No voiced fricative can serve as C</a:t>
            </a:r>
            <a:r>
              <a:rPr lang="en-US" altLang="ko-KR" sz="1200" dirty="0" smtClean="0"/>
              <a:t>2</a:t>
            </a:r>
            <a:r>
              <a:rPr lang="en-US" altLang="ko-KR" sz="1600" dirty="0" smtClean="0"/>
              <a:t>. Only /v/ can be a C</a:t>
            </a:r>
            <a:r>
              <a:rPr lang="en-US" altLang="ko-KR" sz="1200" dirty="0" smtClean="0"/>
              <a:t>1</a:t>
            </a:r>
            <a:r>
              <a:rPr lang="en-US" altLang="ko-KR" sz="1600" dirty="0" smtClean="0"/>
              <a:t>, and it can combine only with /j/ (e.g.  </a:t>
            </a:r>
            <a:r>
              <a:rPr lang="en-US" altLang="ko-KR" sz="1600" i="1" dirty="0" smtClean="0"/>
              <a:t>view</a:t>
            </a:r>
            <a:r>
              <a:rPr lang="en-US" altLang="ko-KR" sz="1600" dirty="0" smtClean="0"/>
              <a:t>).</a:t>
            </a:r>
          </a:p>
          <a:p>
            <a:r>
              <a:rPr lang="en-US" altLang="ko-KR" sz="1600" dirty="0" smtClean="0"/>
              <a:t>No non-lateral approximant (/r, w, j/) can serve as C</a:t>
            </a:r>
            <a:r>
              <a:rPr lang="en-US" altLang="ko-KR" sz="1200" dirty="0" smtClean="0"/>
              <a:t>1</a:t>
            </a:r>
            <a:r>
              <a:rPr lang="en-US" altLang="ko-KR" sz="1600" dirty="0" smtClean="0"/>
              <a:t>; the lateral can only precede /j/ (only for some speakers).</a:t>
            </a:r>
          </a:p>
          <a:p>
            <a:r>
              <a:rPr lang="en-US" altLang="ko-KR" sz="1600" dirty="0" smtClean="0"/>
              <a:t>No voiced stop can serve as C</a:t>
            </a:r>
            <a:r>
              <a:rPr lang="en-US" altLang="ko-KR" sz="1200" dirty="0" smtClean="0"/>
              <a:t>2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600" dirty="0" smtClean="0"/>
              <a:t>No fricative other than /f/ can serve as C</a:t>
            </a:r>
            <a:r>
              <a:rPr lang="en-US" altLang="ko-KR" sz="1200" dirty="0" smtClean="0"/>
              <a:t>2</a:t>
            </a:r>
            <a:r>
              <a:rPr lang="en-US" altLang="ko-KR" sz="1600" dirty="0" smtClean="0"/>
              <a:t>, and this can only be preceded by a /s/ in rarely found vocabulary (e.g.  </a:t>
            </a:r>
            <a:r>
              <a:rPr lang="en-US" altLang="ko-KR" sz="1600" i="1" dirty="0" smtClean="0"/>
              <a:t>sphere</a:t>
            </a:r>
            <a:r>
              <a:rPr lang="en-US" altLang="ko-KR" sz="1600" dirty="0" smtClean="0"/>
              <a:t>).</a:t>
            </a:r>
          </a:p>
          <a:p>
            <a:r>
              <a:rPr lang="en-US" altLang="ko-KR" sz="1600" dirty="0" smtClean="0"/>
              <a:t>No stops or nasals are allowed as C</a:t>
            </a:r>
            <a:r>
              <a:rPr lang="en-US" altLang="ko-KR" sz="1200" dirty="0" smtClean="0"/>
              <a:t>2</a:t>
            </a:r>
            <a:r>
              <a:rPr lang="en-US" altLang="ko-KR" sz="1600" dirty="0" smtClean="0"/>
              <a:t>, except after /s/ (e.g.  </a:t>
            </a:r>
            <a:r>
              <a:rPr lang="en-US" altLang="ko-KR" sz="1600" i="1" dirty="0" smtClean="0"/>
              <a:t>speak, small</a:t>
            </a:r>
            <a:r>
              <a:rPr lang="en-US" altLang="ko-KR" sz="1600" dirty="0" smtClean="0"/>
              <a:t>).</a:t>
            </a:r>
          </a:p>
          <a:p>
            <a:r>
              <a:rPr lang="en-US" altLang="ko-KR" sz="1600" b="1" dirty="0" smtClean="0"/>
              <a:t>/s/ and /ʃ/ are complementary: /s/ does not occur before /r/, and /ʃ/ occurs only before /r/ (e.g.  </a:t>
            </a:r>
            <a:r>
              <a:rPr lang="en-US" altLang="ko-KR" sz="1600" b="1" i="1" dirty="0" smtClean="0"/>
              <a:t>shrimp</a:t>
            </a:r>
            <a:r>
              <a:rPr lang="en-US" altLang="ko-KR" sz="1600" b="1" dirty="0" smtClean="0"/>
              <a:t>).</a:t>
            </a:r>
          </a:p>
          <a:p>
            <a:r>
              <a:rPr lang="en-US" altLang="ko-KR" sz="1600" dirty="0" smtClean="0"/>
              <a:t>/h/ and /m/ can only occur before /j/ (e.g</a:t>
            </a:r>
            <a:r>
              <a:rPr lang="en-US" altLang="ko-KR" sz="1600" i="1" dirty="0" smtClean="0"/>
              <a:t>.  huge, music</a:t>
            </a:r>
            <a:r>
              <a:rPr lang="en-US" altLang="ko-KR" sz="1600" dirty="0" smtClean="0"/>
              <a:t>).</a:t>
            </a:r>
          </a:p>
          <a:p>
            <a:r>
              <a:rPr lang="en-US" altLang="ko-KR" sz="1600" dirty="0" smtClean="0"/>
              <a:t>/ɵ/ can precede only /r/ and /w/ (e.g.  </a:t>
            </a:r>
            <a:r>
              <a:rPr lang="en-US" altLang="ko-KR" sz="1600" i="1" dirty="0" smtClean="0"/>
              <a:t>three, thwart</a:t>
            </a:r>
            <a:r>
              <a:rPr lang="en-US" altLang="ko-KR" sz="1600" dirty="0" smtClean="0"/>
              <a:t>).</a:t>
            </a:r>
          </a:p>
          <a:p>
            <a:r>
              <a:rPr lang="en-US" altLang="ko-KR" sz="1600" dirty="0" smtClean="0"/>
              <a:t>Labials (C</a:t>
            </a:r>
            <a:r>
              <a:rPr lang="en-US" altLang="ko-KR" sz="1200" dirty="0" smtClean="0"/>
              <a:t>1</a:t>
            </a:r>
            <a:r>
              <a:rPr lang="en-US" altLang="ko-KR" sz="1600" dirty="0" smtClean="0"/>
              <a:t>) do not cluster with a labial approximant (*/pw/, */</a:t>
            </a:r>
            <a:r>
              <a:rPr lang="en-US" altLang="ko-KR" sz="1600" dirty="0" err="1" smtClean="0"/>
              <a:t>bw</a:t>
            </a:r>
            <a:r>
              <a:rPr lang="en-US" altLang="ko-KR" sz="1600" dirty="0" smtClean="0"/>
              <a:t>/, */mw/).</a:t>
            </a:r>
          </a:p>
          <a:p>
            <a:r>
              <a:rPr lang="en-US" altLang="ko-KR" sz="1600" dirty="0" smtClean="0"/>
              <a:t>No geminates (i.e.  Doubled consonant sounds) are allowed (*/pp/, */</a:t>
            </a:r>
            <a:r>
              <a:rPr lang="en-US" altLang="ko-KR" sz="1600" dirty="0" err="1" smtClean="0"/>
              <a:t>tt</a:t>
            </a:r>
            <a:r>
              <a:rPr lang="en-US" altLang="ko-KR" sz="1600" dirty="0" smtClean="0"/>
              <a:t>/).</a:t>
            </a:r>
          </a:p>
          <a:p>
            <a:r>
              <a:rPr lang="en-US" altLang="ko-KR" sz="1600" dirty="0" smtClean="0"/>
              <a:t>Alveolar stops (C</a:t>
            </a:r>
            <a:r>
              <a:rPr lang="en-US" altLang="ko-KR" sz="1200" dirty="0" smtClean="0"/>
              <a:t>1</a:t>
            </a:r>
            <a:r>
              <a:rPr lang="en-US" altLang="ko-KR" sz="1600" dirty="0" smtClean="0"/>
              <a:t>) do not cluster with /l/ (*/</a:t>
            </a:r>
            <a:r>
              <a:rPr lang="en-US" altLang="ko-KR" sz="1600" dirty="0" err="1" smtClean="0"/>
              <a:t>tl</a:t>
            </a:r>
            <a:r>
              <a:rPr lang="en-US" altLang="ko-KR" sz="1600" dirty="0" smtClean="0"/>
              <a:t>/, */dl/).</a:t>
            </a:r>
            <a:endParaRPr lang="en-US" altLang="ko-KR" sz="1600" dirty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2174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◈  Summary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(1) English double onsets are either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(a)</a:t>
            </a:r>
            <a:r>
              <a:rPr lang="en-US" altLang="ko-KR" sz="1600" b="1" dirty="0" smtClean="0"/>
              <a:t> /s/+C(where C=any consonant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that can assume the position of C2 except /r/; /ʃ/ appears before /r/),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and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(b)</a:t>
            </a:r>
            <a:r>
              <a:rPr lang="en-US" altLang="ko-KR" sz="1600" b="1" dirty="0" smtClean="0"/>
              <a:t> </a:t>
            </a:r>
            <a:r>
              <a:rPr lang="en-US" altLang="ko-KR" sz="1600" b="1" dirty="0" err="1" smtClean="0"/>
              <a:t>obstruent+approximant</a:t>
            </a:r>
            <a:r>
              <a:rPr lang="en-US" altLang="ko-KR" sz="1600" b="1" dirty="0" smtClean="0"/>
              <a:t>, with the limitations cited above.</a:t>
            </a: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</a:p>
          <a:p>
            <a:pPr>
              <a:buNone/>
            </a:pPr>
            <a:r>
              <a:rPr lang="en-US" altLang="ko-KR" sz="1600" b="1" dirty="0" smtClean="0"/>
              <a:t>      (2) While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the pattern of C1 as an obstruent and C2 as a sonorant is very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common</a:t>
            </a:r>
            <a:r>
              <a:rPr lang="en-US" altLang="ko-KR" sz="1600" b="1" dirty="0" smtClean="0"/>
              <a:t>, we do not have any double onset in which the reverse       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(C1=sonorant and C2=obstruent) is true.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(3) Double onset patterns obey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Sonority Sequencing Principle</a:t>
            </a:r>
            <a:r>
              <a:rPr lang="en-US" altLang="ko-KR" sz="1600" b="1" dirty="0" smtClean="0"/>
              <a:t>(SSP).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In any syllable, there is a segment constituting a sonority peak that is    </a:t>
            </a:r>
          </a:p>
          <a:p>
            <a:pPr>
              <a:buNone/>
            </a:pP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>
                <a:solidFill>
                  <a:srgbClr val="FF0000"/>
                </a:solidFill>
              </a:rPr>
              <a:t>          preceded and/or followed by a sequence of segments with progressively</a:t>
            </a:r>
          </a:p>
          <a:p>
            <a:pPr>
              <a:buNone/>
            </a:pP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>
                <a:solidFill>
                  <a:srgbClr val="FF0000"/>
                </a:solidFill>
              </a:rPr>
              <a:t>          decreasing sonority values.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(4) The sonority level of English double onset will rise from C1 to C2.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(5) The violations of this SSP are /s/+stop clusters (/sp/, /</a:t>
            </a:r>
            <a:r>
              <a:rPr lang="en-US" altLang="ko-KR" sz="1600" b="1" dirty="0" err="1" smtClean="0"/>
              <a:t>st</a:t>
            </a:r>
            <a:r>
              <a:rPr lang="en-US" altLang="ko-KR" sz="1600" b="1" dirty="0" smtClean="0"/>
              <a:t>/, /</a:t>
            </a:r>
            <a:r>
              <a:rPr lang="en-US" altLang="ko-KR" sz="1600" b="1" dirty="0" err="1" smtClean="0"/>
              <a:t>sk</a:t>
            </a:r>
            <a:r>
              <a:rPr lang="en-US" altLang="ko-KR" sz="1600" b="1" dirty="0" smtClean="0"/>
              <a:t>/):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the /s/ on the onset behaves exceptionally.</a:t>
            </a:r>
          </a:p>
          <a:p>
            <a:pPr>
              <a:buNone/>
            </a:pPr>
            <a:endParaRPr lang="ko-KR" altLang="en-U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584</Words>
  <Application>Microsoft Office PowerPoint</Application>
  <PresentationFormat>화면 슬라이드 쇼(4:3)</PresentationFormat>
  <Paragraphs>45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8</cp:revision>
  <dcterms:created xsi:type="dcterms:W3CDTF">2017-07-02T13:36:41Z</dcterms:created>
  <dcterms:modified xsi:type="dcterms:W3CDTF">2017-07-31T23:21:27Z</dcterms:modified>
</cp:coreProperties>
</file>