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3" d="100"/>
          <a:sy n="93" d="100"/>
        </p:scale>
        <p:origin x="-726" y="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8875E-46FE-41F4-BE47-A7452265A0AE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9905-11CB-4419-85E9-170584D34F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64896" cy="50405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altLang="ko-KR" sz="2000" b="1" dirty="0" smtClean="0"/>
              <a:t>4.3  Front Vowels</a:t>
            </a:r>
            <a:endParaRPr lang="ko-KR" altLang="en-US" sz="2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  </a:t>
            </a:r>
            <a:r>
              <a:rPr lang="en-US" altLang="ko-KR" sz="1600" b="1" dirty="0" smtClean="0"/>
              <a:t>(1) High front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 - </a:t>
            </a:r>
            <a:r>
              <a:rPr lang="en-US" altLang="ko-KR" sz="1600" dirty="0" smtClean="0"/>
              <a:t>The /</a:t>
            </a:r>
            <a:r>
              <a:rPr lang="en-US" altLang="ko-KR" sz="1600" dirty="0" err="1" smtClean="0"/>
              <a:t>i</a:t>
            </a:r>
            <a:r>
              <a:rPr lang="en-US" altLang="ko-KR" sz="1600" dirty="0" smtClean="0"/>
              <a:t>/ is longer, higher, and slightly diphthongal(symbols such as /</a:t>
            </a:r>
            <a:r>
              <a:rPr lang="en-US" altLang="ko-KR" sz="1600" dirty="0" err="1" smtClean="0"/>
              <a:t>i</a:t>
            </a:r>
            <a:r>
              <a:rPr lang="en-US" altLang="ko-KR" sz="1600" dirty="0" smtClean="0"/>
              <a:t>:/, /</a:t>
            </a:r>
            <a:r>
              <a:rPr lang="en-US" altLang="ko-KR" sz="1600" dirty="0" err="1" smtClean="0"/>
              <a:t>ij</a:t>
            </a:r>
            <a:r>
              <a:rPr lang="en-US" altLang="ko-KR" sz="1600" dirty="0" smtClean="0"/>
              <a:t>/,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/</a:t>
            </a:r>
            <a:r>
              <a:rPr lang="en-US" altLang="ko-KR" sz="1600" dirty="0" err="1" smtClean="0"/>
              <a:t>iy</a:t>
            </a:r>
            <a:r>
              <a:rPr lang="en-US" altLang="ko-KR" sz="1600" dirty="0" smtClean="0"/>
              <a:t>/ in some books) than /ɪ/.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For some speakers, </a:t>
            </a:r>
            <a:r>
              <a:rPr lang="en-US" altLang="ko-KR" sz="1600" b="1" dirty="0" smtClean="0"/>
              <a:t>[</a:t>
            </a:r>
            <a:r>
              <a:rPr lang="en-US" altLang="ko-KR" sz="1600" b="1" dirty="0" err="1" smtClean="0"/>
              <a:t>i</a:t>
            </a:r>
            <a:r>
              <a:rPr lang="en-US" altLang="ko-KR" sz="1600" b="1" dirty="0" smtClean="0"/>
              <a:t>] may be in free variation with [ɪ] in final position</a:t>
            </a:r>
            <a:r>
              <a:rPr lang="en-US" altLang="ko-KR" sz="1600" dirty="0" smtClean="0"/>
              <a:t>: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</a:t>
            </a:r>
            <a:r>
              <a:rPr lang="en-US" altLang="ko-KR" sz="1600" i="1" dirty="0" smtClean="0"/>
              <a:t>city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sɪti</a:t>
            </a:r>
            <a:r>
              <a:rPr lang="en-US" altLang="ko-KR" sz="1600" dirty="0"/>
              <a:t>/</a:t>
            </a:r>
            <a:r>
              <a:rPr lang="en-US" altLang="ko-KR" sz="1600" dirty="0" err="1"/>
              <a:t>sɪtɪ</a:t>
            </a:r>
            <a:r>
              <a:rPr lang="en-US" altLang="ko-KR" sz="1600" dirty="0" smtClean="0"/>
              <a:t>]       </a:t>
            </a:r>
            <a:r>
              <a:rPr lang="en-US" altLang="ko-KR" sz="1600" i="1" dirty="0" smtClean="0"/>
              <a:t>happy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hæpi</a:t>
            </a:r>
            <a:r>
              <a:rPr lang="en-US" altLang="ko-KR" sz="1600" dirty="0"/>
              <a:t>/</a:t>
            </a:r>
            <a:r>
              <a:rPr lang="en-US" altLang="ko-KR" sz="1600" dirty="0" err="1"/>
              <a:t>hæpɪ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The vowel /ɪ/ may undergo “</a:t>
            </a:r>
            <a:r>
              <a:rPr lang="en-US" altLang="ko-KR" sz="1600" b="1" dirty="0" smtClean="0"/>
              <a:t>tensing</a:t>
            </a:r>
            <a:r>
              <a:rPr lang="en-US" altLang="ko-KR" sz="1600" dirty="0" smtClean="0"/>
              <a:t>” and be realized as [</a:t>
            </a:r>
            <a:r>
              <a:rPr lang="en-US" altLang="ko-KR" sz="1600" dirty="0" err="1" smtClean="0"/>
              <a:t>i</a:t>
            </a:r>
            <a:r>
              <a:rPr lang="en-US" altLang="ko-KR" sz="1600" dirty="0" smtClean="0"/>
              <a:t>] before </a:t>
            </a:r>
            <a:r>
              <a:rPr lang="en-US" altLang="ko-KR" sz="1600" dirty="0" err="1" smtClean="0"/>
              <a:t>palato</a:t>
            </a:r>
            <a:r>
              <a:rPr lang="en-US" altLang="ko-KR" sz="1600" dirty="0" smtClean="0"/>
              <a:t>-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alveolar fricatives: </a:t>
            </a:r>
            <a:r>
              <a:rPr lang="en-US" altLang="ko-KR" sz="1600" b="1" i="1" dirty="0" smtClean="0"/>
              <a:t>fish</a:t>
            </a:r>
            <a:r>
              <a:rPr lang="en-US" altLang="ko-KR" sz="1600" b="1" dirty="0" smtClean="0"/>
              <a:t> [</a:t>
            </a:r>
            <a:r>
              <a:rPr lang="en-US" altLang="ko-KR" sz="1600" b="1" dirty="0" err="1" smtClean="0"/>
              <a:t>fiʃ</a:t>
            </a:r>
            <a:r>
              <a:rPr lang="en-US" altLang="ko-KR" sz="1600" b="1" dirty="0" smtClean="0"/>
              <a:t>]  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In African American Vernacular English(AAVE) and in Southern American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English, </a:t>
            </a:r>
            <a:r>
              <a:rPr lang="en-US" altLang="ko-KR" sz="1600" b="1" dirty="0" smtClean="0"/>
              <a:t>/ɪ/ tends to be lowered to [ɛ]</a:t>
            </a:r>
            <a:r>
              <a:rPr lang="en-US" altLang="ko-KR" sz="1600" dirty="0" smtClean="0"/>
              <a:t> </a:t>
            </a:r>
            <a:r>
              <a:rPr lang="en-US" altLang="ko-KR" sz="1600" b="1" dirty="0" smtClean="0"/>
              <a:t>before nasals</a:t>
            </a:r>
            <a:r>
              <a:rPr lang="en-US" altLang="ko-KR" sz="1600" dirty="0" smtClean="0"/>
              <a:t>: </a:t>
            </a:r>
            <a:r>
              <a:rPr lang="en-US" altLang="ko-KR" sz="1600" i="1" dirty="0" smtClean="0"/>
              <a:t>thing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ɵɛŋ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</a:t>
            </a:r>
            <a:r>
              <a:rPr lang="en-US" altLang="ko-KR" sz="1600" b="1" dirty="0" smtClean="0"/>
              <a:t>Free variation of </a:t>
            </a:r>
            <a:r>
              <a:rPr lang="en-US" altLang="ko-KR" sz="1600" b="1" dirty="0"/>
              <a:t>[</a:t>
            </a:r>
            <a:r>
              <a:rPr lang="en-US" altLang="ko-KR" sz="1600" b="1" dirty="0" smtClean="0"/>
              <a:t>ɪ</a:t>
            </a:r>
            <a:r>
              <a:rPr lang="en-US" altLang="ko-KR" sz="1600" b="1" dirty="0"/>
              <a:t>]</a:t>
            </a:r>
            <a:r>
              <a:rPr lang="en-US" altLang="ko-KR" sz="1600" b="1" dirty="0" smtClean="0"/>
              <a:t> with [ə] </a:t>
            </a:r>
            <a:r>
              <a:rPr lang="en-US" altLang="ko-KR" sz="1600" dirty="0" smtClean="0"/>
              <a:t>in unstressed syllables (</a:t>
            </a:r>
            <a:r>
              <a:rPr lang="en-US" altLang="ko-KR" sz="1600" i="1" dirty="0" smtClean="0"/>
              <a:t>believe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bəliv</a:t>
            </a:r>
            <a:r>
              <a:rPr lang="en-US" altLang="ko-KR" sz="1600" dirty="0"/>
              <a:t>/</a:t>
            </a:r>
            <a:r>
              <a:rPr lang="en-US" altLang="ko-KR" sz="1600" dirty="0" err="1"/>
              <a:t>bɪliv</a:t>
            </a:r>
            <a:r>
              <a:rPr lang="en-US" altLang="ko-KR" sz="1600" dirty="0" smtClean="0"/>
              <a:t>],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</a:t>
            </a:r>
            <a:r>
              <a:rPr lang="en-US" altLang="ko-KR" sz="1600" i="1" dirty="0" smtClean="0"/>
              <a:t>kitchen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kɪʧ</a:t>
            </a:r>
            <a:r>
              <a:rPr lang="en-US" altLang="ko-KR" sz="1600" dirty="0" err="1" smtClean="0">
                <a:solidFill>
                  <a:srgbClr val="FF0000"/>
                </a:solidFill>
              </a:rPr>
              <a:t>ə</a:t>
            </a:r>
            <a:r>
              <a:rPr lang="en-US" altLang="ko-KR" sz="1600" dirty="0" err="1" smtClean="0"/>
              <a:t>n</a:t>
            </a:r>
            <a:r>
              <a:rPr lang="en-US" altLang="ko-KR" sz="1600" dirty="0" smtClean="0"/>
              <a:t>/</a:t>
            </a:r>
            <a:r>
              <a:rPr lang="en-US" altLang="ko-KR" sz="1600" dirty="0" err="1" smtClean="0"/>
              <a:t>kɪʧ</a:t>
            </a:r>
            <a:r>
              <a:rPr lang="en-US" altLang="ko-KR" sz="1600" dirty="0" err="1" smtClean="0">
                <a:solidFill>
                  <a:srgbClr val="FF0000"/>
                </a:solidFill>
              </a:rPr>
              <a:t>ɪ</a:t>
            </a:r>
            <a:r>
              <a:rPr lang="en-US" altLang="ko-KR" sz="1600" dirty="0" err="1" smtClean="0"/>
              <a:t>n</a:t>
            </a:r>
            <a:r>
              <a:rPr lang="en-US" altLang="ko-KR" sz="1600" dirty="0" smtClean="0"/>
              <a:t>]) and in suffixes -</a:t>
            </a:r>
            <a:r>
              <a:rPr lang="en-US" altLang="ko-KR" sz="1600" dirty="0" err="1" smtClean="0"/>
              <a:t>ed</a:t>
            </a:r>
            <a:r>
              <a:rPr lang="en-US" altLang="ko-KR" sz="1600" dirty="0" smtClean="0"/>
              <a:t>, -</a:t>
            </a:r>
            <a:r>
              <a:rPr lang="en-US" altLang="ko-KR" sz="1600" dirty="0" err="1" smtClean="0"/>
              <a:t>es</a:t>
            </a:r>
            <a:r>
              <a:rPr lang="en-US" altLang="ko-KR" sz="1600" dirty="0" smtClean="0"/>
              <a:t>, -</a:t>
            </a:r>
            <a:r>
              <a:rPr lang="en-US" altLang="ko-KR" sz="1600" dirty="0" err="1" smtClean="0"/>
              <a:t>est</a:t>
            </a:r>
            <a:r>
              <a:rPr lang="en-US" altLang="ko-KR" sz="1600" dirty="0" smtClean="0"/>
              <a:t> as in </a:t>
            </a:r>
            <a:r>
              <a:rPr lang="en-US" altLang="ko-KR" sz="1600" i="1" dirty="0" smtClean="0"/>
              <a:t>tempted</a:t>
            </a: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[</a:t>
            </a:r>
            <a:r>
              <a:rPr lang="en-US" altLang="ko-KR" sz="1600" dirty="0" err="1"/>
              <a:t>tɛmpt</a:t>
            </a:r>
            <a:r>
              <a:rPr lang="en-US" altLang="ko-KR" sz="1600" dirty="0"/>
              <a:t>(ə/ɪ)d</a:t>
            </a:r>
            <a:r>
              <a:rPr lang="en-US" altLang="ko-KR" sz="1600" dirty="0" smtClean="0"/>
              <a:t>], </a:t>
            </a:r>
            <a:r>
              <a:rPr lang="en-US" altLang="ko-KR" sz="1600" i="1" dirty="0" smtClean="0"/>
              <a:t>bushes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bʊʃ</a:t>
            </a:r>
            <a:r>
              <a:rPr lang="en-US" altLang="ko-KR" sz="1600" dirty="0"/>
              <a:t>(ə/ɪ)z</a:t>
            </a:r>
            <a:r>
              <a:rPr lang="en-US" altLang="ko-KR" sz="1600" dirty="0" smtClean="0"/>
              <a:t>],  </a:t>
            </a:r>
            <a:r>
              <a:rPr lang="en-US" altLang="ko-KR" sz="1600" i="1" dirty="0" smtClean="0"/>
              <a:t>longest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lɔŋg</a:t>
            </a:r>
            <a:r>
              <a:rPr lang="en-US" altLang="ko-KR" sz="1600" dirty="0"/>
              <a:t>(ə/ɪ)</a:t>
            </a:r>
            <a:r>
              <a:rPr lang="en-US" altLang="ko-KR" sz="1600" dirty="0" err="1"/>
              <a:t>st</a:t>
            </a:r>
            <a:r>
              <a:rPr lang="en-US" altLang="ko-KR" sz="1600" dirty="0"/>
              <a:t>]</a:t>
            </a:r>
          </a:p>
          <a:p>
            <a:pPr>
              <a:buNone/>
            </a:pPr>
            <a:endParaRPr lang="en-US" altLang="ko-K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764705"/>
            <a:ext cx="8064896" cy="5184576"/>
          </a:xfrm>
          <a:solidFill>
            <a:schemeClr val="accent3">
              <a:lumMod val="40000"/>
              <a:lumOff val="6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600" b="1" dirty="0" smtClean="0"/>
              <a:t>(2)  Mid front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- Parallel to the tensing of /ɪ/ to [</a:t>
            </a:r>
            <a:r>
              <a:rPr lang="en-US" altLang="ko-KR" sz="1600" dirty="0" err="1" smtClean="0"/>
              <a:t>i</a:t>
            </a:r>
            <a:r>
              <a:rPr lang="en-US" altLang="ko-KR" sz="1600" dirty="0" smtClean="0"/>
              <a:t>], the vowel </a:t>
            </a:r>
            <a:r>
              <a:rPr lang="en-US" altLang="ko-KR" sz="1600" b="1" dirty="0" smtClean="0"/>
              <a:t>/ɛ/ </a:t>
            </a:r>
            <a:r>
              <a:rPr lang="en-US" altLang="ko-KR" sz="1600" dirty="0" smtClean="0"/>
              <a:t>may be realized as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diphthongal </a:t>
            </a:r>
            <a:r>
              <a:rPr lang="en-US" altLang="ko-KR" sz="1600" b="1" dirty="0" smtClean="0"/>
              <a:t>[e]</a:t>
            </a:r>
            <a:r>
              <a:rPr lang="en-US" altLang="ko-KR" sz="1600" dirty="0" smtClean="0"/>
              <a:t> </a:t>
            </a:r>
            <a:r>
              <a:rPr lang="en-US" altLang="ko-KR" sz="1600" u="sng" dirty="0" smtClean="0">
                <a:solidFill>
                  <a:srgbClr val="FF0000"/>
                </a:solidFill>
              </a:rPr>
              <a:t>before /</a:t>
            </a:r>
            <a:r>
              <a:rPr lang="en-US" altLang="ko-KR" sz="1600" u="sng" dirty="0">
                <a:solidFill>
                  <a:srgbClr val="FF0000"/>
                </a:solidFill>
              </a:rPr>
              <a:t>ʃ, </a:t>
            </a:r>
            <a:r>
              <a:rPr lang="en-US" altLang="ko-KR" sz="1600" u="sng" dirty="0" smtClean="0">
                <a:solidFill>
                  <a:srgbClr val="FF0000"/>
                </a:solidFill>
              </a:rPr>
              <a:t>ʒ/ </a:t>
            </a:r>
            <a:r>
              <a:rPr lang="en-US" altLang="ko-KR" sz="1600" dirty="0" smtClean="0"/>
              <a:t>(e.g.  </a:t>
            </a:r>
            <a:r>
              <a:rPr lang="en-US" altLang="ko-KR" sz="1600" i="1" dirty="0" smtClean="0"/>
              <a:t>special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speʃəl</a:t>
            </a:r>
            <a:r>
              <a:rPr lang="en-US" altLang="ko-KR" sz="1600" dirty="0" smtClean="0"/>
              <a:t>], cf. </a:t>
            </a:r>
            <a:r>
              <a:rPr lang="en-US" altLang="ko-KR" sz="1600" i="1" dirty="0" smtClean="0"/>
              <a:t>spatial</a:t>
            </a:r>
            <a:r>
              <a:rPr lang="en-US" altLang="ko-KR" sz="1600" dirty="0" smtClean="0"/>
              <a:t>) in the South,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and </a:t>
            </a:r>
            <a:r>
              <a:rPr lang="en-US" altLang="ko-KR" sz="1600" u="sng" dirty="0" smtClean="0">
                <a:solidFill>
                  <a:srgbClr val="FF0000"/>
                </a:solidFill>
              </a:rPr>
              <a:t>before voiced stops </a:t>
            </a:r>
            <a:r>
              <a:rPr lang="en-US" altLang="ko-KR" sz="1600" dirty="0" smtClean="0"/>
              <a:t>(e.g. </a:t>
            </a:r>
            <a:r>
              <a:rPr lang="en-US" altLang="ko-KR" sz="1600" i="1" dirty="0" smtClean="0"/>
              <a:t>bed, dead</a:t>
            </a:r>
            <a:r>
              <a:rPr lang="en-US" altLang="ko-KR" sz="1600" dirty="0" smtClean="0"/>
              <a:t>); as a result, the contrast between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/e/ and /ɛ/. </a:t>
            </a:r>
          </a:p>
          <a:p>
            <a:pPr>
              <a:buNone/>
            </a:pPr>
            <a:endParaRPr lang="en-US" altLang="ko-KR" sz="1600" b="1" dirty="0"/>
          </a:p>
          <a:p>
            <a:pPr>
              <a:buNone/>
            </a:pPr>
            <a:r>
              <a:rPr lang="en-US" altLang="ko-KR" sz="1600" b="1" dirty="0" smtClean="0"/>
              <a:t>       - Free Variation:</a:t>
            </a:r>
            <a:r>
              <a:rPr lang="en-US" altLang="ko-KR" sz="1600" dirty="0" smtClean="0"/>
              <a:t>  /e/ and /æ/  :  </a:t>
            </a:r>
            <a:r>
              <a:rPr lang="en-US" altLang="ko-KR" sz="1600" b="1" dirty="0" smtClean="0"/>
              <a:t>a</a:t>
            </a:r>
            <a:r>
              <a:rPr lang="en-US" altLang="ko-KR" sz="1600" dirty="0" smtClean="0"/>
              <a:t>pricot,  m</a:t>
            </a:r>
            <a:r>
              <a:rPr lang="en-US" altLang="ko-KR" sz="1600" b="1" dirty="0" smtClean="0"/>
              <a:t>a</a:t>
            </a:r>
            <a:r>
              <a:rPr lang="en-US" altLang="ko-KR" sz="1600" dirty="0" smtClean="0"/>
              <a:t>trix  [æ] → [e]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        /ɛ/ and /ɪ/   :  pen [</a:t>
            </a:r>
            <a:r>
              <a:rPr lang="en-US" altLang="ko-KR" sz="1600" dirty="0" err="1" smtClean="0"/>
              <a:t>pɛn</a:t>
            </a:r>
            <a:r>
              <a:rPr lang="en-US" altLang="ko-KR" sz="1600" dirty="0" smtClean="0"/>
              <a:t>]  → [</a:t>
            </a:r>
            <a:r>
              <a:rPr lang="en-US" altLang="ko-KR" sz="1600" dirty="0" err="1" smtClean="0"/>
              <a:t>pɪn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(3)  Low front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- </a:t>
            </a:r>
            <a:r>
              <a:rPr lang="en-US" altLang="ko-KR" sz="1600" b="1" dirty="0" smtClean="0"/>
              <a:t>A</a:t>
            </a:r>
            <a:r>
              <a:rPr lang="en-US" altLang="ko-KR" sz="1600" dirty="0" smtClean="0"/>
              <a:t> </a:t>
            </a:r>
            <a:r>
              <a:rPr lang="en-US" altLang="ko-KR" sz="1600" b="1" dirty="0" smtClean="0"/>
              <a:t>low front vowel /æ/ can be realized as a lower and more back [a]</a:t>
            </a: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in Eastern American and some New England varieties: </a:t>
            </a:r>
            <a:r>
              <a:rPr lang="en-US" altLang="ko-KR" sz="1600" i="1" dirty="0" smtClean="0"/>
              <a:t>half</a:t>
            </a:r>
            <a:r>
              <a:rPr lang="en-US" altLang="ko-KR" sz="1600" dirty="0" smtClean="0"/>
              <a:t>[</a:t>
            </a:r>
            <a:r>
              <a:rPr lang="en-US" altLang="ko-KR" sz="1600" dirty="0" err="1" smtClean="0"/>
              <a:t>haf</a:t>
            </a:r>
            <a:r>
              <a:rPr lang="en-US" altLang="ko-KR" sz="1600" dirty="0" smtClean="0"/>
              <a:t>], </a:t>
            </a:r>
            <a:r>
              <a:rPr lang="en-US" altLang="ko-KR" sz="1600" i="1" dirty="0" smtClean="0"/>
              <a:t>rat</a:t>
            </a:r>
            <a:r>
              <a:rPr lang="en-US" altLang="ko-KR" sz="1600" dirty="0" smtClean="0"/>
              <a:t>[rat];</a:t>
            </a:r>
            <a:r>
              <a:rPr lang="en-US" altLang="ko-KR" sz="1600" b="1" dirty="0" smtClean="0"/>
              <a:t>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 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-  In the South, a diphthongal allophone is frequently heard: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</a:t>
            </a:r>
            <a:r>
              <a:rPr lang="en-US" altLang="ko-KR" sz="1600" i="1" dirty="0" smtClean="0"/>
              <a:t>glass</a:t>
            </a:r>
            <a:r>
              <a:rPr lang="en-US" altLang="ko-KR" sz="1600" dirty="0" smtClean="0"/>
              <a:t>[</a:t>
            </a:r>
            <a:r>
              <a:rPr lang="en-US" altLang="ko-KR" sz="1600" dirty="0" err="1" smtClean="0"/>
              <a:t>glæɪs</a:t>
            </a:r>
            <a:r>
              <a:rPr lang="en-US" altLang="ko-KR" sz="1600" dirty="0" smtClean="0"/>
              <a:t>], </a:t>
            </a:r>
            <a:r>
              <a:rPr lang="en-US" altLang="ko-KR" sz="1600" i="1" dirty="0" smtClean="0"/>
              <a:t>bad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bæɪd</a:t>
            </a:r>
            <a:r>
              <a:rPr lang="en-US" altLang="ko-KR" sz="1600" dirty="0" smtClean="0"/>
              <a:t>]   ( /æ/  →   [</a:t>
            </a:r>
            <a:r>
              <a:rPr lang="en-US" altLang="ko-KR" sz="1600" dirty="0" err="1" smtClean="0"/>
              <a:t>æɪ</a:t>
            </a:r>
            <a:r>
              <a:rPr lang="en-US" altLang="ko-KR" sz="1600" dirty="0" smtClean="0"/>
              <a:t>])</a:t>
            </a:r>
            <a:endParaRPr lang="en-US" altLang="ko-KR" sz="1600" dirty="0"/>
          </a:p>
          <a:p>
            <a:pPr>
              <a:buNone/>
            </a:pPr>
            <a:endParaRPr lang="en-US" altLang="ko-K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7606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altLang="ko-KR" sz="2000" b="1" dirty="0" smtClean="0"/>
              <a:t>4.4  Central Vowels</a:t>
            </a:r>
            <a:endParaRPr lang="ko-KR" altLang="en-US" sz="2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en-US" altLang="ko-KR" sz="2300" b="1" dirty="0" smtClean="0"/>
              <a:t>-</a:t>
            </a:r>
            <a:r>
              <a:rPr lang="en-US" altLang="ko-KR" sz="2300" dirty="0" smtClean="0"/>
              <a:t>  The central, low-mid, lax vowel /ʌ/ is found only in stressed </a:t>
            </a:r>
            <a:r>
              <a:rPr lang="en-US" altLang="ko-KR" sz="2300" dirty="0" err="1" smtClean="0"/>
              <a:t>sylalbles</a:t>
            </a:r>
            <a:r>
              <a:rPr lang="en-US" altLang="ko-KR" sz="2300" dirty="0" smtClean="0"/>
              <a:t>. </a:t>
            </a:r>
          </a:p>
          <a:p>
            <a:pPr>
              <a:buNone/>
            </a:pPr>
            <a:r>
              <a:rPr lang="en-US" altLang="ko-KR" sz="2300" dirty="0" smtClean="0"/>
              <a:t>             The central, higher lax vowel /ə/ is found only in </a:t>
            </a:r>
            <a:r>
              <a:rPr lang="en-US" altLang="ko-KR" sz="2300" dirty="0" err="1" smtClean="0"/>
              <a:t>untressed</a:t>
            </a:r>
            <a:r>
              <a:rPr lang="en-US" altLang="ko-KR" sz="2300" dirty="0" smtClean="0"/>
              <a:t> syllables.</a:t>
            </a:r>
          </a:p>
          <a:p>
            <a:pPr>
              <a:buNone/>
            </a:pPr>
            <a:r>
              <a:rPr lang="en-US" altLang="ko-KR" sz="2300" dirty="0" smtClean="0"/>
              <a:t>            The other central mid tense vowel /ɝ/ is found only in stressed syllables.</a:t>
            </a:r>
          </a:p>
          <a:p>
            <a:pPr>
              <a:buNone/>
            </a:pPr>
            <a:r>
              <a:rPr lang="en-US" altLang="ko-KR" sz="2300" dirty="0" smtClean="0"/>
              <a:t>                              </a:t>
            </a:r>
            <a:r>
              <a:rPr lang="en-US" altLang="ko-KR" sz="2300" dirty="0" err="1" smtClean="0"/>
              <a:t>cf</a:t>
            </a:r>
            <a:r>
              <a:rPr lang="en-US" altLang="ko-KR" sz="2300" dirty="0" smtClean="0"/>
              <a:t>)  </a:t>
            </a:r>
            <a:r>
              <a:rPr lang="en-US" altLang="ko-KR" sz="2300" b="1" dirty="0" smtClean="0"/>
              <a:t>herder [</a:t>
            </a:r>
            <a:r>
              <a:rPr lang="en-US" altLang="ko-KR" sz="2300" b="1" dirty="0" err="1" smtClean="0"/>
              <a:t>hɝdɚ</a:t>
            </a:r>
            <a:r>
              <a:rPr lang="en-US" altLang="ko-KR" sz="2300" b="1" dirty="0" smtClean="0"/>
              <a:t>]</a:t>
            </a:r>
          </a:p>
          <a:p>
            <a:pPr>
              <a:buNone/>
            </a:pPr>
            <a:endParaRPr lang="en-US" altLang="ko-KR" sz="2300" b="1" dirty="0" smtClean="0"/>
          </a:p>
          <a:p>
            <a:pPr>
              <a:buNone/>
            </a:pPr>
            <a:r>
              <a:rPr lang="en-US" altLang="ko-KR" sz="2300" dirty="0" smtClean="0"/>
              <a:t>            /ʌ/  in stressed syllables ( bus[</a:t>
            </a:r>
            <a:r>
              <a:rPr lang="en-US" altLang="ko-KR" sz="2300" dirty="0" err="1" smtClean="0"/>
              <a:t>b</a:t>
            </a:r>
            <a:r>
              <a:rPr lang="en-US" altLang="ko-KR" sz="2300" b="1" dirty="0" err="1" smtClean="0">
                <a:solidFill>
                  <a:srgbClr val="FF0000"/>
                </a:solidFill>
              </a:rPr>
              <a:t>ʌ</a:t>
            </a:r>
            <a:r>
              <a:rPr lang="en-US" altLang="ko-KR" sz="2300" dirty="0" err="1" smtClean="0"/>
              <a:t>s</a:t>
            </a:r>
            <a:r>
              <a:rPr lang="en-US" altLang="ko-KR" sz="2300" dirty="0" smtClean="0"/>
              <a:t>])</a:t>
            </a:r>
          </a:p>
          <a:p>
            <a:pPr>
              <a:buNone/>
            </a:pPr>
            <a:r>
              <a:rPr lang="en-US" altLang="ko-KR" sz="2300" dirty="0" smtClean="0"/>
              <a:t>            /ə/  in unstressed syllables ( sofa [</a:t>
            </a:r>
            <a:r>
              <a:rPr lang="en-US" altLang="ko-KR" sz="2300" dirty="0" err="1" smtClean="0"/>
              <a:t>sof</a:t>
            </a:r>
            <a:r>
              <a:rPr lang="en-US" altLang="ko-KR" sz="2300" b="1" dirty="0" err="1" smtClean="0">
                <a:solidFill>
                  <a:srgbClr val="FF0000"/>
                </a:solidFill>
              </a:rPr>
              <a:t>ə</a:t>
            </a:r>
            <a:r>
              <a:rPr lang="en-US" altLang="ko-KR" sz="2300" dirty="0" smtClean="0"/>
              <a:t>])</a:t>
            </a:r>
          </a:p>
          <a:p>
            <a:pPr>
              <a:buNone/>
            </a:pPr>
            <a:r>
              <a:rPr lang="en-US" altLang="ko-KR" sz="2300" dirty="0" smtClean="0"/>
              <a:t>            /ɝ/  in stressed syllables before a </a:t>
            </a:r>
            <a:r>
              <a:rPr lang="en-US" altLang="ko-KR" sz="2300" dirty="0" err="1" smtClean="0"/>
              <a:t>tautosyllabic</a:t>
            </a:r>
            <a:r>
              <a:rPr lang="en-US" altLang="ko-KR" sz="2300" dirty="0" smtClean="0"/>
              <a:t> [r] ( bird [</a:t>
            </a:r>
            <a:r>
              <a:rPr lang="en-US" altLang="ko-KR" sz="2300" dirty="0" err="1" smtClean="0"/>
              <a:t>b</a:t>
            </a:r>
            <a:r>
              <a:rPr lang="en-US" altLang="ko-KR" sz="2300" b="1" dirty="0" err="1" smtClean="0">
                <a:solidFill>
                  <a:srgbClr val="FF0000"/>
                </a:solidFill>
              </a:rPr>
              <a:t>ɝ</a:t>
            </a:r>
            <a:r>
              <a:rPr lang="en-US" altLang="ko-KR" sz="2300" dirty="0" err="1" smtClean="0"/>
              <a:t>d</a:t>
            </a:r>
            <a:r>
              <a:rPr lang="en-US" altLang="ko-KR" sz="2300" dirty="0" smtClean="0"/>
              <a:t>])</a:t>
            </a:r>
          </a:p>
          <a:p>
            <a:pPr>
              <a:buNone/>
            </a:pPr>
            <a:r>
              <a:rPr lang="en-US" altLang="ko-KR" sz="2300" dirty="0" smtClean="0"/>
              <a:t>            /ɚ/  in unstressed syllables before a </a:t>
            </a:r>
            <a:r>
              <a:rPr lang="en-US" altLang="ko-KR" sz="2300" dirty="0" err="1" smtClean="0"/>
              <a:t>tautosyllabic</a:t>
            </a:r>
            <a:r>
              <a:rPr lang="en-US" altLang="ko-KR" sz="2300" dirty="0" smtClean="0"/>
              <a:t> [r] ( father [[</a:t>
            </a:r>
            <a:r>
              <a:rPr lang="en-US" altLang="ko-KR" sz="2300" dirty="0" err="1" smtClean="0"/>
              <a:t>fa.ð</a:t>
            </a:r>
            <a:r>
              <a:rPr lang="en-US" altLang="ko-KR" sz="2300" b="1" dirty="0" err="1" smtClean="0">
                <a:solidFill>
                  <a:srgbClr val="FF0000"/>
                </a:solidFill>
              </a:rPr>
              <a:t>ɚ</a:t>
            </a:r>
            <a:r>
              <a:rPr lang="en-US" altLang="ko-KR" sz="2300" dirty="0" smtClean="0"/>
              <a:t>])             </a:t>
            </a:r>
          </a:p>
          <a:p>
            <a:pPr>
              <a:buNone/>
            </a:pPr>
            <a:r>
              <a:rPr lang="en-US" altLang="ko-KR" sz="2300" dirty="0" smtClean="0"/>
              <a:t>            /</a:t>
            </a:r>
            <a:r>
              <a:rPr lang="en-US" altLang="ko-KR" sz="2300" dirty="0" err="1" smtClean="0"/>
              <a:t>ɜr</a:t>
            </a:r>
            <a:r>
              <a:rPr lang="en-US" altLang="ko-KR" sz="2300" dirty="0" smtClean="0"/>
              <a:t>/ in stressed syllables before a </a:t>
            </a:r>
            <a:r>
              <a:rPr lang="en-US" altLang="ko-KR" sz="2300" dirty="0" err="1" smtClean="0"/>
              <a:t>heterosyllabic</a:t>
            </a:r>
            <a:r>
              <a:rPr lang="en-US" altLang="ko-KR" sz="2300" dirty="0" smtClean="0"/>
              <a:t> [r] ( courage[</a:t>
            </a:r>
            <a:r>
              <a:rPr lang="en-US" altLang="ko-KR" sz="2300" dirty="0" err="1" smtClean="0"/>
              <a:t>k</a:t>
            </a:r>
            <a:r>
              <a:rPr lang="en-US" altLang="ko-KR" sz="2300" b="1" dirty="0" err="1" smtClean="0">
                <a:solidFill>
                  <a:srgbClr val="FF0000"/>
                </a:solidFill>
              </a:rPr>
              <a:t>ɜ.r</a:t>
            </a:r>
            <a:r>
              <a:rPr lang="en-US" altLang="ko-KR" sz="2300" dirty="0" err="1" smtClean="0"/>
              <a:t>əʤ</a:t>
            </a:r>
            <a:r>
              <a:rPr lang="en-US" altLang="ko-KR" sz="2300" dirty="0" smtClean="0"/>
              <a:t>])</a:t>
            </a:r>
          </a:p>
          <a:p>
            <a:pPr>
              <a:buNone/>
            </a:pPr>
            <a:r>
              <a:rPr lang="en-US" altLang="ko-KR" sz="2300" dirty="0" smtClean="0"/>
              <a:t>            /</a:t>
            </a:r>
            <a:r>
              <a:rPr lang="en-US" altLang="ko-KR" sz="2300" dirty="0" err="1" smtClean="0"/>
              <a:t>ər</a:t>
            </a:r>
            <a:r>
              <a:rPr lang="en-US" altLang="ko-KR" sz="2300" dirty="0" smtClean="0"/>
              <a:t>/ in unstressed syllables before a </a:t>
            </a:r>
            <a:r>
              <a:rPr lang="en-US" altLang="ko-KR" sz="2300" dirty="0" err="1" smtClean="0"/>
              <a:t>heterosyllabic</a:t>
            </a:r>
            <a:r>
              <a:rPr lang="en-US" altLang="ko-KR" sz="2300" dirty="0" smtClean="0"/>
              <a:t> [r] ( parade[</a:t>
            </a:r>
            <a:r>
              <a:rPr lang="en-US" altLang="ko-KR" sz="2300" dirty="0" err="1" smtClean="0"/>
              <a:t>p</a:t>
            </a:r>
            <a:r>
              <a:rPr lang="en-US" altLang="ko-KR" sz="2300" b="1" dirty="0" err="1" smtClean="0">
                <a:solidFill>
                  <a:srgbClr val="FF0000"/>
                </a:solidFill>
              </a:rPr>
              <a:t>ə.r</a:t>
            </a:r>
            <a:r>
              <a:rPr lang="en-US" altLang="ko-KR" sz="2300" dirty="0" err="1" smtClean="0"/>
              <a:t>ed</a:t>
            </a:r>
            <a:r>
              <a:rPr lang="en-US" altLang="ko-KR" sz="2300" dirty="0" smtClean="0"/>
              <a:t>])</a:t>
            </a:r>
          </a:p>
          <a:p>
            <a:pPr>
              <a:buNone/>
            </a:pPr>
            <a:r>
              <a:rPr lang="en-US" altLang="ko-KR" sz="2300" dirty="0" smtClean="0"/>
              <a:t> </a:t>
            </a:r>
          </a:p>
          <a:p>
            <a:pPr>
              <a:buNone/>
            </a:pPr>
            <a:r>
              <a:rPr lang="en-US" altLang="ko-KR" b="1" dirty="0" smtClean="0"/>
              <a:t>4.5  Back vowels   </a:t>
            </a:r>
            <a:endParaRPr lang="en-US" altLang="ko-KR" dirty="0" smtClean="0"/>
          </a:p>
          <a:p>
            <a:pPr>
              <a:buNone/>
            </a:pPr>
            <a:r>
              <a:rPr lang="en-US" altLang="ko-KR" sz="2300" b="1" dirty="0"/>
              <a:t> </a:t>
            </a:r>
            <a:r>
              <a:rPr lang="en-US" altLang="ko-KR" sz="2300" b="1" dirty="0" smtClean="0"/>
              <a:t>     (1)  Low back</a:t>
            </a:r>
          </a:p>
          <a:p>
            <a:pPr>
              <a:buNone/>
            </a:pPr>
            <a:r>
              <a:rPr lang="en-US" altLang="ko-KR" sz="2300" b="1" dirty="0"/>
              <a:t> </a:t>
            </a:r>
            <a:r>
              <a:rPr lang="en-US" altLang="ko-KR" sz="2300" b="1" dirty="0" smtClean="0"/>
              <a:t>         - </a:t>
            </a:r>
            <a:r>
              <a:rPr lang="en-US" altLang="ko-KR" sz="2300" dirty="0" smtClean="0"/>
              <a:t> While many speakers of American English make a distinction between </a:t>
            </a:r>
          </a:p>
          <a:p>
            <a:pPr>
              <a:buNone/>
            </a:pPr>
            <a:r>
              <a:rPr lang="en-US" altLang="ko-KR" sz="2300" dirty="0"/>
              <a:t> </a:t>
            </a:r>
            <a:r>
              <a:rPr lang="en-US" altLang="ko-KR" sz="2300" dirty="0" smtClean="0"/>
              <a:t>            /ɔ/ and /a/, as in the pairs </a:t>
            </a:r>
            <a:r>
              <a:rPr lang="en-US" altLang="ko-KR" sz="2300" i="1" dirty="0" smtClean="0"/>
              <a:t>collar-caller </a:t>
            </a:r>
            <a:r>
              <a:rPr lang="en-US" altLang="ko-KR" sz="2300" dirty="0" smtClean="0"/>
              <a:t>[</a:t>
            </a:r>
            <a:r>
              <a:rPr lang="en-US" altLang="ko-KR" sz="2300" dirty="0" err="1"/>
              <a:t>kalɚ</a:t>
            </a:r>
            <a:r>
              <a:rPr lang="en-US" altLang="ko-KR" sz="2300" dirty="0"/>
              <a:t>]-[</a:t>
            </a:r>
            <a:r>
              <a:rPr lang="en-US" altLang="ko-KR" sz="2300" dirty="0" err="1"/>
              <a:t>kɔlɚ</a:t>
            </a:r>
            <a:r>
              <a:rPr lang="en-US" altLang="ko-KR" sz="2300" dirty="0" smtClean="0"/>
              <a:t>], </a:t>
            </a:r>
            <a:r>
              <a:rPr lang="en-US" altLang="ko-KR" sz="2300" i="1" dirty="0" smtClean="0"/>
              <a:t>cot-caught</a:t>
            </a:r>
            <a:r>
              <a:rPr lang="en-US" altLang="ko-KR" sz="2300" dirty="0" smtClean="0"/>
              <a:t> [</a:t>
            </a:r>
            <a:r>
              <a:rPr lang="en-US" altLang="ko-KR" sz="2300" dirty="0" err="1"/>
              <a:t>kat</a:t>
            </a:r>
            <a:r>
              <a:rPr lang="en-US" altLang="ko-KR" sz="2300" dirty="0"/>
              <a:t>]-[</a:t>
            </a:r>
            <a:r>
              <a:rPr lang="en-US" altLang="ko-KR" sz="2300" dirty="0" err="1"/>
              <a:t>kɔt</a:t>
            </a:r>
            <a:r>
              <a:rPr lang="en-US" altLang="ko-KR" sz="2300" dirty="0" smtClean="0"/>
              <a:t>],</a:t>
            </a:r>
          </a:p>
          <a:p>
            <a:pPr>
              <a:buNone/>
            </a:pPr>
            <a:r>
              <a:rPr lang="en-US" altLang="ko-KR" sz="2300" dirty="0"/>
              <a:t> </a:t>
            </a:r>
            <a:r>
              <a:rPr lang="en-US" altLang="ko-KR" sz="2300" dirty="0" smtClean="0"/>
              <a:t>            many others do not make this distinction and use /a/ for both.  </a:t>
            </a:r>
            <a:endParaRPr lang="en-US" altLang="ko-KR" sz="2300" dirty="0"/>
          </a:p>
          <a:p>
            <a:pPr>
              <a:buNone/>
            </a:pPr>
            <a:r>
              <a:rPr lang="en-US" altLang="ko-KR" sz="1600" dirty="0" smtClean="0"/>
              <a:t>         </a:t>
            </a:r>
            <a:endParaRPr lang="en-US" altLang="ko-KR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5289451"/>
          </a:xfr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When the vowel is followed by a </a:t>
            </a:r>
            <a:r>
              <a:rPr lang="en-US" altLang="ko-KR" sz="1600" dirty="0" err="1" smtClean="0"/>
              <a:t>tautosyllabic</a:t>
            </a:r>
            <a:r>
              <a:rPr lang="en-US" altLang="ko-KR" sz="1600" dirty="0" smtClean="0"/>
              <a:t> /r/, thus </a:t>
            </a:r>
            <a:r>
              <a:rPr lang="en-US" altLang="ko-KR" sz="1600" i="1" dirty="0" smtClean="0"/>
              <a:t>born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ɔr</a:t>
            </a:r>
            <a:r>
              <a:rPr lang="en-US" altLang="ko-KR" sz="1600" dirty="0" smtClean="0"/>
              <a:t>]and </a:t>
            </a:r>
            <a:r>
              <a:rPr lang="en-US" altLang="ko-KR" sz="1600" i="1" dirty="0" smtClean="0"/>
              <a:t>barn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ar</a:t>
            </a:r>
            <a:r>
              <a:rPr lang="en-US" altLang="ko-KR" sz="1600" dirty="0" smtClean="0"/>
              <a:t>] are always distinct(cf. </a:t>
            </a:r>
            <a:r>
              <a:rPr lang="en-US" altLang="ko-KR" sz="1600" i="1" dirty="0" smtClean="0"/>
              <a:t>orange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ɔrənʤ</a:t>
            </a:r>
            <a:r>
              <a:rPr lang="en-US" altLang="ko-KR" sz="1600" dirty="0"/>
              <a:t>] </a:t>
            </a:r>
            <a:r>
              <a:rPr lang="en-US" altLang="ko-KR" sz="1600" dirty="0" smtClean="0"/>
              <a:t>or [</a:t>
            </a:r>
            <a:r>
              <a:rPr lang="en-US" altLang="ko-KR" sz="1600" dirty="0" err="1"/>
              <a:t>arənʤ</a:t>
            </a:r>
            <a:r>
              <a:rPr lang="en-US" altLang="ko-KR" sz="1600" dirty="0" smtClean="0"/>
              <a:t>]).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</a:t>
            </a:r>
            <a:r>
              <a:rPr lang="en-US" altLang="ko-KR" sz="1600" b="1" dirty="0" smtClean="0"/>
              <a:t>- /a/ has two allophones [a] and [ɒ].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[a]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1600" dirty="0" smtClean="0"/>
              <a:t>occurs in both open syllables (e.g. </a:t>
            </a:r>
            <a:r>
              <a:rPr lang="en-US" altLang="ko-KR" sz="1600" i="1" dirty="0" smtClean="0"/>
              <a:t>spa</a:t>
            </a:r>
            <a:r>
              <a:rPr lang="en-US" altLang="ko-KR" sz="1600" dirty="0" smtClean="0"/>
              <a:t>) and syllables closed by a sonorant consonant (e.g. </a:t>
            </a:r>
            <a:r>
              <a:rPr lang="en-US" altLang="ko-KR" sz="1600" i="1" dirty="0" smtClean="0"/>
              <a:t>car, prom</a:t>
            </a:r>
            <a:r>
              <a:rPr lang="en-US" altLang="ko-KR" sz="1600" dirty="0" smtClean="0"/>
              <a:t>), while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[ɒ]</a:t>
            </a:r>
            <a:r>
              <a:rPr lang="en-US" altLang="ko-KR" sz="1600" dirty="0" smtClean="0"/>
              <a:t> in syllables closed by an obstruent(e.g. </a:t>
            </a:r>
            <a:r>
              <a:rPr lang="en-US" altLang="ko-KR" sz="1600" i="1" dirty="0" smtClean="0"/>
              <a:t>hot</a:t>
            </a:r>
            <a:r>
              <a:rPr lang="en-US" altLang="ko-KR" sz="1600" dirty="0" smtClean="0"/>
              <a:t>, </a:t>
            </a:r>
            <a:r>
              <a:rPr lang="en-US" altLang="ko-KR" sz="1600" i="1" dirty="0" smtClean="0"/>
              <a:t>posh</a:t>
            </a:r>
            <a:r>
              <a:rPr lang="en-US" altLang="ko-KR" sz="1600" dirty="0" smtClean="0"/>
              <a:t>)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 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→ [ɒ] has slight lip rounding and lies between [a] and [ɔ].</a:t>
            </a:r>
          </a:p>
          <a:p>
            <a:pPr>
              <a:buNone/>
            </a:pPr>
            <a:endParaRPr lang="en-US" altLang="ko-KR" sz="14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ko-KR" sz="1600" b="1" dirty="0" smtClean="0"/>
              <a:t>    (2)  High back</a:t>
            </a:r>
          </a:p>
          <a:p>
            <a:pPr>
              <a:buNone/>
            </a:pPr>
            <a:r>
              <a:rPr lang="en-US" altLang="ko-KR" sz="1600" b="1" dirty="0" smtClean="0"/>
              <a:t>      -  </a:t>
            </a:r>
            <a:r>
              <a:rPr lang="en-US" altLang="ko-KR" sz="1600" dirty="0" smtClean="0"/>
              <a:t>The vowel /u/ is slightly diphthongal ( described as /</a:t>
            </a:r>
            <a:r>
              <a:rPr lang="en-US" altLang="ko-KR" sz="1600" dirty="0" err="1" smtClean="0">
                <a:solidFill>
                  <a:srgbClr val="FF0000"/>
                </a:solidFill>
              </a:rPr>
              <a:t>uw</a:t>
            </a:r>
            <a:r>
              <a:rPr lang="en-US" altLang="ko-KR" sz="1600" dirty="0" smtClean="0"/>
              <a:t>/ in some books).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While </a:t>
            </a:r>
            <a:r>
              <a:rPr lang="en-US" altLang="ko-KR" sz="1600" b="1" dirty="0" smtClean="0"/>
              <a:t>/u/</a:t>
            </a:r>
            <a:r>
              <a:rPr lang="en-US" altLang="ko-KR" sz="1600" dirty="0" smtClean="0"/>
              <a:t> is centralized in the southeastern USA (e.g.  </a:t>
            </a:r>
            <a:r>
              <a:rPr lang="en-US" altLang="ko-KR" sz="1600" i="1" dirty="0" smtClean="0"/>
              <a:t>school, good</a:t>
            </a:r>
            <a:r>
              <a:rPr lang="en-US" altLang="ko-KR" sz="1600" dirty="0" smtClean="0"/>
              <a:t>), </a:t>
            </a:r>
            <a:r>
              <a:rPr lang="en-US" altLang="ko-KR" sz="1600" b="1" dirty="0" smtClean="0"/>
              <a:t>/ʊ/</a:t>
            </a: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may undergo “tensing” and be realized as [u] before a </a:t>
            </a:r>
            <a:r>
              <a:rPr lang="en-US" altLang="ko-KR" sz="1600" dirty="0" err="1" smtClean="0"/>
              <a:t>palato</a:t>
            </a:r>
            <a:r>
              <a:rPr lang="en-US" altLang="ko-KR" sz="1600" dirty="0" smtClean="0"/>
              <a:t>-alveolar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fricative coda, as in </a:t>
            </a:r>
            <a:r>
              <a:rPr lang="en-US" altLang="ko-KR" sz="1600" i="1" dirty="0" smtClean="0"/>
              <a:t>bush</a:t>
            </a:r>
            <a:r>
              <a:rPr lang="en-US" altLang="ko-KR" sz="1600" dirty="0" smtClean="0"/>
              <a:t> </a:t>
            </a:r>
            <a:r>
              <a:rPr lang="en-US" altLang="ko-KR" sz="1600" b="1" dirty="0" smtClean="0"/>
              <a:t>[</a:t>
            </a:r>
            <a:r>
              <a:rPr lang="en-US" altLang="ko-KR" sz="1600" b="1" dirty="0" err="1" smtClean="0"/>
              <a:t>buʃ</a:t>
            </a:r>
            <a:r>
              <a:rPr lang="en-US" altLang="ko-KR" sz="1600" b="1" dirty="0" smtClean="0"/>
              <a:t>], </a:t>
            </a:r>
            <a:r>
              <a:rPr lang="en-US" altLang="ko-KR" sz="1600" i="1" dirty="0" smtClean="0"/>
              <a:t>douche </a:t>
            </a:r>
            <a:r>
              <a:rPr lang="en-US" altLang="ko-KR" sz="1600" b="1" dirty="0" smtClean="0"/>
              <a:t>[</a:t>
            </a:r>
            <a:r>
              <a:rPr lang="en-US" altLang="ko-KR" sz="1600" b="1" dirty="0" err="1" smtClean="0"/>
              <a:t>duʃ</a:t>
            </a:r>
            <a:r>
              <a:rPr lang="en-US" altLang="ko-KR" sz="1600" b="1" dirty="0" smtClean="0"/>
              <a:t>].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-  </a:t>
            </a:r>
            <a:r>
              <a:rPr lang="en-US" altLang="ko-KR" sz="1600" dirty="0" smtClean="0"/>
              <a:t>The distinction between /u/ and /</a:t>
            </a:r>
            <a:r>
              <a:rPr lang="en-US" altLang="ko-KR" sz="1600" b="1" dirty="0" smtClean="0"/>
              <a:t> </a:t>
            </a:r>
            <a:r>
              <a:rPr lang="en-US" altLang="ko-KR" sz="1600" dirty="0" smtClean="0"/>
              <a:t>ʊ/ is lost before a </a:t>
            </a:r>
            <a:r>
              <a:rPr lang="en-US" altLang="ko-KR" sz="1600" dirty="0" err="1" smtClean="0"/>
              <a:t>tautosyllabic</a:t>
            </a:r>
            <a:r>
              <a:rPr lang="en-US" altLang="ko-KR" sz="1600" dirty="0" smtClean="0"/>
              <a:t> /r/ (</a:t>
            </a:r>
            <a:r>
              <a:rPr lang="en-US" altLang="ko-KR" sz="1600" i="1" dirty="0" smtClean="0"/>
              <a:t>tour</a:t>
            </a:r>
            <a:r>
              <a:rPr lang="en-US" altLang="ko-KR" sz="1600" dirty="0" smtClean="0"/>
              <a:t>)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or /l/(</a:t>
            </a:r>
            <a:r>
              <a:rPr lang="en-US" altLang="ko-KR" sz="1600" i="1" dirty="0" smtClean="0"/>
              <a:t>pull –pool</a:t>
            </a:r>
            <a:r>
              <a:rPr lang="en-US" altLang="ko-KR" sz="1600" dirty="0" smtClean="0"/>
              <a:t>).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In unstressed syllables preceding another vowel, /u/ may become lax [ʊ]</a:t>
            </a:r>
            <a:r>
              <a:rPr lang="en-US" altLang="ko-KR" sz="1600" b="1" dirty="0" smtClean="0"/>
              <a:t> 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</a:t>
            </a:r>
            <a:r>
              <a:rPr lang="en-US" altLang="ko-KR" sz="1600" dirty="0" smtClean="0"/>
              <a:t>(e.g. </a:t>
            </a:r>
            <a:r>
              <a:rPr lang="en-US" altLang="ko-KR" sz="1600" i="1" dirty="0" err="1" smtClean="0"/>
              <a:t>graual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grǽʤ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ʊ</a:t>
            </a:r>
            <a:r>
              <a:rPr lang="en-US" altLang="ko-KR" sz="1600" b="1" dirty="0" err="1" smtClean="0"/>
              <a:t>ə</a:t>
            </a:r>
            <a:r>
              <a:rPr lang="en-US" altLang="ko-KR" sz="1600" dirty="0" err="1" smtClean="0"/>
              <a:t>l</a:t>
            </a:r>
            <a:r>
              <a:rPr lang="en-US" altLang="ko-KR" sz="1600" dirty="0" smtClean="0"/>
              <a:t>]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b="1" dirty="0" smtClean="0"/>
              <a:t>      </a:t>
            </a:r>
            <a:endParaRPr lang="ko-KR" altLang="en-US" sz="1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842</Words>
  <Application>Microsoft Office PowerPoint</Application>
  <PresentationFormat>화면 슬라이드 쇼(4:3)</PresentationFormat>
  <Paragraphs>69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4.3  Front Vowels</vt:lpstr>
      <vt:lpstr>슬라이드 2</vt:lpstr>
      <vt:lpstr>4.4  Central Vowels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수진</cp:lastModifiedBy>
  <cp:revision>46</cp:revision>
  <dcterms:created xsi:type="dcterms:W3CDTF">2017-06-29T01:13:35Z</dcterms:created>
  <dcterms:modified xsi:type="dcterms:W3CDTF">2017-07-30T15:13:00Z</dcterms:modified>
</cp:coreProperties>
</file>