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25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639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77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11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46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01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23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46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8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67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60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E038-5FDA-48D5-89FC-7C6001392C15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AF786-88BF-4CCB-A722-7CF4657AFD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58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46538"/>
            <a:ext cx="10515600" cy="573864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13. Case-marking in WH-Movement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# Review:  Case-marking in NP-Movement takes place at S-structure after movement.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(87)  John</a:t>
            </a:r>
            <a:r>
              <a:rPr lang="en-US" altLang="ko-KR" sz="1200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was arrested </a:t>
            </a:r>
            <a:r>
              <a:rPr lang="en-US" altLang="ko-KR" sz="1600" u="sng" dirty="0" smtClean="0"/>
              <a:t>[</a:t>
            </a:r>
            <a:r>
              <a:rPr lang="en-US" altLang="ko-KR" sz="1200" u="sng" dirty="0" smtClean="0"/>
              <a:t>NP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2</a:t>
            </a:r>
            <a:r>
              <a:rPr lang="en-US" altLang="ko-KR" sz="1600" u="sng" dirty="0" smtClean="0"/>
              <a:t> e </a:t>
            </a:r>
            <a:r>
              <a:rPr lang="en-US" altLang="ko-KR" sz="1600" dirty="0" smtClean="0"/>
              <a:t>]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</a:t>
            </a:r>
            <a:r>
              <a:rPr lang="en-US" altLang="ko-KR" sz="1400" dirty="0" smtClean="0">
                <a:solidFill>
                  <a:srgbClr val="FF0000"/>
                </a:solidFill>
              </a:rPr>
              <a:t>NP</a:t>
            </a:r>
            <a:r>
              <a:rPr lang="en-US" altLang="ko-KR" sz="1600" dirty="0" smtClean="0">
                <a:solidFill>
                  <a:srgbClr val="FF0000"/>
                </a:solidFill>
              </a:rPr>
              <a:t>-</a:t>
            </a:r>
            <a:r>
              <a:rPr lang="en-US" altLang="ko-KR" sz="1400" dirty="0" smtClean="0">
                <a:solidFill>
                  <a:srgbClr val="FF0000"/>
                </a:solidFill>
              </a:rPr>
              <a:t>trace </a:t>
            </a:r>
            <a:r>
              <a:rPr lang="en-US" altLang="ko-KR" sz="1400" dirty="0" smtClean="0"/>
              <a:t>     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The NP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is moved to the tensed subject position, when </a:t>
            </a:r>
            <a:r>
              <a:rPr lang="en-US" altLang="ko-KR" sz="1600" dirty="0" smtClean="0">
                <a:solidFill>
                  <a:srgbClr val="FF0000"/>
                </a:solidFill>
              </a:rPr>
              <a:t>NP-trace</a:t>
            </a:r>
            <a:r>
              <a:rPr lang="en-US" altLang="ko-KR" sz="1600" dirty="0" smtClean="0"/>
              <a:t> leaves.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Since the passive verb </a:t>
            </a:r>
            <a:r>
              <a:rPr lang="en-US" altLang="ko-KR" sz="1600" b="1" i="1" dirty="0" smtClean="0"/>
              <a:t>arrested</a:t>
            </a:r>
            <a:r>
              <a:rPr lang="en-US" altLang="ko-KR" sz="1600" dirty="0" smtClean="0"/>
              <a:t> cannot assign a case to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,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needs to be moved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        to the case-marked position: i.e. NP-trace position has no case by NP-Trace Condition.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# Case-marking in WH-movement is different from that in NP-movement.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(88)  Who did they arrest?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(89)  [s’ </a:t>
            </a:r>
            <a:r>
              <a:rPr lang="en-US" altLang="ko-KR" sz="1200" dirty="0" smtClean="0"/>
              <a:t>COMP</a:t>
            </a:r>
            <a:r>
              <a:rPr lang="en-US" altLang="ko-KR" sz="1600" dirty="0" smtClean="0"/>
              <a:t>  [s  they did arrest who ]]   -&gt; D-structure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(90)  [s’ [</a:t>
            </a:r>
            <a:r>
              <a:rPr lang="en-US" altLang="ko-KR" sz="1200" dirty="0" smtClean="0"/>
              <a:t>COMP </a:t>
            </a:r>
            <a:r>
              <a:rPr lang="en-US" altLang="ko-KR" sz="1600" dirty="0" smtClean="0"/>
              <a:t> who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]  [s did they arrest  </a:t>
            </a:r>
            <a:r>
              <a:rPr lang="en-US" altLang="ko-KR" sz="1600" u="sng" dirty="0" smtClean="0"/>
              <a:t>[</a:t>
            </a:r>
            <a:r>
              <a:rPr lang="en-US" altLang="ko-KR" sz="1200" u="sng" dirty="0" smtClean="0"/>
              <a:t>NP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2</a:t>
            </a:r>
            <a:r>
              <a:rPr lang="en-US" altLang="ko-KR" sz="1600" u="sng" dirty="0" smtClean="0"/>
              <a:t> e ]</a:t>
            </a:r>
            <a:r>
              <a:rPr lang="en-US" altLang="ko-KR" sz="1600" dirty="0" smtClean="0"/>
              <a:t> ] ]    -&gt; S-structure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                                                         </a:t>
            </a:r>
            <a:r>
              <a:rPr lang="en-US" altLang="ko-KR" sz="1400" dirty="0" smtClean="0">
                <a:solidFill>
                  <a:srgbClr val="FF0000"/>
                </a:solidFill>
              </a:rPr>
              <a:t>WH-trace</a:t>
            </a:r>
            <a:r>
              <a:rPr lang="en-US" altLang="ko-KR" sz="1600" dirty="0" smtClean="0"/>
              <a:t>                  </a:t>
            </a:r>
            <a:endParaRPr lang="ko-KR" altLang="en-US" sz="1600" dirty="0"/>
          </a:p>
        </p:txBody>
      </p:sp>
      <p:sp>
        <p:nvSpPr>
          <p:cNvPr id="4" name="아래쪽 화살표 3"/>
          <p:cNvSpPr/>
          <p:nvPr/>
        </p:nvSpPr>
        <p:spPr>
          <a:xfrm>
            <a:off x="4929352" y="2280745"/>
            <a:ext cx="157655" cy="136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쪽 화살표 4"/>
          <p:cNvSpPr/>
          <p:nvPr/>
        </p:nvSpPr>
        <p:spPr>
          <a:xfrm>
            <a:off x="6421821" y="5402316"/>
            <a:ext cx="178676" cy="136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66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62153"/>
            <a:ext cx="10515600" cy="536027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(90) </a:t>
            </a:r>
            <a:r>
              <a:rPr lang="en-US" altLang="ko-KR" sz="1800" dirty="0" smtClean="0"/>
              <a:t>[s’ [</a:t>
            </a:r>
            <a:r>
              <a:rPr lang="en-US" altLang="ko-KR" sz="1400" dirty="0" smtClean="0"/>
              <a:t>COMP </a:t>
            </a:r>
            <a:r>
              <a:rPr lang="en-US" altLang="ko-KR" sz="1800" dirty="0" smtClean="0"/>
              <a:t> who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]  [s did they arrest  </a:t>
            </a:r>
            <a:r>
              <a:rPr lang="en-US" altLang="ko-KR" sz="1800" u="sng" dirty="0" smtClean="0"/>
              <a:t>[</a:t>
            </a:r>
            <a:r>
              <a:rPr lang="en-US" altLang="ko-KR" sz="1400" u="sng" dirty="0" smtClean="0"/>
              <a:t>NP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2</a:t>
            </a:r>
            <a:r>
              <a:rPr lang="en-US" altLang="ko-KR" sz="1800" u="sng" dirty="0" smtClean="0"/>
              <a:t> e ]</a:t>
            </a:r>
            <a:r>
              <a:rPr lang="en-US" altLang="ko-KR" sz="1800" dirty="0" smtClean="0"/>
              <a:t> ] ]    -&gt; S-structure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WH-trace</a:t>
            </a:r>
            <a:r>
              <a:rPr lang="en-US" altLang="ko-KR" sz="1800" dirty="0" smtClean="0"/>
              <a:t>        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The </a:t>
            </a:r>
            <a:r>
              <a:rPr lang="en-US" altLang="ko-KR" sz="1600" dirty="0" err="1" smtClean="0"/>
              <a:t>wh</a:t>
            </a:r>
            <a:r>
              <a:rPr lang="en-US" altLang="ko-KR" sz="1600" dirty="0" smtClean="0"/>
              <a:t>-trace [NP</a:t>
            </a:r>
            <a:r>
              <a:rPr lang="en-US" altLang="ko-KR" sz="1600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e] is governed by the transitive verb </a:t>
            </a:r>
            <a:r>
              <a:rPr lang="en-US" altLang="ko-KR" sz="1600" b="1" i="1" dirty="0" smtClean="0"/>
              <a:t>arrest</a:t>
            </a:r>
            <a:r>
              <a:rPr lang="en-US" altLang="ko-KR" sz="1600" dirty="0" smtClean="0"/>
              <a:t>, and hence assigned </a:t>
            </a:r>
            <a:r>
              <a:rPr lang="en-US" altLang="ko-KR" sz="1600" dirty="0" smtClean="0">
                <a:solidFill>
                  <a:srgbClr val="FF0000"/>
                </a:solidFill>
              </a:rPr>
              <a:t>Objective case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WH-CASE CONVENTION is applied to (90):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</a:t>
            </a:r>
            <a:endParaRPr lang="ko-KR" altLang="en-US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 (91)  </a:t>
            </a:r>
            <a:r>
              <a:rPr lang="en-US" altLang="ko-KR" sz="1600" dirty="0" smtClean="0">
                <a:solidFill>
                  <a:srgbClr val="FF0000"/>
                </a:solidFill>
              </a:rPr>
              <a:t>WH-CASE CONVENTION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A moved </a:t>
            </a:r>
            <a:r>
              <a:rPr lang="en-US" altLang="ko-KR" sz="1600" i="1" dirty="0" err="1" smtClean="0"/>
              <a:t>wh</a:t>
            </a:r>
            <a:r>
              <a:rPr lang="en-US" altLang="ko-KR" sz="1600" i="1" dirty="0" smtClean="0"/>
              <a:t>-phrase</a:t>
            </a:r>
            <a:r>
              <a:rPr lang="en-US" altLang="ko-KR" sz="1600" dirty="0" smtClean="0"/>
              <a:t> inherits the case of its trace.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◈ Since the trace of the moved </a:t>
            </a:r>
            <a:r>
              <a:rPr lang="en-US" altLang="ko-KR" sz="1600" dirty="0" err="1" smtClean="0"/>
              <a:t>wh</a:t>
            </a:r>
            <a:r>
              <a:rPr lang="en-US" altLang="ko-KR" sz="1600" dirty="0" smtClean="0"/>
              <a:t>-phrase in (90) is assigned objective case, the </a:t>
            </a:r>
            <a:r>
              <a:rPr lang="en-US" altLang="ko-KR" sz="1600" dirty="0" err="1" smtClean="0"/>
              <a:t>wh</a:t>
            </a:r>
            <a:r>
              <a:rPr lang="en-US" altLang="ko-KR" sz="1600" dirty="0" smtClean="0"/>
              <a:t>-phrase itself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will inherit this objective case-marking by (91).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◈ Result</a:t>
            </a:r>
            <a:r>
              <a:rPr lang="en-US" altLang="ko-KR" sz="1600" dirty="0" smtClean="0"/>
              <a:t>:  The traces left behind by NP-movement(np-trace) are </a:t>
            </a:r>
            <a:r>
              <a:rPr lang="en-US" altLang="ko-KR" sz="1600" b="1" dirty="0" smtClean="0"/>
              <a:t>never case-marked</a:t>
            </a:r>
            <a:r>
              <a:rPr lang="en-US" altLang="ko-KR" sz="1600" dirty="0" smtClean="0"/>
              <a:t>,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but traces left behind by WH-movement(</a:t>
            </a:r>
            <a:r>
              <a:rPr lang="en-US" altLang="ko-KR" sz="1600" dirty="0" err="1" smtClean="0"/>
              <a:t>wh</a:t>
            </a:r>
            <a:r>
              <a:rPr lang="en-US" altLang="ko-KR" sz="1600" dirty="0" smtClean="0"/>
              <a:t>-trace) can indeed </a:t>
            </a:r>
            <a:r>
              <a:rPr lang="en-US" altLang="ko-KR" sz="1600" b="1" dirty="0" smtClean="0"/>
              <a:t>carry case-marking</a:t>
            </a:r>
            <a:r>
              <a:rPr lang="en-US" altLang="ko-KR" sz="1600" dirty="0" smtClean="0"/>
              <a:t>.  </a:t>
            </a:r>
            <a:endParaRPr lang="ko-KR" altLang="en-US" sz="1600" dirty="0"/>
          </a:p>
        </p:txBody>
      </p:sp>
      <p:sp>
        <p:nvSpPr>
          <p:cNvPr id="4" name="아래쪽 화살표 3"/>
          <p:cNvSpPr/>
          <p:nvPr/>
        </p:nvSpPr>
        <p:spPr>
          <a:xfrm>
            <a:off x="5917324" y="1261241"/>
            <a:ext cx="178676" cy="168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42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93683"/>
            <a:ext cx="10515600" cy="548328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(94)  *Who was it arrested?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[s’  </a:t>
            </a:r>
            <a:r>
              <a:rPr lang="en-US" altLang="ko-KR" sz="1400" dirty="0" smtClean="0"/>
              <a:t>COMP</a:t>
            </a:r>
            <a:r>
              <a:rPr lang="en-US" altLang="ko-KR" sz="1600" dirty="0" smtClean="0"/>
              <a:t> [s  it was arrested who ] ]  (D-structure)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[s’ [COMP  </a:t>
            </a:r>
            <a:r>
              <a:rPr lang="en-US" altLang="ko-KR" sz="1600" b="1" dirty="0" smtClean="0"/>
              <a:t>who</a:t>
            </a:r>
            <a:r>
              <a:rPr lang="en-US" altLang="ko-KR" sz="1600" dirty="0" smtClean="0"/>
              <a:t> ] [s was it arrested [</a:t>
            </a:r>
            <a:r>
              <a:rPr lang="en-US" altLang="ko-KR" sz="1200" b="1" dirty="0" smtClean="0"/>
              <a:t>NP</a:t>
            </a:r>
            <a:r>
              <a:rPr lang="en-US" altLang="ko-KR" sz="1600" b="1" dirty="0" smtClean="0"/>
              <a:t> e</a:t>
            </a:r>
            <a:r>
              <a:rPr lang="en-US" altLang="ko-KR" sz="1600" dirty="0" smtClean="0"/>
              <a:t>] ] ]   (S-structure)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</a:t>
            </a:r>
            <a:r>
              <a:rPr lang="en-US" altLang="ko-KR" sz="1600" dirty="0" err="1" smtClean="0"/>
              <a:t>Wh</a:t>
            </a:r>
            <a:r>
              <a:rPr lang="en-US" altLang="ko-KR" sz="1600" dirty="0" smtClean="0"/>
              <a:t>-trace [NP e] must have a case, so the moved </a:t>
            </a:r>
            <a:r>
              <a:rPr lang="en-US" altLang="ko-KR" sz="1600" b="1" i="1" dirty="0" smtClean="0">
                <a:solidFill>
                  <a:srgbClr val="FF0000"/>
                </a:solidFill>
              </a:rPr>
              <a:t>who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does not inherit a case </a:t>
            </a:r>
            <a:r>
              <a:rPr lang="en-US" altLang="ko-KR" sz="1600" dirty="0" smtClean="0"/>
              <a:t>of the trace,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resulting in the NP </a:t>
            </a:r>
            <a:r>
              <a:rPr lang="en-US" altLang="ko-KR" sz="1600" b="1" i="1" dirty="0" smtClean="0"/>
              <a:t>who</a:t>
            </a:r>
            <a:r>
              <a:rPr lang="en-US" altLang="ko-KR" sz="1600" dirty="0" smtClean="0"/>
              <a:t> has no case.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Therefore, (94) is ungrammatical, violating Case Filter and WH-CASE CONVENTION.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♣ Consider the sentence (95). Why is it ungrammatical?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(95)  *Who will Mary try to go?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(96)                                                          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(97) </a:t>
            </a:r>
          </a:p>
          <a:p>
            <a:pPr marL="0" indent="0">
              <a:buNone/>
            </a:pPr>
            <a:endParaRPr lang="ko-KR" altLang="en-US" sz="1600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384331" y="2154621"/>
            <a:ext cx="2322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5707117" y="1965434"/>
            <a:ext cx="0" cy="189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3384331" y="1965434"/>
            <a:ext cx="0" cy="189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104" y="4480527"/>
            <a:ext cx="4791075" cy="31432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104" y="4875158"/>
            <a:ext cx="5076825" cy="323850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6190593" y="5199008"/>
            <a:ext cx="0" cy="161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5559972" y="5360276"/>
            <a:ext cx="630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V="1">
            <a:off x="5559972" y="5199008"/>
            <a:ext cx="0" cy="161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475890" y="5199008"/>
            <a:ext cx="0" cy="161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>
            <a:off x="3069021" y="5360276"/>
            <a:ext cx="2406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flipV="1">
            <a:off x="3069021" y="5199008"/>
            <a:ext cx="0" cy="161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53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25517"/>
            <a:ext cx="10515600" cy="578069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◈ Summary about traces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◈ Exercise: Why are they grammatical or ungrammatical? (see p. 341-343)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(1) *John is certain </a:t>
            </a:r>
            <a:r>
              <a:rPr lang="en-US" altLang="ko-KR" sz="1800" u="sng" dirty="0" smtClean="0"/>
              <a:t> t </a:t>
            </a:r>
            <a:r>
              <a:rPr lang="en-US" altLang="ko-KR" sz="1800" dirty="0" smtClean="0"/>
              <a:t> will resign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(2)  John is certain </a:t>
            </a:r>
            <a:r>
              <a:rPr lang="en-US" altLang="ko-KR" sz="1800" u="sng" dirty="0" smtClean="0"/>
              <a:t> t </a:t>
            </a:r>
            <a:r>
              <a:rPr lang="en-US" altLang="ko-KR" sz="1800" dirty="0" smtClean="0"/>
              <a:t> to resign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(3) *Who is it certain </a:t>
            </a:r>
            <a:r>
              <a:rPr lang="en-US" altLang="ko-KR" sz="1800" u="sng" dirty="0" smtClean="0"/>
              <a:t> t </a:t>
            </a:r>
            <a:r>
              <a:rPr lang="en-US" altLang="ko-KR" sz="1800" dirty="0" smtClean="0"/>
              <a:t> to resign?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(4)  Who is it certain </a:t>
            </a:r>
            <a:r>
              <a:rPr lang="en-US" altLang="ko-KR" sz="1800" u="sng" dirty="0" smtClean="0"/>
              <a:t> t </a:t>
            </a:r>
            <a:r>
              <a:rPr lang="en-US" altLang="ko-KR" sz="1800" dirty="0" smtClean="0"/>
              <a:t> will resign?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200" y="1324960"/>
            <a:ext cx="6811689" cy="129211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199" y="2825639"/>
            <a:ext cx="6811689" cy="110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4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67558"/>
            <a:ext cx="10515600" cy="5759669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dirty="0" smtClean="0"/>
              <a:t>   </a:t>
            </a:r>
            <a:r>
              <a:rPr lang="en-US" altLang="ko-KR" sz="1800" b="1" dirty="0"/>
              <a:t>#  NP-movement and WH-movement with passive structures</a:t>
            </a:r>
            <a:r>
              <a:rPr lang="en-US" altLang="ko-KR" sz="1800" dirty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        (1)  The enemy will be destroyed</a:t>
            </a:r>
          </a:p>
          <a:p>
            <a:pPr marL="0" indent="0">
              <a:buNone/>
            </a:pPr>
            <a:r>
              <a:rPr lang="en-US" altLang="ko-KR" sz="1600" dirty="0"/>
              <a:t>              The </a:t>
            </a:r>
            <a:r>
              <a:rPr lang="en-US" altLang="ko-KR" sz="1600" dirty="0" err="1"/>
              <a:t>enemy</a:t>
            </a:r>
            <a:r>
              <a:rPr lang="en-US" altLang="ko-KR" sz="1200" b="1" dirty="0" err="1">
                <a:solidFill>
                  <a:srgbClr val="FF0000"/>
                </a:solidFill>
              </a:rPr>
              <a:t>i</a:t>
            </a:r>
            <a:r>
              <a:rPr lang="en-US" altLang="ko-KR" sz="1600" dirty="0"/>
              <a:t> will be destroyed [ </a:t>
            </a:r>
            <a:r>
              <a:rPr lang="en-US" altLang="ko-KR" sz="1600" dirty="0" err="1"/>
              <a:t>t</a:t>
            </a:r>
            <a:r>
              <a:rPr lang="en-US" altLang="ko-KR" sz="1200" b="1" dirty="0" err="1">
                <a:solidFill>
                  <a:srgbClr val="FF0000"/>
                </a:solidFill>
              </a:rPr>
              <a:t>i</a:t>
            </a:r>
            <a:r>
              <a:rPr lang="en-US" altLang="ko-KR" sz="1600" dirty="0"/>
              <a:t> ]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        (2)  *Who will it be destroyed?</a:t>
            </a:r>
          </a:p>
          <a:p>
            <a:pPr marL="0" indent="0">
              <a:buNone/>
            </a:pPr>
            <a:r>
              <a:rPr lang="en-US" altLang="ko-KR" sz="1600" dirty="0"/>
              <a:t>              [COMP  who</a:t>
            </a:r>
            <a:r>
              <a:rPr lang="en-US" altLang="ko-KR" sz="1200" b="1" dirty="0">
                <a:solidFill>
                  <a:srgbClr val="FF0000"/>
                </a:solidFill>
              </a:rPr>
              <a:t>2</a:t>
            </a:r>
            <a:r>
              <a:rPr lang="en-US" altLang="ko-KR" sz="1600" dirty="0"/>
              <a:t>] will it be destroyed [ t</a:t>
            </a:r>
            <a:r>
              <a:rPr lang="en-US" altLang="ko-KR" sz="1200" b="1" dirty="0">
                <a:solidFill>
                  <a:srgbClr val="FF0000"/>
                </a:solidFill>
              </a:rPr>
              <a:t>2</a:t>
            </a:r>
            <a:r>
              <a:rPr lang="en-US" altLang="ko-KR" sz="1600" dirty="0"/>
              <a:t> ]</a:t>
            </a:r>
          </a:p>
          <a:p>
            <a:pPr marL="0" indent="0">
              <a:buNone/>
            </a:pPr>
            <a:r>
              <a:rPr lang="en-US" altLang="ko-KR" sz="1600" u="sng" dirty="0"/>
              <a:t>      </a:t>
            </a:r>
            <a:endParaRPr lang="en-US" altLang="ko-KR" sz="1600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192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532</Words>
  <Application>Microsoft Office PowerPoint</Application>
  <PresentationFormat>와이드스크린</PresentationFormat>
  <Paragraphs>66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15</cp:revision>
  <dcterms:created xsi:type="dcterms:W3CDTF">2022-12-22T04:14:55Z</dcterms:created>
  <dcterms:modified xsi:type="dcterms:W3CDTF">2023-02-07T14:50:35Z</dcterms:modified>
</cp:coreProperties>
</file>