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3C53-7DAE-4180-872D-CC7708E571C7}" type="datetimeFigureOut">
              <a:rPr lang="ko-KR" altLang="en-US" smtClean="0"/>
              <a:pPr/>
              <a:t>2017-11-22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4E103-97ED-48F8-8325-CAA902E271A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3C53-7DAE-4180-872D-CC7708E571C7}" type="datetimeFigureOut">
              <a:rPr lang="ko-KR" altLang="en-US" smtClean="0"/>
              <a:pPr/>
              <a:t>2017-11-22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4E103-97ED-48F8-8325-CAA902E271A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3C53-7DAE-4180-872D-CC7708E571C7}" type="datetimeFigureOut">
              <a:rPr lang="ko-KR" altLang="en-US" smtClean="0"/>
              <a:pPr/>
              <a:t>2017-11-22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4E103-97ED-48F8-8325-CAA902E271A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3C53-7DAE-4180-872D-CC7708E571C7}" type="datetimeFigureOut">
              <a:rPr lang="ko-KR" altLang="en-US" smtClean="0"/>
              <a:pPr/>
              <a:t>2017-11-22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4E103-97ED-48F8-8325-CAA902E271A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3C53-7DAE-4180-872D-CC7708E571C7}" type="datetimeFigureOut">
              <a:rPr lang="ko-KR" altLang="en-US" smtClean="0"/>
              <a:pPr/>
              <a:t>2017-11-22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4E103-97ED-48F8-8325-CAA902E271A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3C53-7DAE-4180-872D-CC7708E571C7}" type="datetimeFigureOut">
              <a:rPr lang="ko-KR" altLang="en-US" smtClean="0"/>
              <a:pPr/>
              <a:t>2017-11-22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4E103-97ED-48F8-8325-CAA902E271A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3C53-7DAE-4180-872D-CC7708E571C7}" type="datetimeFigureOut">
              <a:rPr lang="ko-KR" altLang="en-US" smtClean="0"/>
              <a:pPr/>
              <a:t>2017-11-22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4E103-97ED-48F8-8325-CAA902E271A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3C53-7DAE-4180-872D-CC7708E571C7}" type="datetimeFigureOut">
              <a:rPr lang="ko-KR" altLang="en-US" smtClean="0"/>
              <a:pPr/>
              <a:t>2017-11-22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4E103-97ED-48F8-8325-CAA902E271A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3C53-7DAE-4180-872D-CC7708E571C7}" type="datetimeFigureOut">
              <a:rPr lang="ko-KR" altLang="en-US" smtClean="0"/>
              <a:pPr/>
              <a:t>2017-11-22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4E103-97ED-48F8-8325-CAA902E271A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3C53-7DAE-4180-872D-CC7708E571C7}" type="datetimeFigureOut">
              <a:rPr lang="ko-KR" altLang="en-US" smtClean="0"/>
              <a:pPr/>
              <a:t>2017-11-22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4E103-97ED-48F8-8325-CAA902E271A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3C53-7DAE-4180-872D-CC7708E571C7}" type="datetimeFigureOut">
              <a:rPr lang="ko-KR" altLang="en-US" smtClean="0"/>
              <a:pPr/>
              <a:t>2017-11-22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4E103-97ED-48F8-8325-CAA902E271A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B3C53-7DAE-4180-872D-CC7708E571C7}" type="datetimeFigureOut">
              <a:rPr lang="ko-KR" altLang="en-US" smtClean="0"/>
              <a:pPr/>
              <a:t>2017-11-22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4E103-97ED-48F8-8325-CAA902E271A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42910" y="2214554"/>
            <a:ext cx="7772400" cy="2071702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ko-KR" altLang="en-US" sz="3600" b="1" dirty="0" smtClean="0">
                <a:latin typeface="HY강B" pitchFamily="18" charset="-127"/>
                <a:ea typeface="HY강B" pitchFamily="18" charset="-127"/>
              </a:rPr>
              <a:t>음성학</a:t>
            </a:r>
            <a:r>
              <a:rPr lang="en-US" altLang="ko-KR" sz="3600" b="1" dirty="0" smtClean="0">
                <a:latin typeface="HY강B" pitchFamily="18" charset="-127"/>
                <a:ea typeface="HY강B" pitchFamily="18" charset="-127"/>
              </a:rPr>
              <a:t>(Phonetics) </a:t>
            </a:r>
            <a:br>
              <a:rPr lang="en-US" altLang="ko-KR" sz="3600" b="1" dirty="0" smtClean="0">
                <a:latin typeface="HY강B" pitchFamily="18" charset="-127"/>
                <a:ea typeface="HY강B" pitchFamily="18" charset="-127"/>
              </a:rPr>
            </a:br>
            <a:r>
              <a:rPr lang="ko-KR" altLang="en-US" sz="3600" b="1" dirty="0" smtClean="0">
                <a:latin typeface="HY강B" pitchFamily="18" charset="-127"/>
                <a:ea typeface="HY강B" pitchFamily="18" charset="-127"/>
              </a:rPr>
              <a:t>음운론</a:t>
            </a:r>
            <a:r>
              <a:rPr lang="en-US" altLang="ko-KR" sz="3600" b="1" dirty="0" smtClean="0">
                <a:latin typeface="HY강B" pitchFamily="18" charset="-127"/>
                <a:ea typeface="HY강B" pitchFamily="18" charset="-127"/>
              </a:rPr>
              <a:t>(Phonology)</a:t>
            </a:r>
            <a:endParaRPr lang="ko-KR" altLang="en-US" sz="3600" b="1" dirty="0">
              <a:latin typeface="HY강B" pitchFamily="18" charset="-127"/>
              <a:ea typeface="HY강B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764704"/>
            <a:ext cx="8176422" cy="521156"/>
          </a:xfrm>
          <a:solidFill>
            <a:srgbClr val="92D050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l"/>
            <a:r>
              <a:rPr lang="en-US" altLang="ko-KR" sz="2000" b="1" dirty="0" smtClean="0">
                <a:latin typeface="HY동녘M" pitchFamily="18" charset="-127"/>
                <a:ea typeface="HY동녘M" pitchFamily="18" charset="-127"/>
              </a:rPr>
              <a:t>5. Phonetics: The Sounds of Language</a:t>
            </a:r>
            <a:endParaRPr lang="ko-KR" altLang="en-US" sz="2000" b="1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1500174"/>
            <a:ext cx="8186766" cy="4625989"/>
          </a:xfrm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</a:t>
            </a:r>
            <a:r>
              <a:rPr lang="en-US" altLang="ko-KR" sz="1500" b="1" dirty="0" smtClean="0"/>
              <a:t>1. Sound Segments</a:t>
            </a:r>
          </a:p>
          <a:p>
            <a:pPr>
              <a:buNone/>
            </a:pPr>
            <a:r>
              <a:rPr lang="en-US" altLang="ko-KR" sz="1200" dirty="0" smtClean="0"/>
              <a:t>   </a:t>
            </a:r>
          </a:p>
          <a:p>
            <a:pPr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</a:t>
            </a:r>
            <a:r>
              <a:rPr lang="en-US" altLang="ko-KR" sz="1300" dirty="0" smtClean="0"/>
              <a:t>1.  </a:t>
            </a:r>
            <a:r>
              <a:rPr lang="en-US" altLang="ko-KR" sz="1300" b="1" dirty="0" smtClean="0">
                <a:solidFill>
                  <a:srgbClr val="FF0000"/>
                </a:solidFill>
              </a:rPr>
              <a:t>Phonetics is the study of speech sounds.</a:t>
            </a:r>
          </a:p>
          <a:p>
            <a:pPr>
              <a:buNone/>
            </a:pPr>
            <a:endParaRPr lang="en-US" altLang="ko-KR" sz="13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sz="1300" dirty="0"/>
              <a:t> </a:t>
            </a:r>
            <a:r>
              <a:rPr lang="en-US" altLang="ko-KR" sz="1300" dirty="0" smtClean="0"/>
              <a:t>       To describe speech sounds, it is necessary to know </a:t>
            </a:r>
            <a:r>
              <a:rPr lang="en-US" altLang="ko-KR" sz="1300" smtClean="0"/>
              <a:t>what </a:t>
            </a:r>
            <a:r>
              <a:rPr lang="en-US" altLang="ko-KR" sz="1300" smtClean="0"/>
              <a:t>a</a:t>
            </a:r>
            <a:r>
              <a:rPr lang="en-US" altLang="ko-KR" sz="1300"/>
              <a:t>n</a:t>
            </a:r>
            <a:r>
              <a:rPr lang="en-US" altLang="ko-KR" sz="1300" smtClean="0"/>
              <a:t> </a:t>
            </a:r>
            <a:r>
              <a:rPr lang="en-US" altLang="ko-KR" sz="1300" dirty="0" smtClean="0"/>
              <a:t>individual sound is, and </a:t>
            </a:r>
          </a:p>
          <a:p>
            <a:pPr>
              <a:buNone/>
            </a:pPr>
            <a:r>
              <a:rPr lang="en-US" altLang="ko-KR" sz="1300" dirty="0"/>
              <a:t> </a:t>
            </a:r>
            <a:r>
              <a:rPr lang="en-US" altLang="ko-KR" sz="1300" dirty="0" smtClean="0"/>
              <a:t>       how each sound differs from all others.</a:t>
            </a:r>
          </a:p>
          <a:p>
            <a:pPr marL="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300" dirty="0" smtClean="0"/>
              <a:t>    </a:t>
            </a:r>
          </a:p>
          <a:p>
            <a:pPr marL="0">
              <a:spcBef>
                <a:spcPts val="200"/>
              </a:spcBef>
              <a:buNone/>
            </a:pPr>
            <a:r>
              <a:rPr lang="en-US" altLang="ko-KR" sz="1300" dirty="0" smtClean="0">
                <a:solidFill>
                  <a:srgbClr val="000000"/>
                </a:solidFill>
                <a:latin typeface="+mj-lt"/>
              </a:rPr>
              <a:t>   2.  A speaker of English knows that there are three sounds /b/, /</a:t>
            </a:r>
            <a:r>
              <a:rPr lang="en-US" altLang="ko-KR" sz="1300" dirty="0" smtClean="0"/>
              <a:t>ʌ/, /s/ </a:t>
            </a:r>
            <a:r>
              <a:rPr lang="en-US" altLang="ko-KR" sz="1300" dirty="0" smtClean="0">
                <a:solidFill>
                  <a:srgbClr val="000000"/>
                </a:solidFill>
                <a:latin typeface="+mj-lt"/>
              </a:rPr>
              <a:t>in the word </a:t>
            </a:r>
            <a:r>
              <a:rPr lang="en-US" altLang="ko-KR" sz="1300" i="1" u="sng" dirty="0" smtClean="0">
                <a:solidFill>
                  <a:srgbClr val="000000"/>
                </a:solidFill>
                <a:latin typeface="+mj-lt"/>
              </a:rPr>
              <a:t>bus</a:t>
            </a:r>
            <a:r>
              <a:rPr lang="en-US" altLang="ko-KR" sz="1300" dirty="0" smtClean="0">
                <a:solidFill>
                  <a:srgbClr val="000000"/>
                </a:solidFill>
                <a:latin typeface="+mj-lt"/>
              </a:rPr>
              <a:t>. </a:t>
            </a:r>
          </a:p>
          <a:p>
            <a:pPr marL="0">
              <a:spcBef>
                <a:spcPts val="200"/>
              </a:spcBef>
              <a:buNone/>
            </a:pPr>
            <a:r>
              <a:rPr lang="en-US" altLang="ko-KR" sz="1300" dirty="0" smtClean="0">
                <a:solidFill>
                  <a:srgbClr val="000000"/>
                </a:solidFill>
                <a:latin typeface="+mj-lt"/>
              </a:rPr>
              <a:t>        Yet, physically the word is just one continuous sound. </a:t>
            </a:r>
          </a:p>
          <a:p>
            <a:pPr marL="0">
              <a:spcBef>
                <a:spcPts val="200"/>
              </a:spcBef>
              <a:buNone/>
            </a:pPr>
            <a:r>
              <a:rPr lang="en-US" altLang="ko-KR" sz="1300" dirty="0" smtClean="0">
                <a:solidFill>
                  <a:srgbClr val="000000"/>
                </a:solidFill>
                <a:latin typeface="+mj-lt"/>
              </a:rPr>
              <a:t>        You can </a:t>
            </a:r>
            <a:r>
              <a:rPr lang="en-US" altLang="ko-KR" sz="1300" b="1" dirty="0" smtClean="0">
                <a:solidFill>
                  <a:srgbClr val="000000"/>
                </a:solidFill>
                <a:latin typeface="+mj-lt"/>
              </a:rPr>
              <a:t>segment</a:t>
            </a:r>
            <a:r>
              <a:rPr lang="en-US" altLang="ko-KR" sz="1300" dirty="0" smtClean="0">
                <a:solidFill>
                  <a:srgbClr val="000000"/>
                </a:solidFill>
                <a:latin typeface="+mj-lt"/>
              </a:rPr>
              <a:t> that one sound into parts because you know English.</a:t>
            </a:r>
          </a:p>
          <a:p>
            <a:pPr marL="0">
              <a:spcBef>
                <a:spcPts val="200"/>
              </a:spcBef>
              <a:buNone/>
            </a:pPr>
            <a:endParaRPr lang="en-US" altLang="ko-KR" sz="1300" dirty="0" smtClean="0">
              <a:solidFill>
                <a:srgbClr val="000000"/>
              </a:solidFill>
              <a:latin typeface="+mj-lt"/>
            </a:endParaRPr>
          </a:p>
          <a:p>
            <a:pPr>
              <a:buNone/>
            </a:pPr>
            <a:r>
              <a:rPr lang="en-US" altLang="ko-KR" sz="1300" dirty="0" smtClean="0">
                <a:solidFill>
                  <a:srgbClr val="000000"/>
                </a:solidFill>
                <a:latin typeface="+mj-lt"/>
              </a:rPr>
              <a:t>        </a:t>
            </a:r>
            <a:r>
              <a:rPr lang="en-US" altLang="ko-KR" sz="1300" dirty="0" smtClean="0"/>
              <a:t> -- See the cartoon in page 190.      </a:t>
            </a:r>
          </a:p>
          <a:p>
            <a:pPr marL="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300" dirty="0" smtClean="0"/>
              <a:t>    </a:t>
            </a:r>
            <a:endParaRPr lang="en-US" altLang="ko-KR" sz="1300" dirty="0" smtClean="0">
              <a:solidFill>
                <a:srgbClr val="000000"/>
              </a:solidFill>
              <a:latin typeface="+mj-lt"/>
            </a:endParaRPr>
          </a:p>
          <a:p>
            <a:pPr marL="0">
              <a:spcBef>
                <a:spcPts val="200"/>
              </a:spcBef>
              <a:buNone/>
            </a:pPr>
            <a:endParaRPr lang="en-US" altLang="ko-KR" sz="1300" dirty="0" smtClean="0">
              <a:solidFill>
                <a:srgbClr val="000000"/>
              </a:solidFill>
              <a:latin typeface="+mj-lt"/>
            </a:endParaRPr>
          </a:p>
          <a:p>
            <a:pPr marL="0">
              <a:spcBef>
                <a:spcPts val="200"/>
              </a:spcBef>
              <a:buNone/>
            </a:pPr>
            <a:r>
              <a:rPr lang="en-US" altLang="ko-KR" sz="1300" dirty="0" smtClean="0">
                <a:solidFill>
                  <a:srgbClr val="000000"/>
                </a:solidFill>
                <a:latin typeface="+mj-lt"/>
              </a:rPr>
              <a:t>   3.  Some phrases and sentences that are clearly distinct when printed may be ambiguous when spoken.</a:t>
            </a:r>
          </a:p>
          <a:p>
            <a:pPr marL="0">
              <a:spcBef>
                <a:spcPts val="200"/>
              </a:spcBef>
              <a:buNone/>
            </a:pPr>
            <a:r>
              <a:rPr lang="en-US" altLang="ko-KR" sz="1300" dirty="0" smtClean="0">
                <a:solidFill>
                  <a:srgbClr val="000000"/>
                </a:solidFill>
                <a:latin typeface="+mj-lt"/>
              </a:rPr>
              <a:t>       </a:t>
            </a:r>
          </a:p>
          <a:p>
            <a:pPr marL="0">
              <a:spcBef>
                <a:spcPts val="200"/>
              </a:spcBef>
              <a:buNone/>
            </a:pPr>
            <a:r>
              <a:rPr lang="en-US" altLang="ko-KR" sz="1300" dirty="0" smtClean="0">
                <a:solidFill>
                  <a:srgbClr val="000000"/>
                </a:solidFill>
                <a:latin typeface="+mj-lt"/>
              </a:rPr>
              <a:t>                grade A                          gray day</a:t>
            </a:r>
          </a:p>
          <a:p>
            <a:pPr marL="0">
              <a:spcBef>
                <a:spcPts val="200"/>
              </a:spcBef>
              <a:buNone/>
            </a:pPr>
            <a:r>
              <a:rPr lang="en-US" altLang="ko-KR" sz="1300" dirty="0" smtClean="0">
                <a:solidFill>
                  <a:srgbClr val="000000"/>
                </a:solidFill>
                <a:latin typeface="+mj-lt"/>
              </a:rPr>
              <a:t>                I scream                          ice cream</a:t>
            </a:r>
          </a:p>
          <a:p>
            <a:pPr marL="0">
              <a:spcBef>
                <a:spcPts val="200"/>
              </a:spcBef>
              <a:buNone/>
            </a:pPr>
            <a:r>
              <a:rPr lang="en-US" altLang="ko-KR" sz="1300" dirty="0" smtClean="0">
                <a:solidFill>
                  <a:srgbClr val="000000"/>
                </a:solidFill>
                <a:latin typeface="+mj-lt"/>
              </a:rPr>
              <a:t>                the sun’s rays meet            the sons raise meat</a:t>
            </a:r>
          </a:p>
          <a:p>
            <a:pPr marL="0">
              <a:spcBef>
                <a:spcPts val="200"/>
              </a:spcBef>
              <a:buNone/>
            </a:pPr>
            <a:endParaRPr lang="en-US" altLang="ko-KR" sz="1300" dirty="0" smtClean="0">
              <a:solidFill>
                <a:srgbClr val="000000"/>
              </a:solidFill>
              <a:latin typeface="+mj-lt"/>
            </a:endParaRPr>
          </a:p>
          <a:p>
            <a:pPr marL="0">
              <a:spcBef>
                <a:spcPts val="200"/>
              </a:spcBef>
              <a:buNone/>
            </a:pPr>
            <a:r>
              <a:rPr lang="en-US" altLang="ko-KR" sz="1300" dirty="0" smtClean="0">
                <a:solidFill>
                  <a:srgbClr val="000000"/>
                </a:solidFill>
                <a:latin typeface="+mj-lt"/>
              </a:rPr>
              <a:t>       The lack of breaks between spoken words and individual sounds often makes us think that speakers of </a:t>
            </a:r>
          </a:p>
          <a:p>
            <a:pPr marL="0">
              <a:spcBef>
                <a:spcPts val="200"/>
              </a:spcBef>
              <a:buNone/>
            </a:pPr>
            <a:r>
              <a:rPr lang="en-US" altLang="ko-KR" sz="1300" dirty="0" smtClean="0">
                <a:solidFill>
                  <a:srgbClr val="000000"/>
                </a:solidFill>
                <a:latin typeface="+mj-lt"/>
              </a:rPr>
              <a:t>        foreign languages run their words together, unaware that we do too.</a:t>
            </a:r>
          </a:p>
          <a:p>
            <a:pPr marL="0">
              <a:spcBef>
                <a:spcPts val="200"/>
              </a:spcBef>
              <a:buNone/>
            </a:pPr>
            <a:r>
              <a:rPr lang="en-US" altLang="ko-KR" sz="1300" dirty="0" smtClean="0">
                <a:solidFill>
                  <a:srgbClr val="000000"/>
                </a:solidFill>
                <a:latin typeface="+mj-lt"/>
              </a:rPr>
              <a:t>      </a:t>
            </a:r>
          </a:p>
          <a:p>
            <a:pPr marL="0" algn="just">
              <a:spcBef>
                <a:spcPts val="0"/>
              </a:spcBef>
              <a:buNone/>
            </a:pPr>
            <a:endParaRPr lang="en-US" altLang="ko-KR" sz="1200" dirty="0" smtClean="0">
              <a:solidFill>
                <a:srgbClr val="000000"/>
              </a:solidFill>
              <a:latin typeface="+mj-lt"/>
            </a:endParaRPr>
          </a:p>
          <a:p>
            <a:pPr marL="0" algn="just">
              <a:spcBef>
                <a:spcPts val="0"/>
              </a:spcBef>
              <a:buNone/>
            </a:pPr>
            <a:endParaRPr lang="ko-KR" altLang="en-US" sz="1200" dirty="0" smtClean="0">
              <a:solidFill>
                <a:srgbClr val="000000"/>
              </a:solidFill>
              <a:latin typeface="바탕"/>
            </a:endParaRPr>
          </a:p>
          <a:p>
            <a:pPr>
              <a:buNone/>
            </a:pPr>
            <a:endParaRPr lang="ko-KR" alt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4673" y="1600201"/>
            <a:ext cx="3835519" cy="377301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418058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l"/>
            <a:r>
              <a:rPr lang="en-US" altLang="ko-KR" sz="1400" b="1" dirty="0" smtClean="0"/>
              <a:t> -  The Phonetic Alphabet</a:t>
            </a:r>
            <a:endParaRPr lang="ko-KR" altLang="en-US" sz="14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1.  </a:t>
            </a:r>
            <a:r>
              <a:rPr lang="en-US" altLang="ko-KR" sz="1200" u="sng" dirty="0" smtClean="0"/>
              <a:t>Orthography</a:t>
            </a:r>
            <a:r>
              <a:rPr lang="en-US" altLang="ko-KR" sz="1200" dirty="0" smtClean="0"/>
              <a:t>, a general term for “spelling” in any language, does not necessarily represent the </a:t>
            </a:r>
            <a:r>
              <a:rPr lang="en-US" altLang="ko-KR" sz="1200" u="sng" dirty="0" smtClean="0"/>
              <a:t>sounds</a:t>
            </a:r>
          </a:p>
          <a:p>
            <a:pPr>
              <a:buNone/>
            </a:pPr>
            <a:r>
              <a:rPr lang="en-US" altLang="ko-KR" sz="1200" dirty="0" smtClean="0"/>
              <a:t>        of a language in a consistent way.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(a)  The same sound is represented differently: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[</a:t>
            </a:r>
            <a:r>
              <a:rPr lang="en-US" altLang="ko-KR" sz="1200" dirty="0" err="1" smtClean="0"/>
              <a:t>i</a:t>
            </a:r>
            <a:r>
              <a:rPr lang="en-US" altLang="ko-KR" sz="1200" dirty="0" smtClean="0"/>
              <a:t>]:  Did h</a:t>
            </a:r>
            <a:r>
              <a:rPr lang="en-US" altLang="ko-KR" sz="1200" b="1" dirty="0" smtClean="0"/>
              <a:t>e</a:t>
            </a:r>
            <a:r>
              <a:rPr lang="en-US" altLang="ko-KR" sz="1200" dirty="0" smtClean="0"/>
              <a:t> bel</a:t>
            </a:r>
            <a:r>
              <a:rPr lang="en-US" altLang="ko-KR" sz="1200" b="1" dirty="0" smtClean="0"/>
              <a:t>ie</a:t>
            </a:r>
            <a:r>
              <a:rPr lang="en-US" altLang="ko-KR" sz="1200" dirty="0" smtClean="0"/>
              <a:t>ve that C</a:t>
            </a:r>
            <a:r>
              <a:rPr lang="en-US" altLang="ko-KR" sz="1200" b="1" dirty="0" smtClean="0"/>
              <a:t>ae</a:t>
            </a:r>
            <a:r>
              <a:rPr lang="en-US" altLang="ko-KR" sz="1200" dirty="0" smtClean="0"/>
              <a:t>sar could s</a:t>
            </a:r>
            <a:r>
              <a:rPr lang="en-US" altLang="ko-KR" sz="1200" b="1" dirty="0" smtClean="0"/>
              <a:t>ee</a:t>
            </a:r>
            <a:r>
              <a:rPr lang="en-US" altLang="ko-KR" sz="1200" dirty="0" smtClean="0"/>
              <a:t> the p</a:t>
            </a:r>
            <a:r>
              <a:rPr lang="en-US" altLang="ko-KR" sz="1200" b="1" dirty="0" smtClean="0"/>
              <a:t>eo</a:t>
            </a:r>
            <a:r>
              <a:rPr lang="en-US" altLang="ko-KR" sz="1200" dirty="0" smtClean="0"/>
              <a:t>ple s</a:t>
            </a:r>
            <a:r>
              <a:rPr lang="en-US" altLang="ko-KR" sz="1200" b="1" dirty="0" smtClean="0"/>
              <a:t>ei</a:t>
            </a:r>
            <a:r>
              <a:rPr lang="en-US" altLang="ko-KR" sz="1200" dirty="0" smtClean="0"/>
              <a:t>ze the s</a:t>
            </a:r>
            <a:r>
              <a:rPr lang="en-US" altLang="ko-KR" sz="1200" b="1" dirty="0" smtClean="0"/>
              <a:t>ea</a:t>
            </a:r>
            <a:r>
              <a:rPr lang="en-US" altLang="ko-KR" sz="1200" dirty="0" smtClean="0"/>
              <a:t>s?</a:t>
            </a:r>
          </a:p>
          <a:p>
            <a:pPr>
              <a:buNone/>
            </a:pPr>
            <a:r>
              <a:rPr lang="en-US" altLang="ko-KR" sz="1200" dirty="0" smtClean="0"/>
              <a:t>                  The sill</a:t>
            </a:r>
            <a:r>
              <a:rPr lang="en-US" altLang="ko-KR" sz="1200" b="1" dirty="0" smtClean="0"/>
              <a:t>y</a:t>
            </a:r>
            <a:r>
              <a:rPr lang="en-US" altLang="ko-KR" sz="1200" dirty="0" smtClean="0"/>
              <a:t> am</a:t>
            </a:r>
            <a:r>
              <a:rPr lang="en-US" altLang="ko-KR" sz="1200" b="1" dirty="0" smtClean="0"/>
              <a:t>oe</a:t>
            </a:r>
            <a:r>
              <a:rPr lang="en-US" altLang="ko-KR" sz="1200" dirty="0" smtClean="0"/>
              <a:t>ba stole the k</a:t>
            </a:r>
            <a:r>
              <a:rPr lang="en-US" altLang="ko-KR" sz="1200" b="1" dirty="0" smtClean="0"/>
              <a:t>ey</a:t>
            </a:r>
            <a:r>
              <a:rPr lang="en-US" altLang="ko-KR" sz="1200" dirty="0" smtClean="0"/>
              <a:t> to the mach</a:t>
            </a:r>
            <a:r>
              <a:rPr lang="en-US" altLang="ko-KR" sz="1200" b="1" dirty="0" smtClean="0"/>
              <a:t>i</a:t>
            </a:r>
            <a:r>
              <a:rPr lang="en-US" altLang="ko-KR" sz="1200" dirty="0" smtClean="0"/>
              <a:t>ne.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(b)  The letter </a:t>
            </a:r>
            <a:r>
              <a:rPr lang="en-US" altLang="ko-KR" sz="1200" b="1" i="1" dirty="0" smtClean="0">
                <a:solidFill>
                  <a:srgbClr val="FF0000"/>
                </a:solidFill>
              </a:rPr>
              <a:t>a</a:t>
            </a:r>
            <a:r>
              <a:rPr lang="en-US" altLang="ko-KR" sz="1200" dirty="0" smtClean="0"/>
              <a:t> represents the various sounds: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  My f</a:t>
            </a:r>
            <a:r>
              <a:rPr lang="en-US" altLang="ko-KR" sz="1200" b="1" dirty="0" smtClean="0"/>
              <a:t>a</a:t>
            </a:r>
            <a:r>
              <a:rPr lang="en-US" altLang="ko-KR" sz="1200" dirty="0" smtClean="0"/>
              <a:t>ther w</a:t>
            </a:r>
            <a:r>
              <a:rPr lang="en-US" altLang="ko-KR" sz="1200" b="1" dirty="0" smtClean="0"/>
              <a:t>a</a:t>
            </a:r>
            <a:r>
              <a:rPr lang="en-US" altLang="ko-KR" sz="1200" dirty="0" smtClean="0"/>
              <a:t>nted m</a:t>
            </a:r>
            <a:r>
              <a:rPr lang="en-US" altLang="ko-KR" sz="1200" b="1" dirty="0" smtClean="0"/>
              <a:t>a</a:t>
            </a:r>
            <a:r>
              <a:rPr lang="en-US" altLang="ko-KR" sz="1200" dirty="0" smtClean="0"/>
              <a:t>ny </a:t>
            </a:r>
            <a:r>
              <a:rPr lang="en-US" altLang="ko-KR" sz="1200" b="1" dirty="0" smtClean="0"/>
              <a:t>a</a:t>
            </a:r>
            <a:r>
              <a:rPr lang="en-US" altLang="ko-KR" sz="1200" dirty="0" smtClean="0"/>
              <a:t> vill</a:t>
            </a:r>
            <a:r>
              <a:rPr lang="en-US" altLang="ko-KR" sz="1200" b="1" dirty="0" smtClean="0"/>
              <a:t>a</a:t>
            </a:r>
            <a:r>
              <a:rPr lang="en-US" altLang="ko-KR" sz="1200" dirty="0" smtClean="0"/>
              <a:t>ge d</a:t>
            </a:r>
            <a:r>
              <a:rPr lang="en-US" altLang="ko-KR" sz="1200" b="1" dirty="0" smtClean="0"/>
              <a:t>a</a:t>
            </a:r>
            <a:r>
              <a:rPr lang="en-US" altLang="ko-KR" sz="1200" dirty="0" smtClean="0"/>
              <a:t>me b</a:t>
            </a:r>
            <a:r>
              <a:rPr lang="en-US" altLang="ko-KR" sz="1200" b="1" dirty="0" smtClean="0"/>
              <a:t>a</a:t>
            </a:r>
            <a:r>
              <a:rPr lang="en-US" altLang="ko-KR" sz="1200" dirty="0" smtClean="0"/>
              <a:t>dly.</a:t>
            </a:r>
          </a:p>
          <a:p>
            <a:pPr>
              <a:buNone/>
            </a:pPr>
            <a:r>
              <a:rPr lang="en-US" altLang="ko-KR" sz="1200" dirty="0" smtClean="0"/>
              <a:t>                    [</a:t>
            </a:r>
            <a:r>
              <a:rPr lang="nn-NO" altLang="ko-KR" sz="1200" dirty="0" smtClean="0"/>
              <a:t>a]       [ɔ]       [ɛ]   [ə]   [i]     [ei]    [æ]</a:t>
            </a:r>
          </a:p>
          <a:p>
            <a:pPr>
              <a:buNone/>
            </a:pPr>
            <a:endParaRPr lang="nn-NO" altLang="ko-KR" sz="1200" dirty="0" smtClean="0"/>
          </a:p>
          <a:p>
            <a:pPr>
              <a:buNone/>
            </a:pPr>
            <a:r>
              <a:rPr lang="nn-NO" altLang="ko-KR" sz="1200" dirty="0" smtClean="0"/>
              <a:t>        (c)  A combination of letters may represent a single sound: </a:t>
            </a:r>
          </a:p>
          <a:p>
            <a:pPr>
              <a:buNone/>
            </a:pPr>
            <a:endParaRPr lang="nn-NO" altLang="ko-KR" sz="1200" dirty="0" smtClean="0"/>
          </a:p>
          <a:p>
            <a:pPr>
              <a:buNone/>
            </a:pPr>
            <a:r>
              <a:rPr lang="nn-NO" altLang="ko-KR" sz="1200" dirty="0" smtClean="0"/>
              <a:t>               </a:t>
            </a:r>
            <a:r>
              <a:rPr lang="nn-NO" altLang="ko-KR" sz="1200" b="1" dirty="0" smtClean="0"/>
              <a:t>sh</a:t>
            </a:r>
            <a:r>
              <a:rPr lang="nn-NO" altLang="ko-KR" sz="1200" dirty="0" smtClean="0"/>
              <a:t>oot      </a:t>
            </a:r>
            <a:r>
              <a:rPr lang="nn-NO" altLang="ko-KR" sz="1200" b="1" dirty="0" smtClean="0"/>
              <a:t>ch</a:t>
            </a:r>
            <a:r>
              <a:rPr lang="nn-NO" altLang="ko-KR" sz="1200" dirty="0" smtClean="0"/>
              <a:t>aracter     </a:t>
            </a:r>
            <a:r>
              <a:rPr lang="nn-NO" altLang="ko-KR" sz="1200" b="1" dirty="0" smtClean="0"/>
              <a:t>Th</a:t>
            </a:r>
            <a:r>
              <a:rPr lang="nn-NO" altLang="ko-KR" sz="1200" dirty="0" smtClean="0"/>
              <a:t>omas     </a:t>
            </a:r>
            <a:r>
              <a:rPr lang="nn-NO" altLang="ko-KR" sz="1200" b="1" dirty="0" smtClean="0"/>
              <a:t>ph</a:t>
            </a:r>
            <a:r>
              <a:rPr lang="nn-NO" altLang="ko-KR" sz="1200" dirty="0" smtClean="0"/>
              <a:t>ysics     ei</a:t>
            </a:r>
            <a:r>
              <a:rPr lang="nn-NO" altLang="ko-KR" sz="1200" b="1" dirty="0" smtClean="0"/>
              <a:t>th</a:t>
            </a:r>
            <a:r>
              <a:rPr lang="nn-NO" altLang="ko-KR" sz="1200" dirty="0" smtClean="0"/>
              <a:t>er     d</a:t>
            </a:r>
            <a:r>
              <a:rPr lang="nn-NO" altLang="ko-KR" sz="1200" b="1" dirty="0" smtClean="0"/>
              <a:t>ea</a:t>
            </a:r>
            <a:r>
              <a:rPr lang="nn-NO" altLang="ko-KR" sz="1200" dirty="0" smtClean="0"/>
              <a:t>l   </a:t>
            </a:r>
          </a:p>
          <a:p>
            <a:pPr>
              <a:buNone/>
            </a:pPr>
            <a:r>
              <a:rPr lang="en-US" altLang="ko-KR" sz="1200" dirty="0" smtClean="0"/>
              <a:t>               [ʃ]          [k]              [t]             [f]             [ð]         [</a:t>
            </a:r>
            <a:r>
              <a:rPr lang="en-US" altLang="ko-KR" sz="1200" dirty="0" err="1" smtClean="0"/>
              <a:t>i</a:t>
            </a:r>
            <a:r>
              <a:rPr lang="en-US" altLang="ko-KR" sz="1200" dirty="0" smtClean="0"/>
              <a:t>]</a:t>
            </a:r>
            <a:endParaRPr lang="nn-NO" altLang="ko-KR" sz="1200" dirty="0" smtClean="0"/>
          </a:p>
          <a:p>
            <a:pPr>
              <a:buNone/>
            </a:pPr>
            <a:r>
              <a:rPr lang="nn-NO" altLang="ko-KR" sz="1200" dirty="0" smtClean="0"/>
              <a:t>               rou</a:t>
            </a:r>
            <a:r>
              <a:rPr lang="nn-NO" altLang="ko-KR" sz="1200" b="1" dirty="0" smtClean="0"/>
              <a:t>gh</a:t>
            </a:r>
            <a:r>
              <a:rPr lang="nn-NO" altLang="ko-KR" sz="1200" dirty="0" smtClean="0"/>
              <a:t>      na</a:t>
            </a:r>
            <a:r>
              <a:rPr lang="nn-NO" altLang="ko-KR" sz="1200" b="1" dirty="0" smtClean="0"/>
              <a:t>ti</a:t>
            </a:r>
            <a:r>
              <a:rPr lang="nn-NO" altLang="ko-KR" sz="1200" dirty="0" smtClean="0"/>
              <a:t>on         c</a:t>
            </a:r>
            <a:r>
              <a:rPr lang="nn-NO" altLang="ko-KR" sz="1200" b="1" dirty="0" smtClean="0"/>
              <a:t>oa</a:t>
            </a:r>
            <a:r>
              <a:rPr lang="nn-NO" altLang="ko-KR" sz="1200" dirty="0" smtClean="0"/>
              <a:t>t         gla</a:t>
            </a:r>
            <a:r>
              <a:rPr lang="nn-NO" altLang="ko-KR" sz="1200" b="1" dirty="0" smtClean="0"/>
              <a:t>ci</a:t>
            </a:r>
            <a:r>
              <a:rPr lang="nn-NO" altLang="ko-KR" sz="1200" dirty="0" smtClean="0"/>
              <a:t>al      </a:t>
            </a:r>
            <a:r>
              <a:rPr lang="nn-NO" altLang="ko-KR" sz="1200" b="1" dirty="0" smtClean="0"/>
              <a:t>th</a:t>
            </a:r>
            <a:r>
              <a:rPr lang="nn-NO" altLang="ko-KR" sz="1200" dirty="0" smtClean="0"/>
              <a:t>eater    pl</a:t>
            </a:r>
            <a:r>
              <a:rPr lang="nn-NO" altLang="ko-KR" sz="1200" b="1" dirty="0" smtClean="0"/>
              <a:t>ai</a:t>
            </a:r>
            <a:r>
              <a:rPr lang="nn-NO" altLang="ko-KR" sz="1200" dirty="0" smtClean="0"/>
              <a:t>n                   *</a:t>
            </a:r>
            <a:r>
              <a:rPr lang="nn-NO" altLang="ko-KR" sz="900" dirty="0" smtClean="0"/>
              <a:t>[ei] or [ou] is a single sound.</a:t>
            </a:r>
          </a:p>
          <a:p>
            <a:pPr>
              <a:buNone/>
            </a:pPr>
            <a:r>
              <a:rPr lang="nn-NO" altLang="ko-KR" sz="1200" dirty="0" smtClean="0"/>
              <a:t>                    [f]        [</a:t>
            </a:r>
            <a:r>
              <a:rPr lang="en-US" altLang="ko-KR" sz="1200" dirty="0" smtClean="0"/>
              <a:t>ʃ]            [</a:t>
            </a:r>
            <a:r>
              <a:rPr lang="en-US" altLang="ko-KR" sz="1200" dirty="0" err="1" smtClean="0"/>
              <a:t>ou</a:t>
            </a:r>
            <a:r>
              <a:rPr lang="en-US" altLang="ko-KR" sz="1200" dirty="0" smtClean="0"/>
              <a:t>]             [ʃ]        [ɵ]            [</a:t>
            </a:r>
            <a:r>
              <a:rPr lang="en-US" altLang="ko-KR" sz="1200" dirty="0" err="1" smtClean="0"/>
              <a:t>ei</a:t>
            </a:r>
            <a:r>
              <a:rPr lang="en-US" altLang="ko-KR" sz="1200" dirty="0" smtClean="0"/>
              <a:t>]</a:t>
            </a:r>
          </a:p>
          <a:p>
            <a:pPr>
              <a:buNone/>
            </a:pPr>
            <a:r>
              <a:rPr lang="en-US" altLang="ko-KR" sz="1200" dirty="0" smtClean="0"/>
              <a:t> </a:t>
            </a:r>
            <a:endParaRPr lang="nn-NO" altLang="ko-KR" sz="1200" dirty="0" smtClean="0"/>
          </a:p>
          <a:p>
            <a:pPr>
              <a:buNone/>
            </a:pPr>
            <a:endParaRPr lang="nn-NO" altLang="ko-KR" sz="1200" dirty="0" smtClean="0"/>
          </a:p>
          <a:p>
            <a:pPr>
              <a:buNone/>
            </a:pPr>
            <a:endParaRPr lang="ko-KR" alt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1200" dirty="0" smtClean="0"/>
              <a:t> </a:t>
            </a:r>
          </a:p>
          <a:p>
            <a:pPr>
              <a:buNone/>
            </a:pPr>
            <a:r>
              <a:rPr lang="en-US" altLang="ko-KR" sz="1200" dirty="0" smtClean="0"/>
              <a:t>       (d)  A single letter represents two or more sounds:  si</a:t>
            </a:r>
            <a:r>
              <a:rPr lang="en-US" altLang="ko-KR" sz="1200" b="1" dirty="0" smtClean="0"/>
              <a:t>x</a:t>
            </a:r>
            <a:r>
              <a:rPr lang="en-US" altLang="ko-KR" sz="1200" dirty="0" smtClean="0"/>
              <a:t>,   o</a:t>
            </a:r>
            <a:r>
              <a:rPr lang="en-US" altLang="ko-KR" sz="1200" b="1" dirty="0" smtClean="0"/>
              <a:t>x</a:t>
            </a:r>
            <a:r>
              <a:rPr lang="en-US" altLang="ko-KR" sz="1200" dirty="0" smtClean="0"/>
              <a:t>  [</a:t>
            </a:r>
            <a:r>
              <a:rPr lang="en-US" altLang="ko-KR" sz="1200" dirty="0" err="1" smtClean="0">
                <a:solidFill>
                  <a:srgbClr val="FF0000"/>
                </a:solidFill>
              </a:rPr>
              <a:t>ks</a:t>
            </a:r>
            <a:r>
              <a:rPr lang="en-US" altLang="ko-KR" sz="1200" dirty="0" smtClean="0"/>
              <a:t>]</a:t>
            </a:r>
          </a:p>
          <a:p>
            <a:pPr>
              <a:buNone/>
            </a:pPr>
            <a:r>
              <a:rPr lang="en-US" altLang="ko-KR" sz="1200" dirty="0" smtClean="0"/>
              <a:t>             </a:t>
            </a:r>
          </a:p>
          <a:p>
            <a:pPr>
              <a:buNone/>
            </a:pPr>
            <a:r>
              <a:rPr lang="en-US" altLang="ko-KR" sz="1200" dirty="0" smtClean="0"/>
              <a:t>             In many words, the letter </a:t>
            </a:r>
            <a:r>
              <a:rPr lang="en-US" altLang="ko-KR" sz="1200" b="1" i="1" dirty="0" smtClean="0"/>
              <a:t>u</a:t>
            </a:r>
            <a:r>
              <a:rPr lang="en-US" altLang="ko-KR" sz="1200" dirty="0" smtClean="0"/>
              <a:t> represents a </a:t>
            </a:r>
            <a:r>
              <a:rPr lang="en-US" altLang="ko-KR" sz="1200" b="1" i="1" dirty="0" smtClean="0"/>
              <a:t>y</a:t>
            </a:r>
            <a:r>
              <a:rPr lang="en-US" altLang="ko-KR" sz="1200" dirty="0" smtClean="0"/>
              <a:t> sound followed by a </a:t>
            </a:r>
            <a:r>
              <a:rPr lang="en-US" altLang="ko-KR" sz="1200" b="1" i="1" dirty="0" smtClean="0"/>
              <a:t>u</a:t>
            </a:r>
            <a:r>
              <a:rPr lang="en-US" altLang="ko-KR" sz="1200" dirty="0" smtClean="0"/>
              <a:t> sound:</a:t>
            </a:r>
          </a:p>
          <a:p>
            <a:pPr>
              <a:buNone/>
            </a:pPr>
            <a:r>
              <a:rPr lang="en-US" altLang="ko-KR" sz="1200" dirty="0" smtClean="0"/>
              <a:t>                   c</a:t>
            </a:r>
            <a:r>
              <a:rPr lang="en-US" altLang="ko-KR" sz="1200" b="1" dirty="0" smtClean="0"/>
              <a:t>u</a:t>
            </a:r>
            <a:r>
              <a:rPr lang="en-US" altLang="ko-KR" sz="1200" dirty="0" smtClean="0"/>
              <a:t>te   (sounds like [</a:t>
            </a:r>
            <a:r>
              <a:rPr lang="en-US" altLang="ko-KR" sz="1200" dirty="0" err="1" smtClean="0"/>
              <a:t>k</a:t>
            </a:r>
            <a:r>
              <a:rPr lang="en-US" altLang="ko-KR" sz="1200" dirty="0" err="1" smtClean="0">
                <a:solidFill>
                  <a:srgbClr val="FF0000"/>
                </a:solidFill>
              </a:rPr>
              <a:t>yu</a:t>
            </a:r>
            <a:r>
              <a:rPr lang="en-US" altLang="ko-KR" sz="1200" dirty="0" err="1" smtClean="0"/>
              <a:t>t</a:t>
            </a:r>
            <a:r>
              <a:rPr lang="en-US" altLang="ko-KR" sz="1200" dirty="0" smtClean="0"/>
              <a:t>];   compare </a:t>
            </a:r>
            <a:r>
              <a:rPr lang="en-US" altLang="ko-KR" sz="1200" i="1" dirty="0" smtClean="0"/>
              <a:t>c</a:t>
            </a:r>
            <a:r>
              <a:rPr lang="en-US" altLang="ko-KR" sz="1200" b="1" i="1" dirty="0" smtClean="0"/>
              <a:t>oo</a:t>
            </a:r>
            <a:r>
              <a:rPr lang="en-US" altLang="ko-KR" sz="1200" i="1" dirty="0" smtClean="0"/>
              <a:t>t</a:t>
            </a:r>
            <a:r>
              <a:rPr lang="en-US" altLang="ko-KR" sz="1200" dirty="0" smtClean="0"/>
              <a:t>)</a:t>
            </a:r>
          </a:p>
          <a:p>
            <a:pPr>
              <a:buNone/>
            </a:pPr>
            <a:r>
              <a:rPr lang="en-US" altLang="ko-KR" sz="1200" dirty="0" smtClean="0"/>
              <a:t>                   f</a:t>
            </a:r>
            <a:r>
              <a:rPr lang="en-US" altLang="ko-KR" sz="1200" b="1" dirty="0" smtClean="0"/>
              <a:t>u</a:t>
            </a:r>
            <a:r>
              <a:rPr lang="en-US" altLang="ko-KR" sz="1200" dirty="0" smtClean="0"/>
              <a:t>me  (sounds like [</a:t>
            </a:r>
            <a:r>
              <a:rPr lang="en-US" altLang="ko-KR" sz="1200" dirty="0" err="1" smtClean="0"/>
              <a:t>f</a:t>
            </a:r>
            <a:r>
              <a:rPr lang="en-US" altLang="ko-KR" sz="1200" dirty="0" err="1" smtClean="0">
                <a:solidFill>
                  <a:srgbClr val="FF0000"/>
                </a:solidFill>
              </a:rPr>
              <a:t>yu</a:t>
            </a:r>
            <a:r>
              <a:rPr lang="en-US" altLang="ko-KR" sz="1200" dirty="0" err="1" smtClean="0"/>
              <a:t>m</a:t>
            </a:r>
            <a:r>
              <a:rPr lang="en-US" altLang="ko-KR" sz="1200" dirty="0" smtClean="0"/>
              <a:t>];  compare </a:t>
            </a:r>
            <a:r>
              <a:rPr lang="en-US" altLang="ko-KR" sz="1200" i="1" dirty="0" smtClean="0"/>
              <a:t>f</a:t>
            </a:r>
            <a:r>
              <a:rPr lang="en-US" altLang="ko-KR" sz="1200" b="1" i="1" dirty="0" smtClean="0"/>
              <a:t>oo</a:t>
            </a:r>
            <a:r>
              <a:rPr lang="en-US" altLang="ko-KR" sz="1200" i="1" dirty="0" smtClean="0"/>
              <a:t>l</a:t>
            </a:r>
            <a:r>
              <a:rPr lang="en-US" altLang="ko-KR" sz="1200" dirty="0" smtClean="0"/>
              <a:t>)</a:t>
            </a:r>
          </a:p>
          <a:p>
            <a:pPr>
              <a:buNone/>
            </a:pPr>
            <a:r>
              <a:rPr lang="en-US" altLang="ko-KR" sz="1200" dirty="0" smtClean="0"/>
              <a:t>                   </a:t>
            </a:r>
            <a:r>
              <a:rPr lang="en-US" altLang="ko-KR" sz="1200" b="1" dirty="0" smtClean="0"/>
              <a:t>u</a:t>
            </a:r>
            <a:r>
              <a:rPr lang="en-US" altLang="ko-KR" sz="1200" dirty="0" smtClean="0"/>
              <a:t>se    (sounds like [</a:t>
            </a:r>
            <a:r>
              <a:rPr lang="en-US" altLang="ko-KR" sz="1200" dirty="0" err="1" smtClean="0">
                <a:solidFill>
                  <a:srgbClr val="FF0000"/>
                </a:solidFill>
              </a:rPr>
              <a:t>yu</a:t>
            </a:r>
            <a:r>
              <a:rPr lang="en-US" altLang="ko-KR" sz="1200" dirty="0" err="1" smtClean="0"/>
              <a:t>s</a:t>
            </a:r>
            <a:r>
              <a:rPr lang="en-US" altLang="ko-KR" sz="1200" dirty="0" smtClean="0"/>
              <a:t>];    compare </a:t>
            </a:r>
            <a:r>
              <a:rPr lang="en-US" altLang="ko-KR" sz="1200" b="1" i="1" dirty="0" smtClean="0"/>
              <a:t>u</a:t>
            </a:r>
            <a:r>
              <a:rPr lang="en-US" altLang="ko-KR" sz="1200" i="1" dirty="0" smtClean="0"/>
              <a:t>mlaut</a:t>
            </a:r>
            <a:r>
              <a:rPr lang="en-US" altLang="ko-KR" sz="1200" dirty="0" smtClean="0"/>
              <a:t>)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(e)  Some letters have no sound in certain words(so called silent letters):</a:t>
            </a:r>
          </a:p>
          <a:p>
            <a:pPr>
              <a:buNone/>
            </a:pPr>
            <a:r>
              <a:rPr lang="en-US" altLang="ko-KR" sz="1200" dirty="0" smtClean="0"/>
              <a:t> </a:t>
            </a:r>
          </a:p>
          <a:p>
            <a:pPr>
              <a:buNone/>
            </a:pPr>
            <a:r>
              <a:rPr lang="en-US" altLang="ko-KR" sz="1200" dirty="0" smtClean="0"/>
              <a:t>                </a:t>
            </a:r>
            <a:r>
              <a:rPr lang="en-US" altLang="ko-KR" sz="1200" b="1" dirty="0" smtClean="0"/>
              <a:t>m</a:t>
            </a:r>
            <a:r>
              <a:rPr lang="en-US" altLang="ko-KR" sz="1200" dirty="0" smtClean="0"/>
              <a:t>nemonic      autum</a:t>
            </a:r>
            <a:r>
              <a:rPr lang="en-US" altLang="ko-KR" sz="1200" b="1" dirty="0" smtClean="0"/>
              <a:t>n</a:t>
            </a:r>
            <a:r>
              <a:rPr lang="en-US" altLang="ko-KR" sz="1200" dirty="0" smtClean="0"/>
              <a:t>      as</a:t>
            </a:r>
            <a:r>
              <a:rPr lang="en-US" altLang="ko-KR" sz="1200" b="1" dirty="0" smtClean="0"/>
              <a:t>th</a:t>
            </a:r>
            <a:r>
              <a:rPr lang="en-US" altLang="ko-KR" sz="1200" dirty="0" smtClean="0"/>
              <a:t>ma      cor</a:t>
            </a:r>
            <a:r>
              <a:rPr lang="en-US" altLang="ko-KR" sz="1200" b="1" dirty="0" smtClean="0"/>
              <a:t>ps</a:t>
            </a:r>
            <a:r>
              <a:rPr lang="en-US" altLang="ko-KR" sz="1200" dirty="0" smtClean="0"/>
              <a:t>      </a:t>
            </a:r>
            <a:r>
              <a:rPr lang="en-US" altLang="ko-KR" sz="1200" b="1" dirty="0" smtClean="0"/>
              <a:t>h</a:t>
            </a:r>
            <a:r>
              <a:rPr lang="en-US" altLang="ko-KR" sz="1200" dirty="0" smtClean="0"/>
              <a:t>onest      </a:t>
            </a:r>
            <a:r>
              <a:rPr lang="en-US" altLang="ko-KR" sz="1200" b="1" dirty="0" smtClean="0"/>
              <a:t>ch</a:t>
            </a:r>
            <a:r>
              <a:rPr lang="en-US" altLang="ko-KR" sz="1200" dirty="0" smtClean="0"/>
              <a:t>thonic     hol</a:t>
            </a:r>
            <a:r>
              <a:rPr lang="en-US" altLang="ko-KR" sz="1200" b="1" dirty="0" smtClean="0"/>
              <a:t>e</a:t>
            </a:r>
            <a:r>
              <a:rPr lang="en-US" altLang="ko-KR" sz="1200" dirty="0" smtClean="0"/>
              <a:t>      Chris</a:t>
            </a:r>
            <a:r>
              <a:rPr lang="en-US" altLang="ko-KR" sz="1200" b="1" dirty="0" smtClean="0"/>
              <a:t>t</a:t>
            </a:r>
            <a:r>
              <a:rPr lang="en-US" altLang="ko-KR" sz="1200" dirty="0" smtClean="0"/>
              <a:t>mas </a:t>
            </a:r>
          </a:p>
          <a:p>
            <a:pPr>
              <a:buNone/>
            </a:pPr>
            <a:r>
              <a:rPr lang="en-US" altLang="ko-KR" sz="1200" dirty="0" smtClean="0"/>
              <a:t>                </a:t>
            </a:r>
            <a:r>
              <a:rPr lang="en-US" altLang="ko-KR" sz="1200" b="1" dirty="0" smtClean="0"/>
              <a:t>p</a:t>
            </a:r>
            <a:r>
              <a:rPr lang="en-US" altLang="ko-KR" sz="1200" dirty="0" smtClean="0"/>
              <a:t>sychology     s</a:t>
            </a:r>
            <a:r>
              <a:rPr lang="en-US" altLang="ko-KR" sz="1200" b="1" dirty="0" smtClean="0"/>
              <a:t>w</a:t>
            </a:r>
            <a:r>
              <a:rPr lang="en-US" altLang="ko-KR" sz="1200" dirty="0" smtClean="0"/>
              <a:t>ord         de</a:t>
            </a:r>
            <a:r>
              <a:rPr lang="en-US" altLang="ko-KR" sz="1200" b="1" dirty="0" smtClean="0"/>
              <a:t>b</a:t>
            </a:r>
            <a:r>
              <a:rPr lang="en-US" altLang="ko-KR" sz="1200" dirty="0" smtClean="0"/>
              <a:t>t         </a:t>
            </a:r>
            <a:r>
              <a:rPr lang="en-US" altLang="ko-KR" sz="1200" b="1" dirty="0" smtClean="0"/>
              <a:t>g</a:t>
            </a:r>
            <a:r>
              <a:rPr lang="en-US" altLang="ko-KR" sz="1200" dirty="0" smtClean="0"/>
              <a:t>naw      bou</a:t>
            </a:r>
            <a:r>
              <a:rPr lang="en-US" altLang="ko-KR" sz="1200" b="1" dirty="0" smtClean="0"/>
              <a:t>gh</a:t>
            </a:r>
            <a:r>
              <a:rPr lang="en-US" altLang="ko-KR" sz="1200" dirty="0" smtClean="0"/>
              <a:t>      </a:t>
            </a:r>
            <a:r>
              <a:rPr lang="en-US" altLang="ko-KR" sz="1200" b="1" dirty="0" smtClean="0"/>
              <a:t>ph</a:t>
            </a:r>
            <a:r>
              <a:rPr lang="en-US" altLang="ko-KR" sz="1200" dirty="0" smtClean="0"/>
              <a:t>thalate    i</a:t>
            </a:r>
            <a:r>
              <a:rPr lang="en-US" altLang="ko-KR" sz="1200" b="1" dirty="0" smtClean="0"/>
              <a:t>s</a:t>
            </a:r>
            <a:r>
              <a:rPr lang="en-US" altLang="ko-KR" sz="1200" dirty="0" smtClean="0"/>
              <a:t>land    </a:t>
            </a:r>
            <a:r>
              <a:rPr lang="en-US" altLang="ko-KR" sz="1200" b="1" dirty="0" smtClean="0"/>
              <a:t>k</a:t>
            </a:r>
            <a:r>
              <a:rPr lang="en-US" altLang="ko-KR" sz="1200" dirty="0" smtClean="0"/>
              <a:t>not 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(f)  Some letters has no sound: the </a:t>
            </a:r>
            <a:r>
              <a:rPr lang="en-US" altLang="ko-KR" sz="1200" b="1" i="1" dirty="0" err="1" smtClean="0"/>
              <a:t>gh</a:t>
            </a:r>
            <a:r>
              <a:rPr lang="en-US" altLang="ko-KR" sz="1200" dirty="0" smtClean="0"/>
              <a:t> is</a:t>
            </a:r>
            <a:r>
              <a:rPr lang="ko-KR" altLang="en-US" sz="1200" dirty="0" smtClean="0"/>
              <a:t> </a:t>
            </a:r>
            <a:r>
              <a:rPr lang="en-US" altLang="ko-KR" sz="1200" dirty="0" smtClean="0"/>
              <a:t>silent in all but </a:t>
            </a:r>
            <a:r>
              <a:rPr lang="en-US" altLang="ko-KR" sz="1200" i="1" dirty="0" smtClean="0"/>
              <a:t>rou</a:t>
            </a:r>
            <a:r>
              <a:rPr lang="en-US" altLang="ko-KR" sz="1200" i="1" u="sng" dirty="0" smtClean="0"/>
              <a:t>gh</a:t>
            </a:r>
            <a:r>
              <a:rPr lang="en-US" altLang="ko-KR" sz="1200" dirty="0" smtClean="0"/>
              <a:t>, where it is pronounced [f].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    </a:t>
            </a:r>
            <a:r>
              <a:rPr lang="en-US" altLang="ko-KR" sz="1200" u="sng" dirty="0" smtClean="0"/>
              <a:t>Spelling</a:t>
            </a:r>
            <a:r>
              <a:rPr lang="en-US" altLang="ko-KR" sz="1200" dirty="0" smtClean="0"/>
              <a:t>           </a:t>
            </a:r>
            <a:r>
              <a:rPr lang="en-US" altLang="ko-KR" sz="1200" u="sng" dirty="0" smtClean="0"/>
              <a:t>Pronunciation</a:t>
            </a:r>
          </a:p>
          <a:p>
            <a:pPr>
              <a:buNone/>
            </a:pPr>
            <a:r>
              <a:rPr lang="en-US" altLang="ko-KR" sz="1200" dirty="0" smtClean="0"/>
              <a:t>                  thou</a:t>
            </a:r>
            <a:r>
              <a:rPr lang="en-US" altLang="ko-KR" sz="1200" u="sng" dirty="0" smtClean="0"/>
              <a:t>gh</a:t>
            </a:r>
            <a:r>
              <a:rPr lang="en-US" altLang="ko-KR" sz="1200" dirty="0" smtClean="0"/>
              <a:t>             [</a:t>
            </a:r>
            <a:r>
              <a:rPr lang="en-US" altLang="ko-KR" sz="1200" dirty="0" err="1" smtClean="0"/>
              <a:t>ðo</a:t>
            </a:r>
            <a:r>
              <a:rPr lang="en-US" altLang="ko-KR" sz="1200" dirty="0" smtClean="0"/>
              <a:t>]</a:t>
            </a:r>
          </a:p>
          <a:p>
            <a:pPr>
              <a:buNone/>
            </a:pPr>
            <a:r>
              <a:rPr lang="en-US" altLang="ko-KR" sz="1200" dirty="0" smtClean="0"/>
              <a:t>                  thou</a:t>
            </a:r>
            <a:r>
              <a:rPr lang="en-US" altLang="ko-KR" sz="1200" u="sng" dirty="0" smtClean="0"/>
              <a:t>gh</a:t>
            </a:r>
            <a:r>
              <a:rPr lang="en-US" altLang="ko-KR" sz="1200" dirty="0" smtClean="0"/>
              <a:t>t            [</a:t>
            </a:r>
            <a:r>
              <a:rPr lang="en-US" altLang="ko-KR" sz="1200" dirty="0" err="1" smtClean="0"/>
              <a:t>Ɵɔt</a:t>
            </a:r>
            <a:r>
              <a:rPr lang="en-US" altLang="ko-KR" sz="1200" dirty="0" smtClean="0"/>
              <a:t>]</a:t>
            </a:r>
          </a:p>
          <a:p>
            <a:pPr>
              <a:buNone/>
            </a:pPr>
            <a:r>
              <a:rPr lang="en-US" altLang="ko-KR" sz="1200" dirty="0" smtClean="0"/>
              <a:t>                  rou</a:t>
            </a:r>
            <a:r>
              <a:rPr lang="en-US" altLang="ko-KR" sz="1200" u="sng" dirty="0" smtClean="0"/>
              <a:t>gh</a:t>
            </a:r>
            <a:r>
              <a:rPr lang="en-US" altLang="ko-KR" sz="1200" dirty="0" smtClean="0"/>
              <a:t>               [</a:t>
            </a:r>
            <a:r>
              <a:rPr lang="en-US" altLang="ko-KR" sz="1200" dirty="0" err="1" smtClean="0"/>
              <a:t>rʌf</a:t>
            </a:r>
            <a:r>
              <a:rPr lang="en-US" altLang="ko-KR" sz="1200" dirty="0" smtClean="0"/>
              <a:t>]</a:t>
            </a:r>
          </a:p>
          <a:p>
            <a:pPr>
              <a:buNone/>
            </a:pPr>
            <a:r>
              <a:rPr lang="en-US" altLang="ko-KR" sz="1200" dirty="0" smtClean="0"/>
              <a:t>                  bou</a:t>
            </a:r>
            <a:r>
              <a:rPr lang="en-US" altLang="ko-KR" sz="1200" u="sng" dirty="0" smtClean="0"/>
              <a:t>gh</a:t>
            </a:r>
            <a:r>
              <a:rPr lang="en-US" altLang="ko-KR" sz="1200" dirty="0" smtClean="0"/>
              <a:t>              [</a:t>
            </a:r>
            <a:r>
              <a:rPr lang="en-US" altLang="ko-KR" sz="1200" dirty="0" err="1" smtClean="0"/>
              <a:t>baʊ</a:t>
            </a:r>
            <a:r>
              <a:rPr lang="en-US" altLang="ko-KR" sz="1200" dirty="0" smtClean="0"/>
              <a:t>]</a:t>
            </a:r>
          </a:p>
          <a:p>
            <a:pPr>
              <a:buNone/>
            </a:pPr>
            <a:r>
              <a:rPr lang="en-US" altLang="ko-KR" sz="1200" dirty="0" smtClean="0"/>
              <a:t>                  throu</a:t>
            </a:r>
            <a:r>
              <a:rPr lang="en-US" altLang="ko-KR" sz="1200" u="sng" dirty="0" smtClean="0"/>
              <a:t>gh</a:t>
            </a:r>
            <a:r>
              <a:rPr lang="en-US" altLang="ko-KR" sz="1200" dirty="0" smtClean="0"/>
              <a:t>            [</a:t>
            </a:r>
            <a:r>
              <a:rPr lang="en-US" altLang="ko-KR" sz="1200" dirty="0" err="1" smtClean="0"/>
              <a:t>Ɵru</a:t>
            </a:r>
            <a:r>
              <a:rPr lang="en-US" altLang="ko-KR" sz="1200" dirty="0" smtClean="0"/>
              <a:t>]</a:t>
            </a:r>
          </a:p>
          <a:p>
            <a:pPr>
              <a:buNone/>
            </a:pPr>
            <a:r>
              <a:rPr lang="en-US" altLang="ko-KR" sz="1200" dirty="0" smtClean="0"/>
              <a:t>                  wou</a:t>
            </a:r>
            <a:r>
              <a:rPr lang="en-US" altLang="ko-KR" sz="1200" u="sng" dirty="0" smtClean="0"/>
              <a:t>l</a:t>
            </a:r>
            <a:r>
              <a:rPr lang="en-US" altLang="ko-KR" sz="1200" dirty="0" smtClean="0"/>
              <a:t>d              [</a:t>
            </a:r>
            <a:r>
              <a:rPr lang="en-US" altLang="ko-KR" sz="1200" dirty="0" err="1" smtClean="0"/>
              <a:t>wʊd</a:t>
            </a:r>
            <a:r>
              <a:rPr lang="en-US" altLang="ko-KR" sz="1200" dirty="0" smtClean="0"/>
              <a:t>]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endParaRPr lang="ko-KR" alt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364902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l"/>
            <a:r>
              <a:rPr lang="en-US" altLang="ko-KR" sz="1400" b="1" dirty="0" smtClean="0"/>
              <a:t>  International Phonetic Alphabet(IPA)</a:t>
            </a:r>
            <a:endParaRPr lang="ko-KR" altLang="en-US" sz="14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ko-KR" sz="1200" dirty="0" smtClean="0"/>
              <a:t> </a:t>
            </a:r>
          </a:p>
          <a:p>
            <a:pPr>
              <a:buNone/>
            </a:pPr>
            <a:r>
              <a:rPr lang="en-US" altLang="ko-KR" sz="1200" dirty="0" smtClean="0"/>
              <a:t>     -  In 1888, members of the International Phonetic Association developed a phonetic alphabet to </a:t>
            </a:r>
          </a:p>
          <a:p>
            <a:pPr>
              <a:buNone/>
            </a:pPr>
            <a:r>
              <a:rPr lang="en-US" altLang="ko-KR" sz="1200" dirty="0" smtClean="0"/>
              <a:t>        symbolize the sounds of all languages. 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-  They utilized both ordinary letters and invented symbols.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-  The IPA(</a:t>
            </a:r>
            <a:r>
              <a:rPr lang="ko-KR" altLang="en-US" sz="1200" dirty="0" smtClean="0"/>
              <a:t>국제음성기호</a:t>
            </a:r>
            <a:r>
              <a:rPr lang="en-US" altLang="ko-KR" sz="1200" dirty="0" smtClean="0"/>
              <a:t>) should include just enough symbols to represent the fundamental sounds </a:t>
            </a:r>
          </a:p>
          <a:p>
            <a:pPr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of all languages.</a:t>
            </a:r>
          </a:p>
          <a:p>
            <a:pPr>
              <a:buNone/>
            </a:pPr>
            <a:r>
              <a:rPr lang="en-US" altLang="ko-KR" sz="1200" dirty="0" smtClean="0"/>
              <a:t> </a:t>
            </a:r>
          </a:p>
          <a:p>
            <a:pPr>
              <a:buNone/>
            </a:pPr>
            <a:r>
              <a:rPr lang="en-US" altLang="ko-KR" sz="1200" dirty="0" smtClean="0"/>
              <a:t>     -  </a:t>
            </a:r>
            <a:r>
              <a:rPr lang="en-US" altLang="ko-KR" sz="1200" u="sng" dirty="0" smtClean="0">
                <a:solidFill>
                  <a:srgbClr val="FF0000"/>
                </a:solidFill>
              </a:rPr>
              <a:t>Refer to Table 5.1 on page 193.</a:t>
            </a:r>
          </a:p>
          <a:p>
            <a:pPr>
              <a:buNone/>
            </a:pPr>
            <a:endParaRPr lang="en-US" altLang="ko-KR" sz="1200" u="sng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sz="1200" dirty="0" smtClean="0"/>
              <a:t>        (a)  We will enclose phonetic symbols in square brackets [  ] to distinguish them from ordinary letters.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(b)  The symbol 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[</a:t>
            </a:r>
            <a:r>
              <a:rPr lang="en-US" altLang="ko-KR" sz="1300" b="1" dirty="0" smtClean="0">
                <a:solidFill>
                  <a:srgbClr val="FF0000"/>
                </a:solidFill>
              </a:rPr>
              <a:t>ə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]</a:t>
            </a:r>
            <a:r>
              <a:rPr lang="en-US" altLang="ko-KR" sz="1200" dirty="0" smtClean="0"/>
              <a:t> in </a:t>
            </a:r>
            <a:r>
              <a:rPr lang="en-US" altLang="ko-KR" sz="1200" i="1" dirty="0" smtClean="0"/>
              <a:t>sof</a:t>
            </a:r>
            <a:r>
              <a:rPr lang="en-US" altLang="ko-KR" sz="1200" i="1" u="sng" dirty="0" smtClean="0"/>
              <a:t>a</a:t>
            </a:r>
            <a:r>
              <a:rPr lang="en-US" altLang="ko-KR" sz="1200" dirty="0" smtClean="0"/>
              <a:t> toward the bottom right of the Table 5.1 is called a 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schwa</a:t>
            </a:r>
            <a:r>
              <a:rPr lang="en-US" altLang="ko-KR" sz="1200" dirty="0" smtClean="0"/>
              <a:t>,</a:t>
            </a:r>
          </a:p>
          <a:p>
            <a:pPr>
              <a:buNone/>
            </a:pPr>
            <a:r>
              <a:rPr lang="en-US" altLang="ko-KR" sz="1200" dirty="0" smtClean="0"/>
              <a:t>              which is not emphasized in speaking and whose duration is very short, such as</a:t>
            </a:r>
          </a:p>
          <a:p>
            <a:pPr>
              <a:buNone/>
            </a:pPr>
            <a:r>
              <a:rPr lang="en-US" altLang="ko-KR" sz="1200" dirty="0" smtClean="0"/>
              <a:t>              </a:t>
            </a:r>
            <a:r>
              <a:rPr lang="en-US" altLang="ko-KR" sz="1200" i="1" dirty="0" smtClean="0"/>
              <a:t>gen</a:t>
            </a:r>
            <a:r>
              <a:rPr lang="en-US" altLang="ko-KR" sz="1200" b="1" i="1" u="sng" dirty="0" smtClean="0"/>
              <a:t>e</a:t>
            </a:r>
            <a:r>
              <a:rPr lang="en-US" altLang="ko-KR" sz="1200" i="1" dirty="0" smtClean="0"/>
              <a:t>ral, </a:t>
            </a:r>
            <a:r>
              <a:rPr lang="en-US" altLang="ko-KR" sz="1200" b="1" i="1" u="sng" dirty="0" smtClean="0"/>
              <a:t>a</a:t>
            </a:r>
            <a:r>
              <a:rPr lang="en-US" altLang="ko-KR" sz="1200" i="1" dirty="0" smtClean="0"/>
              <a:t>bout, read</a:t>
            </a:r>
            <a:r>
              <a:rPr lang="en-US" altLang="ko-KR" sz="1200" b="1" i="1" u="sng" dirty="0" smtClean="0"/>
              <a:t>er</a:t>
            </a:r>
            <a:r>
              <a:rPr lang="en-US" altLang="ko-KR" sz="1200" dirty="0" smtClean="0"/>
              <a:t>, etc.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(c)   Some of you may pronounce the words </a:t>
            </a:r>
            <a:r>
              <a:rPr lang="en-US" altLang="ko-KR" sz="1200" b="1" i="1" u="sng" dirty="0" smtClean="0"/>
              <a:t>wh</a:t>
            </a:r>
            <a:r>
              <a:rPr lang="en-US" altLang="ko-KR" sz="1200" b="1" i="1" dirty="0" smtClean="0"/>
              <a:t>ich </a:t>
            </a:r>
            <a:r>
              <a:rPr lang="en-US" altLang="ko-KR" sz="1200" dirty="0" smtClean="0"/>
              <a:t>and </a:t>
            </a:r>
            <a:r>
              <a:rPr lang="en-US" altLang="ko-KR" sz="1200" b="1" i="1" u="sng" dirty="0" smtClean="0"/>
              <a:t>w</a:t>
            </a:r>
            <a:r>
              <a:rPr lang="en-US" altLang="ko-KR" sz="1200" b="1" i="1" dirty="0" smtClean="0"/>
              <a:t>itch</a:t>
            </a:r>
            <a:r>
              <a:rPr lang="en-US" altLang="ko-KR" sz="1200" dirty="0" smtClean="0"/>
              <a:t> identically. If you do, the initial sound</a:t>
            </a:r>
          </a:p>
          <a:p>
            <a:pPr>
              <a:buNone/>
            </a:pPr>
            <a:r>
              <a:rPr lang="en-US" altLang="ko-KR" sz="1200" dirty="0" smtClean="0"/>
              <a:t>              of both words is symbolized by 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[w]</a:t>
            </a:r>
            <a:r>
              <a:rPr lang="en-US" altLang="ko-KR" sz="1200" dirty="0" smtClean="0"/>
              <a:t>. If you don’t, the “breathy” </a:t>
            </a:r>
            <a:r>
              <a:rPr lang="en-US" altLang="ko-KR" sz="1200" b="1" i="1" u="sng" dirty="0" err="1" smtClean="0"/>
              <a:t>wh</a:t>
            </a:r>
            <a:r>
              <a:rPr lang="en-US" altLang="ko-KR" sz="1200" dirty="0" smtClean="0"/>
              <a:t> of </a:t>
            </a:r>
            <a:r>
              <a:rPr lang="en-US" altLang="ko-KR" sz="1200" i="1" dirty="0" smtClean="0"/>
              <a:t>which</a:t>
            </a:r>
            <a:r>
              <a:rPr lang="en-US" altLang="ko-KR" sz="1200" dirty="0" smtClean="0"/>
              <a:t> is represented by [</a:t>
            </a:r>
            <a:r>
              <a:rPr lang="en-US" altLang="ko-KR" sz="1400" dirty="0" smtClean="0"/>
              <a:t>ʍ</a:t>
            </a:r>
            <a:r>
              <a:rPr lang="en-US" altLang="ko-KR" sz="1200" dirty="0" smtClean="0"/>
              <a:t>].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                                                                                                                                 9&lt;1&gt;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753</Words>
  <Application>Microsoft Office PowerPoint</Application>
  <PresentationFormat>화면 슬라이드 쇼(4:3)</PresentationFormat>
  <Paragraphs>97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음성학(Phonetics)  음운론(Phonology)</vt:lpstr>
      <vt:lpstr>5. Phonetics: The Sounds of Language</vt:lpstr>
      <vt:lpstr>PowerPoint 프레젠테이션</vt:lpstr>
      <vt:lpstr> -  The Phonetic Alphabet</vt:lpstr>
      <vt:lpstr>PowerPoint 프레젠테이션</vt:lpstr>
      <vt:lpstr>  International Phonetic Alphabet(IPA)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음성학(Phonetics)</dc:title>
  <dc:creator>수진</dc:creator>
  <cp:lastModifiedBy>지윤</cp:lastModifiedBy>
  <cp:revision>38</cp:revision>
  <dcterms:created xsi:type="dcterms:W3CDTF">2016-08-13T00:47:46Z</dcterms:created>
  <dcterms:modified xsi:type="dcterms:W3CDTF">2017-11-22T06:01:24Z</dcterms:modified>
</cp:coreProperties>
</file>